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0" r:id="rId7"/>
    <p:sldId id="286" r:id="rId8"/>
    <p:sldId id="288" r:id="rId9"/>
    <p:sldId id="264" r:id="rId10"/>
    <p:sldId id="266" r:id="rId11"/>
    <p:sldId id="284" r:id="rId12"/>
    <p:sldId id="287" r:id="rId13"/>
    <p:sldId id="262"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12/23/2021</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12/23/2021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1880317" y="1275009"/>
            <a:ext cx="10457644" cy="914399"/>
          </a:xfrm>
        </p:spPr>
        <p:txBody>
          <a:bodyPr/>
          <a:lstStyle/>
          <a:p>
            <a:r>
              <a:rPr lang="en-US" sz="5400" dirty="0" smtClean="0"/>
              <a:t>Power  Point  Presentation  On</a:t>
            </a:r>
            <a:endParaRPr lang="en-US" sz="5400" dirty="0"/>
          </a:p>
        </p:txBody>
      </p:sp>
      <p:sp>
        <p:nvSpPr>
          <p:cNvPr id="3" name="Subtitle 2">
            <a:extLst>
              <a:ext uri="{FF2B5EF4-FFF2-40B4-BE49-F238E27FC236}">
                <a16:creationId xmlns:a16="http://schemas.microsoft.com/office/drawing/2014/main" xmlns="" id="{0D537F64-4C96-4AA8-BB21-E8053A3186DD}"/>
              </a:ext>
            </a:extLst>
          </p:cNvPr>
          <p:cNvSpPr>
            <a:spLocks noGrp="1"/>
          </p:cNvSpPr>
          <p:nvPr>
            <p:ph type="subTitle" idx="1"/>
          </p:nvPr>
        </p:nvSpPr>
        <p:spPr>
          <a:xfrm>
            <a:off x="8551573" y="3992451"/>
            <a:ext cx="3640428" cy="2865549"/>
          </a:xfrm>
        </p:spPr>
        <p:txBody>
          <a:bodyPr>
            <a:normAutofit/>
          </a:bodyPr>
          <a:lstStyle/>
          <a:p>
            <a:pPr marL="0" indent="0">
              <a:buNone/>
            </a:pPr>
            <a:r>
              <a:rPr lang="en-US" dirty="0" smtClean="0"/>
              <a:t>Presented By -</a:t>
            </a:r>
          </a:p>
          <a:p>
            <a:pPr marL="0" indent="0">
              <a:buNone/>
            </a:pPr>
            <a:r>
              <a:rPr lang="en-US" dirty="0" smtClean="0"/>
              <a:t>1 </a:t>
            </a:r>
            <a:r>
              <a:rPr lang="en-US" dirty="0" err="1" smtClean="0"/>
              <a:t>Shuvradip</a:t>
            </a:r>
            <a:r>
              <a:rPr lang="en-US" dirty="0" smtClean="0"/>
              <a:t> </a:t>
            </a:r>
            <a:r>
              <a:rPr lang="en-US" dirty="0" err="1" smtClean="0"/>
              <a:t>Chakraborty</a:t>
            </a:r>
            <a:endParaRPr lang="en-US" dirty="0" smtClean="0"/>
          </a:p>
          <a:p>
            <a:pPr marL="0" indent="0">
              <a:buNone/>
            </a:pPr>
            <a:r>
              <a:rPr lang="en-US" dirty="0" smtClean="0"/>
              <a:t>2 </a:t>
            </a:r>
            <a:r>
              <a:rPr lang="en-US" dirty="0" err="1" smtClean="0"/>
              <a:t>Mainak</a:t>
            </a:r>
            <a:r>
              <a:rPr lang="en-US" dirty="0" smtClean="0"/>
              <a:t> </a:t>
            </a:r>
            <a:r>
              <a:rPr lang="en-US" dirty="0" err="1" smtClean="0"/>
              <a:t>Podder</a:t>
            </a:r>
            <a:endParaRPr lang="en-US" dirty="0" smtClean="0"/>
          </a:p>
          <a:p>
            <a:pPr marL="0" indent="0">
              <a:buNone/>
            </a:pPr>
            <a:r>
              <a:rPr lang="en-US" dirty="0" smtClean="0"/>
              <a:t>3 </a:t>
            </a:r>
            <a:r>
              <a:rPr lang="en-US" dirty="0" err="1" smtClean="0"/>
              <a:t>Susmita</a:t>
            </a:r>
            <a:r>
              <a:rPr lang="en-US" dirty="0" smtClean="0"/>
              <a:t> Sarkar</a:t>
            </a:r>
          </a:p>
          <a:p>
            <a:pPr marL="0" indent="0">
              <a:buNone/>
            </a:pPr>
            <a:r>
              <a:rPr lang="en-US" dirty="0" smtClean="0"/>
              <a:t>4 </a:t>
            </a:r>
            <a:r>
              <a:rPr lang="en-US" dirty="0" err="1" smtClean="0"/>
              <a:t>Antara</a:t>
            </a:r>
            <a:r>
              <a:rPr lang="en-US" dirty="0" smtClean="0"/>
              <a:t> </a:t>
            </a:r>
            <a:r>
              <a:rPr lang="en-US" dirty="0" err="1" smtClean="0"/>
              <a:t>kangsabanik</a:t>
            </a:r>
            <a:endParaRPr lang="en-US" dirty="0" smtClean="0"/>
          </a:p>
          <a:p>
            <a:pPr marL="0" indent="0">
              <a:buNone/>
            </a:pPr>
            <a:r>
              <a:rPr lang="en-US" dirty="0" smtClean="0"/>
              <a:t>5 </a:t>
            </a:r>
            <a:r>
              <a:rPr lang="en-US" dirty="0" err="1" smtClean="0"/>
              <a:t>Shibendu</a:t>
            </a:r>
            <a:r>
              <a:rPr lang="en-US" dirty="0" smtClean="0"/>
              <a:t> Gosh</a:t>
            </a:r>
          </a:p>
          <a:p>
            <a:pPr marL="0" indent="0">
              <a:buNone/>
            </a:pPr>
            <a:r>
              <a:rPr lang="en-US" dirty="0" smtClean="0"/>
              <a:t>6 </a:t>
            </a:r>
            <a:r>
              <a:rPr lang="en-US" dirty="0" err="1" smtClean="0"/>
              <a:t>Abhijit</a:t>
            </a:r>
            <a:r>
              <a:rPr lang="en-US" dirty="0" smtClean="0"/>
              <a:t> </a:t>
            </a:r>
            <a:r>
              <a:rPr lang="en-US" dirty="0" err="1" smtClean="0"/>
              <a:t>Mondal</a:t>
            </a:r>
            <a:endParaRPr lang="en-US" dirty="0" smtClean="0"/>
          </a:p>
          <a:p>
            <a:pPr marL="0" indent="0">
              <a:buNone/>
            </a:pPr>
            <a:endParaRPr lang="en-US" dirty="0"/>
          </a:p>
        </p:txBody>
      </p:sp>
      <p:sp>
        <p:nvSpPr>
          <p:cNvPr id="5" name="Rectangle 4"/>
          <p:cNvSpPr/>
          <p:nvPr/>
        </p:nvSpPr>
        <p:spPr>
          <a:xfrm>
            <a:off x="2260243" y="2170678"/>
            <a:ext cx="9697791" cy="523220"/>
          </a:xfrm>
          <a:prstGeom prst="rect">
            <a:avLst/>
          </a:prstGeom>
        </p:spPr>
        <p:txBody>
          <a:bodyPr wrap="square">
            <a:spAutoFit/>
          </a:bodyPr>
          <a:lstStyle/>
          <a:p>
            <a:r>
              <a:rPr lang="en-US" sz="2800" dirty="0" smtClean="0">
                <a:solidFill>
                  <a:schemeClr val="accent6">
                    <a:lumMod val="75000"/>
                  </a:schemeClr>
                </a:solidFill>
              </a:rPr>
              <a:t>Covid-19 Prevention And Detection Management System</a:t>
            </a:r>
            <a:endParaRPr lang="en-IN" sz="2800" dirty="0">
              <a:solidFill>
                <a:schemeClr val="accent6">
                  <a:lumMod val="75000"/>
                </a:schemeClr>
              </a:solidFill>
            </a:endParaRPr>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xmlns=""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xmlns=""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a:fillRect/>
          </a:stretch>
        </p:blipFill>
        <p:spPr/>
      </p:pic>
      <p:sp>
        <p:nvSpPr>
          <p:cNvPr id="20" name="Text Placeholder 19">
            <a:extLst>
              <a:ext uri="{FF2B5EF4-FFF2-40B4-BE49-F238E27FC236}">
                <a16:creationId xmlns:a16="http://schemas.microsoft.com/office/drawing/2014/main" xmlns=""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xmlns=""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xmlns="" r:embed="rId7"/>
              </a:ext>
            </a:extLst>
          </a:blip>
          <a:srcRect t="63" b="63"/>
          <a:stretch>
            <a:fillRect/>
          </a:stretch>
        </p:blipFill>
        <p:spPr/>
      </p:pic>
      <p:sp>
        <p:nvSpPr>
          <p:cNvPr id="21" name="Text Placeholder 20">
            <a:extLst>
              <a:ext uri="{FF2B5EF4-FFF2-40B4-BE49-F238E27FC236}">
                <a16:creationId xmlns:a16="http://schemas.microsoft.com/office/drawing/2014/main" xmlns=""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xmlns=""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xmlns="" r:embed="rId9"/>
              </a:ext>
            </a:extLst>
          </a:blip>
          <a:srcRect/>
          <a:stretch>
            <a:fillRect/>
          </a:stretch>
        </p:blipFill>
        <p:spPr/>
      </p:pic>
      <p:sp>
        <p:nvSpPr>
          <p:cNvPr id="22" name="Text Placeholder 21">
            <a:extLst>
              <a:ext uri="{FF2B5EF4-FFF2-40B4-BE49-F238E27FC236}">
                <a16:creationId xmlns:a16="http://schemas.microsoft.com/office/drawing/2014/main" xmlns=""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xmlns=""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xmlns="" r:embed="rId11"/>
              </a:ext>
            </a:extLst>
          </a:blip>
          <a:srcRect t="63" b="63"/>
          <a:stretch>
            <a:fillRect/>
          </a:stretch>
        </p:blipFill>
        <p:spPr/>
      </p:pic>
      <p:sp>
        <p:nvSpPr>
          <p:cNvPr id="23" name="Text Placeholder 22">
            <a:extLst>
              <a:ext uri="{FF2B5EF4-FFF2-40B4-BE49-F238E27FC236}">
                <a16:creationId xmlns:a16="http://schemas.microsoft.com/office/drawing/2014/main" xmlns=""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xmlns="" id="{CC1F11E7-EDE5-4119-BA64-4FC57C285D1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2905602" y="318752"/>
            <a:ext cx="7781544" cy="859055"/>
          </a:xfrm>
        </p:spPr>
        <p:txBody>
          <a:bodyPr/>
          <a:lstStyle/>
          <a:p>
            <a:r>
              <a:rPr lang="en-US" dirty="0" smtClean="0"/>
              <a:t>About the Project</a:t>
            </a:r>
            <a:endParaRPr lang="en-US"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0" y="1272772"/>
            <a:ext cx="9092485" cy="2230282"/>
          </a:xfrm>
        </p:spPr>
        <p:txBody>
          <a:bodyPr>
            <a:normAutofit lnSpcReduction="10000"/>
          </a:bodyPr>
          <a:lstStyle/>
          <a:p>
            <a:r>
              <a:rPr lang="en-US" b="1" dirty="0"/>
              <a:t>Hardware Requirements</a:t>
            </a:r>
            <a:r>
              <a:rPr lang="en-US" b="1" dirty="0" smtClean="0"/>
              <a:t>:</a:t>
            </a:r>
          </a:p>
          <a:p>
            <a:endParaRPr lang="en-US" b="1" dirty="0"/>
          </a:p>
          <a:p>
            <a:r>
              <a:rPr lang="en-US" dirty="0"/>
              <a:t>The selection of hardware is very important in the existence and proper working of any software. In the selection of hardware, the size and the capacity requirements are also important.</a:t>
            </a:r>
          </a:p>
          <a:p>
            <a:r>
              <a:rPr lang="en-US" dirty="0"/>
              <a:t>The Covid-19 Portal can be efficiently run-on Pentium system with at least 128MB RAM and Hard disk drive having 20GB. And at least 14inch color monitor suits the information system operation</a:t>
            </a:r>
            <a:r>
              <a:rPr lang="en-US" dirty="0" smtClean="0"/>
              <a:t>.(</a:t>
            </a:r>
            <a:r>
              <a:rPr lang="en-US" dirty="0"/>
              <a:t>A Printer is required for hard copy output).</a:t>
            </a:r>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3" name="Rectangle 2"/>
          <p:cNvSpPr/>
          <p:nvPr/>
        </p:nvSpPr>
        <p:spPr>
          <a:xfrm>
            <a:off x="1" y="3683359"/>
            <a:ext cx="9092484" cy="2369880"/>
          </a:xfrm>
          <a:prstGeom prst="rect">
            <a:avLst/>
          </a:prstGeom>
        </p:spPr>
        <p:txBody>
          <a:bodyPr wrap="square">
            <a:spAutoFit/>
          </a:bodyPr>
          <a:lstStyle/>
          <a:p>
            <a:r>
              <a:rPr lang="en-US" b="1" dirty="0">
                <a:solidFill>
                  <a:schemeClr val="accent1">
                    <a:lumMod val="40000"/>
                    <a:lumOff val="60000"/>
                  </a:schemeClr>
                </a:solidFill>
              </a:rPr>
              <a:t>Software Requirements</a:t>
            </a:r>
            <a:r>
              <a:rPr lang="en-US" b="1" dirty="0" smtClean="0">
                <a:solidFill>
                  <a:schemeClr val="accent1">
                    <a:lumMod val="40000"/>
                    <a:lumOff val="60000"/>
                  </a:schemeClr>
                </a:solidFill>
              </a:rPr>
              <a:t>:</a:t>
            </a:r>
          </a:p>
          <a:p>
            <a:endParaRPr lang="en-US" b="1" spc="300" dirty="0">
              <a:solidFill>
                <a:schemeClr val="accent1">
                  <a:lumMod val="40000"/>
                  <a:lumOff val="60000"/>
                </a:schemeClr>
              </a:solidFill>
            </a:endParaRPr>
          </a:p>
          <a:p>
            <a:r>
              <a:rPr lang="en-US" sz="1600" spc="300" dirty="0">
                <a:solidFill>
                  <a:schemeClr val="accent1">
                    <a:lumMod val="40000"/>
                    <a:lumOff val="60000"/>
                  </a:schemeClr>
                </a:solidFill>
              </a:rPr>
              <a:t>One of the most difficult tasks is that, the selection of the software, once system requirement is known is determining whether a particular software package fits the requirements. After initial selection further security is needed to determine the desirability of particular software compared with other candidates. This section first summarizes the application requirement question and then suggests more detailed comparisons</a:t>
            </a:r>
            <a:r>
              <a:rPr lang="en-US" sz="1600" spc="300" dirty="0" smtClean="0">
                <a:solidFill>
                  <a:schemeClr val="accent1">
                    <a:lumMod val="40000"/>
                    <a:lumOff val="60000"/>
                  </a:schemeClr>
                </a:solidFill>
              </a:rPr>
              <a:t>.</a:t>
            </a:r>
            <a:endParaRPr lang="en-US" sz="1600" spc="300" dirty="0">
              <a:solidFill>
                <a:schemeClr val="accent1">
                  <a:lumMod val="40000"/>
                  <a:lumOff val="60000"/>
                </a:schemeClr>
              </a:solidFill>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D179B88-D43C-4A31-9A52-3498E9430782}"/>
              </a:ext>
            </a:extLst>
          </p:cNvPr>
          <p:cNvSpPr>
            <a:spLocks noGrp="1"/>
          </p:cNvSpPr>
          <p:nvPr>
            <p:ph type="title"/>
          </p:nvPr>
        </p:nvSpPr>
        <p:spPr>
          <a:xfrm>
            <a:off x="2390447" y="318752"/>
            <a:ext cx="7781544" cy="859055"/>
          </a:xfrm>
        </p:spPr>
        <p:txBody>
          <a:bodyPr/>
          <a:lstStyle/>
          <a:p>
            <a:r>
              <a:rPr lang="en-US" dirty="0" smtClean="0"/>
              <a:t>Project Screenshot</a:t>
            </a:r>
            <a:endParaRPr lang="en-US" dirty="0"/>
          </a:p>
        </p:txBody>
      </p:sp>
      <p:sp>
        <p:nvSpPr>
          <p:cNvPr id="2" name="Slide Number Placeholder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D179B88-D43C-4A31-9A52-3498E9430782}"/>
              </a:ext>
            </a:extLst>
          </p:cNvPr>
          <p:cNvSpPr>
            <a:spLocks noGrp="1"/>
          </p:cNvSpPr>
          <p:nvPr>
            <p:ph type="title"/>
          </p:nvPr>
        </p:nvSpPr>
        <p:spPr>
          <a:xfrm>
            <a:off x="2390447" y="318752"/>
            <a:ext cx="7781544" cy="859055"/>
          </a:xfrm>
        </p:spPr>
        <p:txBody>
          <a:bodyPr/>
          <a:lstStyle/>
          <a:p>
            <a:r>
              <a:rPr lang="en-US" dirty="0" smtClean="0"/>
              <a:t>Database Screenshot</a:t>
            </a:r>
            <a:endParaRPr lang="en-US" dirty="0"/>
          </a:p>
        </p:txBody>
      </p:sp>
      <p:sp>
        <p:nvSpPr>
          <p:cNvPr id="2" name="Slide Number Placeholder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17648411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D179B88-D43C-4A31-9A52-3498E9430782}"/>
              </a:ext>
            </a:extLst>
          </p:cNvPr>
          <p:cNvSpPr>
            <a:spLocks noGrp="1"/>
          </p:cNvSpPr>
          <p:nvPr>
            <p:ph type="title"/>
          </p:nvPr>
        </p:nvSpPr>
        <p:spPr>
          <a:xfrm>
            <a:off x="2390447" y="318752"/>
            <a:ext cx="7781544" cy="859055"/>
          </a:xfrm>
        </p:spPr>
        <p:txBody>
          <a:bodyPr/>
          <a:lstStyle/>
          <a:p>
            <a:r>
              <a:rPr lang="en-US" dirty="0" smtClean="0"/>
              <a:t>Table Screenshot</a:t>
            </a:r>
            <a:endParaRPr lang="en-US" dirty="0"/>
          </a:p>
        </p:txBody>
      </p:sp>
      <p:sp>
        <p:nvSpPr>
          <p:cNvPr id="2" name="Slide Number Placeholder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33674178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a:xfrm>
            <a:off x="241300" y="903533"/>
            <a:ext cx="11214100" cy="535531"/>
          </a:xfrm>
        </p:spPr>
        <p:txBody>
          <a:bodyPr/>
          <a:lstStyle/>
          <a:p>
            <a:r>
              <a:rPr lang="en-US" dirty="0" smtClean="0"/>
              <a:t>Database Table </a:t>
            </a:r>
            <a:endParaRPr lang="en-US" dirty="0"/>
          </a:p>
        </p:txBody>
      </p:sp>
      <p:sp>
        <p:nvSpPr>
          <p:cNvPr id="2" name="Slide Number Placeholder 1">
            <a:extLst>
              <a:ext uri="{FF2B5EF4-FFF2-40B4-BE49-F238E27FC236}">
                <a16:creationId xmlns:a16="http://schemas.microsoft.com/office/drawing/2014/main" xmlns="" id="{FAC2D367-2A6E-41FE-A9EA-24FF17BCAA97}"/>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01323FB-427E-4A8D-B473-AB0657D8D23B}"/>
              </a:ext>
            </a:extLst>
          </p:cNvPr>
          <p:cNvSpPr>
            <a:spLocks noGrp="1"/>
          </p:cNvSpPr>
          <p:nvPr>
            <p:ph type="title"/>
          </p:nvPr>
        </p:nvSpPr>
        <p:spPr>
          <a:xfrm>
            <a:off x="241300" y="877775"/>
            <a:ext cx="11214100" cy="535531"/>
          </a:xfrm>
        </p:spPr>
        <p:txBody>
          <a:bodyPr/>
          <a:lstStyle/>
          <a:p>
            <a:r>
              <a:rPr lang="en-US" dirty="0" smtClean="0"/>
              <a:t>DFD (</a:t>
            </a:r>
            <a:r>
              <a:rPr lang="en-US" dirty="0"/>
              <a:t>data flow diagram)</a:t>
            </a:r>
            <a:endParaRPr lang="en-US" dirty="0"/>
          </a:p>
        </p:txBody>
      </p:sp>
      <p:sp>
        <p:nvSpPr>
          <p:cNvPr id="2" name="Slide Number Placeholder 1">
            <a:extLst>
              <a:ext uri="{FF2B5EF4-FFF2-40B4-BE49-F238E27FC236}">
                <a16:creationId xmlns:a16="http://schemas.microsoft.com/office/drawing/2014/main" xmlns="" id="{E4398C1C-6656-4A73-A680-62A81CDC27FD}"/>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01323FB-427E-4A8D-B473-AB0657D8D23B}"/>
              </a:ext>
            </a:extLst>
          </p:cNvPr>
          <p:cNvSpPr>
            <a:spLocks noGrp="1"/>
          </p:cNvSpPr>
          <p:nvPr>
            <p:ph type="title"/>
          </p:nvPr>
        </p:nvSpPr>
        <p:spPr>
          <a:xfrm>
            <a:off x="38100" y="864897"/>
            <a:ext cx="11214100" cy="535531"/>
          </a:xfrm>
        </p:spPr>
        <p:txBody>
          <a:bodyPr/>
          <a:lstStyle/>
          <a:p>
            <a:r>
              <a:rPr lang="en-US" dirty="0" smtClean="0"/>
              <a:t>ERD (</a:t>
            </a:r>
            <a:r>
              <a:rPr lang="en-US" dirty="0"/>
              <a:t>Entity Relationship (ER) Diagram)</a:t>
            </a:r>
            <a:endParaRPr lang="en-US" dirty="0"/>
          </a:p>
        </p:txBody>
      </p:sp>
      <p:sp>
        <p:nvSpPr>
          <p:cNvPr id="2" name="Slide Number Placeholder 1">
            <a:extLst>
              <a:ext uri="{FF2B5EF4-FFF2-40B4-BE49-F238E27FC236}">
                <a16:creationId xmlns:a16="http://schemas.microsoft.com/office/drawing/2014/main" xmlns="" id="{E4398C1C-6656-4A73-A680-62A81CDC27FD}"/>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4" name="Title 5">
            <a:extLst>
              <a:ext uri="{FF2B5EF4-FFF2-40B4-BE49-F238E27FC236}">
                <a16:creationId xmlns:a16="http://schemas.microsoft.com/office/drawing/2014/main" xmlns="" id="{A4CD37D6-FE32-48E3-A3AD-F07BE6A19FA1}"/>
              </a:ext>
            </a:extLst>
          </p:cNvPr>
          <p:cNvSpPr>
            <a:spLocks noGrp="1"/>
          </p:cNvSpPr>
          <p:nvPr>
            <p:ph type="title"/>
          </p:nvPr>
        </p:nvSpPr>
        <p:spPr>
          <a:xfrm>
            <a:off x="325192" y="521595"/>
            <a:ext cx="6384701" cy="535531"/>
          </a:xfrm>
        </p:spPr>
        <p:txBody>
          <a:bodyPr/>
          <a:lstStyle/>
          <a:p>
            <a:r>
              <a:rPr lang="en-US" dirty="0">
                <a:solidFill>
                  <a:schemeClr val="accent1">
                    <a:lumMod val="40000"/>
                    <a:lumOff val="60000"/>
                  </a:schemeClr>
                </a:solidFill>
              </a:rPr>
              <a:t>BIBLIOGRAPHY</a:t>
            </a:r>
            <a:endParaRPr lang="en-US" dirty="0">
              <a:solidFill>
                <a:schemeClr val="accent1">
                  <a:lumMod val="40000"/>
                  <a:lumOff val="60000"/>
                </a:schemeClr>
              </a:solidFill>
            </a:endParaRPr>
          </a:p>
        </p:txBody>
      </p:sp>
      <p:sp>
        <p:nvSpPr>
          <p:cNvPr id="6" name="Slide Number Placeholder 1">
            <a:extLst>
              <a:ext uri="{FF2B5EF4-FFF2-40B4-BE49-F238E27FC236}">
                <a16:creationId xmlns:a16="http://schemas.microsoft.com/office/drawing/2014/main" xmlns="" id="{8EDC7217-2779-44E0-9E6D-3B3879516A1D}"/>
              </a:ext>
            </a:extLst>
          </p:cNvPr>
          <p:cNvSpPr txBox="1">
            <a:spLocks/>
          </p:cNvSpPr>
          <p:nvPr/>
        </p:nvSpPr>
        <p:spPr>
          <a:xfrm>
            <a:off x="11252200" y="63150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12</a:t>
            </a:fld>
            <a:endParaRPr lang="en-US" dirty="0"/>
          </a:p>
        </p:txBody>
      </p:sp>
      <p:sp>
        <p:nvSpPr>
          <p:cNvPr id="7" name="TextBox 6"/>
          <p:cNvSpPr txBox="1"/>
          <p:nvPr/>
        </p:nvSpPr>
        <p:spPr>
          <a:xfrm>
            <a:off x="325192" y="1485565"/>
            <a:ext cx="11333408" cy="4801314"/>
          </a:xfrm>
          <a:prstGeom prst="rect">
            <a:avLst/>
          </a:prstGeom>
          <a:noFill/>
        </p:spPr>
        <p:txBody>
          <a:bodyPr wrap="square" rtlCol="0">
            <a:spAutoFit/>
          </a:bodyPr>
          <a:lstStyle/>
          <a:p>
            <a:r>
              <a:rPr lang="en-US" dirty="0">
                <a:solidFill>
                  <a:schemeClr val="accent1">
                    <a:lumMod val="40000"/>
                    <a:lumOff val="60000"/>
                  </a:schemeClr>
                </a:solidFill>
              </a:rPr>
              <a:t>JAVA SERVLETS</a:t>
            </a:r>
          </a:p>
          <a:p>
            <a:r>
              <a:rPr lang="en-US" dirty="0">
                <a:solidFill>
                  <a:schemeClr val="accent1">
                    <a:lumMod val="40000"/>
                    <a:lumOff val="60000"/>
                  </a:schemeClr>
                </a:solidFill>
              </a:rPr>
              <a:t>- TATA McGraw </a:t>
            </a:r>
            <a:r>
              <a:rPr lang="en-US" dirty="0" smtClean="0">
                <a:solidFill>
                  <a:schemeClr val="accent1">
                    <a:lumMod val="40000"/>
                    <a:lumOff val="60000"/>
                  </a:schemeClr>
                </a:solidFill>
              </a:rPr>
              <a:t>HILL</a:t>
            </a:r>
            <a:endParaRPr lang="en-US" dirty="0">
              <a:solidFill>
                <a:schemeClr val="accent1">
                  <a:lumMod val="40000"/>
                  <a:lumOff val="60000"/>
                </a:schemeClr>
              </a:solidFill>
            </a:endParaRPr>
          </a:p>
          <a:p>
            <a:endParaRPr lang="en-US" dirty="0">
              <a:solidFill>
                <a:schemeClr val="accent1">
                  <a:lumMod val="40000"/>
                  <a:lumOff val="60000"/>
                </a:schemeClr>
              </a:solidFill>
            </a:endParaRPr>
          </a:p>
          <a:p>
            <a:r>
              <a:rPr lang="en-US" dirty="0">
                <a:solidFill>
                  <a:schemeClr val="accent1">
                    <a:lumMod val="40000"/>
                    <a:lumOff val="60000"/>
                  </a:schemeClr>
                </a:solidFill>
              </a:rPr>
              <a:t>SOFTWARE ENGINEERING</a:t>
            </a:r>
          </a:p>
          <a:p>
            <a:r>
              <a:rPr lang="en-US" dirty="0">
                <a:solidFill>
                  <a:schemeClr val="accent1">
                    <a:lumMod val="40000"/>
                    <a:lumOff val="60000"/>
                  </a:schemeClr>
                </a:solidFill>
              </a:rPr>
              <a:t>- McGraw-Hill Publications</a:t>
            </a:r>
          </a:p>
          <a:p>
            <a:endParaRPr lang="en-US" dirty="0">
              <a:solidFill>
                <a:schemeClr val="accent1">
                  <a:lumMod val="40000"/>
                  <a:lumOff val="60000"/>
                </a:schemeClr>
              </a:solidFill>
            </a:endParaRPr>
          </a:p>
          <a:p>
            <a:r>
              <a:rPr lang="en-US" dirty="0">
                <a:solidFill>
                  <a:schemeClr val="accent1">
                    <a:lumMod val="40000"/>
                    <a:lumOff val="60000"/>
                  </a:schemeClr>
                </a:solidFill>
              </a:rPr>
              <a:t>[J2EE-Overview] - http://java.sun.com/j2ee/overview.html</a:t>
            </a:r>
          </a:p>
          <a:p>
            <a:endParaRPr lang="en-US" dirty="0">
              <a:solidFill>
                <a:schemeClr val="accent1">
                  <a:lumMod val="40000"/>
                  <a:lumOff val="60000"/>
                </a:schemeClr>
              </a:solidFill>
            </a:endParaRPr>
          </a:p>
          <a:p>
            <a:r>
              <a:rPr lang="en-US" dirty="0">
                <a:solidFill>
                  <a:schemeClr val="accent1">
                    <a:lumMod val="40000"/>
                    <a:lumOff val="60000"/>
                  </a:schemeClr>
                </a:solidFill>
              </a:rPr>
              <a:t>[JS-NET] -</a:t>
            </a:r>
          </a:p>
          <a:p>
            <a:r>
              <a:rPr lang="en-US" dirty="0">
                <a:solidFill>
                  <a:schemeClr val="accent1">
                    <a:lumMod val="40000"/>
                    <a:lumOff val="60000"/>
                  </a:schemeClr>
                </a:solidFill>
              </a:rPr>
              <a:t>http://developer.netscape.com/docs/manuals/communicator/jsref/contents.htm</a:t>
            </a:r>
          </a:p>
          <a:p>
            <a:endParaRPr lang="en-US" dirty="0">
              <a:solidFill>
                <a:schemeClr val="accent1">
                  <a:lumMod val="40000"/>
                  <a:lumOff val="60000"/>
                </a:schemeClr>
              </a:solidFill>
            </a:endParaRPr>
          </a:p>
          <a:p>
            <a:r>
              <a:rPr lang="en-US" dirty="0">
                <a:solidFill>
                  <a:schemeClr val="accent1">
                    <a:lumMod val="40000"/>
                    <a:lumOff val="60000"/>
                  </a:schemeClr>
                </a:solidFill>
              </a:rPr>
              <a:t>[J2EE-Home] - http://java.sun.com/j2ee</a:t>
            </a:r>
            <a:r>
              <a:rPr lang="en-US" dirty="0" smtClean="0">
                <a:solidFill>
                  <a:schemeClr val="accent1">
                    <a:lumMod val="40000"/>
                    <a:lumOff val="60000"/>
                  </a:schemeClr>
                </a:solidFill>
              </a:rPr>
              <a:t>/</a:t>
            </a:r>
            <a:endParaRPr lang="en-US" dirty="0">
              <a:solidFill>
                <a:schemeClr val="accent1">
                  <a:lumMod val="40000"/>
                  <a:lumOff val="60000"/>
                </a:schemeClr>
              </a:solidFill>
            </a:endParaRPr>
          </a:p>
          <a:p>
            <a:endParaRPr lang="en-US" dirty="0">
              <a:solidFill>
                <a:schemeClr val="accent1">
                  <a:lumMod val="40000"/>
                  <a:lumOff val="60000"/>
                </a:schemeClr>
              </a:solidFill>
            </a:endParaRPr>
          </a:p>
          <a:p>
            <a:r>
              <a:rPr lang="en-US" dirty="0">
                <a:solidFill>
                  <a:schemeClr val="accent1">
                    <a:lumMod val="40000"/>
                    <a:lumOff val="60000"/>
                  </a:schemeClr>
                </a:solidFill>
              </a:rPr>
              <a:t>[J2EE-Components] - http://java.sun.com/j2ee/blueprints/platform_technologies/component/index.html</a:t>
            </a:r>
          </a:p>
          <a:p>
            <a:endParaRPr lang="en-US" dirty="0">
              <a:solidFill>
                <a:schemeClr val="accent1">
                  <a:lumMod val="40000"/>
                  <a:lumOff val="60000"/>
                </a:schemeClr>
              </a:solidFill>
            </a:endParaRPr>
          </a:p>
          <a:p>
            <a:r>
              <a:rPr lang="en-US" dirty="0">
                <a:solidFill>
                  <a:schemeClr val="accent1">
                    <a:lumMod val="40000"/>
                    <a:lumOff val="60000"/>
                  </a:schemeClr>
                </a:solidFill>
              </a:rPr>
              <a:t>[SUN-Developer] - http://developer.java.sun.com/developer/</a:t>
            </a:r>
          </a:p>
          <a:p>
            <a:endParaRPr lang="en-IN" dirty="0">
              <a:solidFill>
                <a:schemeClr val="accent1">
                  <a:lumMod val="40000"/>
                  <a:lumOff val="60000"/>
                </a:schemeClr>
              </a:solidFill>
            </a:endParaRPr>
          </a:p>
        </p:txBody>
      </p:sp>
    </p:spTree>
    <p:extLst>
      <p:ext uri="{BB962C8B-B14F-4D97-AF65-F5344CB8AC3E}">
        <p14:creationId xmlns:p14="http://schemas.microsoft.com/office/powerpoint/2010/main" val="2014988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281</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Tahoma</vt:lpstr>
      <vt:lpstr>Trade Gothic LT Pro</vt:lpstr>
      <vt:lpstr>Trebuchet MS</vt:lpstr>
      <vt:lpstr>Office Theme</vt:lpstr>
      <vt:lpstr>Power  Point  Presentation  On</vt:lpstr>
      <vt:lpstr>About the Project</vt:lpstr>
      <vt:lpstr>Project Screenshot</vt:lpstr>
      <vt:lpstr>Database Screenshot</vt:lpstr>
      <vt:lpstr>Table Screenshot</vt:lpstr>
      <vt:lpstr>Database Table </vt:lpstr>
      <vt:lpstr>DFD (data flow diagram)</vt:lpstr>
      <vt:lpstr>ERD (Entity Relationship (ER) Diagram)</vt:lpstr>
      <vt:lpstr>BIBLIOGRAPHY</vt:lpstr>
      <vt:lpstr>Content Title</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2021-12-23T13:46:04Z</dcterms:created>
  <dcterms:modified xsi:type="dcterms:W3CDTF">2021-12-23T14:24:35Z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