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8" name="组合 32"/>
          <p:cNvGrpSpPr/>
          <p:nvPr/>
        </p:nvGrpSpPr>
        <p:grpSpPr>
          <a:xfrm>
            <a:off x="2651125" y="358775"/>
            <a:ext cx="2533650" cy="4075113"/>
            <a:chOff x="4176" y="566"/>
            <a:chExt cx="3990" cy="6415"/>
          </a:xfrm>
        </p:grpSpPr>
        <p:sp>
          <p:nvSpPr>
            <p:cNvPr id="4099" name="流程图: 终止 3072"/>
            <p:cNvSpPr/>
            <p:nvPr/>
          </p:nvSpPr>
          <p:spPr>
            <a:xfrm>
              <a:off x="4785" y="566"/>
              <a:ext cx="1440" cy="396"/>
            </a:xfrm>
            <a:prstGeom prst="flowChartTerminator">
              <a:avLst/>
            </a:prstGeom>
            <a:solidFill>
              <a:srgbClr val="E5E5E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7446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</a:tabLst>
              </a:pPr>
              <a:r>
                <a:rPr lang="zh-CN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</a:t>
              </a:r>
              <a:endParaRPr lang="zh-CN" altLang="zh-CN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0" name="流程图: 过程 3073"/>
            <p:cNvSpPr/>
            <p:nvPr/>
          </p:nvSpPr>
          <p:spPr>
            <a:xfrm>
              <a:off x="4785" y="1217"/>
              <a:ext cx="1440" cy="396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4779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</a:tabLst>
              </a:pPr>
              <a:r>
                <a:rPr lang="zh-CN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加载数据</a:t>
              </a:r>
              <a:endParaRPr lang="zh-CN" altLang="zh-CN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" name="流程图: 过程 3074"/>
            <p:cNvSpPr/>
            <p:nvPr/>
          </p:nvSpPr>
          <p:spPr>
            <a:xfrm>
              <a:off x="4785" y="1868"/>
              <a:ext cx="1440" cy="396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4779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</a:tabLst>
              </a:pPr>
              <a:r>
                <a:rPr lang="zh-CN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初始化变量</a:t>
              </a:r>
              <a:endParaRPr lang="zh-CN" altLang="zh-CN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2" name="流程图: 准备 3075"/>
            <p:cNvSpPr/>
            <p:nvPr/>
          </p:nvSpPr>
          <p:spPr>
            <a:xfrm>
              <a:off x="4695" y="2519"/>
              <a:ext cx="1619" cy="476"/>
            </a:xfrm>
            <a:prstGeom prst="flowChartPreparation">
              <a:avLst/>
            </a:prstGeom>
            <a:solidFill>
              <a:srgbClr val="D6E6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3001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  <a:tab pos="1348105" algn="l"/>
                </a:tabLst>
              </a:pPr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内循环</a:t>
              </a:r>
              <a:endPara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  <a:tab pos="1348105" algn="l"/>
                </a:tabLst>
              </a:pP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step=1, iend</a:t>
              </a:r>
              <a:endPara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03" name="流程图: 过程 3076"/>
            <p:cNvSpPr/>
            <p:nvPr/>
          </p:nvSpPr>
          <p:spPr>
            <a:xfrm>
              <a:off x="4785" y="5934"/>
              <a:ext cx="1440" cy="396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4779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</a:tabLst>
              </a:pPr>
              <a:r>
                <a:rPr lang="zh-CN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保存数据</a:t>
              </a:r>
              <a:endParaRPr lang="zh-CN" altLang="zh-CN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4" name="流程图: 准备 3077"/>
            <p:cNvSpPr/>
            <p:nvPr/>
          </p:nvSpPr>
          <p:spPr>
            <a:xfrm>
              <a:off x="4695" y="3250"/>
              <a:ext cx="1619" cy="476"/>
            </a:xfrm>
            <a:prstGeom prst="flowChartPreparation">
              <a:avLst/>
            </a:prstGeom>
            <a:solidFill>
              <a:srgbClr val="D6E6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3001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  <a:tab pos="1348105" algn="l"/>
                </a:tabLst>
              </a:pPr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外循环</a:t>
              </a:r>
              <a:endPara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  <a:tab pos="1348105" algn="l"/>
                </a:tabLst>
              </a:pP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step=1, 30</a:t>
              </a:r>
              <a:endPara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05" name="流程图: 过程 3078"/>
            <p:cNvSpPr/>
            <p:nvPr/>
          </p:nvSpPr>
          <p:spPr>
            <a:xfrm>
              <a:off x="4786" y="3981"/>
              <a:ext cx="1438" cy="396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4779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  <a:tab pos="1348105" algn="l"/>
                </a:tabLst>
              </a:pPr>
              <a:r>
                <a:rPr lang="zh-CN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求解海表高度</a:t>
              </a: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el</a:t>
              </a:r>
              <a:endPara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06" name="流程图: 过程 3079"/>
            <p:cNvSpPr/>
            <p:nvPr/>
          </p:nvSpPr>
          <p:spPr>
            <a:xfrm>
              <a:off x="4786" y="4632"/>
              <a:ext cx="1438" cy="396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4779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  <a:tab pos="1348105" algn="l"/>
                </a:tabLst>
              </a:pPr>
              <a:r>
                <a:rPr lang="zh-CN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求解风速</a:t>
              </a: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ua, va</a:t>
              </a:r>
              <a:endPara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07" name="流程图: 过程 3080"/>
            <p:cNvSpPr/>
            <p:nvPr/>
          </p:nvSpPr>
          <p:spPr>
            <a:xfrm>
              <a:off x="4786" y="5283"/>
              <a:ext cx="1438" cy="396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4779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  <a:tab pos="1348105" algn="l"/>
                </a:tabLst>
              </a:pPr>
              <a:r>
                <a:rPr lang="zh-CN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更新外循环变量</a:t>
              </a:r>
              <a:endParaRPr lang="zh-CN" altLang="zh-CN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8" name="流程图: 过程 3081"/>
            <p:cNvSpPr/>
            <p:nvPr/>
          </p:nvSpPr>
          <p:spPr>
            <a:xfrm>
              <a:off x="6728" y="3290"/>
              <a:ext cx="1438" cy="396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4779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  <a:tab pos="1348105" algn="l"/>
                </a:tabLst>
              </a:pPr>
              <a:r>
                <a:rPr lang="zh-CN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调整风速</a:t>
              </a: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u</a:t>
              </a:r>
              <a:r>
                <a:rPr lang="zh-CN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和</a:t>
              </a: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</a:t>
              </a:r>
              <a:endPara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09" name="流程图: 过程 3082"/>
            <p:cNvSpPr/>
            <p:nvPr/>
          </p:nvSpPr>
          <p:spPr>
            <a:xfrm>
              <a:off x="6728" y="3981"/>
              <a:ext cx="1438" cy="396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4779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  <a:tab pos="1348105" algn="l"/>
                </a:tabLst>
              </a:pPr>
              <a:r>
                <a:rPr lang="zh-CN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求解湍流</a:t>
              </a: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q2, q2l</a:t>
              </a:r>
              <a:endPara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10" name="流程图: 过程 3083"/>
            <p:cNvSpPr/>
            <p:nvPr/>
          </p:nvSpPr>
          <p:spPr>
            <a:xfrm>
              <a:off x="6728" y="4632"/>
              <a:ext cx="1438" cy="396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4779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  <a:tab pos="1348105" algn="l"/>
                </a:tabLst>
              </a:pPr>
              <a:r>
                <a:rPr lang="zh-CN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求解温度</a:t>
              </a: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t</a:t>
              </a:r>
              <a:r>
                <a:rPr lang="zh-CN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和盐度</a:t>
              </a: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s</a:t>
              </a:r>
              <a:endPara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11" name="流程图: 过程 3084"/>
            <p:cNvSpPr/>
            <p:nvPr/>
          </p:nvSpPr>
          <p:spPr>
            <a:xfrm>
              <a:off x="6728" y="5283"/>
              <a:ext cx="1438" cy="396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4779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  <a:tab pos="1348105" algn="l"/>
                </a:tabLst>
              </a:pPr>
              <a:r>
                <a:rPr lang="zh-CN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求解</a:t>
              </a: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u</a:t>
              </a:r>
              <a:r>
                <a:rPr lang="zh-CN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和</a:t>
              </a: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</a:t>
              </a:r>
              <a:endPara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12" name="流程图: 过程 3085"/>
            <p:cNvSpPr/>
            <p:nvPr/>
          </p:nvSpPr>
          <p:spPr>
            <a:xfrm>
              <a:off x="6728" y="5934"/>
              <a:ext cx="1438" cy="396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4779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  <a:tab pos="1348105" algn="l"/>
                </a:tabLst>
              </a:pPr>
              <a:r>
                <a:rPr lang="zh-CN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更新内循环变量</a:t>
              </a:r>
              <a:endParaRPr lang="zh-CN" altLang="zh-CN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3" name="文本框 3097"/>
            <p:cNvSpPr txBox="1"/>
            <p:nvPr/>
          </p:nvSpPr>
          <p:spPr>
            <a:xfrm>
              <a:off x="5512" y="2934"/>
              <a:ext cx="627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57446" rIns="90000" bIns="45000"/>
            <a:p>
              <a:pPr defTabSz="449580" eaLnBrk="1">
                <a:lnSpc>
                  <a:spcPct val="93000"/>
                </a:lnSpc>
                <a:tabLst>
                  <a:tab pos="449580" algn="l"/>
                </a:tabLst>
              </a:pP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Yes</a:t>
              </a:r>
              <a:endPara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4" name="文本框 3098"/>
            <p:cNvSpPr txBox="1"/>
            <p:nvPr/>
          </p:nvSpPr>
          <p:spPr>
            <a:xfrm>
              <a:off x="4176" y="2441"/>
              <a:ext cx="659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57446" rIns="90000" bIns="45000"/>
            <a:p>
              <a:pPr defTabSz="449580" eaLnBrk="1">
                <a:lnSpc>
                  <a:spcPct val="93000"/>
                </a:lnSpc>
                <a:tabLst>
                  <a:tab pos="449580" algn="l"/>
                </a:tabLst>
              </a:pP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</a:t>
              </a:r>
              <a:endPara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5" name="文本框 3099"/>
            <p:cNvSpPr txBox="1"/>
            <p:nvPr/>
          </p:nvSpPr>
          <p:spPr>
            <a:xfrm>
              <a:off x="5512" y="3666"/>
              <a:ext cx="813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57446" rIns="90000" bIns="45000"/>
            <a:p>
              <a:pPr defTabSz="449580" eaLnBrk="1">
                <a:lnSpc>
                  <a:spcPct val="93000"/>
                </a:lnSpc>
                <a:tabLst>
                  <a:tab pos="449580" algn="l"/>
                </a:tabLst>
              </a:pP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Yes</a:t>
              </a:r>
              <a:endPara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6" name="文本框 3100"/>
            <p:cNvSpPr txBox="1"/>
            <p:nvPr/>
          </p:nvSpPr>
          <p:spPr>
            <a:xfrm>
              <a:off x="6224" y="3172"/>
              <a:ext cx="693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57446" rIns="90000" bIns="45000"/>
            <a:p>
              <a:pPr defTabSz="449580" eaLnBrk="1">
                <a:lnSpc>
                  <a:spcPct val="93000"/>
                </a:lnSpc>
                <a:tabLst>
                  <a:tab pos="449580" algn="l"/>
                </a:tabLst>
              </a:pP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</a:t>
              </a:r>
              <a:endPara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7" name="流程图: 终止 3103"/>
            <p:cNvSpPr/>
            <p:nvPr/>
          </p:nvSpPr>
          <p:spPr>
            <a:xfrm>
              <a:off x="4785" y="6585"/>
              <a:ext cx="1440" cy="396"/>
            </a:xfrm>
            <a:prstGeom prst="flowChartTerminator">
              <a:avLst/>
            </a:prstGeom>
            <a:solidFill>
              <a:srgbClr val="E5E5E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7446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</a:tabLst>
              </a:pPr>
              <a:r>
                <a:rPr lang="zh-CN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结束</a:t>
              </a:r>
              <a:endParaRPr lang="zh-CN" altLang="zh-CN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肘形连接符 8"/>
            <p:cNvCxnSpPr>
              <a:stCxn id="4107" idx="1"/>
              <a:endCxn id="4104" idx="1"/>
            </p:cNvCxnSpPr>
            <p:nvPr/>
          </p:nvCxnSpPr>
          <p:spPr>
            <a:xfrm rot="10800000">
              <a:off x="4696" y="3487"/>
              <a:ext cx="90" cy="1994"/>
            </a:xfrm>
            <a:prstGeom prst="bentConnector3">
              <a:avLst>
                <a:gd name="adj1" fmla="val 5166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4112" idx="2"/>
              <a:endCxn id="4102" idx="3"/>
            </p:cNvCxnSpPr>
            <p:nvPr/>
          </p:nvCxnSpPr>
          <p:spPr>
            <a:xfrm rot="5400000" flipH="1">
              <a:off x="5092" y="3974"/>
              <a:ext cx="3571" cy="1133"/>
            </a:xfrm>
            <a:prstGeom prst="bentConnector4">
              <a:avLst>
                <a:gd name="adj1" fmla="val -7402"/>
                <a:gd name="adj2" fmla="val -1243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4102" idx="1"/>
              <a:endCxn id="4103" idx="1"/>
            </p:cNvCxnSpPr>
            <p:nvPr/>
          </p:nvCxnSpPr>
          <p:spPr>
            <a:xfrm rot="10800000" flipH="1" flipV="1">
              <a:off x="4696" y="2758"/>
              <a:ext cx="88" cy="3374"/>
            </a:xfrm>
            <a:prstGeom prst="bentConnector3">
              <a:avLst>
                <a:gd name="adj1" fmla="val -84269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102" idx="2"/>
              <a:endCxn id="4104" idx="0"/>
            </p:cNvCxnSpPr>
            <p:nvPr/>
          </p:nvCxnSpPr>
          <p:spPr>
            <a:xfrm>
              <a:off x="5506" y="2995"/>
              <a:ext cx="0" cy="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4105" idx="2"/>
              <a:endCxn id="4106" idx="0"/>
            </p:cNvCxnSpPr>
            <p:nvPr/>
          </p:nvCxnSpPr>
          <p:spPr>
            <a:xfrm>
              <a:off x="5506" y="4377"/>
              <a:ext cx="0" cy="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4106" idx="2"/>
              <a:endCxn id="4107" idx="0"/>
            </p:cNvCxnSpPr>
            <p:nvPr/>
          </p:nvCxnSpPr>
          <p:spPr>
            <a:xfrm>
              <a:off x="5506" y="5029"/>
              <a:ext cx="0" cy="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4103" idx="2"/>
              <a:endCxn id="4117" idx="0"/>
            </p:cNvCxnSpPr>
            <p:nvPr/>
          </p:nvCxnSpPr>
          <p:spPr>
            <a:xfrm>
              <a:off x="5506" y="6331"/>
              <a:ext cx="0" cy="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103" idx="2"/>
              <a:endCxn id="4117" idx="0"/>
            </p:cNvCxnSpPr>
            <p:nvPr/>
          </p:nvCxnSpPr>
          <p:spPr>
            <a:xfrm>
              <a:off x="7446" y="3687"/>
              <a:ext cx="0" cy="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4109" idx="2"/>
              <a:endCxn id="4110" idx="0"/>
            </p:cNvCxnSpPr>
            <p:nvPr/>
          </p:nvCxnSpPr>
          <p:spPr>
            <a:xfrm>
              <a:off x="7446" y="4377"/>
              <a:ext cx="0" cy="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4110" idx="2"/>
              <a:endCxn id="4111" idx="0"/>
            </p:cNvCxnSpPr>
            <p:nvPr/>
          </p:nvCxnSpPr>
          <p:spPr>
            <a:xfrm>
              <a:off x="7446" y="5029"/>
              <a:ext cx="0" cy="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4111" idx="2"/>
              <a:endCxn id="4112" idx="0"/>
            </p:cNvCxnSpPr>
            <p:nvPr/>
          </p:nvCxnSpPr>
          <p:spPr>
            <a:xfrm>
              <a:off x="7446" y="5679"/>
              <a:ext cx="0" cy="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4104" idx="3"/>
              <a:endCxn id="4112" idx="0"/>
            </p:cNvCxnSpPr>
            <p:nvPr/>
          </p:nvCxnSpPr>
          <p:spPr>
            <a:xfrm>
              <a:off x="6314" y="3487"/>
              <a:ext cx="4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4104" idx="3"/>
              <a:endCxn id="4112" idx="0"/>
            </p:cNvCxnSpPr>
            <p:nvPr/>
          </p:nvCxnSpPr>
          <p:spPr>
            <a:xfrm>
              <a:off x="5506" y="963"/>
              <a:ext cx="0" cy="25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4104" idx="3"/>
              <a:endCxn id="4112" idx="0"/>
            </p:cNvCxnSpPr>
            <p:nvPr/>
          </p:nvCxnSpPr>
          <p:spPr>
            <a:xfrm>
              <a:off x="5506" y="1613"/>
              <a:ext cx="0" cy="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4104" idx="3"/>
              <a:endCxn id="4112" idx="0"/>
            </p:cNvCxnSpPr>
            <p:nvPr/>
          </p:nvCxnSpPr>
          <p:spPr>
            <a:xfrm>
              <a:off x="5506" y="2263"/>
              <a:ext cx="0" cy="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4104" idx="3"/>
              <a:endCxn id="4112" idx="0"/>
            </p:cNvCxnSpPr>
            <p:nvPr/>
          </p:nvCxnSpPr>
          <p:spPr>
            <a:xfrm>
              <a:off x="5506" y="3727"/>
              <a:ext cx="0" cy="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WPS 演示</Application>
  <PresentationFormat>宽屏</PresentationFormat>
  <Paragraphs>40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150</cp:revision>
  <dcterms:created xsi:type="dcterms:W3CDTF">2019-06-19T02:08:00Z</dcterms:created>
  <dcterms:modified xsi:type="dcterms:W3CDTF">2021-02-24T09:32:29Z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