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6" r:id="rId8"/>
    <p:sldId id="712"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5114705" cy="4525736"/>
          </a:xfrm>
        </p:spPr>
        <p:txBody>
          <a:bodyPr/>
          <a:lstStyle/>
          <a:p>
            <a:pPr marL="457200" indent="-457200">
              <a:buFont typeface="+mj-lt"/>
              <a:buAutoNum type="arabicPeriod"/>
            </a:pPr>
            <a:r>
              <a:rPr lang="zh-CN" altLang="en-US" sz="1800" b="1" dirty="0">
                <a:solidFill>
                  <a:schemeClr val="bg2"/>
                </a:solidFill>
              </a:rPr>
              <a:t>快速入门</a:t>
            </a:r>
            <a:r>
              <a:rPr lang="zh-CN" altLang="en-US" sz="1800" dirty="0">
                <a:solidFill>
                  <a:schemeClr val="bg2"/>
                </a:solidFill>
              </a:rPr>
              <a:t>：线性拟合</a:t>
            </a:r>
            <a:endParaRPr lang="en-US" altLang="zh-CN" sz="1800" dirty="0">
              <a:solidFill>
                <a:schemeClr val="bg2"/>
              </a:solidFill>
            </a:endParaRPr>
          </a:p>
          <a:p>
            <a:pPr marL="457200" indent="-457200">
              <a:buFont typeface="+mj-lt"/>
              <a:buAutoNum type="arabicPeriod"/>
            </a:pPr>
            <a:r>
              <a:rPr lang="zh-CN" altLang="en-US" sz="1800" b="1" dirty="0">
                <a:solidFill>
                  <a:schemeClr val="bg2"/>
                </a:solidFill>
              </a:rPr>
              <a:t>数据处理</a:t>
            </a:r>
            <a:endParaRPr lang="en-US" altLang="zh-CN" sz="1800" b="1" dirty="0">
              <a:solidFill>
                <a:schemeClr val="bg2"/>
              </a:solidFill>
            </a:endParaRPr>
          </a:p>
          <a:p>
            <a:pPr lvl="1"/>
            <a:r>
              <a:rPr lang="zh-CN" altLang="en-US" sz="1800" dirty="0">
                <a:solidFill>
                  <a:schemeClr val="bg2"/>
                </a:solidFill>
              </a:rPr>
              <a:t>数据采样：采样器 </a:t>
            </a:r>
            <a:r>
              <a:rPr lang="en-US" altLang="zh-CN" sz="1800" dirty="0">
                <a:solidFill>
                  <a:schemeClr val="bg2"/>
                </a:solidFill>
              </a:rPr>
              <a:t>–</a:t>
            </a:r>
            <a:r>
              <a:rPr lang="zh-CN" altLang="en-US" sz="1800" dirty="0">
                <a:solidFill>
                  <a:schemeClr val="bg2"/>
                </a:solidFill>
              </a:rPr>
              <a:t> 自定义采样器</a:t>
            </a:r>
          </a:p>
          <a:p>
            <a:pPr lvl="1"/>
            <a:r>
              <a:rPr lang="zh-CN" altLang="en-US" sz="1800" dirty="0">
                <a:solidFill>
                  <a:schemeClr val="bg2"/>
                </a:solidFill>
              </a:rPr>
              <a:t>数据处理：数据处理操作</a:t>
            </a:r>
            <a:r>
              <a:rPr lang="en-US" altLang="zh-CN" sz="1800" dirty="0">
                <a:solidFill>
                  <a:schemeClr val="bg2"/>
                </a:solidFill>
              </a:rPr>
              <a:t>OP</a:t>
            </a:r>
            <a:endParaRPr lang="zh-CN" altLang="en-US" sz="1800" dirty="0">
              <a:solidFill>
                <a:schemeClr val="bg2"/>
              </a:solidFill>
            </a:endParaRPr>
          </a:p>
          <a:p>
            <a:pPr lvl="1"/>
            <a:r>
              <a:rPr lang="zh-CN" altLang="en-US" sz="1800" dirty="0">
                <a:solidFill>
                  <a:schemeClr val="bg2"/>
                </a:solidFill>
              </a:rPr>
              <a:t>数据迭代：创建迭代器 </a:t>
            </a:r>
            <a:r>
              <a:rPr lang="en-US" altLang="zh-CN" sz="1800" dirty="0">
                <a:solidFill>
                  <a:schemeClr val="bg2"/>
                </a:solidFill>
              </a:rPr>
              <a:t>–</a:t>
            </a:r>
            <a:r>
              <a:rPr lang="zh-CN" altLang="en-US" sz="1800" dirty="0">
                <a:solidFill>
                  <a:schemeClr val="bg2"/>
                </a:solidFill>
              </a:rPr>
              <a:t> 迭代器与训练</a:t>
            </a:r>
          </a:p>
          <a:p>
            <a:pPr lvl="1"/>
            <a:r>
              <a:rPr lang="zh-CN" altLang="en-US" sz="1800" dirty="0">
                <a:solidFill>
                  <a:schemeClr val="bg2"/>
                </a:solidFill>
              </a:rPr>
              <a:t>格式转换：</a:t>
            </a:r>
            <a:r>
              <a:rPr lang="en-US" altLang="zh-CN" sz="1800" dirty="0">
                <a:solidFill>
                  <a:schemeClr val="bg2"/>
                </a:solidFill>
              </a:rPr>
              <a:t>Record</a:t>
            </a:r>
            <a:r>
              <a:rPr lang="zh-CN" altLang="en-US" sz="1800" dirty="0">
                <a:solidFill>
                  <a:schemeClr val="bg2"/>
                </a:solidFill>
              </a:rPr>
              <a:t>格式 </a:t>
            </a:r>
            <a:r>
              <a:rPr lang="en-US" altLang="zh-CN" sz="1800" dirty="0">
                <a:solidFill>
                  <a:schemeClr val="bg2"/>
                </a:solidFill>
              </a:rPr>
              <a:t>–</a:t>
            </a:r>
            <a:r>
              <a:rPr lang="zh-CN" altLang="en-US" sz="1800" dirty="0">
                <a:solidFill>
                  <a:schemeClr val="bg2"/>
                </a:solidFill>
              </a:rPr>
              <a:t> 转换成</a:t>
            </a:r>
            <a:r>
              <a:rPr lang="en-US" altLang="zh-CN" sz="1800" dirty="0">
                <a:solidFill>
                  <a:schemeClr val="bg2"/>
                </a:solidFill>
              </a:rPr>
              <a:t>Record</a:t>
            </a:r>
            <a:endParaRPr lang="zh-CN" altLang="en-US" sz="1800" dirty="0">
              <a:solidFill>
                <a:schemeClr val="bg2"/>
              </a:solidFill>
            </a:endParaRPr>
          </a:p>
          <a:p>
            <a:pPr lvl="1"/>
            <a:r>
              <a:rPr lang="zh-CN" altLang="en-US" sz="1800" dirty="0">
                <a:solidFill>
                  <a:schemeClr val="bg2"/>
                </a:solidFill>
              </a:rPr>
              <a:t>自定义数据集：类和函数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tx1"/>
                </a:solidFill>
              </a:rPr>
              <a:t>图像数据加载与增强：</a:t>
            </a:r>
            <a:r>
              <a:rPr lang="en-US" altLang="zh-CN" sz="1800" dirty="0">
                <a:solidFill>
                  <a:schemeClr val="tx1"/>
                </a:solidFill>
              </a:rPr>
              <a:t>transforms</a:t>
            </a:r>
            <a:r>
              <a:rPr lang="zh-CN" altLang="en-US" sz="1800" dirty="0">
                <a:solidFill>
                  <a:schemeClr val="tx1"/>
                </a:solidFill>
              </a:rPr>
              <a:t>模块</a:t>
            </a:r>
          </a:p>
          <a:p>
            <a:pPr lvl="1"/>
            <a:r>
              <a:rPr lang="zh-CN" altLang="en-US" sz="1800" dirty="0">
                <a:solidFill>
                  <a:schemeClr val="bg2"/>
                </a:solidFill>
              </a:rPr>
              <a:t>文本数据加载与增强：词汇表 </a:t>
            </a:r>
            <a:r>
              <a:rPr lang="en-US" altLang="zh-CN" sz="1800" dirty="0">
                <a:solidFill>
                  <a:schemeClr val="bg2"/>
                </a:solidFill>
              </a:rPr>
              <a:t>–</a:t>
            </a:r>
            <a:r>
              <a:rPr lang="zh-CN" altLang="en-US" sz="1800" dirty="0">
                <a:solidFill>
                  <a:schemeClr val="bg2"/>
                </a:solidFill>
              </a:rPr>
              <a:t> 分词器</a:t>
            </a:r>
          </a:p>
          <a:p>
            <a:pPr lvl="1"/>
            <a:r>
              <a:rPr lang="zh-CN" altLang="en-US" sz="1800" dirty="0">
                <a:solidFill>
                  <a:schemeClr val="bg2"/>
                </a:solidFill>
              </a:rPr>
              <a:t>图数据集加载与处理：图概念 </a:t>
            </a:r>
            <a:r>
              <a:rPr lang="en-US" altLang="zh-CN" sz="1800" dirty="0">
                <a:solidFill>
                  <a:schemeClr val="bg2"/>
                </a:solidFill>
              </a:rPr>
              <a:t>–</a:t>
            </a:r>
            <a:r>
              <a:rPr lang="zh-CN" altLang="en-US" sz="1800" dirty="0">
                <a:solidFill>
                  <a:schemeClr val="bg2"/>
                </a:solidFill>
              </a:rPr>
              <a:t> 图数据处理 </a:t>
            </a:r>
          </a:p>
        </p:txBody>
      </p:sp>
      <p:sp>
        <p:nvSpPr>
          <p:cNvPr id="4" name="内容占位符 2">
            <a:extLst>
              <a:ext uri="{FF2B5EF4-FFF2-40B4-BE49-F238E27FC236}">
                <a16:creationId xmlns:a16="http://schemas.microsoft.com/office/drawing/2014/main" id="{79939C7B-3990-5040-837D-9683E3541407}"/>
              </a:ext>
            </a:extLst>
          </p:cNvPr>
          <p:cNvSpPr txBox="1">
            <a:spLocks/>
          </p:cNvSpPr>
          <p:nvPr/>
        </p:nvSpPr>
        <p:spPr>
          <a:xfrm>
            <a:off x="6098381" y="1268760"/>
            <a:ext cx="5402737" cy="4525735"/>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1800" b="1" dirty="0">
                <a:solidFill>
                  <a:schemeClr val="bg2"/>
                </a:solidFill>
              </a:rPr>
              <a:t>3.</a:t>
            </a:r>
            <a:r>
              <a:rPr lang="zh-CN" altLang="en-US" sz="1800" b="1" dirty="0">
                <a:solidFill>
                  <a:schemeClr val="bg2"/>
                </a:solidFill>
              </a:rPr>
              <a:t>  网络构建</a:t>
            </a:r>
            <a:endParaRPr lang="en-US" altLang="zh-CN" sz="1800" b="1" dirty="0">
              <a:solidFill>
                <a:schemeClr val="bg2"/>
              </a:solidFill>
            </a:endParaRPr>
          </a:p>
          <a:p>
            <a:pPr lvl="1"/>
            <a:r>
              <a:rPr lang="zh-CN" altLang="en-US" sz="1800" dirty="0">
                <a:solidFill>
                  <a:schemeClr val="bg2"/>
                </a:solidFill>
              </a:rPr>
              <a:t>基础概念：</a:t>
            </a:r>
            <a:r>
              <a:rPr lang="en-US" altLang="zh-CN" sz="1800" dirty="0">
                <a:solidFill>
                  <a:schemeClr val="bg2"/>
                </a:solidFill>
              </a:rPr>
              <a:t>Type</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Tensor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Parameter</a:t>
            </a:r>
            <a:endParaRPr lang="zh-CN" altLang="en-US" sz="1800" dirty="0">
              <a:solidFill>
                <a:schemeClr val="bg2"/>
              </a:solidFill>
            </a:endParaRPr>
          </a:p>
          <a:p>
            <a:pPr lvl="1"/>
            <a:r>
              <a:rPr lang="zh-CN" altLang="en-US" sz="1800" dirty="0">
                <a:solidFill>
                  <a:schemeClr val="bg2"/>
                </a:solidFill>
              </a:rPr>
              <a:t>自定义入门：自定义全流程</a:t>
            </a:r>
          </a:p>
          <a:p>
            <a:pPr lvl="1"/>
            <a:r>
              <a:rPr lang="zh-CN" altLang="en-US" sz="1800" dirty="0">
                <a:solidFill>
                  <a:schemeClr val="bg2"/>
                </a:solidFill>
              </a:rPr>
              <a:t>自定义损失函数：自定义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自定义优化器：自定义 </a:t>
            </a:r>
            <a:r>
              <a:rPr lang="en-US" altLang="zh-CN" sz="1800" dirty="0">
                <a:solidFill>
                  <a:schemeClr val="bg2"/>
                </a:solidFill>
              </a:rPr>
              <a:t>–</a:t>
            </a:r>
            <a:r>
              <a:rPr lang="zh-CN" altLang="en-US" sz="1800" dirty="0">
                <a:solidFill>
                  <a:schemeClr val="bg2"/>
                </a:solidFill>
              </a:rPr>
              <a:t> 配置优化</a:t>
            </a:r>
          </a:p>
          <a:p>
            <a:pPr lvl="1"/>
            <a:r>
              <a:rPr lang="zh-CN" altLang="en-US" sz="1800" dirty="0">
                <a:solidFill>
                  <a:schemeClr val="bg2"/>
                </a:solidFill>
              </a:rPr>
              <a:t>自定义评价指标：自定义 </a:t>
            </a:r>
            <a:r>
              <a:rPr lang="en-US" altLang="zh-CN" sz="1800" dirty="0">
                <a:solidFill>
                  <a:schemeClr val="bg2"/>
                </a:solidFill>
              </a:rPr>
              <a:t>–</a:t>
            </a:r>
            <a:r>
              <a:rPr lang="zh-CN" altLang="en-US" sz="1800" dirty="0">
                <a:solidFill>
                  <a:schemeClr val="bg2"/>
                </a:solidFill>
              </a:rPr>
              <a:t> 网络使用</a:t>
            </a:r>
          </a:p>
          <a:p>
            <a:pPr lvl="1"/>
            <a:r>
              <a:rPr lang="zh-CN" altLang="en-US" sz="1800" dirty="0">
                <a:solidFill>
                  <a:schemeClr val="bg2"/>
                </a:solidFill>
              </a:rPr>
              <a:t>自定义网络模型： </a:t>
            </a:r>
            <a:r>
              <a:rPr lang="en-US" altLang="zh-CN" sz="1800" dirty="0">
                <a:solidFill>
                  <a:schemeClr val="bg2"/>
                </a:solidFill>
              </a:rPr>
              <a:t>Cell</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自定义 </a:t>
            </a:r>
            <a:r>
              <a:rPr lang="en-US" altLang="zh-CN" sz="1800" dirty="0">
                <a:solidFill>
                  <a:schemeClr val="bg2"/>
                </a:solidFill>
              </a:rPr>
              <a:t>-</a:t>
            </a:r>
            <a:r>
              <a:rPr lang="zh-CN" altLang="en-US" sz="1800" dirty="0">
                <a:solidFill>
                  <a:schemeClr val="bg2"/>
                </a:solidFill>
              </a:rPr>
              <a:t>训练与评估</a:t>
            </a:r>
          </a:p>
          <a:p>
            <a:pPr lvl="1"/>
            <a:r>
              <a:rPr lang="zh-CN" altLang="en-US" sz="1800" dirty="0">
                <a:solidFill>
                  <a:schemeClr val="bg2"/>
                </a:solidFill>
              </a:rPr>
              <a:t>加载与推理：本地加载 </a:t>
            </a:r>
            <a:r>
              <a:rPr lang="en-US" altLang="zh-CN" sz="1800" dirty="0">
                <a:solidFill>
                  <a:schemeClr val="bg2"/>
                </a:solidFill>
              </a:rPr>
              <a:t>–</a:t>
            </a:r>
            <a:r>
              <a:rPr lang="zh-CN" altLang="en-US" sz="1800" dirty="0">
                <a:solidFill>
                  <a:schemeClr val="bg2"/>
                </a:solidFill>
              </a:rPr>
              <a:t> 修改与加载</a:t>
            </a:r>
          </a:p>
          <a:p>
            <a:pPr lvl="1"/>
            <a:r>
              <a:rPr lang="zh-CN" altLang="en-US" sz="1800" dirty="0">
                <a:solidFill>
                  <a:schemeClr val="bg2"/>
                </a:solidFill>
              </a:rPr>
              <a:t>自定义求导：一阶求导 </a:t>
            </a:r>
            <a:r>
              <a:rPr lang="en-US" altLang="zh-CN" sz="1800" dirty="0">
                <a:solidFill>
                  <a:schemeClr val="bg2"/>
                </a:solidFill>
              </a:rPr>
              <a:t>–</a:t>
            </a:r>
            <a:r>
              <a:rPr lang="zh-CN" altLang="en-US" sz="1800" dirty="0">
                <a:solidFill>
                  <a:schemeClr val="bg2"/>
                </a:solidFill>
              </a:rPr>
              <a:t> 高阶求导</a:t>
            </a:r>
          </a:p>
          <a:p>
            <a:pPr lvl="1"/>
            <a:r>
              <a:rPr lang="zh-CN" altLang="en-US" sz="1800" dirty="0">
                <a:solidFill>
                  <a:schemeClr val="bg2"/>
                </a:solidFill>
              </a:rPr>
              <a:t>流程控制语句：条件语句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if</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for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while</a:t>
            </a:r>
            <a:endParaRPr lang="zh-CN" altLang="en-US" sz="1800" b="1"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zh-CN" altLang="en-US">
                <a:latin typeface="+mj-ea"/>
                <a:cs typeface="Arial" panose="020B0604020202020204" pitchFamily="34" charset="0"/>
                <a:sym typeface="Huawei Sans" panose="020C0503030203020204" pitchFamily="34" charset="0"/>
              </a:rPr>
              <a:t>图像 </a:t>
            </a:r>
            <a:r>
              <a:rPr lang="en-US" altLang="zh-CN">
                <a:latin typeface="+mj-ea"/>
                <a:cs typeface="Arial" panose="020B0604020202020204" pitchFamily="34" charset="0"/>
              </a:rPr>
              <a:t>transform</a:t>
            </a:r>
            <a:endParaRPr lang="zh-CN" altLang="en-US" dirty="0">
              <a:latin typeface="+mj-ea"/>
              <a:cs typeface="Arial" panose="020B0604020202020204" pitchFamily="34" charset="0"/>
            </a:endParaRPr>
          </a:p>
        </p:txBody>
      </p:sp>
      <p:pic>
        <p:nvPicPr>
          <p:cNvPr id="4" name="图片 3">
            <a:extLst>
              <a:ext uri="{FF2B5EF4-FFF2-40B4-BE49-F238E27FC236}">
                <a16:creationId xmlns:a16="http://schemas.microsoft.com/office/drawing/2014/main" id="{83832C99-7036-A84C-966C-C5A612962964}"/>
              </a:ext>
            </a:extLst>
          </p:cNvPr>
          <p:cNvPicPr>
            <a:picLocks noChangeAspect="1"/>
          </p:cNvPicPr>
          <p:nvPr/>
        </p:nvPicPr>
        <p:blipFill>
          <a:blip r:embed="rId2"/>
          <a:stretch>
            <a:fillRect/>
          </a:stretch>
        </p:blipFill>
        <p:spPr>
          <a:xfrm>
            <a:off x="634140" y="1915290"/>
            <a:ext cx="9353372" cy="3027420"/>
          </a:xfrm>
          <a:prstGeom prst="rect">
            <a:avLst/>
          </a:prstGeom>
        </p:spPr>
      </p:pic>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14350</TotalTime>
  <Words>199</Words>
  <Application>Microsoft Macintosh PowerPoint</Application>
  <PresentationFormat>自定义</PresentationFormat>
  <Paragraphs>26</Paragraphs>
  <Slides>4</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4</vt:i4>
      </vt:variant>
    </vt:vector>
  </HeadingPairs>
  <TitlesOfParts>
    <vt:vector size="19"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MindSpore进阶课程</vt:lpstr>
      <vt:lpstr>关于本课程</vt:lpstr>
      <vt:lpstr>图像 transform</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1084</cp:revision>
  <dcterms:created xsi:type="dcterms:W3CDTF">2015-01-14T10:38:57Z</dcterms:created>
  <dcterms:modified xsi:type="dcterms:W3CDTF">2022-03-11T05:26:56Z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