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3"/>
  </p:notesMasterIdLst>
  <p:handoutMasterIdLst>
    <p:handoutMasterId r:id="rId14"/>
  </p:handoutMasterIdLst>
  <p:sldIdLst>
    <p:sldId id="693" r:id="rId7"/>
    <p:sldId id="716" r:id="rId8"/>
    <p:sldId id="712" r:id="rId9"/>
    <p:sldId id="717" r:id="rId10"/>
    <p:sldId id="718" r:id="rId11"/>
    <p:sldId id="680" r:id="rId12"/>
  </p:sldIdLst>
  <p:sldSz cx="12196763" cy="6858000"/>
  <p:notesSz cx="6805613" cy="9939338"/>
  <p:custDataLst>
    <p:tags r:id="rId15"/>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2B2FF"/>
    <a:srgbClr val="FFB8B8"/>
    <a:srgbClr val="FFF3D7"/>
    <a:srgbClr val="FFC000"/>
    <a:srgbClr val="DBF2FF"/>
    <a:srgbClr val="384056"/>
    <a:srgbClr val="34393C"/>
    <a:srgbClr val="C5E5FF"/>
    <a:srgbClr val="2D7CC3"/>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61" autoAdjust="0"/>
    <p:restoredTop sz="91885" autoAdjust="0"/>
  </p:normalViewPr>
  <p:slideViewPr>
    <p:cSldViewPr showGuides="1">
      <p:cViewPr varScale="1">
        <p:scale>
          <a:sx n="116" d="100"/>
          <a:sy n="116" d="100"/>
        </p:scale>
        <p:origin x="208"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9" d="100"/>
          <a:sy n="79" d="100"/>
        </p:scale>
        <p:origin x="3954"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4939"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2022/3/11</a:t>
            </a:fld>
            <a:endParaRPr lang="en-US" altLang="zh-CN"/>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2022/3/11</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6</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6</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5954987" cy="2207832"/>
          </a:xfrm>
          <a:prstGeom prst="rect">
            <a:avLst/>
          </a:prstGeom>
        </p:spPr>
        <p:txBody>
          <a:bodyPr anchor="ctr"/>
          <a:lstStyle>
            <a:lvl1pPr>
              <a:lnSpc>
                <a:spcPct val="150000"/>
              </a:lnSpc>
              <a:defRPr sz="4798">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23635" y="4389106"/>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p:transition advClick="0" advTm="8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p:transition advClick="0" advTm="8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731329"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p:transition advClick="0" advTm="8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963473" cy="4525736"/>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b="1">
                <a:solidFill>
                  <a:srgbClr val="384056"/>
                </a:solidFill>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506462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344304"/>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413398"/>
            <a:ext cx="10757396"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7.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print"/>
          <a:srcRect/>
          <a:stretch>
            <a:fillRect/>
          </a:stretch>
        </p:blipFill>
        <p:spPr bwMode="auto">
          <a:xfrm>
            <a:off x="43957"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mj-ea"/>
                <a:ea typeface="+mj-ea"/>
              </a:rPr>
              <a:t>www.mindspore.cn</a:t>
            </a:r>
            <a:endParaRPr lang="zh-CN" altLang="en-US" sz="1333" b="0" dirty="0">
              <a:solidFill>
                <a:srgbClr val="FFFFFF">
                  <a:lumMod val="50000"/>
                </a:srgbClr>
              </a:solidFill>
              <a:latin typeface="+mj-ea"/>
              <a:ea typeface="+mj-ea"/>
            </a:endParaRPr>
          </a:p>
        </p:txBody>
      </p:sp>
      <p:pic>
        <p:nvPicPr>
          <p:cNvPr id="6" name="图片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1540" y="357607"/>
            <a:ext cx="2003784" cy="1247753"/>
          </a:xfrm>
          <a:prstGeom prst="rect">
            <a:avLst/>
          </a:prstGeom>
        </p:spPr>
      </p:pic>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p:transition advClick="0" advTm="8000">
    <p:fade thruBlk="1"/>
  </p:transition>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278919" y="6300502"/>
            <a:ext cx="781181" cy="486440"/>
          </a:xfrm>
          <a:prstGeom prst="rect">
            <a:avLst/>
          </a:prstGeom>
        </p:spPr>
      </p:pic>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63355"/>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8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04" r:id="rId1"/>
    <p:sldLayoutId id="2147483905" r:id="rId2"/>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pic>
        <p:nvPicPr>
          <p:cNvPr id="5" name="图片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6"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734133" y="6387318"/>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862" r:id="rId2"/>
  </p:sldLayoutIdLs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a:noFill/>
        </p:spPr>
      </p:pic>
      <p:sp>
        <p:nvSpPr>
          <p:cNvPr id="8"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73413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34830" y="3045076"/>
            <a:ext cx="4161704" cy="2591488"/>
          </a:xfrm>
          <a:prstGeom prst="rect">
            <a:avLst/>
          </a:prstGeom>
        </p:spPr>
      </p:pic>
      <p:sp>
        <p:nvSpPr>
          <p:cNvPr id="4101" name="Rectangle 79"/>
          <p:cNvSpPr>
            <a:spLocks noChangeArrowheads="1"/>
          </p:cNvSpPr>
          <p:nvPr/>
        </p:nvSpPr>
        <p:spPr bwMode="auto">
          <a:xfrm>
            <a:off x="12340755" y="8469"/>
            <a:ext cx="1494950" cy="91999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spcBef>
                <a:spcPct val="20000"/>
              </a:spcBef>
            </a:pPr>
            <a:r>
              <a:rPr lang="zh-CN" altLang="en-US" sz="1466">
                <a:solidFill>
                  <a:srgbClr val="FFFFFF"/>
                </a:solidFill>
                <a:latin typeface="Calibri" charset="0"/>
                <a:ea typeface="宋体" charset="-122"/>
              </a:rPr>
              <a:t>客户或者合作伙伴的标志放在右上角</a:t>
            </a:r>
            <a:r>
              <a:rPr lang="en-US" altLang="zh-CN" sz="1466">
                <a:solidFill>
                  <a:srgbClr val="FFFFFF"/>
                </a:solidFill>
                <a:latin typeface="Calibri" charset="0"/>
                <a:ea typeface="宋体" charset="-122"/>
              </a:rPr>
              <a:t>.</a:t>
            </a:r>
            <a:endParaRPr lang="zh-CN" altLang="en-US" sz="1466">
              <a:solidFill>
                <a:srgbClr val="FFFFFF"/>
              </a:solidFill>
              <a:latin typeface="Calibri" charset="0"/>
              <a:ea typeface="宋体" charset="-122"/>
            </a:endParaRPr>
          </a:p>
        </p:txBody>
      </p:sp>
      <p:sp>
        <p:nvSpPr>
          <p:cNvPr id="76" name="矩形 75"/>
          <p:cNvSpPr/>
          <p:nvPr userDrawn="1"/>
        </p:nvSpPr>
        <p:spPr bwMode="auto">
          <a:xfrm>
            <a:off x="2338743" y="63661"/>
            <a:ext cx="6891755" cy="6446427"/>
          </a:xfrm>
          <a:prstGeom prst="rect">
            <a:avLst/>
          </a:prstGeom>
          <a:blipFill dpi="0" rotWithShape="1">
            <a:blip r:embed="rId4"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1355915" y="3924867"/>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589382" y="1555451"/>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3779727" y="729024"/>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1099574" y="306668"/>
            <a:ext cx="851206" cy="530044"/>
          </a:xfrm>
          <a:prstGeom prst="rect">
            <a:avLst/>
          </a:prstGeom>
        </p:spPr>
      </p:pic>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p:transition advClick="0" advTm="8000">
    <p:fade thruBlk="1"/>
  </p:transition>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tif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MindSpore</a:t>
            </a:r>
            <a:r>
              <a:rPr lang="zh-CN" altLang="en-US" sz="4400" dirty="0"/>
              <a:t>进阶课程</a:t>
            </a:r>
          </a:p>
        </p:txBody>
      </p:sp>
      <p:sp>
        <p:nvSpPr>
          <p:cNvPr id="3" name="副标题 2"/>
          <p:cNvSpPr>
            <a:spLocks noGrp="1"/>
          </p:cNvSpPr>
          <p:nvPr>
            <p:ph type="subTitle" idx="11"/>
          </p:nvPr>
        </p:nvSpPr>
        <p:spPr>
          <a:xfrm>
            <a:off x="1417861" y="4248234"/>
            <a:ext cx="5160761" cy="768086"/>
          </a:xfrm>
        </p:spPr>
        <p:txBody>
          <a:bodyPr/>
          <a:lstStyle/>
          <a:p>
            <a:r>
              <a:rPr lang="en-US" altLang="zh-CN" sz="2800" b="1" dirty="0"/>
              <a:t>ZOMI</a:t>
            </a:r>
            <a:r>
              <a:rPr lang="zh-CN" altLang="en-US" sz="2800" b="1" dirty="0"/>
              <a:t> 酱</a:t>
            </a:r>
          </a:p>
        </p:txBody>
      </p:sp>
      <p:pic>
        <p:nvPicPr>
          <p:cNvPr id="5" name="图片 4">
            <a:extLst>
              <a:ext uri="{FF2B5EF4-FFF2-40B4-BE49-F238E27FC236}">
                <a16:creationId xmlns:a16="http://schemas.microsoft.com/office/drawing/2014/main" id="{EFE55F34-3FA8-124D-B5AA-BB1854497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635" y="4349174"/>
            <a:ext cx="575037" cy="575037"/>
          </a:xfrm>
          <a:prstGeom prst="ellipse">
            <a:avLst/>
          </a:prstGeom>
          <a:ln w="57150" cap="rnd">
            <a:noFill/>
            <a:prstDash val="sysDot"/>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73046949"/>
      </p:ext>
    </p:extLst>
  </p:cSld>
  <p:clrMapOvr>
    <a:masterClrMapping/>
  </p:clrMapOvr>
  <p:transition advClick="0" advTm="8000">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4934B-A6D5-F641-A028-A1441C365755}"/>
              </a:ext>
            </a:extLst>
          </p:cNvPr>
          <p:cNvSpPr>
            <a:spLocks noGrp="1"/>
          </p:cNvSpPr>
          <p:nvPr>
            <p:ph type="title"/>
          </p:nvPr>
        </p:nvSpPr>
        <p:spPr/>
        <p:txBody>
          <a:bodyPr/>
          <a:lstStyle/>
          <a:p>
            <a:r>
              <a:rPr lang="zh-CN" altLang="en-US" dirty="0">
                <a:latin typeface="+mj-ea"/>
                <a:sym typeface="Huawei Sans" panose="020C0503030203020204" pitchFamily="34" charset="0"/>
              </a:rPr>
              <a:t>关于本课程</a:t>
            </a:r>
            <a:endParaRPr kumimoji="1" lang="zh-CN" altLang="en-US" dirty="0"/>
          </a:p>
        </p:txBody>
      </p:sp>
      <p:sp>
        <p:nvSpPr>
          <p:cNvPr id="3" name="内容占位符 2">
            <a:extLst>
              <a:ext uri="{FF2B5EF4-FFF2-40B4-BE49-F238E27FC236}">
                <a16:creationId xmlns:a16="http://schemas.microsoft.com/office/drawing/2014/main" id="{777ED92B-92FB-8C4F-8239-77690F664FFA}"/>
              </a:ext>
            </a:extLst>
          </p:cNvPr>
          <p:cNvSpPr>
            <a:spLocks noGrp="1"/>
          </p:cNvSpPr>
          <p:nvPr>
            <p:ph sz="half" idx="1"/>
          </p:nvPr>
        </p:nvSpPr>
        <p:spPr>
          <a:xfrm>
            <a:off x="623636" y="1268760"/>
            <a:ext cx="5114705" cy="4525736"/>
          </a:xfrm>
        </p:spPr>
        <p:txBody>
          <a:bodyPr/>
          <a:lstStyle/>
          <a:p>
            <a:pPr marL="457200" indent="-457200">
              <a:buFont typeface="+mj-lt"/>
              <a:buAutoNum type="arabicPeriod"/>
            </a:pPr>
            <a:r>
              <a:rPr lang="zh-CN" altLang="en-US" sz="1800" b="1" dirty="0">
                <a:solidFill>
                  <a:schemeClr val="bg2"/>
                </a:solidFill>
              </a:rPr>
              <a:t>快速入门</a:t>
            </a:r>
            <a:r>
              <a:rPr lang="zh-CN" altLang="en-US" sz="1800" dirty="0">
                <a:solidFill>
                  <a:schemeClr val="bg2"/>
                </a:solidFill>
              </a:rPr>
              <a:t>：线性拟合</a:t>
            </a:r>
            <a:endParaRPr lang="en-US" altLang="zh-CN" sz="1800" dirty="0">
              <a:solidFill>
                <a:schemeClr val="bg2"/>
              </a:solidFill>
            </a:endParaRPr>
          </a:p>
          <a:p>
            <a:pPr marL="457200" indent="-457200">
              <a:buFont typeface="+mj-lt"/>
              <a:buAutoNum type="arabicPeriod"/>
            </a:pPr>
            <a:r>
              <a:rPr lang="zh-CN" altLang="en-US" sz="1800" b="1" dirty="0">
                <a:solidFill>
                  <a:schemeClr val="bg2"/>
                </a:solidFill>
              </a:rPr>
              <a:t>数据处理</a:t>
            </a:r>
            <a:endParaRPr lang="en-US" altLang="zh-CN" sz="1800" b="1" dirty="0">
              <a:solidFill>
                <a:schemeClr val="bg2"/>
              </a:solidFill>
            </a:endParaRPr>
          </a:p>
          <a:p>
            <a:pPr lvl="1"/>
            <a:r>
              <a:rPr lang="zh-CN" altLang="en-US" sz="1800" dirty="0">
                <a:solidFill>
                  <a:schemeClr val="bg2"/>
                </a:solidFill>
              </a:rPr>
              <a:t>数据采样：采样器 </a:t>
            </a:r>
            <a:r>
              <a:rPr lang="en-US" altLang="zh-CN" sz="1800" dirty="0">
                <a:solidFill>
                  <a:schemeClr val="bg2"/>
                </a:solidFill>
              </a:rPr>
              <a:t>–</a:t>
            </a:r>
            <a:r>
              <a:rPr lang="zh-CN" altLang="en-US" sz="1800" dirty="0">
                <a:solidFill>
                  <a:schemeClr val="bg2"/>
                </a:solidFill>
              </a:rPr>
              <a:t> 自定义采样器</a:t>
            </a:r>
          </a:p>
          <a:p>
            <a:pPr lvl="1"/>
            <a:r>
              <a:rPr lang="zh-CN" altLang="en-US" sz="1800" dirty="0">
                <a:solidFill>
                  <a:schemeClr val="tx1"/>
                </a:solidFill>
              </a:rPr>
              <a:t>数据处理：数据处理操作</a:t>
            </a:r>
            <a:r>
              <a:rPr lang="en-US" altLang="zh-CN" sz="1800" dirty="0">
                <a:solidFill>
                  <a:schemeClr val="tx1"/>
                </a:solidFill>
              </a:rPr>
              <a:t>OP</a:t>
            </a:r>
            <a:endParaRPr lang="zh-CN" altLang="en-US" sz="1800" dirty="0">
              <a:solidFill>
                <a:schemeClr val="tx1"/>
              </a:solidFill>
            </a:endParaRPr>
          </a:p>
          <a:p>
            <a:pPr lvl="1"/>
            <a:r>
              <a:rPr lang="zh-CN" altLang="en-US" sz="1800" dirty="0">
                <a:solidFill>
                  <a:schemeClr val="bg2"/>
                </a:solidFill>
              </a:rPr>
              <a:t>数据迭代：创建迭代器 </a:t>
            </a:r>
            <a:r>
              <a:rPr lang="en-US" altLang="zh-CN" sz="1800" dirty="0">
                <a:solidFill>
                  <a:schemeClr val="bg2"/>
                </a:solidFill>
              </a:rPr>
              <a:t>–</a:t>
            </a:r>
            <a:r>
              <a:rPr lang="zh-CN" altLang="en-US" sz="1800" dirty="0">
                <a:solidFill>
                  <a:schemeClr val="bg2"/>
                </a:solidFill>
              </a:rPr>
              <a:t> 迭代器与训练</a:t>
            </a:r>
          </a:p>
          <a:p>
            <a:pPr lvl="1"/>
            <a:r>
              <a:rPr lang="zh-CN" altLang="en-US" sz="1800" dirty="0">
                <a:solidFill>
                  <a:schemeClr val="bg2"/>
                </a:solidFill>
              </a:rPr>
              <a:t>格式转换：</a:t>
            </a:r>
            <a:r>
              <a:rPr lang="en-US" altLang="zh-CN" sz="1800" dirty="0">
                <a:solidFill>
                  <a:schemeClr val="bg2"/>
                </a:solidFill>
              </a:rPr>
              <a:t>Record</a:t>
            </a:r>
            <a:r>
              <a:rPr lang="zh-CN" altLang="en-US" sz="1800" dirty="0">
                <a:solidFill>
                  <a:schemeClr val="bg2"/>
                </a:solidFill>
              </a:rPr>
              <a:t>格式 </a:t>
            </a:r>
            <a:r>
              <a:rPr lang="en-US" altLang="zh-CN" sz="1800" dirty="0">
                <a:solidFill>
                  <a:schemeClr val="bg2"/>
                </a:solidFill>
              </a:rPr>
              <a:t>–</a:t>
            </a:r>
            <a:r>
              <a:rPr lang="zh-CN" altLang="en-US" sz="1800" dirty="0">
                <a:solidFill>
                  <a:schemeClr val="bg2"/>
                </a:solidFill>
              </a:rPr>
              <a:t> 转换成</a:t>
            </a:r>
            <a:r>
              <a:rPr lang="en-US" altLang="zh-CN" sz="1800" dirty="0">
                <a:solidFill>
                  <a:schemeClr val="bg2"/>
                </a:solidFill>
              </a:rPr>
              <a:t>Record</a:t>
            </a:r>
            <a:endParaRPr lang="zh-CN" altLang="en-US" sz="1800" dirty="0">
              <a:solidFill>
                <a:schemeClr val="bg2"/>
              </a:solidFill>
            </a:endParaRPr>
          </a:p>
          <a:p>
            <a:pPr lvl="1"/>
            <a:r>
              <a:rPr lang="zh-CN" altLang="en-US" sz="1800" dirty="0">
                <a:solidFill>
                  <a:schemeClr val="bg2"/>
                </a:solidFill>
              </a:rPr>
              <a:t>自定义数据集：类和函数 </a:t>
            </a:r>
            <a:r>
              <a:rPr lang="en-US" altLang="zh-CN" sz="1800" dirty="0">
                <a:solidFill>
                  <a:schemeClr val="bg2"/>
                </a:solidFill>
              </a:rPr>
              <a:t>–</a:t>
            </a:r>
            <a:r>
              <a:rPr lang="zh-CN" altLang="en-US" sz="1800" dirty="0">
                <a:solidFill>
                  <a:schemeClr val="bg2"/>
                </a:solidFill>
              </a:rPr>
              <a:t> 多标签</a:t>
            </a:r>
          </a:p>
          <a:p>
            <a:pPr lvl="1"/>
            <a:r>
              <a:rPr lang="zh-CN" altLang="en-US" sz="1800" dirty="0">
                <a:solidFill>
                  <a:schemeClr val="bg2"/>
                </a:solidFill>
              </a:rPr>
              <a:t>图像数据加载与增强：</a:t>
            </a:r>
            <a:r>
              <a:rPr lang="en-US" altLang="zh-CN" sz="1800" dirty="0">
                <a:solidFill>
                  <a:schemeClr val="bg2"/>
                </a:solidFill>
              </a:rPr>
              <a:t>transforms</a:t>
            </a:r>
            <a:r>
              <a:rPr lang="zh-CN" altLang="en-US" sz="1800" dirty="0">
                <a:solidFill>
                  <a:schemeClr val="bg2"/>
                </a:solidFill>
              </a:rPr>
              <a:t>模块</a:t>
            </a:r>
          </a:p>
          <a:p>
            <a:pPr lvl="1"/>
            <a:r>
              <a:rPr lang="zh-CN" altLang="en-US" sz="1800" dirty="0">
                <a:solidFill>
                  <a:schemeClr val="bg2"/>
                </a:solidFill>
              </a:rPr>
              <a:t>文本数据加载与增强：词汇表 </a:t>
            </a:r>
            <a:r>
              <a:rPr lang="en-US" altLang="zh-CN" sz="1800" dirty="0">
                <a:solidFill>
                  <a:schemeClr val="bg2"/>
                </a:solidFill>
              </a:rPr>
              <a:t>–</a:t>
            </a:r>
            <a:r>
              <a:rPr lang="zh-CN" altLang="en-US" sz="1800" dirty="0">
                <a:solidFill>
                  <a:schemeClr val="bg2"/>
                </a:solidFill>
              </a:rPr>
              <a:t> 分词器</a:t>
            </a:r>
          </a:p>
          <a:p>
            <a:pPr lvl="1"/>
            <a:r>
              <a:rPr lang="zh-CN" altLang="en-US" sz="1800" dirty="0">
                <a:solidFill>
                  <a:schemeClr val="bg2"/>
                </a:solidFill>
              </a:rPr>
              <a:t>图数据集加载与处理：图概念 </a:t>
            </a:r>
            <a:r>
              <a:rPr lang="en-US" altLang="zh-CN" sz="1800" dirty="0">
                <a:solidFill>
                  <a:schemeClr val="bg2"/>
                </a:solidFill>
              </a:rPr>
              <a:t>–</a:t>
            </a:r>
            <a:r>
              <a:rPr lang="zh-CN" altLang="en-US" sz="1800" dirty="0">
                <a:solidFill>
                  <a:schemeClr val="bg2"/>
                </a:solidFill>
              </a:rPr>
              <a:t> 图数据处理 </a:t>
            </a:r>
          </a:p>
        </p:txBody>
      </p:sp>
      <p:sp>
        <p:nvSpPr>
          <p:cNvPr id="4" name="内容占位符 2">
            <a:extLst>
              <a:ext uri="{FF2B5EF4-FFF2-40B4-BE49-F238E27FC236}">
                <a16:creationId xmlns:a16="http://schemas.microsoft.com/office/drawing/2014/main" id="{79939C7B-3990-5040-837D-9683E3541407}"/>
              </a:ext>
            </a:extLst>
          </p:cNvPr>
          <p:cNvSpPr txBox="1">
            <a:spLocks/>
          </p:cNvSpPr>
          <p:nvPr/>
        </p:nvSpPr>
        <p:spPr>
          <a:xfrm>
            <a:off x="6098381" y="1268760"/>
            <a:ext cx="5402737" cy="4525735"/>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buNone/>
            </a:pPr>
            <a:r>
              <a:rPr lang="en-US" altLang="zh-CN" sz="1800" b="1" dirty="0">
                <a:solidFill>
                  <a:schemeClr val="bg2"/>
                </a:solidFill>
              </a:rPr>
              <a:t>3.</a:t>
            </a:r>
            <a:r>
              <a:rPr lang="zh-CN" altLang="en-US" sz="1800" b="1" dirty="0">
                <a:solidFill>
                  <a:schemeClr val="bg2"/>
                </a:solidFill>
              </a:rPr>
              <a:t>  网络构建</a:t>
            </a:r>
            <a:endParaRPr lang="en-US" altLang="zh-CN" sz="1800" b="1" dirty="0">
              <a:solidFill>
                <a:schemeClr val="bg2"/>
              </a:solidFill>
            </a:endParaRPr>
          </a:p>
          <a:p>
            <a:pPr lvl="1"/>
            <a:r>
              <a:rPr lang="zh-CN" altLang="en-US" sz="1800" dirty="0">
                <a:solidFill>
                  <a:schemeClr val="bg2"/>
                </a:solidFill>
              </a:rPr>
              <a:t>基础概念：</a:t>
            </a:r>
            <a:r>
              <a:rPr lang="en-US" altLang="zh-CN" sz="1800" dirty="0">
                <a:solidFill>
                  <a:schemeClr val="bg2"/>
                </a:solidFill>
              </a:rPr>
              <a:t>Type</a:t>
            </a:r>
            <a:r>
              <a:rPr lang="zh-CN" altLang="en-US" sz="1800" dirty="0">
                <a:solidFill>
                  <a:schemeClr val="bg2"/>
                </a:solidFill>
              </a:rPr>
              <a:t> </a:t>
            </a:r>
            <a:r>
              <a:rPr lang="en-US" altLang="zh-CN" sz="1800" dirty="0">
                <a:solidFill>
                  <a:schemeClr val="bg2"/>
                </a:solidFill>
              </a:rPr>
              <a:t>–</a:t>
            </a:r>
            <a:r>
              <a:rPr lang="zh-CN" altLang="en-US" sz="1800" dirty="0">
                <a:solidFill>
                  <a:schemeClr val="bg2"/>
                </a:solidFill>
              </a:rPr>
              <a:t> </a:t>
            </a:r>
            <a:r>
              <a:rPr lang="en-US" altLang="zh-CN" sz="1800" dirty="0">
                <a:solidFill>
                  <a:schemeClr val="bg2"/>
                </a:solidFill>
              </a:rPr>
              <a:t>Tensor</a:t>
            </a:r>
            <a:r>
              <a:rPr lang="zh-CN" altLang="en-US" sz="1800" dirty="0">
                <a:solidFill>
                  <a:schemeClr val="bg2"/>
                </a:solidFill>
              </a:rPr>
              <a:t> </a:t>
            </a:r>
            <a:r>
              <a:rPr lang="en-US" altLang="zh-CN" sz="1800" dirty="0">
                <a:solidFill>
                  <a:schemeClr val="bg2"/>
                </a:solidFill>
              </a:rPr>
              <a:t>–</a:t>
            </a:r>
            <a:r>
              <a:rPr lang="zh-CN" altLang="en-US" sz="1800" dirty="0">
                <a:solidFill>
                  <a:schemeClr val="bg2"/>
                </a:solidFill>
              </a:rPr>
              <a:t> </a:t>
            </a:r>
            <a:r>
              <a:rPr lang="en-US" altLang="zh-CN" sz="1800" dirty="0">
                <a:solidFill>
                  <a:schemeClr val="bg2"/>
                </a:solidFill>
              </a:rPr>
              <a:t>Parameter</a:t>
            </a:r>
            <a:endParaRPr lang="zh-CN" altLang="en-US" sz="1800" dirty="0">
              <a:solidFill>
                <a:schemeClr val="bg2"/>
              </a:solidFill>
            </a:endParaRPr>
          </a:p>
          <a:p>
            <a:pPr lvl="1"/>
            <a:r>
              <a:rPr lang="zh-CN" altLang="en-US" sz="1800" dirty="0">
                <a:solidFill>
                  <a:schemeClr val="bg2"/>
                </a:solidFill>
              </a:rPr>
              <a:t>自定义入门：自定义全流程</a:t>
            </a:r>
          </a:p>
          <a:p>
            <a:pPr lvl="1"/>
            <a:r>
              <a:rPr lang="zh-CN" altLang="en-US" sz="1800" dirty="0">
                <a:solidFill>
                  <a:schemeClr val="bg2"/>
                </a:solidFill>
              </a:rPr>
              <a:t>自定义损失函数：自定义 </a:t>
            </a:r>
            <a:r>
              <a:rPr lang="en-US" altLang="zh-CN" sz="1800" dirty="0">
                <a:solidFill>
                  <a:schemeClr val="bg2"/>
                </a:solidFill>
              </a:rPr>
              <a:t>–</a:t>
            </a:r>
            <a:r>
              <a:rPr lang="zh-CN" altLang="en-US" sz="1800" dirty="0">
                <a:solidFill>
                  <a:schemeClr val="bg2"/>
                </a:solidFill>
              </a:rPr>
              <a:t> 多标签</a:t>
            </a:r>
          </a:p>
          <a:p>
            <a:pPr lvl="1"/>
            <a:r>
              <a:rPr lang="zh-CN" altLang="en-US" sz="1800" dirty="0">
                <a:solidFill>
                  <a:schemeClr val="bg2"/>
                </a:solidFill>
              </a:rPr>
              <a:t>自定义优化器：自定义 </a:t>
            </a:r>
            <a:r>
              <a:rPr lang="en-US" altLang="zh-CN" sz="1800" dirty="0">
                <a:solidFill>
                  <a:schemeClr val="bg2"/>
                </a:solidFill>
              </a:rPr>
              <a:t>–</a:t>
            </a:r>
            <a:r>
              <a:rPr lang="zh-CN" altLang="en-US" sz="1800" dirty="0">
                <a:solidFill>
                  <a:schemeClr val="bg2"/>
                </a:solidFill>
              </a:rPr>
              <a:t> 配置优化</a:t>
            </a:r>
          </a:p>
          <a:p>
            <a:pPr lvl="1"/>
            <a:r>
              <a:rPr lang="zh-CN" altLang="en-US" sz="1800" dirty="0">
                <a:solidFill>
                  <a:schemeClr val="bg2"/>
                </a:solidFill>
              </a:rPr>
              <a:t>自定义评价指标：自定义 </a:t>
            </a:r>
            <a:r>
              <a:rPr lang="en-US" altLang="zh-CN" sz="1800" dirty="0">
                <a:solidFill>
                  <a:schemeClr val="bg2"/>
                </a:solidFill>
              </a:rPr>
              <a:t>–</a:t>
            </a:r>
            <a:r>
              <a:rPr lang="zh-CN" altLang="en-US" sz="1800" dirty="0">
                <a:solidFill>
                  <a:schemeClr val="bg2"/>
                </a:solidFill>
              </a:rPr>
              <a:t> 网络使用</a:t>
            </a:r>
          </a:p>
          <a:p>
            <a:pPr lvl="1"/>
            <a:r>
              <a:rPr lang="zh-CN" altLang="en-US" sz="1800" dirty="0">
                <a:solidFill>
                  <a:schemeClr val="bg2"/>
                </a:solidFill>
              </a:rPr>
              <a:t>自定义网络模型： </a:t>
            </a:r>
            <a:r>
              <a:rPr lang="en-US" altLang="zh-CN" sz="1800" dirty="0">
                <a:solidFill>
                  <a:schemeClr val="bg2"/>
                </a:solidFill>
              </a:rPr>
              <a:t>Cell</a:t>
            </a:r>
            <a:r>
              <a:rPr lang="zh-CN" altLang="en-US" sz="1800" dirty="0">
                <a:solidFill>
                  <a:schemeClr val="bg2"/>
                </a:solidFill>
              </a:rPr>
              <a:t> </a:t>
            </a:r>
            <a:r>
              <a:rPr lang="en-US" altLang="zh-CN" sz="1800" dirty="0">
                <a:solidFill>
                  <a:schemeClr val="bg2"/>
                </a:solidFill>
              </a:rPr>
              <a:t>–</a:t>
            </a:r>
            <a:r>
              <a:rPr lang="zh-CN" altLang="en-US" sz="1800" dirty="0">
                <a:solidFill>
                  <a:schemeClr val="bg2"/>
                </a:solidFill>
              </a:rPr>
              <a:t> 自定义 </a:t>
            </a:r>
            <a:r>
              <a:rPr lang="en-US" altLang="zh-CN" sz="1800" dirty="0">
                <a:solidFill>
                  <a:schemeClr val="bg2"/>
                </a:solidFill>
              </a:rPr>
              <a:t>-</a:t>
            </a:r>
            <a:r>
              <a:rPr lang="zh-CN" altLang="en-US" sz="1800" dirty="0">
                <a:solidFill>
                  <a:schemeClr val="bg2"/>
                </a:solidFill>
              </a:rPr>
              <a:t>训练与评估</a:t>
            </a:r>
          </a:p>
          <a:p>
            <a:pPr lvl="1"/>
            <a:r>
              <a:rPr lang="zh-CN" altLang="en-US" sz="1800" dirty="0">
                <a:solidFill>
                  <a:schemeClr val="bg2"/>
                </a:solidFill>
              </a:rPr>
              <a:t>加载与推理：本地加载 </a:t>
            </a:r>
            <a:r>
              <a:rPr lang="en-US" altLang="zh-CN" sz="1800" dirty="0">
                <a:solidFill>
                  <a:schemeClr val="bg2"/>
                </a:solidFill>
              </a:rPr>
              <a:t>–</a:t>
            </a:r>
            <a:r>
              <a:rPr lang="zh-CN" altLang="en-US" sz="1800" dirty="0">
                <a:solidFill>
                  <a:schemeClr val="bg2"/>
                </a:solidFill>
              </a:rPr>
              <a:t> 修改与加载</a:t>
            </a:r>
          </a:p>
          <a:p>
            <a:pPr lvl="1"/>
            <a:r>
              <a:rPr lang="zh-CN" altLang="en-US" sz="1800" dirty="0">
                <a:solidFill>
                  <a:schemeClr val="bg2"/>
                </a:solidFill>
              </a:rPr>
              <a:t>自定义求导：一阶求导 </a:t>
            </a:r>
            <a:r>
              <a:rPr lang="en-US" altLang="zh-CN" sz="1800" dirty="0">
                <a:solidFill>
                  <a:schemeClr val="bg2"/>
                </a:solidFill>
              </a:rPr>
              <a:t>–</a:t>
            </a:r>
            <a:r>
              <a:rPr lang="zh-CN" altLang="en-US" sz="1800" dirty="0">
                <a:solidFill>
                  <a:schemeClr val="bg2"/>
                </a:solidFill>
              </a:rPr>
              <a:t> 高阶求导</a:t>
            </a:r>
          </a:p>
          <a:p>
            <a:pPr lvl="1"/>
            <a:r>
              <a:rPr lang="zh-CN" altLang="en-US" sz="1800" dirty="0">
                <a:solidFill>
                  <a:schemeClr val="bg2"/>
                </a:solidFill>
              </a:rPr>
              <a:t>流程控制语句：条件语句 </a:t>
            </a:r>
            <a:r>
              <a:rPr lang="en-US" altLang="zh-CN" sz="1800" dirty="0">
                <a:solidFill>
                  <a:schemeClr val="bg2"/>
                </a:solidFill>
              </a:rPr>
              <a:t>–</a:t>
            </a:r>
            <a:r>
              <a:rPr lang="zh-CN" altLang="en-US" sz="1800" dirty="0">
                <a:solidFill>
                  <a:schemeClr val="bg2"/>
                </a:solidFill>
              </a:rPr>
              <a:t> </a:t>
            </a:r>
            <a:r>
              <a:rPr lang="en-US" altLang="zh-CN" sz="1800" dirty="0">
                <a:solidFill>
                  <a:schemeClr val="bg2"/>
                </a:solidFill>
              </a:rPr>
              <a:t>if</a:t>
            </a:r>
            <a:r>
              <a:rPr lang="zh-CN" altLang="en-US" sz="1800" dirty="0">
                <a:solidFill>
                  <a:schemeClr val="bg2"/>
                </a:solidFill>
              </a:rPr>
              <a:t> </a:t>
            </a:r>
            <a:r>
              <a:rPr lang="en-US" altLang="zh-CN" sz="1800" dirty="0">
                <a:solidFill>
                  <a:schemeClr val="bg2"/>
                </a:solidFill>
              </a:rPr>
              <a:t>–</a:t>
            </a:r>
            <a:r>
              <a:rPr lang="zh-CN" altLang="en-US" sz="1800" dirty="0">
                <a:solidFill>
                  <a:schemeClr val="bg2"/>
                </a:solidFill>
              </a:rPr>
              <a:t> </a:t>
            </a:r>
            <a:r>
              <a:rPr lang="en-US" altLang="zh-CN" sz="1800" dirty="0">
                <a:solidFill>
                  <a:schemeClr val="bg2"/>
                </a:solidFill>
              </a:rPr>
              <a:t>for</a:t>
            </a:r>
            <a:r>
              <a:rPr lang="zh-CN" altLang="en-US" sz="1800" dirty="0">
                <a:solidFill>
                  <a:schemeClr val="bg2"/>
                </a:solidFill>
              </a:rPr>
              <a:t> </a:t>
            </a:r>
            <a:r>
              <a:rPr lang="en-US" altLang="zh-CN" sz="1800" dirty="0">
                <a:solidFill>
                  <a:schemeClr val="bg2"/>
                </a:solidFill>
              </a:rPr>
              <a:t>–</a:t>
            </a:r>
            <a:r>
              <a:rPr lang="zh-CN" altLang="en-US" sz="1800" dirty="0">
                <a:solidFill>
                  <a:schemeClr val="bg2"/>
                </a:solidFill>
              </a:rPr>
              <a:t> </a:t>
            </a:r>
            <a:r>
              <a:rPr lang="en-US" altLang="zh-CN" sz="1800" dirty="0">
                <a:solidFill>
                  <a:schemeClr val="bg2"/>
                </a:solidFill>
              </a:rPr>
              <a:t>while</a:t>
            </a:r>
            <a:endParaRPr lang="zh-CN" altLang="en-US" sz="1800" b="1" dirty="0">
              <a:solidFill>
                <a:schemeClr val="bg2"/>
              </a:solidFill>
            </a:endParaRPr>
          </a:p>
        </p:txBody>
      </p:sp>
    </p:spTree>
    <p:extLst>
      <p:ext uri="{BB962C8B-B14F-4D97-AF65-F5344CB8AC3E}">
        <p14:creationId xmlns:p14="http://schemas.microsoft.com/office/powerpoint/2010/main" val="807546990"/>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ctr"/>
            <a:r>
              <a:rPr lang="zh-CN" altLang="en-US" dirty="0">
                <a:latin typeface="+mj-ea"/>
                <a:cs typeface="Arial" panose="020B0604020202020204" pitchFamily="34" charset="0"/>
                <a:sym typeface="Huawei Sans" panose="020C0503030203020204" pitchFamily="34" charset="0"/>
              </a:rPr>
              <a:t>数据处理操作</a:t>
            </a:r>
            <a:r>
              <a:rPr lang="en-US" altLang="zh-CN" dirty="0">
                <a:latin typeface="+mj-ea"/>
                <a:cs typeface="Arial" panose="020B0604020202020204" pitchFamily="34" charset="0"/>
                <a:sym typeface="Huawei Sans" panose="020C0503030203020204" pitchFamily="34" charset="0"/>
              </a:rPr>
              <a:t>——</a:t>
            </a:r>
            <a:r>
              <a:rPr lang="en-US" altLang="zh-CN" dirty="0"/>
              <a:t>Shuffle</a:t>
            </a:r>
            <a:endParaRPr lang="zh-CN" altLang="en-US" dirty="0">
              <a:latin typeface="+mj-ea"/>
              <a:cs typeface="Arial" panose="020B0604020202020204" pitchFamily="34" charset="0"/>
            </a:endParaRPr>
          </a:p>
        </p:txBody>
      </p:sp>
      <p:pic>
        <p:nvPicPr>
          <p:cNvPr id="4" name="图片 3">
            <a:extLst>
              <a:ext uri="{FF2B5EF4-FFF2-40B4-BE49-F238E27FC236}">
                <a16:creationId xmlns:a16="http://schemas.microsoft.com/office/drawing/2014/main" id="{AD45400A-524A-1D4B-BE5C-C1131818511D}"/>
              </a:ext>
            </a:extLst>
          </p:cNvPr>
          <p:cNvPicPr>
            <a:picLocks noChangeAspect="1"/>
          </p:cNvPicPr>
          <p:nvPr/>
        </p:nvPicPr>
        <p:blipFill>
          <a:blip r:embed="rId2"/>
          <a:stretch>
            <a:fillRect/>
          </a:stretch>
        </p:blipFill>
        <p:spPr>
          <a:xfrm>
            <a:off x="1033935" y="4653136"/>
            <a:ext cx="6887722" cy="1584176"/>
          </a:xfrm>
          <a:prstGeom prst="rect">
            <a:avLst/>
          </a:prstGeom>
        </p:spPr>
      </p:pic>
      <p:sp>
        <p:nvSpPr>
          <p:cNvPr id="5" name="标题 1">
            <a:extLst>
              <a:ext uri="{FF2B5EF4-FFF2-40B4-BE49-F238E27FC236}">
                <a16:creationId xmlns:a16="http://schemas.microsoft.com/office/drawing/2014/main" id="{CC1E014E-D18B-DC41-9BCF-E9248CB7FEDF}"/>
              </a:ext>
            </a:extLst>
          </p:cNvPr>
          <p:cNvSpPr txBox="1">
            <a:spLocks/>
          </p:cNvSpPr>
          <p:nvPr/>
        </p:nvSpPr>
        <p:spPr>
          <a:xfrm>
            <a:off x="616644" y="3848232"/>
            <a:ext cx="10963473" cy="589190"/>
          </a:xfrm>
          <a:prstGeom prst="rect">
            <a:avLst/>
          </a:prstGeom>
        </p:spPr>
        <p:txBody>
          <a:bodyPr/>
          <a:lstStyle>
            <a:lvl1pPr algn="l" rtl="0" eaLnBrk="1" fontAlgn="base" hangingPunct="1">
              <a:spcBef>
                <a:spcPct val="0"/>
              </a:spcBef>
              <a:spcAft>
                <a:spcPct val="0"/>
              </a:spcAft>
              <a:defRPr sz="3199" b="1">
                <a:solidFill>
                  <a:srgbClr val="384056"/>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pPr fontAlgn="ctr"/>
            <a:r>
              <a:rPr lang="zh-CN" altLang="en-US" kern="0" dirty="0">
                <a:latin typeface="+mj-ea"/>
                <a:cs typeface="Arial" panose="020B0604020202020204" pitchFamily="34" charset="0"/>
                <a:sym typeface="Huawei Sans" panose="020C0503030203020204" pitchFamily="34" charset="0"/>
              </a:rPr>
              <a:t>数据处理操作</a:t>
            </a:r>
            <a:r>
              <a:rPr lang="en-US" altLang="zh-CN" kern="0" dirty="0">
                <a:latin typeface="+mj-ea"/>
                <a:cs typeface="Arial" panose="020B0604020202020204" pitchFamily="34" charset="0"/>
                <a:sym typeface="Huawei Sans" panose="020C0503030203020204" pitchFamily="34" charset="0"/>
              </a:rPr>
              <a:t>——</a:t>
            </a:r>
            <a:r>
              <a:rPr lang="en-US" altLang="zh-CN" kern="0" dirty="0"/>
              <a:t>Batch</a:t>
            </a:r>
            <a:endParaRPr lang="zh-CN" altLang="en-US" kern="0" dirty="0">
              <a:latin typeface="+mj-ea"/>
              <a:cs typeface="Arial" panose="020B0604020202020204" pitchFamily="34" charset="0"/>
            </a:endParaRPr>
          </a:p>
        </p:txBody>
      </p:sp>
      <p:pic>
        <p:nvPicPr>
          <p:cNvPr id="7" name="图片 6">
            <a:extLst>
              <a:ext uri="{FF2B5EF4-FFF2-40B4-BE49-F238E27FC236}">
                <a16:creationId xmlns:a16="http://schemas.microsoft.com/office/drawing/2014/main" id="{DB0107F9-2859-5B4C-AF3A-5D676DDD8E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935" y="1191527"/>
            <a:ext cx="6936654" cy="1517393"/>
          </a:xfrm>
          <a:prstGeom prst="rect">
            <a:avLst/>
          </a:prstGeom>
        </p:spPr>
      </p:pic>
    </p:spTree>
    <p:extLst>
      <p:ext uri="{BB962C8B-B14F-4D97-AF65-F5344CB8AC3E}">
        <p14:creationId xmlns:p14="http://schemas.microsoft.com/office/powerpoint/2010/main" val="4115932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636" y="3646067"/>
            <a:ext cx="10963473" cy="589190"/>
          </a:xfrm>
        </p:spPr>
        <p:txBody>
          <a:bodyPr/>
          <a:lstStyle/>
          <a:p>
            <a:pPr fontAlgn="ctr"/>
            <a:r>
              <a:rPr lang="zh-CN" altLang="en-US" dirty="0">
                <a:latin typeface="+mj-ea"/>
                <a:cs typeface="Arial" panose="020B0604020202020204" pitchFamily="34" charset="0"/>
                <a:sym typeface="Huawei Sans" panose="020C0503030203020204" pitchFamily="34" charset="0"/>
              </a:rPr>
              <a:t>数据处理操作</a:t>
            </a:r>
            <a:r>
              <a:rPr lang="en-US" altLang="zh-CN" dirty="0">
                <a:latin typeface="+mj-ea"/>
                <a:cs typeface="Arial" panose="020B0604020202020204" pitchFamily="34" charset="0"/>
                <a:sym typeface="Huawei Sans" panose="020C0503030203020204" pitchFamily="34" charset="0"/>
              </a:rPr>
              <a:t>——</a:t>
            </a:r>
            <a:r>
              <a:rPr lang="en-US" altLang="zh-CN" dirty="0"/>
              <a:t>zip</a:t>
            </a:r>
            <a:endParaRPr lang="zh-CN" altLang="en-US" dirty="0">
              <a:latin typeface="+mj-ea"/>
              <a:cs typeface="Arial" panose="020B0604020202020204" pitchFamily="34" charset="0"/>
            </a:endParaRPr>
          </a:p>
        </p:txBody>
      </p:sp>
      <p:sp>
        <p:nvSpPr>
          <p:cNvPr id="5" name="标题 1">
            <a:extLst>
              <a:ext uri="{FF2B5EF4-FFF2-40B4-BE49-F238E27FC236}">
                <a16:creationId xmlns:a16="http://schemas.microsoft.com/office/drawing/2014/main" id="{CC1E014E-D18B-DC41-9BCF-E9248CB7FEDF}"/>
              </a:ext>
            </a:extLst>
          </p:cNvPr>
          <p:cNvSpPr txBox="1">
            <a:spLocks/>
          </p:cNvSpPr>
          <p:nvPr/>
        </p:nvSpPr>
        <p:spPr>
          <a:xfrm>
            <a:off x="616644" y="499926"/>
            <a:ext cx="10963473" cy="589190"/>
          </a:xfrm>
          <a:prstGeom prst="rect">
            <a:avLst/>
          </a:prstGeom>
        </p:spPr>
        <p:txBody>
          <a:bodyPr/>
          <a:lstStyle>
            <a:lvl1pPr algn="l" rtl="0" eaLnBrk="1" fontAlgn="base" hangingPunct="1">
              <a:spcBef>
                <a:spcPct val="0"/>
              </a:spcBef>
              <a:spcAft>
                <a:spcPct val="0"/>
              </a:spcAft>
              <a:defRPr sz="3199" b="1">
                <a:solidFill>
                  <a:srgbClr val="384056"/>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pPr fontAlgn="ctr"/>
            <a:r>
              <a:rPr lang="zh-CN" altLang="en-US" kern="0" dirty="0">
                <a:latin typeface="+mj-ea"/>
                <a:cs typeface="Arial" panose="020B0604020202020204" pitchFamily="34" charset="0"/>
                <a:sym typeface="Huawei Sans" panose="020C0503030203020204" pitchFamily="34" charset="0"/>
              </a:rPr>
              <a:t>数据处理操作</a:t>
            </a:r>
            <a:r>
              <a:rPr lang="en-US" altLang="zh-CN" kern="0" dirty="0">
                <a:latin typeface="+mj-ea"/>
                <a:cs typeface="Arial" panose="020B0604020202020204" pitchFamily="34" charset="0"/>
                <a:sym typeface="Huawei Sans" panose="020C0503030203020204" pitchFamily="34" charset="0"/>
              </a:rPr>
              <a:t>——</a:t>
            </a:r>
            <a:r>
              <a:rPr lang="en-US" altLang="zh-CN" kern="0" dirty="0"/>
              <a:t>repeat</a:t>
            </a:r>
            <a:endParaRPr lang="zh-CN" altLang="en-US" kern="0" dirty="0">
              <a:latin typeface="+mj-ea"/>
              <a:cs typeface="Arial" panose="020B0604020202020204" pitchFamily="34" charset="0"/>
            </a:endParaRPr>
          </a:p>
        </p:txBody>
      </p:sp>
      <p:pic>
        <p:nvPicPr>
          <p:cNvPr id="6" name="图片 5">
            <a:extLst>
              <a:ext uri="{FF2B5EF4-FFF2-40B4-BE49-F238E27FC236}">
                <a16:creationId xmlns:a16="http://schemas.microsoft.com/office/drawing/2014/main" id="{97BC20D3-E806-314A-BA46-FFE94AACB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935" y="4293096"/>
            <a:ext cx="6887722" cy="1793678"/>
          </a:xfrm>
          <a:prstGeom prst="rect">
            <a:avLst/>
          </a:prstGeom>
        </p:spPr>
      </p:pic>
      <p:pic>
        <p:nvPicPr>
          <p:cNvPr id="9" name="图片 8">
            <a:extLst>
              <a:ext uri="{FF2B5EF4-FFF2-40B4-BE49-F238E27FC236}">
                <a16:creationId xmlns:a16="http://schemas.microsoft.com/office/drawing/2014/main" id="{CF2E591D-45F3-C146-8A8F-0050D106CD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935" y="1160813"/>
            <a:ext cx="6887722" cy="1650183"/>
          </a:xfrm>
          <a:prstGeom prst="rect">
            <a:avLst/>
          </a:prstGeom>
        </p:spPr>
      </p:pic>
    </p:spTree>
    <p:extLst>
      <p:ext uri="{BB962C8B-B14F-4D97-AF65-F5344CB8AC3E}">
        <p14:creationId xmlns:p14="http://schemas.microsoft.com/office/powerpoint/2010/main" val="1689029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516" y="3271858"/>
            <a:ext cx="10963473" cy="589190"/>
          </a:xfrm>
        </p:spPr>
        <p:txBody>
          <a:bodyPr/>
          <a:lstStyle/>
          <a:p>
            <a:pPr fontAlgn="ctr"/>
            <a:r>
              <a:rPr lang="zh-CN" altLang="en-US" dirty="0">
                <a:latin typeface="+mj-ea"/>
                <a:cs typeface="Arial" panose="020B0604020202020204" pitchFamily="34" charset="0"/>
                <a:sym typeface="Huawei Sans" panose="020C0503030203020204" pitchFamily="34" charset="0"/>
              </a:rPr>
              <a:t>数据处理操作</a:t>
            </a:r>
            <a:r>
              <a:rPr lang="en-US" altLang="zh-CN" dirty="0">
                <a:latin typeface="+mj-ea"/>
                <a:cs typeface="Arial" panose="020B0604020202020204" pitchFamily="34" charset="0"/>
                <a:sym typeface="Huawei Sans" panose="020C0503030203020204" pitchFamily="34" charset="0"/>
              </a:rPr>
              <a:t>——</a:t>
            </a:r>
            <a:r>
              <a:rPr lang="en-US" altLang="zh-CN" dirty="0"/>
              <a:t>map</a:t>
            </a:r>
            <a:endParaRPr lang="zh-CN" altLang="en-US" dirty="0">
              <a:latin typeface="+mj-ea"/>
              <a:cs typeface="Arial" panose="020B0604020202020204" pitchFamily="34" charset="0"/>
            </a:endParaRPr>
          </a:p>
        </p:txBody>
      </p:sp>
      <p:sp>
        <p:nvSpPr>
          <p:cNvPr id="5" name="标题 1">
            <a:extLst>
              <a:ext uri="{FF2B5EF4-FFF2-40B4-BE49-F238E27FC236}">
                <a16:creationId xmlns:a16="http://schemas.microsoft.com/office/drawing/2014/main" id="{CC1E014E-D18B-DC41-9BCF-E9248CB7FEDF}"/>
              </a:ext>
            </a:extLst>
          </p:cNvPr>
          <p:cNvSpPr txBox="1">
            <a:spLocks/>
          </p:cNvSpPr>
          <p:nvPr/>
        </p:nvSpPr>
        <p:spPr>
          <a:xfrm>
            <a:off x="535508" y="469858"/>
            <a:ext cx="10963473" cy="589190"/>
          </a:xfrm>
          <a:prstGeom prst="rect">
            <a:avLst/>
          </a:prstGeom>
        </p:spPr>
        <p:txBody>
          <a:bodyPr/>
          <a:lstStyle>
            <a:lvl1pPr algn="l" rtl="0" eaLnBrk="1" fontAlgn="base" hangingPunct="1">
              <a:spcBef>
                <a:spcPct val="0"/>
              </a:spcBef>
              <a:spcAft>
                <a:spcPct val="0"/>
              </a:spcAft>
              <a:defRPr sz="3199" b="1">
                <a:solidFill>
                  <a:srgbClr val="384056"/>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pPr fontAlgn="ctr"/>
            <a:r>
              <a:rPr lang="zh-CN" altLang="en-US" kern="0" dirty="0">
                <a:latin typeface="+mj-ea"/>
                <a:cs typeface="Arial" panose="020B0604020202020204" pitchFamily="34" charset="0"/>
                <a:sym typeface="Huawei Sans" panose="020C0503030203020204" pitchFamily="34" charset="0"/>
              </a:rPr>
              <a:t>数据处理操作</a:t>
            </a:r>
            <a:r>
              <a:rPr lang="en-US" altLang="zh-CN" kern="0" dirty="0">
                <a:latin typeface="+mj-ea"/>
                <a:cs typeface="Arial" panose="020B0604020202020204" pitchFamily="34" charset="0"/>
                <a:sym typeface="Huawei Sans" panose="020C0503030203020204" pitchFamily="34" charset="0"/>
              </a:rPr>
              <a:t>——</a:t>
            </a:r>
            <a:r>
              <a:rPr lang="en-US" altLang="zh-CN" kern="0" dirty="0"/>
              <a:t>concat</a:t>
            </a:r>
            <a:endParaRPr lang="zh-CN" altLang="en-US" kern="0" dirty="0">
              <a:latin typeface="+mj-ea"/>
              <a:cs typeface="Arial" panose="020B0604020202020204" pitchFamily="34" charset="0"/>
            </a:endParaRPr>
          </a:p>
        </p:txBody>
      </p:sp>
      <p:pic>
        <p:nvPicPr>
          <p:cNvPr id="9" name="图片 8">
            <a:extLst>
              <a:ext uri="{FF2B5EF4-FFF2-40B4-BE49-F238E27FC236}">
                <a16:creationId xmlns:a16="http://schemas.microsoft.com/office/drawing/2014/main" id="{CF2E591D-45F3-C146-8A8F-0050D106CD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799" y="1130745"/>
            <a:ext cx="6887722" cy="1650183"/>
          </a:xfrm>
          <a:prstGeom prst="rect">
            <a:avLst/>
          </a:prstGeom>
        </p:spPr>
      </p:pic>
      <p:pic>
        <p:nvPicPr>
          <p:cNvPr id="8" name="图片 7">
            <a:extLst>
              <a:ext uri="{FF2B5EF4-FFF2-40B4-BE49-F238E27FC236}">
                <a16:creationId xmlns:a16="http://schemas.microsoft.com/office/drawing/2014/main" id="{E7EDCBFA-ED44-F244-B0CD-0E61D67566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852" y="4090198"/>
            <a:ext cx="6881669" cy="2007153"/>
          </a:xfrm>
          <a:prstGeom prst="rect">
            <a:avLst/>
          </a:prstGeom>
        </p:spPr>
      </p:pic>
    </p:spTree>
    <p:extLst>
      <p:ext uri="{BB962C8B-B14F-4D97-AF65-F5344CB8AC3E}">
        <p14:creationId xmlns:p14="http://schemas.microsoft.com/office/powerpoint/2010/main" val="1393550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p:transition advClick="0" advTm="8000">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14353</TotalTime>
  <Words>227</Words>
  <Application>Microsoft Macintosh PowerPoint</Application>
  <PresentationFormat>自定义</PresentationFormat>
  <Paragraphs>31</Paragraphs>
  <Slides>6</Slides>
  <Notes>1</Notes>
  <HiddenSlides>0</HiddenSlides>
  <MMClips>0</MMClips>
  <ScaleCrop>false</ScaleCrop>
  <HeadingPairs>
    <vt:vector size="6" baseType="variant">
      <vt:variant>
        <vt:lpstr>已用的字体</vt:lpstr>
      </vt:variant>
      <vt:variant>
        <vt:i4>9</vt:i4>
      </vt:variant>
      <vt:variant>
        <vt:lpstr>主题</vt:lpstr>
      </vt:variant>
      <vt:variant>
        <vt:i4>6</vt:i4>
      </vt:variant>
      <vt:variant>
        <vt:lpstr>幻灯片标题</vt:lpstr>
      </vt:variant>
      <vt:variant>
        <vt:i4>6</vt:i4>
      </vt:variant>
    </vt:vector>
  </HeadingPairs>
  <TitlesOfParts>
    <vt:vector size="21" baseType="lpstr">
      <vt:lpstr>黑体</vt:lpstr>
      <vt:lpstr>微软雅黑</vt:lpstr>
      <vt:lpstr>FrutigerNext LT Bold</vt:lpstr>
      <vt:lpstr>FrutigerNext LT Light</vt:lpstr>
      <vt:lpstr>FrutigerNext LT Medium</vt:lpstr>
      <vt:lpstr>Arial</vt:lpstr>
      <vt:lpstr>Calibri</vt:lpstr>
      <vt:lpstr>Franklin Gothic Medium</vt:lpstr>
      <vt:lpstr>Wingdings</vt:lpstr>
      <vt:lpstr>Title1</vt:lpstr>
      <vt:lpstr>Title2</vt:lpstr>
      <vt:lpstr>content01</vt:lpstr>
      <vt:lpstr>Content02</vt:lpstr>
      <vt:lpstr>code01</vt:lpstr>
      <vt:lpstr>Thankyou</vt:lpstr>
      <vt:lpstr>MindSpore进阶课程</vt:lpstr>
      <vt:lpstr>关于本课程</vt:lpstr>
      <vt:lpstr>数据处理操作——Shuffle</vt:lpstr>
      <vt:lpstr>数据处理操作——zip</vt:lpstr>
      <vt:lpstr>数据处理操作——map</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1098</cp:revision>
  <dcterms:created xsi:type="dcterms:W3CDTF">2015-01-14T10:38:57Z</dcterms:created>
  <dcterms:modified xsi:type="dcterms:W3CDTF">2022-03-11T02:29:40Z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