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6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3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96E6"/>
    <a:srgbClr val="B9D3F9"/>
    <a:srgbClr val="DEEAFC"/>
    <a:srgbClr val="8BC6CC"/>
    <a:srgbClr val="3D9BC7"/>
    <a:srgbClr val="A4DAF4"/>
    <a:srgbClr val="CFE0FB"/>
    <a:srgbClr val="125E7D"/>
    <a:srgbClr val="4398A7"/>
    <a:srgbClr val="527A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62" y="102"/>
      </p:cViewPr>
      <p:guideLst>
        <p:guide orient="horz" pos="2243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2021/2/20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04994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964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2021/2/20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260350"/>
            <a:ext cx="1766570" cy="118745"/>
          </a:xfrm>
          <a:prstGeom prst="rect">
            <a:avLst/>
          </a:prstGeom>
          <a:solidFill>
            <a:srgbClr val="007CB5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573405"/>
            <a:ext cx="1529080" cy="118745"/>
          </a:xfrm>
          <a:prstGeom prst="rect">
            <a:avLst/>
          </a:prstGeom>
          <a:solidFill>
            <a:srgbClr val="8BC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869950"/>
            <a:ext cx="1240155" cy="102235"/>
          </a:xfrm>
          <a:prstGeom prst="rect">
            <a:avLst/>
          </a:prstGeom>
          <a:solidFill>
            <a:srgbClr val="7ECBE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 descr="Logo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1465" y="59055"/>
            <a:ext cx="1671955" cy="140779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2715679" y="1466850"/>
            <a:ext cx="6501130" cy="4835096"/>
            <a:chOff x="2719070" y="1566932"/>
            <a:chExt cx="6501130" cy="4260667"/>
          </a:xfrm>
        </p:grpSpPr>
        <p:sp>
          <p:nvSpPr>
            <p:cNvPr id="30" name="圆角矩形 29"/>
            <p:cNvSpPr/>
            <p:nvPr/>
          </p:nvSpPr>
          <p:spPr>
            <a:xfrm>
              <a:off x="2719070" y="1566932"/>
              <a:ext cx="6501130" cy="4260667"/>
            </a:xfrm>
            <a:prstGeom prst="roundRect">
              <a:avLst>
                <a:gd name="adj" fmla="val 4019"/>
              </a:avLst>
            </a:prstGeom>
            <a:solidFill>
              <a:srgbClr val="6096E6"/>
            </a:solidFill>
            <a:ln w="12700" cap="flat" cmpd="sng" algn="ctr">
              <a:solidFill>
                <a:srgbClr val="FFFFFF">
                  <a:lumMod val="85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914400"/>
              <a:endParaRPr lang="zh-CN" altLang="en-US" sz="800" b="1" kern="0" dirty="0">
                <a:ea typeface="微软雅黑" pitchFamily="34" charset="-122"/>
              </a:endParaRPr>
            </a:p>
          </p:txBody>
        </p:sp>
        <p:sp>
          <p:nvSpPr>
            <p:cNvPr id="31" name="TextBox 22"/>
            <p:cNvSpPr txBox="1"/>
            <p:nvPr/>
          </p:nvSpPr>
          <p:spPr>
            <a:xfrm>
              <a:off x="2821917" y="1632563"/>
              <a:ext cx="6315018" cy="298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MindSpore Lite</a:t>
              </a:r>
              <a:endParaRPr lang="en-US" altLang="zh-CN" sz="1600" b="1" dirty="0">
                <a:solidFill>
                  <a:schemeClr val="bg1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 bwMode="auto">
            <a:xfrm>
              <a:off x="2812116" y="2047933"/>
              <a:ext cx="6324818" cy="619614"/>
            </a:xfrm>
            <a:prstGeom prst="rect">
              <a:avLst/>
            </a:prstGeom>
            <a:solidFill>
              <a:srgbClr val="B9D3F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877888" eaLnBrk="0" hangingPunct="0">
                <a:defRPr/>
              </a:pPr>
              <a:endParaRPr lang="en-US" altLang="zh-CN" sz="1200" b="1" kern="0" dirty="0" smtClean="0">
                <a:solidFill>
                  <a:srgbClr val="000000"/>
                </a:solidFill>
                <a:ea typeface="微软雅黑" pitchFamily="34" charset="-122"/>
              </a:endParaRPr>
            </a:p>
          </p:txBody>
        </p:sp>
        <p:sp>
          <p:nvSpPr>
            <p:cNvPr id="35" name="文本框 11"/>
            <p:cNvSpPr txBox="1"/>
            <p:nvPr/>
          </p:nvSpPr>
          <p:spPr>
            <a:xfrm>
              <a:off x="2904587" y="2319670"/>
              <a:ext cx="6139876" cy="317960"/>
            </a:xfrm>
            <a:prstGeom prst="rect">
              <a:avLst/>
            </a:prstGeom>
            <a:solidFill>
              <a:srgbClr val="FFFFFF">
                <a:lumMod val="20000"/>
                <a:lumOff val="80000"/>
              </a:srgbClr>
            </a:solidFill>
            <a:ln>
              <a:noFill/>
            </a:ln>
          </p:spPr>
          <p:txBody>
            <a:bodyPr wrap="square" lIns="0" rIns="0" rtlCol="0" anchor="ctr">
              <a:noAutofit/>
            </a:bodyPr>
            <a:lstStyle/>
            <a:p>
              <a:pPr defTabSz="914400">
                <a:defRPr/>
              </a:pPr>
              <a:r>
                <a:rPr lang="en-US" altLang="zh-CN" sz="900" b="1" kern="0" dirty="0" smtClean="0">
                  <a:solidFill>
                    <a:srgbClr val="000000"/>
                  </a:solidFill>
                  <a:ea typeface="微软雅黑" pitchFamily="34" charset="-122"/>
                </a:rPr>
                <a:t>  </a:t>
              </a:r>
            </a:p>
          </p:txBody>
        </p:sp>
        <p:sp>
          <p:nvSpPr>
            <p:cNvPr id="46" name="TextBox 162"/>
            <p:cNvSpPr txBox="1"/>
            <p:nvPr/>
          </p:nvSpPr>
          <p:spPr>
            <a:xfrm>
              <a:off x="3025140" y="2059949"/>
              <a:ext cx="6059519" cy="216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b="1" dirty="0">
                  <a:solidFill>
                    <a:prstClr val="black"/>
                  </a:solidFill>
                  <a:ea typeface="微软雅黑" pitchFamily="34" charset="-122"/>
                </a:rPr>
                <a:t>Frontend(C++)</a:t>
              </a:r>
            </a:p>
          </p:txBody>
        </p:sp>
        <p:sp>
          <p:nvSpPr>
            <p:cNvPr id="49" name="圆角矩形 48"/>
            <p:cNvSpPr/>
            <p:nvPr/>
          </p:nvSpPr>
          <p:spPr bwMode="auto">
            <a:xfrm>
              <a:off x="3087766" y="2384875"/>
              <a:ext cx="2072418" cy="202697"/>
            </a:xfrm>
            <a:prstGeom prst="roundRect">
              <a:avLst/>
            </a:prstGeom>
            <a:solidFill>
              <a:srgbClr val="A4DA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5990" tIns="45697" rIns="35990" bIns="456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35"/>
              <a:r>
                <a:rPr lang="en-US" altLang="zh-CN" sz="900" kern="0" dirty="0">
                  <a:solidFill>
                    <a:srgbClr val="000000"/>
                  </a:solidFill>
                </a:rPr>
                <a:t>Model Builder </a:t>
              </a:r>
              <a:r>
                <a:rPr lang="en-US" altLang="zh-CN" sz="900" kern="0" dirty="0" smtClean="0">
                  <a:solidFill>
                    <a:srgbClr val="000000"/>
                  </a:solidFill>
                </a:rPr>
                <a:t>APIs (</a:t>
              </a:r>
              <a:r>
                <a:rPr lang="en-US" altLang="zh-CN" sz="900" kern="0" dirty="0">
                  <a:solidFill>
                    <a:srgbClr val="000000"/>
                  </a:solidFill>
                </a:rPr>
                <a:t>C++)</a:t>
              </a:r>
            </a:p>
          </p:txBody>
        </p:sp>
        <p:sp>
          <p:nvSpPr>
            <p:cNvPr id="61" name="矩形 60"/>
            <p:cNvSpPr/>
            <p:nvPr/>
          </p:nvSpPr>
          <p:spPr bwMode="auto">
            <a:xfrm>
              <a:off x="2812115" y="3955386"/>
              <a:ext cx="3575600" cy="1741548"/>
            </a:xfrm>
            <a:prstGeom prst="rect">
              <a:avLst/>
            </a:prstGeom>
            <a:solidFill>
              <a:srgbClr val="B9D3F9"/>
            </a:solidFill>
            <a:ln w="9525" cap="flat" cmpd="sng" algn="ctr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877888" eaLnBrk="0" hangingPunct="0">
                <a:defRPr/>
              </a:pPr>
              <a:endParaRPr lang="en-US" altLang="zh-CN" sz="1200" b="1" kern="0" dirty="0" smtClean="0">
                <a:solidFill>
                  <a:srgbClr val="000000"/>
                </a:solidFill>
                <a:ea typeface="微软雅黑" pitchFamily="34" charset="-122"/>
              </a:endParaRPr>
            </a:p>
          </p:txBody>
        </p:sp>
      </p:grpSp>
      <p:sp>
        <p:nvSpPr>
          <p:cNvPr id="88" name="圆角矩形 87"/>
          <p:cNvSpPr/>
          <p:nvPr/>
        </p:nvSpPr>
        <p:spPr bwMode="auto">
          <a:xfrm>
            <a:off x="6788866" y="2425516"/>
            <a:ext cx="2072418" cy="202697"/>
          </a:xfrm>
          <a:prstGeom prst="roundRect">
            <a:avLst/>
          </a:prstGeom>
          <a:solidFill>
            <a:srgbClr val="A4DAF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5990" tIns="45697" rIns="35990" bIns="45697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kern="0" dirty="0">
                <a:solidFill>
                  <a:srgbClr val="000000"/>
                </a:solidFill>
              </a:rPr>
              <a:t>3rd Model </a:t>
            </a:r>
            <a:r>
              <a:rPr lang="en-US" altLang="zh-CN" sz="900" kern="0" dirty="0" smtClean="0">
                <a:solidFill>
                  <a:srgbClr val="000000"/>
                </a:solidFill>
              </a:rPr>
              <a:t>Parser (</a:t>
            </a:r>
            <a:r>
              <a:rPr lang="en-US" altLang="zh-CN" sz="900" kern="0" dirty="0">
                <a:solidFill>
                  <a:srgbClr val="000000"/>
                </a:solidFill>
              </a:rPr>
              <a:t>TF/CAFFE/ONNX)</a:t>
            </a:r>
          </a:p>
        </p:txBody>
      </p:sp>
      <p:sp>
        <p:nvSpPr>
          <p:cNvPr id="90" name="矩形 89"/>
          <p:cNvSpPr/>
          <p:nvPr/>
        </p:nvSpPr>
        <p:spPr bwMode="auto">
          <a:xfrm>
            <a:off x="2808735" y="2765613"/>
            <a:ext cx="6315018" cy="1353306"/>
          </a:xfrm>
          <a:prstGeom prst="rect">
            <a:avLst/>
          </a:prstGeom>
          <a:solidFill>
            <a:srgbClr val="B9D3F9"/>
          </a:solidFill>
          <a:ln w="952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25" tIns="45712" rIns="91425" bIns="45712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877888" eaLnBrk="0" hangingPunct="0">
              <a:defRPr/>
            </a:pPr>
            <a:endParaRPr lang="en-US" altLang="zh-CN" sz="1200" b="1" kern="0" dirty="0" smtClean="0">
              <a:solidFill>
                <a:srgbClr val="000000"/>
              </a:solidFill>
              <a:ea typeface="微软雅黑" pitchFamily="34" charset="-122"/>
            </a:endParaRPr>
          </a:p>
        </p:txBody>
      </p:sp>
      <p:sp>
        <p:nvSpPr>
          <p:cNvPr id="91" name="Text 139"/>
          <p:cNvSpPr txBox="1"/>
          <p:nvPr/>
        </p:nvSpPr>
        <p:spPr>
          <a:xfrm>
            <a:off x="4796525" y="2801899"/>
            <a:ext cx="2356000" cy="2128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sz="1000" b="1" dirty="0">
                <a:solidFill>
                  <a:prstClr val="black"/>
                </a:solidFill>
                <a:ea typeface="微软雅黑" pitchFamily="34" charset="-122"/>
              </a:rPr>
              <a:t>Compiler</a:t>
            </a:r>
          </a:p>
        </p:txBody>
      </p:sp>
      <p:sp>
        <p:nvSpPr>
          <p:cNvPr id="92" name="文本框 11"/>
          <p:cNvSpPr txBox="1"/>
          <p:nvPr/>
        </p:nvSpPr>
        <p:spPr>
          <a:xfrm>
            <a:off x="2904587" y="3069627"/>
            <a:ext cx="6139876" cy="508655"/>
          </a:xfrm>
          <a:prstGeom prst="rect">
            <a:avLst/>
          </a:prstGeom>
          <a:solidFill>
            <a:srgbClr val="FFFFFF">
              <a:lumMod val="20000"/>
              <a:lumOff val="80000"/>
            </a:srgbClr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defTabSz="914400">
              <a:defRPr/>
            </a:pPr>
            <a:r>
              <a:rPr lang="en-US" altLang="zh-CN" sz="900" b="1" kern="0" dirty="0" smtClean="0">
                <a:solidFill>
                  <a:srgbClr val="000000"/>
                </a:solidFill>
                <a:ea typeface="微软雅黑" pitchFamily="34" charset="-122"/>
              </a:rPr>
              <a:t>  </a:t>
            </a:r>
          </a:p>
        </p:txBody>
      </p:sp>
      <p:sp>
        <p:nvSpPr>
          <p:cNvPr id="93" name="Text 139"/>
          <p:cNvSpPr txBox="1"/>
          <p:nvPr/>
        </p:nvSpPr>
        <p:spPr>
          <a:xfrm>
            <a:off x="4796525" y="3050985"/>
            <a:ext cx="2356000" cy="2128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 dirty="0" smtClean="0">
                <a:solidFill>
                  <a:prstClr val="black"/>
                </a:solidFill>
                <a:ea typeface="微软雅黑" pitchFamily="34" charset="-122"/>
              </a:rPr>
              <a:t>MindIR</a:t>
            </a:r>
            <a:endParaRPr sz="1000" b="1" dirty="0">
              <a:solidFill>
                <a:prstClr val="black"/>
              </a:solidFill>
              <a:ea typeface="微软雅黑" pitchFamily="34" charset="-122"/>
            </a:endParaRPr>
          </a:p>
        </p:txBody>
      </p:sp>
      <p:sp>
        <p:nvSpPr>
          <p:cNvPr id="94" name="圆角矩形 93"/>
          <p:cNvSpPr/>
          <p:nvPr/>
        </p:nvSpPr>
        <p:spPr bwMode="auto">
          <a:xfrm>
            <a:off x="5156793" y="3298732"/>
            <a:ext cx="1540256" cy="202697"/>
          </a:xfrm>
          <a:prstGeom prst="roundRect">
            <a:avLst/>
          </a:prstGeom>
          <a:solidFill>
            <a:srgbClr val="A4DAF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5990" tIns="45697" rIns="35990" bIns="45697" numCol="1" rtlCol="0" anchor="ctr" anchorCtr="0" compatLnSpc="1">
            <a:prstTxWarp prst="textNoShape">
              <a:avLst/>
            </a:prstTxWarp>
          </a:bodyPr>
          <a:lstStyle/>
          <a:p>
            <a:pPr algn="ctr" defTabSz="914035"/>
            <a:r>
              <a:rPr lang="en-US" altLang="zh-CN" sz="900" kern="0" dirty="0">
                <a:solidFill>
                  <a:srgbClr val="000000"/>
                </a:solidFill>
              </a:rPr>
              <a:t>Operations</a:t>
            </a:r>
          </a:p>
        </p:txBody>
      </p:sp>
      <p:sp>
        <p:nvSpPr>
          <p:cNvPr id="95" name="圆角矩形 94"/>
          <p:cNvSpPr/>
          <p:nvPr/>
        </p:nvSpPr>
        <p:spPr bwMode="auto">
          <a:xfrm>
            <a:off x="7321028" y="3297163"/>
            <a:ext cx="1540256" cy="202697"/>
          </a:xfrm>
          <a:prstGeom prst="roundRect">
            <a:avLst/>
          </a:prstGeom>
          <a:solidFill>
            <a:srgbClr val="A4DAF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5990" tIns="45697" rIns="35990" bIns="45697" numCol="1" rtlCol="0" anchor="ctr" anchorCtr="0" compatLnSpc="1">
            <a:prstTxWarp prst="textNoShape">
              <a:avLst/>
            </a:prstTxWarp>
          </a:bodyPr>
          <a:lstStyle/>
          <a:p>
            <a:pPr algn="ctr" defTabSz="914035"/>
            <a:r>
              <a:rPr lang="en-US" altLang="zh-CN" sz="900" kern="0" dirty="0">
                <a:solidFill>
                  <a:srgbClr val="000000"/>
                </a:solidFill>
              </a:rPr>
              <a:t>ANF Graph</a:t>
            </a:r>
          </a:p>
        </p:txBody>
      </p:sp>
      <p:sp>
        <p:nvSpPr>
          <p:cNvPr id="96" name="圆角矩形 95"/>
          <p:cNvSpPr/>
          <p:nvPr/>
        </p:nvSpPr>
        <p:spPr bwMode="auto">
          <a:xfrm>
            <a:off x="3087766" y="3297163"/>
            <a:ext cx="1540256" cy="202697"/>
          </a:xfrm>
          <a:prstGeom prst="roundRect">
            <a:avLst/>
          </a:prstGeom>
          <a:solidFill>
            <a:srgbClr val="A4DAF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5990" tIns="45697" rIns="35990" bIns="45697" numCol="1" rtlCol="0" anchor="ctr" anchorCtr="0" compatLnSpc="1">
            <a:prstTxWarp prst="textNoShape">
              <a:avLst/>
            </a:prstTxWarp>
          </a:bodyPr>
          <a:lstStyle/>
          <a:p>
            <a:pPr algn="ctr" defTabSz="914035"/>
            <a:r>
              <a:rPr lang="en-US" altLang="zh-CN" sz="900" kern="0" dirty="0">
                <a:solidFill>
                  <a:srgbClr val="000000"/>
                </a:solidFill>
              </a:rPr>
              <a:t>Tensor</a:t>
            </a:r>
          </a:p>
        </p:txBody>
      </p:sp>
      <p:sp>
        <p:nvSpPr>
          <p:cNvPr id="97" name="文本框 11"/>
          <p:cNvSpPr txBox="1"/>
          <p:nvPr/>
        </p:nvSpPr>
        <p:spPr>
          <a:xfrm>
            <a:off x="2897803" y="3627273"/>
            <a:ext cx="6146659" cy="317960"/>
          </a:xfrm>
          <a:prstGeom prst="rect">
            <a:avLst/>
          </a:prstGeom>
          <a:solidFill>
            <a:srgbClr val="FFFFFF">
              <a:lumMod val="20000"/>
              <a:lumOff val="80000"/>
            </a:srgbClr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defTabSz="914400">
              <a:defRPr/>
            </a:pPr>
            <a:r>
              <a:rPr lang="en-US" altLang="zh-CN" sz="900" b="1" kern="0" dirty="0" smtClean="0">
                <a:solidFill>
                  <a:srgbClr val="000000"/>
                </a:solidFill>
                <a:ea typeface="微软雅黑" pitchFamily="34" charset="-122"/>
              </a:rPr>
              <a:t>  </a:t>
            </a:r>
          </a:p>
        </p:txBody>
      </p:sp>
      <p:sp>
        <p:nvSpPr>
          <p:cNvPr id="99" name="圆角矩形 98"/>
          <p:cNvSpPr/>
          <p:nvPr/>
        </p:nvSpPr>
        <p:spPr bwMode="auto">
          <a:xfrm>
            <a:off x="3087766" y="3676348"/>
            <a:ext cx="1540256" cy="202697"/>
          </a:xfrm>
          <a:prstGeom prst="roundRect">
            <a:avLst/>
          </a:prstGeom>
          <a:solidFill>
            <a:srgbClr val="A4DAF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5990" tIns="45697" rIns="35990" bIns="45697" numCol="1" rtlCol="0" anchor="ctr" anchorCtr="0" compatLnSpc="1">
            <a:prstTxWarp prst="textNoShape">
              <a:avLst/>
            </a:prstTxWarp>
          </a:bodyPr>
          <a:lstStyle/>
          <a:p>
            <a:pPr algn="ctr" defTabSz="914035"/>
            <a:r>
              <a:rPr lang="en-US" altLang="zh-CN" sz="900" kern="0" dirty="0">
                <a:solidFill>
                  <a:srgbClr val="000000"/>
                </a:solidFill>
              </a:rPr>
              <a:t>Optimize</a:t>
            </a:r>
          </a:p>
        </p:txBody>
      </p:sp>
      <p:sp>
        <p:nvSpPr>
          <p:cNvPr id="100" name="圆角矩形 99"/>
          <p:cNvSpPr/>
          <p:nvPr/>
        </p:nvSpPr>
        <p:spPr bwMode="auto">
          <a:xfrm>
            <a:off x="5204397" y="3689382"/>
            <a:ext cx="1540256" cy="202697"/>
          </a:xfrm>
          <a:prstGeom prst="roundRect">
            <a:avLst/>
          </a:prstGeom>
          <a:solidFill>
            <a:srgbClr val="A4DAF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5990" tIns="45697" rIns="35990" bIns="45697" numCol="1" rtlCol="0" anchor="ctr" anchorCtr="0" compatLnSpc="1">
            <a:prstTxWarp prst="textNoShape">
              <a:avLst/>
            </a:prstTxWarp>
          </a:bodyPr>
          <a:lstStyle/>
          <a:p>
            <a:pPr algn="ctr" defTabSz="914035"/>
            <a:r>
              <a:rPr lang="en-US" altLang="zh-CN" sz="900" kern="0" dirty="0">
                <a:solidFill>
                  <a:srgbClr val="000000"/>
                </a:solidFill>
              </a:rPr>
              <a:t>Quantizer</a:t>
            </a:r>
          </a:p>
        </p:txBody>
      </p:sp>
      <p:sp>
        <p:nvSpPr>
          <p:cNvPr id="101" name="圆角矩形 100"/>
          <p:cNvSpPr/>
          <p:nvPr/>
        </p:nvSpPr>
        <p:spPr bwMode="auto">
          <a:xfrm>
            <a:off x="7321028" y="3678620"/>
            <a:ext cx="1540256" cy="202697"/>
          </a:xfrm>
          <a:prstGeom prst="roundRect">
            <a:avLst/>
          </a:prstGeom>
          <a:solidFill>
            <a:srgbClr val="A4DAF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5990" tIns="45697" rIns="35990" bIns="45697" numCol="1" rtlCol="0" anchor="ctr" anchorCtr="0" compatLnSpc="1">
            <a:prstTxWarp prst="textNoShape">
              <a:avLst/>
            </a:prstTxWarp>
          </a:bodyPr>
          <a:lstStyle/>
          <a:p>
            <a:pPr algn="ctr" defTabSz="914035"/>
            <a:r>
              <a:rPr lang="en-US" altLang="zh-CN" sz="900" kern="0" dirty="0">
                <a:solidFill>
                  <a:srgbClr val="000000"/>
                </a:solidFill>
              </a:rPr>
              <a:t>Graph Partition</a:t>
            </a:r>
          </a:p>
        </p:txBody>
      </p:sp>
      <p:sp>
        <p:nvSpPr>
          <p:cNvPr id="103" name="文本框 11"/>
          <p:cNvSpPr txBox="1"/>
          <p:nvPr/>
        </p:nvSpPr>
        <p:spPr>
          <a:xfrm>
            <a:off x="2897803" y="4227143"/>
            <a:ext cx="3397400" cy="812608"/>
          </a:xfrm>
          <a:prstGeom prst="rect">
            <a:avLst/>
          </a:prstGeom>
          <a:solidFill>
            <a:srgbClr val="FFFFFF">
              <a:lumMod val="20000"/>
              <a:lumOff val="80000"/>
            </a:srgbClr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defTabSz="914400">
              <a:defRPr/>
            </a:pPr>
            <a:r>
              <a:rPr lang="en-US" altLang="zh-CN" sz="900" b="1" kern="0" dirty="0" smtClean="0">
                <a:solidFill>
                  <a:srgbClr val="000000"/>
                </a:solidFill>
                <a:ea typeface="微软雅黑" pitchFamily="34" charset="-122"/>
              </a:rPr>
              <a:t>  </a:t>
            </a:r>
          </a:p>
        </p:txBody>
      </p:sp>
      <p:sp>
        <p:nvSpPr>
          <p:cNvPr id="104" name="Text 139"/>
          <p:cNvSpPr txBox="1"/>
          <p:nvPr/>
        </p:nvSpPr>
        <p:spPr>
          <a:xfrm>
            <a:off x="3426762" y="4226356"/>
            <a:ext cx="2356000" cy="2128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 dirty="0" smtClean="0">
                <a:solidFill>
                  <a:prstClr val="black"/>
                </a:solidFill>
                <a:ea typeface="微软雅黑" pitchFamily="34" charset="-122"/>
              </a:rPr>
              <a:t>Lite RT</a:t>
            </a:r>
            <a:endParaRPr sz="1000" b="1" dirty="0">
              <a:solidFill>
                <a:prstClr val="black"/>
              </a:solidFill>
              <a:ea typeface="微软雅黑" pitchFamily="34" charset="-122"/>
            </a:endParaRPr>
          </a:p>
        </p:txBody>
      </p:sp>
      <p:sp>
        <p:nvSpPr>
          <p:cNvPr id="105" name="圆角矩形 104"/>
          <p:cNvSpPr/>
          <p:nvPr/>
        </p:nvSpPr>
        <p:spPr bwMode="auto">
          <a:xfrm>
            <a:off x="2999621" y="4472068"/>
            <a:ext cx="1540256" cy="202697"/>
          </a:xfrm>
          <a:prstGeom prst="roundRect">
            <a:avLst/>
          </a:prstGeom>
          <a:solidFill>
            <a:srgbClr val="A4DAF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5990" tIns="45697" rIns="35990" bIns="45697" numCol="1" rtlCol="0" anchor="ctr" anchorCtr="0" compatLnSpc="1">
            <a:prstTxWarp prst="textNoShape">
              <a:avLst/>
            </a:prstTxWarp>
          </a:bodyPr>
          <a:lstStyle/>
          <a:p>
            <a:pPr algn="ctr" defTabSz="914035"/>
            <a:r>
              <a:rPr lang="en-US" altLang="zh-CN" sz="900" kern="0" dirty="0">
                <a:solidFill>
                  <a:srgbClr val="000000"/>
                </a:solidFill>
              </a:rPr>
              <a:t>session</a:t>
            </a:r>
          </a:p>
        </p:txBody>
      </p:sp>
      <p:sp>
        <p:nvSpPr>
          <p:cNvPr id="106" name="圆角矩形 105"/>
          <p:cNvSpPr/>
          <p:nvPr/>
        </p:nvSpPr>
        <p:spPr bwMode="auto">
          <a:xfrm>
            <a:off x="4628022" y="4471648"/>
            <a:ext cx="1540256" cy="202697"/>
          </a:xfrm>
          <a:prstGeom prst="roundRect">
            <a:avLst/>
          </a:prstGeom>
          <a:solidFill>
            <a:srgbClr val="A4DAF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5990" tIns="45697" rIns="35990" bIns="45697" numCol="1" rtlCol="0" anchor="ctr" anchorCtr="0" compatLnSpc="1">
            <a:prstTxWarp prst="textNoShape">
              <a:avLst/>
            </a:prstTxWarp>
          </a:bodyPr>
          <a:lstStyle/>
          <a:p>
            <a:pPr algn="ctr" defTabSz="914035"/>
            <a:r>
              <a:rPr lang="en-US" altLang="zh-CN" sz="900" kern="0" dirty="0">
                <a:solidFill>
                  <a:srgbClr val="000000"/>
                </a:solidFill>
              </a:rPr>
              <a:t>scheduler</a:t>
            </a:r>
          </a:p>
        </p:txBody>
      </p:sp>
      <p:sp>
        <p:nvSpPr>
          <p:cNvPr id="107" name="圆角矩形 106"/>
          <p:cNvSpPr/>
          <p:nvPr/>
        </p:nvSpPr>
        <p:spPr bwMode="auto">
          <a:xfrm>
            <a:off x="2999621" y="4741907"/>
            <a:ext cx="1540256" cy="202697"/>
          </a:xfrm>
          <a:prstGeom prst="roundRect">
            <a:avLst/>
          </a:prstGeom>
          <a:solidFill>
            <a:srgbClr val="A4DAF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5990" tIns="45697" rIns="35990" bIns="45697" numCol="1" rtlCol="0" anchor="ctr" anchorCtr="0" compatLnSpc="1">
            <a:prstTxWarp prst="textNoShape">
              <a:avLst/>
            </a:prstTxWarp>
          </a:bodyPr>
          <a:lstStyle/>
          <a:p>
            <a:pPr algn="ctr" defTabSz="914035"/>
            <a:r>
              <a:rPr lang="en-US" altLang="zh-CN" sz="900" kern="0" dirty="0">
                <a:solidFill>
                  <a:srgbClr val="000000"/>
                </a:solidFill>
              </a:rPr>
              <a:t>executor</a:t>
            </a:r>
          </a:p>
        </p:txBody>
      </p:sp>
      <p:sp>
        <p:nvSpPr>
          <p:cNvPr id="108" name="圆角矩形 107"/>
          <p:cNvSpPr/>
          <p:nvPr/>
        </p:nvSpPr>
        <p:spPr bwMode="auto">
          <a:xfrm>
            <a:off x="4628022" y="4750252"/>
            <a:ext cx="1540256" cy="202697"/>
          </a:xfrm>
          <a:prstGeom prst="roundRect">
            <a:avLst/>
          </a:prstGeom>
          <a:solidFill>
            <a:srgbClr val="A4DAF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5990" tIns="45697" rIns="35990" bIns="45697" numCol="1" rtlCol="0" anchor="ctr" anchorCtr="0" compatLnSpc="1">
            <a:prstTxWarp prst="textNoShape">
              <a:avLst/>
            </a:prstTxWarp>
          </a:bodyPr>
          <a:lstStyle/>
          <a:p>
            <a:pPr algn="ctr" defTabSz="914035"/>
            <a:r>
              <a:rPr lang="en-US" altLang="zh-CN" sz="900" kern="0" dirty="0">
                <a:solidFill>
                  <a:srgbClr val="000000"/>
                </a:solidFill>
              </a:rPr>
              <a:t>kernel registry</a:t>
            </a:r>
          </a:p>
        </p:txBody>
      </p:sp>
      <p:sp>
        <p:nvSpPr>
          <p:cNvPr id="115" name="矩形 114"/>
          <p:cNvSpPr/>
          <p:nvPr/>
        </p:nvSpPr>
        <p:spPr bwMode="auto">
          <a:xfrm>
            <a:off x="6478856" y="4177319"/>
            <a:ext cx="2654687" cy="1976346"/>
          </a:xfrm>
          <a:prstGeom prst="rect">
            <a:avLst/>
          </a:prstGeom>
          <a:solidFill>
            <a:srgbClr val="B9D3F9"/>
          </a:solidFill>
          <a:ln w="952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25" tIns="45712" rIns="91425" bIns="45712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877888" eaLnBrk="0" hangingPunct="0">
              <a:defRPr/>
            </a:pPr>
            <a:endParaRPr lang="en-US" altLang="zh-CN" sz="1200" b="1" kern="0" dirty="0" smtClean="0">
              <a:solidFill>
                <a:srgbClr val="000000"/>
              </a:solidFill>
              <a:ea typeface="微软雅黑" pitchFamily="34" charset="-122"/>
            </a:endParaRPr>
          </a:p>
        </p:txBody>
      </p:sp>
      <p:sp>
        <p:nvSpPr>
          <p:cNvPr id="109" name="文本框 11"/>
          <p:cNvSpPr txBox="1"/>
          <p:nvPr/>
        </p:nvSpPr>
        <p:spPr>
          <a:xfrm>
            <a:off x="6565557" y="4217720"/>
            <a:ext cx="2475515" cy="812608"/>
          </a:xfrm>
          <a:prstGeom prst="rect">
            <a:avLst/>
          </a:prstGeom>
          <a:solidFill>
            <a:srgbClr val="FFFFFF">
              <a:lumMod val="20000"/>
              <a:lumOff val="80000"/>
            </a:srgbClr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defTabSz="914400">
              <a:defRPr/>
            </a:pPr>
            <a:r>
              <a:rPr lang="en-US" altLang="zh-CN" sz="900" b="1" kern="0" dirty="0" smtClean="0">
                <a:solidFill>
                  <a:srgbClr val="000000"/>
                </a:solidFill>
                <a:ea typeface="微软雅黑" pitchFamily="34" charset="-122"/>
              </a:rPr>
              <a:t>  </a:t>
            </a:r>
          </a:p>
        </p:txBody>
      </p:sp>
      <p:sp>
        <p:nvSpPr>
          <p:cNvPr id="110" name="Text 139"/>
          <p:cNvSpPr txBox="1"/>
          <p:nvPr/>
        </p:nvSpPr>
        <p:spPr>
          <a:xfrm>
            <a:off x="6647075" y="4226356"/>
            <a:ext cx="2356000" cy="2128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 dirty="0" smtClean="0">
                <a:solidFill>
                  <a:prstClr val="black"/>
                </a:solidFill>
                <a:ea typeface="微软雅黑" pitchFamily="34" charset="-122"/>
              </a:rPr>
              <a:t>Micro</a:t>
            </a:r>
            <a:endParaRPr sz="1000" b="1" dirty="0">
              <a:solidFill>
                <a:prstClr val="black"/>
              </a:solidFill>
              <a:ea typeface="微软雅黑" pitchFamily="34" charset="-122"/>
            </a:endParaRPr>
          </a:p>
        </p:txBody>
      </p:sp>
      <p:sp>
        <p:nvSpPr>
          <p:cNvPr id="111" name="圆角矩形 110"/>
          <p:cNvSpPr/>
          <p:nvPr/>
        </p:nvSpPr>
        <p:spPr bwMode="auto">
          <a:xfrm>
            <a:off x="7054947" y="4468163"/>
            <a:ext cx="1540256" cy="202697"/>
          </a:xfrm>
          <a:prstGeom prst="roundRect">
            <a:avLst/>
          </a:prstGeom>
          <a:solidFill>
            <a:srgbClr val="A4DAF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5990" tIns="45697" rIns="35990" bIns="45697" numCol="1" rtlCol="0" anchor="ctr" anchorCtr="0" compatLnSpc="1">
            <a:prstTxWarp prst="textNoShape">
              <a:avLst/>
            </a:prstTxWarp>
          </a:bodyPr>
          <a:lstStyle/>
          <a:p>
            <a:pPr algn="ctr" defTabSz="914035"/>
            <a:r>
              <a:rPr lang="en-US" altLang="zh-CN" sz="900" kern="0" dirty="0">
                <a:solidFill>
                  <a:srgbClr val="000000"/>
                </a:solidFill>
              </a:rPr>
              <a:t>Code-gen</a:t>
            </a:r>
          </a:p>
        </p:txBody>
      </p:sp>
      <p:sp>
        <p:nvSpPr>
          <p:cNvPr id="112" name="矩形"/>
          <p:cNvSpPr/>
          <p:nvPr/>
        </p:nvSpPr>
        <p:spPr>
          <a:xfrm>
            <a:off x="2897803" y="5171101"/>
            <a:ext cx="6143269" cy="235600"/>
          </a:xfrm>
          <a:custGeom>
            <a:avLst/>
            <a:gdLst>
              <a:gd name="connsiteX0" fmla="*/ 2712769 w 5425538"/>
              <a:gd name="connsiteY0" fmla="*/ 235600 h 235600"/>
              <a:gd name="connsiteX1" fmla="*/ 2712769 w 5425538"/>
              <a:gd name="connsiteY1" fmla="*/ 0 h 235600"/>
              <a:gd name="connsiteX2" fmla="*/ 5425538 w 5425538"/>
              <a:gd name="connsiteY2" fmla="*/ 117800 h 235600"/>
              <a:gd name="connsiteX3" fmla="*/ 0 w 5425538"/>
              <a:gd name="connsiteY3" fmla="*/ 117800 h 235600"/>
              <a:gd name="connsiteX4" fmla="*/ 2712769 w 5425538"/>
              <a:gd name="connsiteY4" fmla="*/ 117800 h 23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5538" h="235600">
                <a:moveTo>
                  <a:pt x="5425538" y="182400"/>
                </a:moveTo>
                <a:lnTo>
                  <a:pt x="5425538" y="53200"/>
                </a:lnTo>
                <a:cubicBezTo>
                  <a:pt x="5425538" y="23834"/>
                  <a:pt x="5401705" y="0"/>
                  <a:pt x="5372338" y="0"/>
                </a:cubicBezTo>
                <a:lnTo>
                  <a:pt x="53200" y="0"/>
                </a:lnTo>
                <a:cubicBezTo>
                  <a:pt x="23834" y="0"/>
                  <a:pt x="0" y="23834"/>
                  <a:pt x="0" y="53200"/>
                </a:cubicBezTo>
                <a:lnTo>
                  <a:pt x="0" y="182400"/>
                </a:lnTo>
                <a:cubicBezTo>
                  <a:pt x="0" y="211766"/>
                  <a:pt x="23834" y="235600"/>
                  <a:pt x="53200" y="235600"/>
                </a:cubicBezTo>
                <a:lnTo>
                  <a:pt x="5372338" y="235600"/>
                </a:lnTo>
                <a:cubicBezTo>
                  <a:pt x="5401705" y="235600"/>
                  <a:pt x="5425538" y="211766"/>
                  <a:pt x="5425538" y="182400"/>
                </a:cubicBezTo>
                <a:close/>
              </a:path>
            </a:pathLst>
          </a:custGeom>
          <a:solidFill>
            <a:schemeClr val="bg1"/>
          </a:solidFill>
          <a:ln w="10133" cap="flat">
            <a:solidFill>
              <a:schemeClr val="bg1"/>
            </a:solidFill>
            <a:round/>
          </a:ln>
        </p:spPr>
        <p:txBody>
          <a:bodyPr wrap="square" lIns="36000" tIns="0" rIns="36000" bIns="0" rtlCol="0" anchor="ctr"/>
          <a:lstStyle/>
          <a:p>
            <a:pPr algn="ctr"/>
            <a:r>
              <a:rPr sz="900" kern="0" dirty="0">
                <a:solidFill>
                  <a:srgbClr val="000000"/>
                </a:solidFill>
              </a:rPr>
              <a:t>Thread pools/Parallel Launch</a:t>
            </a:r>
          </a:p>
        </p:txBody>
      </p:sp>
      <p:sp>
        <p:nvSpPr>
          <p:cNvPr id="113" name="矩形"/>
          <p:cNvSpPr/>
          <p:nvPr/>
        </p:nvSpPr>
        <p:spPr>
          <a:xfrm>
            <a:off x="2903256" y="5494017"/>
            <a:ext cx="6137816" cy="235600"/>
          </a:xfrm>
          <a:custGeom>
            <a:avLst/>
            <a:gdLst>
              <a:gd name="connsiteX0" fmla="*/ 2712769 w 5425538"/>
              <a:gd name="connsiteY0" fmla="*/ 235600 h 235600"/>
              <a:gd name="connsiteX1" fmla="*/ 2712769 w 5425538"/>
              <a:gd name="connsiteY1" fmla="*/ 0 h 235600"/>
              <a:gd name="connsiteX2" fmla="*/ 5425538 w 5425538"/>
              <a:gd name="connsiteY2" fmla="*/ 117800 h 235600"/>
              <a:gd name="connsiteX3" fmla="*/ 0 w 5425538"/>
              <a:gd name="connsiteY3" fmla="*/ 117800 h 235600"/>
              <a:gd name="connsiteX4" fmla="*/ 2712769 w 5425538"/>
              <a:gd name="connsiteY4" fmla="*/ 117800 h 23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5538" h="235600">
                <a:moveTo>
                  <a:pt x="5425538" y="182400"/>
                </a:moveTo>
                <a:lnTo>
                  <a:pt x="5425538" y="53200"/>
                </a:lnTo>
                <a:cubicBezTo>
                  <a:pt x="5425538" y="23834"/>
                  <a:pt x="5401705" y="0"/>
                  <a:pt x="5372338" y="0"/>
                </a:cubicBezTo>
                <a:lnTo>
                  <a:pt x="53200" y="0"/>
                </a:lnTo>
                <a:cubicBezTo>
                  <a:pt x="23834" y="0"/>
                  <a:pt x="0" y="23834"/>
                  <a:pt x="0" y="53200"/>
                </a:cubicBezTo>
                <a:lnTo>
                  <a:pt x="0" y="182400"/>
                </a:lnTo>
                <a:cubicBezTo>
                  <a:pt x="0" y="211766"/>
                  <a:pt x="23834" y="235600"/>
                  <a:pt x="53200" y="235600"/>
                </a:cubicBezTo>
                <a:lnTo>
                  <a:pt x="5372338" y="235600"/>
                </a:lnTo>
                <a:cubicBezTo>
                  <a:pt x="5401705" y="235600"/>
                  <a:pt x="5425538" y="211766"/>
                  <a:pt x="5425538" y="182400"/>
                </a:cubicBezTo>
                <a:close/>
              </a:path>
            </a:pathLst>
          </a:custGeom>
          <a:solidFill>
            <a:schemeClr val="bg1"/>
          </a:solidFill>
          <a:ln w="10133" cap="flat">
            <a:solidFill>
              <a:schemeClr val="bg1"/>
            </a:solidFill>
            <a:round/>
          </a:ln>
        </p:spPr>
        <p:txBody>
          <a:bodyPr wrap="square" lIns="36000" tIns="0" rIns="36000" bIns="0" rtlCol="0" anchor="ctr"/>
          <a:lstStyle/>
          <a:p>
            <a:pPr algn="ctr"/>
            <a:r>
              <a:rPr lang="en-US" sz="900" kern="0" dirty="0">
                <a:solidFill>
                  <a:srgbClr val="000000"/>
                </a:solidFill>
              </a:rPr>
              <a:t>Memory Allocator</a:t>
            </a:r>
          </a:p>
        </p:txBody>
      </p:sp>
      <p:sp>
        <p:nvSpPr>
          <p:cNvPr id="114" name="矩形"/>
          <p:cNvSpPr/>
          <p:nvPr/>
        </p:nvSpPr>
        <p:spPr>
          <a:xfrm>
            <a:off x="2904587" y="5801981"/>
            <a:ext cx="6136485" cy="235600"/>
          </a:xfrm>
          <a:custGeom>
            <a:avLst/>
            <a:gdLst>
              <a:gd name="connsiteX0" fmla="*/ 2712769 w 5425538"/>
              <a:gd name="connsiteY0" fmla="*/ 235600 h 235600"/>
              <a:gd name="connsiteX1" fmla="*/ 2712769 w 5425538"/>
              <a:gd name="connsiteY1" fmla="*/ 0 h 235600"/>
              <a:gd name="connsiteX2" fmla="*/ 5425538 w 5425538"/>
              <a:gd name="connsiteY2" fmla="*/ 117800 h 235600"/>
              <a:gd name="connsiteX3" fmla="*/ 0 w 5425538"/>
              <a:gd name="connsiteY3" fmla="*/ 117800 h 235600"/>
              <a:gd name="connsiteX4" fmla="*/ 2712769 w 5425538"/>
              <a:gd name="connsiteY4" fmla="*/ 117800 h 23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5538" h="235600">
                <a:moveTo>
                  <a:pt x="5425538" y="182400"/>
                </a:moveTo>
                <a:lnTo>
                  <a:pt x="5425538" y="53200"/>
                </a:lnTo>
                <a:cubicBezTo>
                  <a:pt x="5425538" y="23834"/>
                  <a:pt x="5401705" y="0"/>
                  <a:pt x="5372338" y="0"/>
                </a:cubicBezTo>
                <a:lnTo>
                  <a:pt x="53200" y="0"/>
                </a:lnTo>
                <a:cubicBezTo>
                  <a:pt x="23834" y="0"/>
                  <a:pt x="0" y="23834"/>
                  <a:pt x="0" y="53200"/>
                </a:cubicBezTo>
                <a:lnTo>
                  <a:pt x="0" y="182400"/>
                </a:lnTo>
                <a:cubicBezTo>
                  <a:pt x="0" y="211766"/>
                  <a:pt x="23834" y="235600"/>
                  <a:pt x="53200" y="235600"/>
                </a:cubicBezTo>
                <a:lnTo>
                  <a:pt x="5372338" y="235600"/>
                </a:lnTo>
                <a:cubicBezTo>
                  <a:pt x="5401705" y="235600"/>
                  <a:pt x="5425538" y="211766"/>
                  <a:pt x="5425538" y="182400"/>
                </a:cubicBezTo>
                <a:close/>
              </a:path>
            </a:pathLst>
          </a:custGeom>
          <a:solidFill>
            <a:schemeClr val="bg1"/>
          </a:solidFill>
          <a:ln w="10133" cap="flat">
            <a:solidFill>
              <a:schemeClr val="bg1"/>
            </a:solidFill>
            <a:round/>
          </a:ln>
        </p:spPr>
        <p:txBody>
          <a:bodyPr wrap="square" lIns="36000" tIns="0" rIns="36000" bIns="0" rtlCol="0" anchor="ctr"/>
          <a:lstStyle/>
          <a:p>
            <a:pPr algn="ctr"/>
            <a:r>
              <a:rPr lang="en-US" sz="900" kern="0" dirty="0">
                <a:solidFill>
                  <a:srgbClr val="000000"/>
                </a:solidFill>
              </a:rPr>
              <a:t>Computing Kernel lib (nnacl)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881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51</Words>
  <Application>Microsoft Office PowerPoint</Application>
  <PresentationFormat>宽屏</PresentationFormat>
  <Paragraphs>27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 Unicode MS</vt:lpstr>
      <vt:lpstr>微软雅黑</vt:lpstr>
      <vt:lpstr>Arial</vt:lpstr>
      <vt:lpstr>Wingdings</vt:lpstr>
      <vt:lpstr>Office 主题​​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曾美华</dc:creator>
  <cp:lastModifiedBy>chenying (N)</cp:lastModifiedBy>
  <cp:revision>211</cp:revision>
  <dcterms:created xsi:type="dcterms:W3CDTF">2019-06-19T02:08:00Z</dcterms:created>
  <dcterms:modified xsi:type="dcterms:W3CDTF">2021-02-20T08:15:47Z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  <property fmtid="{D5CDD505-2E9C-101B-9397-08002B2CF9AE}" pid="3" name="_2015_ms_pID_725343">
    <vt:lpwstr>(3)PZvs3YHK1dWTJO4Rogpov2BP4T4NJ0msycaaMDa4javPAyGcvB5XcKstnNO3H0T8KTelQ50J
gFc3wa2NlDjxKvCFSa+iNPTDEXQkfD28dsmvU28azJ11pxZTFWpPyiaGMZgVm2xlIWGUnCyL
GmYAHYycDG5n9YLCEbKbpVV0DoCUS9FAc03Zo8v9O8aMXpqL1uab1TnUg/tYqwoPgTM768Fb
v6iig3x1aBCrI9/CV1</vt:lpwstr>
  </property>
  <property fmtid="{D5CDD505-2E9C-101B-9397-08002B2CF9AE}" pid="4" name="_2015_ms_pID_7253431">
    <vt:lpwstr>epwDOo4397wij9peKKu7Ebt3N/vuN5Z6qrtJ/Up0WSyKgNhRU9WdQT
ndOU4J5+um6syuPG+Iu84PMOrUONI7Syd7mp26KS/sxjORWMfFpajMhtITikXpxiqG5vwxE5
0WOFPK3dEEPsMjVP0RimJ473iPt4oKpigi4xYrPxV6GUQa4NjA0cxANBHHyerWPNC04FIi/t
d7YENKdJVkBVD6uszWbcUBjLpmVz4DIMMgLT</vt:lpwstr>
  </property>
  <property fmtid="{D5CDD505-2E9C-101B-9397-08002B2CF9AE}" pid="5" name="_2015_ms_pID_7253432">
    <vt:lpwstr>eQ==</vt:lpwstr>
  </property>
  <property fmtid="{D5CDD505-2E9C-101B-9397-08002B2CF9AE}" pid="6" name="_readonly">
    <vt:lpwstr/>
  </property>
  <property fmtid="{D5CDD505-2E9C-101B-9397-08002B2CF9AE}" pid="7" name="_change">
    <vt:lpwstr/>
  </property>
  <property fmtid="{D5CDD505-2E9C-101B-9397-08002B2CF9AE}" pid="8" name="_full-control">
    <vt:lpwstr/>
  </property>
  <property fmtid="{D5CDD505-2E9C-101B-9397-08002B2CF9AE}" pid="9" name="sflag">
    <vt:lpwstr>1609386832</vt:lpwstr>
  </property>
</Properties>
</file>