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E6"/>
    <a:srgbClr val="B9D3F9"/>
    <a:srgbClr val="DEEAFC"/>
    <a:srgbClr val="8BC6CC"/>
    <a:srgbClr val="3D9BC7"/>
    <a:srgbClr val="A4DAF4"/>
    <a:srgbClr val="CFE0FB"/>
    <a:srgbClr val="125E7D"/>
    <a:srgbClr val="4398A7"/>
    <a:srgbClr val="527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2"/>
      </p:cViewPr>
      <p:guideLst>
        <p:guide orient="horz" pos="220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60350"/>
            <a:ext cx="1766570" cy="118745"/>
          </a:xfrm>
          <a:prstGeom prst="rect">
            <a:avLst/>
          </a:prstGeom>
          <a:solidFill>
            <a:srgbClr val="007CB5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73405"/>
            <a:ext cx="1529080" cy="118745"/>
          </a:xfrm>
          <a:prstGeom prst="rect">
            <a:avLst/>
          </a:prstGeom>
          <a:solidFill>
            <a:srgbClr val="8B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869950"/>
            <a:ext cx="1240155" cy="102235"/>
          </a:xfrm>
          <a:prstGeom prst="rect">
            <a:avLst/>
          </a:prstGeom>
          <a:solidFill>
            <a:srgbClr val="7ECBE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Logo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6690" y="154305"/>
            <a:ext cx="1671955" cy="140779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15895" y="1285875"/>
            <a:ext cx="6548755" cy="4892040"/>
            <a:chOff x="2719070" y="1566932"/>
            <a:chExt cx="6501130" cy="4260667"/>
          </a:xfrm>
        </p:grpSpPr>
        <p:sp>
          <p:nvSpPr>
            <p:cNvPr id="30" name="圆角矩形 29"/>
            <p:cNvSpPr/>
            <p:nvPr/>
          </p:nvSpPr>
          <p:spPr>
            <a:xfrm>
              <a:off x="2719070" y="1566932"/>
              <a:ext cx="6501130" cy="4260667"/>
            </a:xfrm>
            <a:prstGeom prst="roundRect">
              <a:avLst>
                <a:gd name="adj" fmla="val 4019"/>
              </a:avLst>
            </a:prstGeom>
            <a:solidFill>
              <a:srgbClr val="6096E6"/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/>
              <a:endParaRPr lang="zh-CN" altLang="en-US" sz="800" b="1" kern="0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2821917" y="1634895"/>
              <a:ext cx="6315018" cy="2936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MindSpore Lite</a:t>
              </a:r>
              <a:endParaRPr lang="en-US" altLang="zh-CN" sz="16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12116" y="2047933"/>
              <a:ext cx="6324818" cy="619614"/>
            </a:xfrm>
            <a:prstGeom prst="rect">
              <a:avLst/>
            </a:prstGeom>
            <a:solidFill>
              <a:srgbClr val="B9D3F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noAutofit/>
            </a:bodyPr>
            <a:lstStyle/>
            <a:p>
              <a:pPr algn="ctr" defTabSz="878205" eaLnBrk="0" hangingPunct="0">
                <a:defRPr/>
              </a:pPr>
              <a:endParaRPr lang="en-US" altLang="zh-CN" sz="1200" b="1" kern="0" dirty="0" smtClean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904587" y="2319670"/>
              <a:ext cx="6139876" cy="317960"/>
            </a:xfrm>
            <a:prstGeom prst="rect">
              <a:avLst/>
            </a:prstGeom>
            <a:solidFill>
              <a:srgbClr val="FFFFFF">
                <a:lumMod val="20000"/>
                <a:lumOff val="80000"/>
              </a:srgbClr>
            </a:solidFill>
            <a:ln>
              <a:noFill/>
            </a:ln>
          </p:spPr>
          <p:txBody>
            <a:bodyPr wrap="square" lIns="0" rIns="0" rtlCol="0" anchor="ctr">
              <a:noAutofit/>
            </a:bodyPr>
            <a:lstStyle/>
            <a:p>
              <a:pPr defTabSz="914400">
                <a:defRPr/>
              </a:pPr>
              <a:r>
                <a:rPr lang="en-US" altLang="zh-CN" sz="900" b="1" kern="0" dirty="0" smtClean="0">
                  <a:solidFill>
                    <a:srgbClr val="000000"/>
                  </a:solidFill>
                  <a:ea typeface="微软雅黑" panose="020B0503020204020204" pitchFamily="34" charset="-122"/>
                </a:rPr>
                <a:t>  </a:t>
              </a:r>
              <a:endParaRPr lang="en-US" altLang="zh-CN" sz="900" b="1" kern="0" dirty="0" smtClean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" name="TextBox 162"/>
            <p:cNvSpPr txBox="1"/>
            <p:nvPr/>
          </p:nvSpPr>
          <p:spPr>
            <a:xfrm>
              <a:off x="3025140" y="2059949"/>
              <a:ext cx="6059519" cy="213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b="1" dirty="0">
                  <a:solidFill>
                    <a:prstClr val="black"/>
                  </a:solidFill>
                  <a:ea typeface="微软雅黑" panose="020B0503020204020204" pitchFamily="34" charset="-122"/>
                </a:rPr>
                <a:t>Frontend (C++)</a:t>
              </a:r>
              <a:endParaRPr lang="en-US" altLang="zh-CN" sz="1000" b="1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3087766" y="2384875"/>
              <a:ext cx="2072418" cy="202697"/>
            </a:xfrm>
            <a:prstGeom prst="roundRect">
              <a:avLst/>
            </a:prstGeom>
            <a:solidFill>
              <a:srgbClr val="A4DA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0" tIns="45697" rIns="35990" bIns="45697" numCol="1" rtlCol="0" anchor="ctr" anchorCtr="0" compatLnSpc="1"/>
            <a:lstStyle/>
            <a:p>
              <a:pPr algn="ctr" defTabSz="913765"/>
              <a:r>
                <a:rPr lang="en-US" altLang="zh-CN" sz="900" kern="0" dirty="0">
                  <a:solidFill>
                    <a:srgbClr val="000000"/>
                  </a:solidFill>
                </a:rPr>
                <a:t>Model Builder </a:t>
              </a:r>
              <a:r>
                <a:rPr lang="en-US" altLang="zh-CN" sz="900" kern="0" dirty="0" smtClean="0">
                  <a:solidFill>
                    <a:srgbClr val="000000"/>
                  </a:solidFill>
                </a:rPr>
                <a:t>APIs (</a:t>
              </a:r>
              <a:r>
                <a:rPr lang="en-US" altLang="zh-CN" sz="900" kern="0" dirty="0">
                  <a:solidFill>
                    <a:srgbClr val="000000"/>
                  </a:solidFill>
                </a:rPr>
                <a:t>C++)</a:t>
              </a:r>
              <a:endParaRPr lang="en-US" altLang="zh-CN" sz="900" kern="0" dirty="0">
                <a:solidFill>
                  <a:srgbClr val="0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2812115" y="3955386"/>
              <a:ext cx="3575600" cy="1741548"/>
            </a:xfrm>
            <a:prstGeom prst="rect">
              <a:avLst/>
            </a:prstGeom>
            <a:solidFill>
              <a:srgbClr val="B9D3F9"/>
            </a:solidFill>
            <a:ln w="952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noAutofit/>
            </a:bodyPr>
            <a:lstStyle/>
            <a:p>
              <a:pPr algn="ctr" defTabSz="878205" eaLnBrk="0" hangingPunct="0">
                <a:defRPr/>
              </a:pPr>
              <a:endParaRPr lang="en-US" altLang="zh-CN" sz="1200" b="1" kern="0" dirty="0" smtClean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6788785" y="2244725"/>
            <a:ext cx="208724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/>
            <a:r>
              <a:rPr lang="en-US" altLang="zh-CN" sz="900" kern="0" dirty="0">
                <a:solidFill>
                  <a:srgbClr val="000000"/>
                </a:solidFill>
              </a:rPr>
              <a:t>3rd Model </a:t>
            </a:r>
            <a:r>
              <a:rPr lang="en-US" altLang="zh-CN" sz="900" kern="0" dirty="0" smtClean="0">
                <a:solidFill>
                  <a:srgbClr val="000000"/>
                </a:solidFill>
              </a:rPr>
              <a:t>Parser (</a:t>
            </a:r>
            <a:r>
              <a:rPr lang="en-US" altLang="zh-CN" sz="900" kern="0" dirty="0">
                <a:solidFill>
                  <a:srgbClr val="000000"/>
                </a:solidFill>
              </a:rPr>
              <a:t>TF/CAFFE/ONNX)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808605" y="2584450"/>
            <a:ext cx="6360795" cy="1369060"/>
          </a:xfrm>
          <a:prstGeom prst="rect">
            <a:avLst/>
          </a:prstGeom>
          <a:solidFill>
            <a:srgbClr val="B9D3F9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noAutofit/>
          </a:bodyPr>
          <a:lstStyle/>
          <a:p>
            <a:pPr algn="ctr" defTabSz="878205" eaLnBrk="0" hangingPunct="0">
              <a:defRPr/>
            </a:pPr>
            <a:endParaRPr lang="en-US" altLang="zh-CN" sz="12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1" name="Text 139"/>
          <p:cNvSpPr txBox="1"/>
          <p:nvPr/>
        </p:nvSpPr>
        <p:spPr>
          <a:xfrm>
            <a:off x="4796790" y="2620645"/>
            <a:ext cx="2372995" cy="2146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1000" b="1" dirty="0">
                <a:solidFill>
                  <a:prstClr val="black"/>
                </a:solidFill>
                <a:ea typeface="微软雅黑" panose="020B0503020204020204" pitchFamily="34" charset="-122"/>
              </a:rPr>
              <a:t>Compiler</a:t>
            </a:r>
            <a:endParaRPr sz="1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92" name="文本框 11"/>
          <p:cNvSpPr txBox="1"/>
          <p:nvPr/>
        </p:nvSpPr>
        <p:spPr>
          <a:xfrm>
            <a:off x="2904490" y="2888615"/>
            <a:ext cx="6184265" cy="514350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endParaRPr lang="en-US" altLang="zh-CN" sz="9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3" name="Text 139"/>
          <p:cNvSpPr txBox="1"/>
          <p:nvPr/>
        </p:nvSpPr>
        <p:spPr>
          <a:xfrm>
            <a:off x="4796790" y="2870200"/>
            <a:ext cx="2372995" cy="2146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MindIR</a:t>
            </a:r>
            <a:endParaRPr sz="1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5156835" y="311594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Operations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7320915" y="311594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ANF Graph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3088005" y="311594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Tensor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97" name="文本框 11"/>
          <p:cNvSpPr txBox="1"/>
          <p:nvPr/>
        </p:nvSpPr>
        <p:spPr>
          <a:xfrm>
            <a:off x="2897505" y="3446145"/>
            <a:ext cx="6191250" cy="321310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endParaRPr lang="en-US" altLang="zh-CN" sz="9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3088005" y="349567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Optimize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5156835" y="3503930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Quantizer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7320915" y="3497580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Graph Partition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2897505" y="4046220"/>
            <a:ext cx="3422015" cy="822325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endParaRPr lang="en-US" altLang="zh-CN" sz="9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4" name="Text 139"/>
          <p:cNvSpPr txBox="1"/>
          <p:nvPr/>
        </p:nvSpPr>
        <p:spPr>
          <a:xfrm>
            <a:off x="3426460" y="4045585"/>
            <a:ext cx="2372995" cy="2146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Lite RT</a:t>
            </a:r>
            <a:endParaRPr sz="1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2999740" y="4291330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session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4627880" y="429069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scheduler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2999740" y="456120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executor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27880" y="4569460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kernel registry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478905" y="3996055"/>
            <a:ext cx="2673985" cy="1998980"/>
          </a:xfrm>
          <a:prstGeom prst="rect">
            <a:avLst/>
          </a:prstGeom>
          <a:solidFill>
            <a:srgbClr val="B9D3F9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noAutofit/>
          </a:bodyPr>
          <a:lstStyle/>
          <a:p>
            <a:pPr algn="ctr" defTabSz="878205" eaLnBrk="0" hangingPunct="0">
              <a:defRPr/>
            </a:pPr>
            <a:endParaRPr lang="en-US" altLang="zh-CN" sz="12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9" name="文本框 11"/>
          <p:cNvSpPr txBox="1"/>
          <p:nvPr/>
        </p:nvSpPr>
        <p:spPr>
          <a:xfrm>
            <a:off x="6565265" y="4036695"/>
            <a:ext cx="2493010" cy="822325"/>
          </a:xfrm>
          <a:prstGeom prst="rect">
            <a:avLst/>
          </a:prstGeom>
          <a:solidFill>
            <a:srgbClr val="FFFFFF">
              <a:lumMod val="20000"/>
              <a:lumOff val="80000"/>
            </a:srgb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defTabSz="914400"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endParaRPr lang="en-US" altLang="zh-CN" sz="900" b="1" kern="0" dirty="0" smtClean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0" name="Text 139"/>
          <p:cNvSpPr txBox="1"/>
          <p:nvPr/>
        </p:nvSpPr>
        <p:spPr>
          <a:xfrm>
            <a:off x="6647180" y="4045585"/>
            <a:ext cx="2372995" cy="2146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Micro</a:t>
            </a:r>
            <a:endParaRPr sz="1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54850" y="4286885"/>
            <a:ext cx="1551305" cy="204470"/>
          </a:xfrm>
          <a:prstGeom prst="roundRect">
            <a:avLst/>
          </a:prstGeom>
          <a:solidFill>
            <a:srgbClr val="A4DA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0" tIns="45697" rIns="35990" bIns="45697" numCol="1" rtlCol="0" anchor="ctr" anchorCtr="0" compatLnSpc="1"/>
          <a:lstStyle/>
          <a:p>
            <a:pPr algn="ctr" defTabSz="913765"/>
            <a:r>
              <a:rPr lang="en-US" altLang="zh-CN" sz="900" kern="0" dirty="0">
                <a:solidFill>
                  <a:srgbClr val="000000"/>
                </a:solidFill>
              </a:rPr>
              <a:t>Code-gen</a:t>
            </a:r>
            <a:endParaRPr lang="en-US" altLang="zh-CN" sz="900" kern="0" dirty="0">
              <a:solidFill>
                <a:srgbClr val="000000"/>
              </a:solidFill>
            </a:endParaRPr>
          </a:p>
        </p:txBody>
      </p:sp>
      <p:sp>
        <p:nvSpPr>
          <p:cNvPr id="112" name="矩形"/>
          <p:cNvSpPr/>
          <p:nvPr/>
        </p:nvSpPr>
        <p:spPr>
          <a:xfrm>
            <a:off x="2897505" y="4989830"/>
            <a:ext cx="6187440" cy="238125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sz="900" kern="0" dirty="0">
                <a:solidFill>
                  <a:srgbClr val="000000"/>
                </a:solidFill>
              </a:rPr>
              <a:t>Thread pools/Parallel Launch</a:t>
            </a:r>
            <a:endParaRPr sz="900" kern="0" dirty="0">
              <a:solidFill>
                <a:srgbClr val="000000"/>
              </a:solidFill>
            </a:endParaRPr>
          </a:p>
        </p:txBody>
      </p:sp>
      <p:sp>
        <p:nvSpPr>
          <p:cNvPr id="113" name="矩形"/>
          <p:cNvSpPr/>
          <p:nvPr/>
        </p:nvSpPr>
        <p:spPr>
          <a:xfrm>
            <a:off x="2903220" y="5313045"/>
            <a:ext cx="6182360" cy="238125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900" kern="0" dirty="0">
                <a:solidFill>
                  <a:srgbClr val="000000"/>
                </a:solidFill>
              </a:rPr>
              <a:t>Memory Allocator</a:t>
            </a: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14" name="矩形"/>
          <p:cNvSpPr/>
          <p:nvPr/>
        </p:nvSpPr>
        <p:spPr>
          <a:xfrm>
            <a:off x="2904490" y="5621020"/>
            <a:ext cx="6181090" cy="238125"/>
          </a:xfrm>
          <a:custGeom>
            <a:avLst/>
            <a:gdLst>
              <a:gd name="connsiteX0" fmla="*/ 2712769 w 5425538"/>
              <a:gd name="connsiteY0" fmla="*/ 235600 h 235600"/>
              <a:gd name="connsiteX1" fmla="*/ 2712769 w 5425538"/>
              <a:gd name="connsiteY1" fmla="*/ 0 h 235600"/>
              <a:gd name="connsiteX2" fmla="*/ 5425538 w 5425538"/>
              <a:gd name="connsiteY2" fmla="*/ 117800 h 235600"/>
              <a:gd name="connsiteX3" fmla="*/ 0 w 5425538"/>
              <a:gd name="connsiteY3" fmla="*/ 117800 h 235600"/>
              <a:gd name="connsiteX4" fmla="*/ 2712769 w 5425538"/>
              <a:gd name="connsiteY4" fmla="*/ 1178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538" h="235600">
                <a:moveTo>
                  <a:pt x="5425538" y="182400"/>
                </a:moveTo>
                <a:lnTo>
                  <a:pt x="5425538" y="53200"/>
                </a:lnTo>
                <a:cubicBezTo>
                  <a:pt x="5425538" y="23834"/>
                  <a:pt x="5401705" y="0"/>
                  <a:pt x="5372338" y="0"/>
                </a:cubicBezTo>
                <a:lnTo>
                  <a:pt x="53200" y="0"/>
                </a:lnTo>
                <a:cubicBezTo>
                  <a:pt x="23834" y="0"/>
                  <a:pt x="0" y="23834"/>
                  <a:pt x="0" y="53200"/>
                </a:cubicBezTo>
                <a:lnTo>
                  <a:pt x="0" y="182400"/>
                </a:lnTo>
                <a:cubicBezTo>
                  <a:pt x="0" y="211766"/>
                  <a:pt x="23834" y="235600"/>
                  <a:pt x="53200" y="235600"/>
                </a:cubicBezTo>
                <a:lnTo>
                  <a:pt x="5372338" y="235600"/>
                </a:lnTo>
                <a:cubicBezTo>
                  <a:pt x="5401705" y="235600"/>
                  <a:pt x="5425538" y="211766"/>
                  <a:pt x="5425538" y="182400"/>
                </a:cubicBezTo>
                <a:close/>
              </a:path>
            </a:pathLst>
          </a:custGeom>
          <a:solidFill>
            <a:schemeClr val="bg1"/>
          </a:solidFill>
          <a:ln w="10133" cap="flat">
            <a:solidFill>
              <a:schemeClr val="bg1"/>
            </a:solidFill>
            <a:round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900" kern="0" dirty="0">
                <a:solidFill>
                  <a:srgbClr val="000000"/>
                </a:solidFill>
              </a:rPr>
              <a:t>Computing Kernel lib (nnacl)</a:t>
            </a:r>
            <a:endParaRPr lang="en-US" sz="900" kern="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曾美华</dc:creator>
  <cp:lastModifiedBy>Administrator</cp:lastModifiedBy>
  <cp:revision>214</cp:revision>
  <dcterms:created xsi:type="dcterms:W3CDTF">2019-06-19T02:08:00Z</dcterms:created>
  <dcterms:modified xsi:type="dcterms:W3CDTF">2021-02-20T09:03:08Z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_2015_ms_pID_725343">
    <vt:lpwstr>(3)PZvs3YHK1dWTJO4Rogpov2BP4T4NJ0msycaaMDa4javPAyGcvB5XcKstnNO3H0T8KTelQ50J
gFc3wa2NlDjxKvCFSa+iNPTDEXQkfD28dsmvU28azJ11pxZTFWpPyiaGMZgVm2xlIWGUnCyL
GmYAHYycDG5n9YLCEbKbpVV0DoCUS9FAc03Zo8v9O8aMXpqL1uab1TnUg/tYqwoPgTM768Fb
v6iig3x1aBCrI9/CV1</vt:lpwstr>
  </property>
  <property fmtid="{D5CDD505-2E9C-101B-9397-08002B2CF9AE}" pid="4" name="_2015_ms_pID_7253431">
    <vt:lpwstr>epwDOo4397wij9peKKu7Ebt3N/vuN5Z6qrtJ/Up0WSyKgNhRU9WdQT
ndOU4J5+um6syuPG+Iu84PMOrUONI7Syd7mp26KS/sxjORWMfFpajMhtITikXpxiqG5vwxE5
0WOFPK3dEEPsMjVP0RimJ473iPt4oKpigi4xYrPxV6GUQa4NjA0cxANBHHyerWPNC04FIi/t
d7YENKdJVkBVD6uszWbcUBjLpmVz4DIMMgLT</vt:lpwstr>
  </property>
  <property fmtid="{D5CDD505-2E9C-101B-9397-08002B2CF9AE}" pid="5" name="_2015_ms_pID_7253432">
    <vt:lpwstr>eQ==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1609386832</vt:lpwstr>
  </property>
</Properties>
</file>