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4"/>
  </p:notesMasterIdLst>
  <p:handoutMasterIdLst>
    <p:handoutMasterId r:id="rId15"/>
  </p:handoutMasterIdLst>
  <p:sldIdLst>
    <p:sldId id="693" r:id="rId7"/>
    <p:sldId id="717" r:id="rId8"/>
    <p:sldId id="710" r:id="rId9"/>
    <p:sldId id="712" r:id="rId10"/>
    <p:sldId id="718" r:id="rId11"/>
    <p:sldId id="714" r:id="rId12"/>
    <p:sldId id="680" r:id="rId13"/>
  </p:sldIdLst>
  <p:sldSz cx="12196763" cy="6858000"/>
  <p:notesSz cx="6805613" cy="9939338"/>
  <p:custDataLst>
    <p:tags r:id="rId16"/>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2B2FF"/>
    <a:srgbClr val="FFB8B8"/>
    <a:srgbClr val="FFF3D7"/>
    <a:srgbClr val="FFC000"/>
    <a:srgbClr val="DBF2FF"/>
    <a:srgbClr val="384056"/>
    <a:srgbClr val="34393C"/>
    <a:srgbClr val="C5E5FF"/>
    <a:srgbClr val="2D7CC3"/>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1885"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2022/3/26</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2022/3/26</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7</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7</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MindSpore</a:t>
            </a:r>
            <a:r>
              <a:rPr lang="zh-CN" altLang="en-US" sz="4400" dirty="0"/>
              <a:t>进阶课程</a:t>
            </a:r>
          </a:p>
        </p:txBody>
      </p:sp>
      <p:sp>
        <p:nvSpPr>
          <p:cNvPr id="3" name="副标题 2"/>
          <p:cNvSpPr>
            <a:spLocks noGrp="1"/>
          </p:cNvSpPr>
          <p:nvPr>
            <p:ph type="subTitle" idx="11"/>
          </p:nvPr>
        </p:nvSpPr>
        <p:spPr>
          <a:xfrm>
            <a:off x="1417861" y="4248234"/>
            <a:ext cx="5160761" cy="768086"/>
          </a:xfrm>
        </p:spPr>
        <p:txBody>
          <a:bodyPr/>
          <a:lstStyle/>
          <a:p>
            <a:r>
              <a:rPr lang="en-US" altLang="zh-CN" sz="2800" b="1" dirty="0"/>
              <a:t>ZOMI</a:t>
            </a:r>
            <a:r>
              <a:rPr lang="zh-CN" altLang="en-US" sz="2800" b="1" dirty="0"/>
              <a:t> 酱</a:t>
            </a:r>
          </a:p>
        </p:txBody>
      </p:sp>
      <p:pic>
        <p:nvPicPr>
          <p:cNvPr id="5" name="图片 4">
            <a:extLst>
              <a:ext uri="{FF2B5EF4-FFF2-40B4-BE49-F238E27FC236}">
                <a16:creationId xmlns:a16="http://schemas.microsoft.com/office/drawing/2014/main" id="{EFE55F34-3FA8-124D-B5AA-BB1854497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35" y="4349174"/>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8355065" cy="4525736"/>
          </a:xfrm>
        </p:spPr>
        <p:txBody>
          <a:bodyPr/>
          <a:lstStyle/>
          <a:p>
            <a:pPr marL="457200" indent="-457200">
              <a:buFont typeface="+mj-lt"/>
              <a:buAutoNum type="arabicPeriod"/>
            </a:pPr>
            <a:r>
              <a:rPr lang="zh-CN" altLang="en-US" sz="1800" b="1" dirty="0"/>
              <a:t>快速入门</a:t>
            </a:r>
            <a:r>
              <a:rPr lang="zh-CN" altLang="en-US" sz="1800" dirty="0"/>
              <a:t>：线性拟合</a:t>
            </a:r>
            <a:endParaRPr lang="en-US" altLang="zh-CN" sz="1800" dirty="0"/>
          </a:p>
          <a:p>
            <a:pPr marL="457200" indent="-457200">
              <a:buFont typeface="+mj-lt"/>
              <a:buAutoNum type="arabicPeriod"/>
            </a:pPr>
            <a:r>
              <a:rPr lang="zh-CN" altLang="en-US" sz="1800" b="1" dirty="0"/>
              <a:t>数据处理</a:t>
            </a:r>
            <a:r>
              <a:rPr lang="zh-CN" altLang="en-US" sz="1800" dirty="0"/>
              <a:t>：采样 </a:t>
            </a:r>
            <a:r>
              <a:rPr lang="en-US" altLang="zh-CN" sz="1800" dirty="0"/>
              <a:t>-</a:t>
            </a:r>
            <a:r>
              <a:rPr lang="zh-CN" altLang="en-US" sz="1800" dirty="0"/>
              <a:t> 处理 </a:t>
            </a:r>
            <a:r>
              <a:rPr lang="en-US" altLang="zh-CN" sz="1800" dirty="0"/>
              <a:t>-</a:t>
            </a:r>
            <a:r>
              <a:rPr lang="zh-CN" altLang="en-US" sz="1800" dirty="0"/>
              <a:t> 迭代 </a:t>
            </a:r>
            <a:r>
              <a:rPr lang="en-US" altLang="zh-CN" sz="1800" dirty="0"/>
              <a:t>-</a:t>
            </a:r>
            <a:r>
              <a:rPr lang="zh-CN" altLang="en-US" sz="1800" dirty="0"/>
              <a:t> 格式转换</a:t>
            </a:r>
            <a:endParaRPr lang="en-US" altLang="zh-CN" sz="1800" dirty="0"/>
          </a:p>
          <a:p>
            <a:pPr marL="457200" indent="-457200">
              <a:buFont typeface="+mj-lt"/>
              <a:buAutoNum type="arabicPeriod"/>
            </a:pPr>
            <a:r>
              <a:rPr lang="zh-CN" altLang="en-US" sz="1800" b="1" dirty="0"/>
              <a:t>网络构建</a:t>
            </a:r>
            <a:r>
              <a:rPr lang="zh-CN" altLang="en-US" sz="1800" dirty="0"/>
              <a:t>：参数 </a:t>
            </a:r>
            <a:r>
              <a:rPr lang="en-US" altLang="zh-CN" sz="1800" dirty="0"/>
              <a:t>-</a:t>
            </a:r>
            <a:r>
              <a:rPr lang="zh-CN" altLang="en-US" sz="1800" dirty="0"/>
              <a:t> 损失函数 </a:t>
            </a:r>
            <a:r>
              <a:rPr lang="en-US" altLang="zh-CN" sz="1800" dirty="0"/>
              <a:t>-</a:t>
            </a:r>
            <a:r>
              <a:rPr lang="zh-CN" altLang="en-US" sz="1800" dirty="0"/>
              <a:t> 优化器 </a:t>
            </a:r>
            <a:r>
              <a:rPr lang="en-US" altLang="zh-CN" sz="1800" dirty="0"/>
              <a:t>-</a:t>
            </a:r>
            <a:r>
              <a:rPr lang="zh-CN" altLang="en-US" sz="1800" dirty="0"/>
              <a:t> 构建网络 </a:t>
            </a:r>
            <a:r>
              <a:rPr lang="en-US" altLang="zh-CN" sz="1800" dirty="0"/>
              <a:t>-</a:t>
            </a:r>
            <a:r>
              <a:rPr lang="zh-CN" altLang="en-US" sz="1800" dirty="0"/>
              <a:t> 自动求导 </a:t>
            </a:r>
            <a:r>
              <a:rPr lang="en-US" altLang="zh-CN" sz="1800" dirty="0"/>
              <a:t>-</a:t>
            </a:r>
            <a:r>
              <a:rPr lang="zh-CN" altLang="en-US" sz="1800" dirty="0"/>
              <a:t> 流程控制语句</a:t>
            </a:r>
            <a:endParaRPr lang="en-US" altLang="zh-CN" sz="1800" dirty="0"/>
          </a:p>
          <a:p>
            <a:pPr marL="457200" indent="-457200">
              <a:buFont typeface="+mj-lt"/>
              <a:buAutoNum type="arabicPeriod"/>
            </a:pPr>
            <a:r>
              <a:rPr lang="zh-CN" altLang="en-US" sz="1800" b="1" dirty="0"/>
              <a:t>训练与评估</a:t>
            </a:r>
            <a:r>
              <a:rPr lang="zh-CN" altLang="en-US" sz="1800" dirty="0"/>
              <a:t>：评估指标 </a:t>
            </a:r>
            <a:r>
              <a:rPr lang="en-US" altLang="zh-CN" sz="1800" dirty="0"/>
              <a:t>–</a:t>
            </a:r>
            <a:r>
              <a:rPr lang="zh-CN" altLang="en-US" sz="1800" dirty="0"/>
              <a:t> 训练和评估 </a:t>
            </a:r>
            <a:r>
              <a:rPr lang="en-US" altLang="zh-CN" sz="1800" dirty="0"/>
              <a:t>–</a:t>
            </a:r>
            <a:r>
              <a:rPr lang="zh-CN" altLang="en-US" sz="1800" dirty="0"/>
              <a:t> </a:t>
            </a:r>
            <a:r>
              <a:rPr lang="en-US" altLang="zh-CN" sz="1800" dirty="0"/>
              <a:t>Model</a:t>
            </a:r>
            <a:r>
              <a:rPr lang="zh-CN" altLang="en-US" sz="1800" dirty="0"/>
              <a:t>基本使用 </a:t>
            </a:r>
            <a:r>
              <a:rPr lang="en-US" altLang="zh-CN" sz="1800" dirty="0"/>
              <a:t>–</a:t>
            </a:r>
            <a:r>
              <a:rPr lang="zh-CN" altLang="en-US" sz="1800" dirty="0"/>
              <a:t> </a:t>
            </a:r>
            <a:r>
              <a:rPr lang="en-US" altLang="zh-CN" sz="1800" dirty="0"/>
              <a:t>Callback</a:t>
            </a:r>
            <a:r>
              <a:rPr lang="zh-CN" altLang="en-US" sz="1800" dirty="0"/>
              <a:t> </a:t>
            </a:r>
            <a:r>
              <a:rPr lang="en-US" altLang="zh-CN" sz="1800" dirty="0"/>
              <a:t>–</a:t>
            </a:r>
            <a:r>
              <a:rPr lang="zh-CN" altLang="en-US" sz="1800" dirty="0"/>
              <a:t> 导出</a:t>
            </a:r>
            <a:endParaRPr lang="en-US" altLang="zh-CN" sz="1800" dirty="0"/>
          </a:p>
          <a:p>
            <a:pPr marL="457200" indent="-457200">
              <a:buFont typeface="+mj-lt"/>
              <a:buAutoNum type="arabicPeriod"/>
            </a:pPr>
            <a:r>
              <a:rPr lang="zh-CN" altLang="en-US" sz="1800" b="1" dirty="0"/>
              <a:t> 动静态图</a:t>
            </a:r>
            <a:r>
              <a:rPr lang="zh-CN" altLang="en-US" sz="1800" dirty="0"/>
              <a:t>：动静态图 </a:t>
            </a:r>
            <a:r>
              <a:rPr lang="en-US" altLang="zh-CN" sz="1800" dirty="0"/>
              <a:t>–</a:t>
            </a:r>
            <a:r>
              <a:rPr lang="zh-CN" altLang="en-US" sz="1800" dirty="0"/>
              <a:t> 动静结合 </a:t>
            </a:r>
            <a:r>
              <a:rPr lang="en-US" altLang="zh-CN" sz="1800" dirty="0"/>
              <a:t>–</a:t>
            </a:r>
            <a:r>
              <a:rPr lang="zh-CN" altLang="en-US" sz="1800" dirty="0"/>
              <a:t> 动态图应用</a:t>
            </a:r>
          </a:p>
        </p:txBody>
      </p:sp>
    </p:spTree>
    <p:extLst>
      <p:ext uri="{BB962C8B-B14F-4D97-AF65-F5344CB8AC3E}">
        <p14:creationId xmlns:p14="http://schemas.microsoft.com/office/powerpoint/2010/main" val="912316792"/>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j-ea"/>
                <a:cs typeface="Arial" panose="020B0604020202020204" pitchFamily="34" charset="0"/>
                <a:sym typeface="Huawei Sans" panose="020C0503030203020204" pitchFamily="34" charset="0"/>
              </a:rPr>
              <a:t>培训目标</a:t>
            </a:r>
            <a:endParaRPr lang="zh-CN" altLang="en-US" dirty="0">
              <a:latin typeface="+mj-ea"/>
            </a:endParaRPr>
          </a:p>
        </p:txBody>
      </p:sp>
      <p:sp>
        <p:nvSpPr>
          <p:cNvPr id="3" name="内容占位符 2">
            <a:extLst>
              <a:ext uri="{FF2B5EF4-FFF2-40B4-BE49-F238E27FC236}">
                <a16:creationId xmlns:a16="http://schemas.microsoft.com/office/drawing/2014/main" id="{C66B1DF1-1551-3F4A-B05A-32256E044610}"/>
              </a:ext>
            </a:extLst>
          </p:cNvPr>
          <p:cNvSpPr>
            <a:spLocks noGrp="1"/>
          </p:cNvSpPr>
          <p:nvPr>
            <p:ph sz="half" idx="1"/>
          </p:nvPr>
        </p:nvSpPr>
        <p:spPr>
          <a:xfrm>
            <a:off x="623636" y="1268760"/>
            <a:ext cx="10963473" cy="4525736"/>
          </a:xfrm>
        </p:spPr>
        <p:txBody>
          <a:bodyPr/>
          <a:lstStyle/>
          <a:p>
            <a:pPr marL="0" indent="0">
              <a:buNone/>
            </a:pPr>
            <a:r>
              <a:rPr lang="zh-CN" altLang="en-US" sz="1800" b="1" dirty="0"/>
              <a:t>学完本课程后，您将能够：</a:t>
            </a:r>
            <a:endParaRPr lang="en-US" altLang="zh-CN" sz="1800" b="1" dirty="0"/>
          </a:p>
          <a:p>
            <a:pPr marL="457200" indent="-457200">
              <a:buFont typeface="+mj-lt"/>
              <a:buAutoNum type="arabicPeriod"/>
            </a:pPr>
            <a:r>
              <a:rPr lang="zh-CN" altLang="en-US" sz="1800" dirty="0"/>
              <a:t>深入了解</a:t>
            </a:r>
            <a:r>
              <a:rPr lang="en-US" altLang="zh-CN" sz="1800" dirty="0"/>
              <a:t>MindSpore</a:t>
            </a:r>
            <a:r>
              <a:rPr lang="zh-CN" altLang="en-US" sz="1800" dirty="0"/>
              <a:t>的数据处理模块</a:t>
            </a:r>
            <a:endParaRPr lang="en-US" altLang="zh-CN" sz="1800" dirty="0"/>
          </a:p>
          <a:p>
            <a:pPr marL="457200" indent="-457200">
              <a:buFont typeface="+mj-lt"/>
              <a:buAutoNum type="arabicPeriod"/>
            </a:pPr>
            <a:r>
              <a:rPr lang="zh-CN" altLang="en-US" sz="1800" dirty="0"/>
              <a:t>深入了解</a:t>
            </a:r>
            <a:r>
              <a:rPr lang="en-US" altLang="zh-CN" sz="1800" dirty="0"/>
              <a:t>MindSpore</a:t>
            </a:r>
            <a:r>
              <a:rPr lang="zh-CN" altLang="en-US" sz="1800" dirty="0"/>
              <a:t>在网络构建中，如何对各模块进行自定义</a:t>
            </a:r>
            <a:endParaRPr lang="en-US" altLang="zh-CN" sz="1800" dirty="0"/>
          </a:p>
          <a:p>
            <a:pPr marL="457200" indent="-457200">
              <a:buFont typeface="+mj-lt"/>
              <a:buAutoNum type="arabicPeriod"/>
            </a:pPr>
            <a:r>
              <a:rPr lang="zh-CN" altLang="en-US" sz="1800" dirty="0"/>
              <a:t>进阶了解</a:t>
            </a:r>
            <a:r>
              <a:rPr lang="en-US" altLang="zh-CN" sz="1800" dirty="0"/>
              <a:t>MindSpore</a:t>
            </a:r>
            <a:r>
              <a:rPr lang="zh-CN" altLang="en-US" sz="1800" dirty="0"/>
              <a:t>的动静态图和回调机制的作用</a:t>
            </a:r>
          </a:p>
        </p:txBody>
      </p:sp>
    </p:spTree>
    <p:extLst>
      <p:ext uri="{BB962C8B-B14F-4D97-AF65-F5344CB8AC3E}">
        <p14:creationId xmlns:p14="http://schemas.microsoft.com/office/powerpoint/2010/main" val="4184927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矩形 252"/>
          <p:cNvSpPr/>
          <p:nvPr/>
        </p:nvSpPr>
        <p:spPr>
          <a:xfrm>
            <a:off x="3256684" y="4698067"/>
            <a:ext cx="6821462" cy="470279"/>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 架构图</a:t>
            </a:r>
            <a:endParaRPr lang="zh-CN" altLang="en-US" dirty="0">
              <a:latin typeface="+mj-ea"/>
            </a:endParaRPr>
          </a:p>
        </p:txBody>
      </p:sp>
      <p:sp>
        <p:nvSpPr>
          <p:cNvPr id="226" name="矩形 225"/>
          <p:cNvSpPr/>
          <p:nvPr/>
        </p:nvSpPr>
        <p:spPr>
          <a:xfrm>
            <a:off x="3256685" y="2828659"/>
            <a:ext cx="964564" cy="120788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Data</a:t>
            </a:r>
          </a:p>
        </p:txBody>
      </p:sp>
      <p:sp>
        <p:nvSpPr>
          <p:cNvPr id="227" name="矩形 226"/>
          <p:cNvSpPr/>
          <p:nvPr/>
        </p:nvSpPr>
        <p:spPr>
          <a:xfrm>
            <a:off x="3256685" y="4164371"/>
            <a:ext cx="5814936" cy="455152"/>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  </a:t>
            </a: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Runtime</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0" name="矩形 229"/>
          <p:cNvSpPr/>
          <p:nvPr/>
        </p:nvSpPr>
        <p:spPr>
          <a:xfrm>
            <a:off x="4298181" y="2831216"/>
            <a:ext cx="4788125" cy="1195568"/>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Compiler AI</a:t>
            </a:r>
            <a:r>
              <a:rPr lang="zh-CN" altLang="en-US" sz="1000" b="1" kern="0" dirty="0">
                <a:solidFill>
                  <a:srgbClr val="1D1D1A"/>
                </a:solidFill>
                <a:latin typeface="微软雅黑"/>
                <a:ea typeface="微软雅黑"/>
              </a:rPr>
              <a:t>编译器</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4" name="矩形 233"/>
          <p:cNvSpPr/>
          <p:nvPr/>
        </p:nvSpPr>
        <p:spPr>
          <a:xfrm>
            <a:off x="7690623" y="1990398"/>
            <a:ext cx="1395683" cy="709349"/>
          </a:xfrm>
          <a:prstGeom prst="rect">
            <a:avLst/>
          </a:prstGeom>
          <a:solidFill>
            <a:srgbClr val="CCECFF">
              <a:alpha val="40000"/>
            </a:srgb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第三方前端</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2" name="矩形 241"/>
          <p:cNvSpPr/>
          <p:nvPr/>
        </p:nvSpPr>
        <p:spPr>
          <a:xfrm>
            <a:off x="3246782" y="1991033"/>
            <a:ext cx="4358488" cy="708714"/>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Expression </a:t>
            </a:r>
            <a:r>
              <a:rPr lang="zh-CN" altLang="en-US" sz="1000" b="1" kern="0" dirty="0">
                <a:solidFill>
                  <a:srgbClr val="1D1D1A"/>
                </a:solidFill>
                <a:latin typeface="微软雅黑"/>
                <a:ea typeface="微软雅黑"/>
              </a:rPr>
              <a:t>全场景统一</a:t>
            </a:r>
            <a:r>
              <a:rPr lang="en-US" altLang="zh-CN" sz="1000" b="1" kern="0" dirty="0">
                <a:solidFill>
                  <a:srgbClr val="1D1D1A"/>
                </a:solidFill>
                <a:latin typeface="微软雅黑"/>
                <a:ea typeface="微软雅黑"/>
              </a:rPr>
              <a:t>API</a:t>
            </a:r>
            <a:endPar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6" name="组合 5"/>
          <p:cNvGrpSpPr/>
          <p:nvPr/>
        </p:nvGrpSpPr>
        <p:grpSpPr>
          <a:xfrm>
            <a:off x="4451121" y="3120666"/>
            <a:ext cx="4530446" cy="854425"/>
            <a:chOff x="3137239" y="3304011"/>
            <a:chExt cx="4530446" cy="1093588"/>
          </a:xfrm>
        </p:grpSpPr>
        <p:sp>
          <p:nvSpPr>
            <p:cNvPr id="231" name="圆角矩形 230"/>
            <p:cNvSpPr/>
            <p:nvPr/>
          </p:nvSpPr>
          <p:spPr>
            <a:xfrm>
              <a:off x="3137239" y="3878221"/>
              <a:ext cx="4530446" cy="233717"/>
            </a:xfrm>
            <a:prstGeom prst="round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IR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中间表达层</a:t>
              </a:r>
            </a:p>
          </p:txBody>
        </p:sp>
        <p:sp>
          <p:nvSpPr>
            <p:cNvPr id="232" name="圆角矩形 231"/>
            <p:cNvSpPr/>
            <p:nvPr/>
          </p:nvSpPr>
          <p:spPr>
            <a:xfrm>
              <a:off x="6500474" y="3304011"/>
              <a:ext cx="1167209" cy="51809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量化</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剪枝</a:t>
              </a:r>
              <a:r>
                <a:rPr lang="en-US" altLang="zh-CN" sz="800" kern="0" dirty="0">
                  <a:solidFill>
                    <a:srgbClr val="1D1D1A"/>
                  </a:solidFill>
                  <a:latin typeface="微软雅黑"/>
                  <a:ea typeface="微软雅黑"/>
                </a:rPr>
                <a:t>/</a:t>
              </a:r>
              <a:r>
                <a:rPr lang="zh-CN" altLang="en-US" sz="800" kern="0" dirty="0">
                  <a:solidFill>
                    <a:srgbClr val="1D1D1A"/>
                  </a:solidFill>
                  <a:latin typeface="微软雅黑"/>
                  <a:ea typeface="微软雅黑"/>
                </a:rPr>
                <a:t>蒸馏</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3" name="圆角矩形 232"/>
            <p:cNvSpPr/>
            <p:nvPr/>
          </p:nvSpPr>
          <p:spPr>
            <a:xfrm>
              <a:off x="5189070" y="4163882"/>
              <a:ext cx="2478614"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算子自动生成</a:t>
              </a:r>
            </a:p>
          </p:txBody>
        </p:sp>
        <p:sp>
          <p:nvSpPr>
            <p:cNvPr id="235" name="圆角矩形 234"/>
            <p:cNvSpPr/>
            <p:nvPr/>
          </p:nvSpPr>
          <p:spPr>
            <a:xfrm>
              <a:off x="4243545"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图算融合</a:t>
              </a:r>
            </a:p>
          </p:txBody>
        </p:sp>
        <p:sp>
          <p:nvSpPr>
            <p:cNvPr id="236" name="圆角矩形 235"/>
            <p:cNvSpPr/>
            <p:nvPr/>
          </p:nvSpPr>
          <p:spPr>
            <a:xfrm>
              <a:off x="3137239"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内存优化</a:t>
              </a:r>
            </a:p>
          </p:txBody>
        </p:sp>
        <p:sp>
          <p:nvSpPr>
            <p:cNvPr id="237" name="圆角矩形 236"/>
            <p:cNvSpPr/>
            <p:nvPr/>
          </p:nvSpPr>
          <p:spPr>
            <a:xfrm>
              <a:off x="5349853"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流水线执行</a:t>
              </a:r>
            </a:p>
          </p:txBody>
        </p:sp>
        <p:sp>
          <p:nvSpPr>
            <p:cNvPr id="238" name="圆角矩形 237"/>
            <p:cNvSpPr/>
            <p:nvPr/>
          </p:nvSpPr>
          <p:spPr>
            <a:xfrm>
              <a:off x="3947330" y="3304011"/>
              <a:ext cx="72389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自动微分</a:t>
              </a:r>
            </a:p>
          </p:txBody>
        </p:sp>
        <p:sp>
          <p:nvSpPr>
            <p:cNvPr id="239" name="圆角矩形 238"/>
            <p:cNvSpPr/>
            <p:nvPr/>
          </p:nvSpPr>
          <p:spPr>
            <a:xfrm>
              <a:off x="3137239" y="3304011"/>
              <a:ext cx="75023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类型推导</a:t>
              </a:r>
            </a:p>
          </p:txBody>
        </p:sp>
        <p:sp>
          <p:nvSpPr>
            <p:cNvPr id="240" name="圆角矩形 239"/>
            <p:cNvSpPr/>
            <p:nvPr/>
          </p:nvSpPr>
          <p:spPr>
            <a:xfrm>
              <a:off x="4731080" y="3304011"/>
              <a:ext cx="79014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自动并行</a:t>
              </a:r>
            </a:p>
          </p:txBody>
        </p:sp>
        <p:sp>
          <p:nvSpPr>
            <p:cNvPr id="241" name="圆角矩形 240"/>
            <p:cNvSpPr/>
            <p:nvPr/>
          </p:nvSpPr>
          <p:spPr>
            <a:xfrm>
              <a:off x="5581087" y="3304011"/>
              <a:ext cx="75400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二阶优化</a:t>
              </a:r>
            </a:p>
          </p:txBody>
        </p:sp>
        <p:sp>
          <p:nvSpPr>
            <p:cNvPr id="243" name="圆角矩形 242"/>
            <p:cNvSpPr/>
            <p:nvPr/>
          </p:nvSpPr>
          <p:spPr>
            <a:xfrm>
              <a:off x="3137239" y="4163882"/>
              <a:ext cx="1959218"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硬件相关优化</a:t>
              </a:r>
            </a:p>
          </p:txBody>
        </p:sp>
      </p:grpSp>
      <p:sp>
        <p:nvSpPr>
          <p:cNvPr id="244" name="矩形 243"/>
          <p:cNvSpPr/>
          <p:nvPr/>
        </p:nvSpPr>
        <p:spPr>
          <a:xfrm>
            <a:off x="9212465" y="1223692"/>
            <a:ext cx="858049" cy="147605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Insight</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9" name="圆角矩形 248"/>
          <p:cNvSpPr/>
          <p:nvPr/>
        </p:nvSpPr>
        <p:spPr>
          <a:xfrm>
            <a:off x="3616912"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rPr>
              <a:t>CANN</a:t>
            </a:r>
            <a:r>
              <a:rPr lang="en-US" altLang="zh-CN" sz="1000" b="1" kern="0" dirty="0">
                <a:solidFill>
                  <a:srgbClr val="1D1D1A"/>
                </a:solidFill>
                <a:latin typeface="微软雅黑"/>
                <a:ea typeface="微软雅黑"/>
              </a:rPr>
              <a:t>(NPU)</a:t>
            </a:r>
            <a:endParaRPr kumimoji="0" lang="en-US" altLang="zh-CN" sz="1000" b="1" i="0" u="none" strike="noStrike" kern="0" cap="none" spc="0" normalizeH="0" baseline="0" noProof="0" dirty="0">
              <a:ln>
                <a:noFill/>
              </a:ln>
              <a:solidFill>
                <a:srgbClr val="1D1D1A"/>
              </a:solidFill>
              <a:effectLst/>
              <a:uLnTx/>
              <a:uFillTx/>
              <a:latin typeface="微软雅黑"/>
              <a:ea typeface="微软雅黑"/>
            </a:endParaRPr>
          </a:p>
        </p:txBody>
      </p:sp>
      <p:sp>
        <p:nvSpPr>
          <p:cNvPr id="250" name="圆角矩形 249"/>
          <p:cNvSpPr/>
          <p:nvPr/>
        </p:nvSpPr>
        <p:spPr>
          <a:xfrm>
            <a:off x="6788129"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Eigen(CPU)</a:t>
            </a:r>
          </a:p>
        </p:txBody>
      </p:sp>
      <p:sp>
        <p:nvSpPr>
          <p:cNvPr id="251" name="圆角矩形 250"/>
          <p:cNvSpPr/>
          <p:nvPr/>
        </p:nvSpPr>
        <p:spPr>
          <a:xfrm>
            <a:off x="5202521"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CUDA(GPU)</a:t>
            </a:r>
          </a:p>
        </p:txBody>
      </p:sp>
      <p:sp>
        <p:nvSpPr>
          <p:cNvPr id="252" name="圆角矩形 251"/>
          <p:cNvSpPr/>
          <p:nvPr/>
        </p:nvSpPr>
        <p:spPr>
          <a:xfrm>
            <a:off x="8373738"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oneDNN(CPU)</a:t>
            </a:r>
          </a:p>
        </p:txBody>
      </p:sp>
      <p:sp>
        <p:nvSpPr>
          <p:cNvPr id="260" name="圆角矩形 259"/>
          <p:cNvSpPr/>
          <p:nvPr/>
        </p:nvSpPr>
        <p:spPr>
          <a:xfrm>
            <a:off x="7767155" y="2425438"/>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仓颉</a:t>
            </a:r>
          </a:p>
        </p:txBody>
      </p:sp>
      <p:sp>
        <p:nvSpPr>
          <p:cNvPr id="261" name="圆角矩形 260"/>
          <p:cNvSpPr/>
          <p:nvPr/>
        </p:nvSpPr>
        <p:spPr>
          <a:xfrm>
            <a:off x="8455613" y="2425438"/>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Julia</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9" name="圆角矩形 228"/>
          <p:cNvSpPr/>
          <p:nvPr/>
        </p:nvSpPr>
        <p:spPr>
          <a:xfrm>
            <a:off x="5109594" y="4379085"/>
            <a:ext cx="2097434" cy="18654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端</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边</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云全场景运行时系统</a:t>
            </a:r>
          </a:p>
        </p:txBody>
      </p:sp>
      <p:grpSp>
        <p:nvGrpSpPr>
          <p:cNvPr id="12" name="组合 11">
            <a:extLst>
              <a:ext uri="{FF2B5EF4-FFF2-40B4-BE49-F238E27FC236}">
                <a16:creationId xmlns:a16="http://schemas.microsoft.com/office/drawing/2014/main" id="{FF338091-5F3D-1F44-915F-5D457F39FA71}"/>
              </a:ext>
            </a:extLst>
          </p:cNvPr>
          <p:cNvGrpSpPr/>
          <p:nvPr/>
        </p:nvGrpSpPr>
        <p:grpSpPr>
          <a:xfrm>
            <a:off x="3249545" y="1223692"/>
            <a:ext cx="5828528" cy="628895"/>
            <a:chOff x="2446365" y="1318045"/>
            <a:chExt cx="6815220" cy="628895"/>
          </a:xfrm>
        </p:grpSpPr>
        <p:sp>
          <p:nvSpPr>
            <p:cNvPr id="224" name="矩形 223"/>
            <p:cNvSpPr/>
            <p:nvPr/>
          </p:nvSpPr>
          <p:spPr>
            <a:xfrm>
              <a:off x="2446365" y="1318045"/>
              <a:ext cx="2728590" cy="621515"/>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Model Zoo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模型库</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5" name="矩形 224"/>
            <p:cNvSpPr/>
            <p:nvPr/>
          </p:nvSpPr>
          <p:spPr>
            <a:xfrm>
              <a:off x="7336084" y="132542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Science</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 科学计算</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电磁仿真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分子模拟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量子计算</a:t>
              </a:r>
            </a:p>
          </p:txBody>
        </p:sp>
        <p:sp>
          <p:nvSpPr>
            <p:cNvPr id="263" name="矩形 262"/>
            <p:cNvSpPr/>
            <p:nvPr/>
          </p:nvSpPr>
          <p:spPr>
            <a:xfrm>
              <a:off x="5296306" y="131804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Extend</a:t>
              </a:r>
            </a:p>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800" kern="0" dirty="0">
                  <a:solidFill>
                    <a:srgbClr val="1D1D1A"/>
                  </a:solidFill>
                  <a:latin typeface="微软雅黑"/>
                  <a:ea typeface="微软雅黑"/>
                </a:rPr>
                <a:t>科学计算</a:t>
              </a:r>
              <a:r>
                <a:rPr lang="en-US" altLang="zh-CN" sz="800" kern="0" dirty="0">
                  <a:solidFill>
                    <a:srgbClr val="1D1D1A"/>
                  </a:solidFill>
                  <a:latin typeface="微软雅黑"/>
                  <a:ea typeface="微软雅黑"/>
                </a:rPr>
                <a:t>/GNN/</a:t>
              </a:r>
              <a:r>
                <a:rPr lang="zh-CN" altLang="en-US" sz="800" kern="0" dirty="0">
                  <a:solidFill>
                    <a:srgbClr val="1D1D1A"/>
                  </a:solidFill>
                  <a:latin typeface="微软雅黑"/>
                  <a:ea typeface="微软雅黑"/>
                </a:rPr>
                <a:t>深度概率编程</a:t>
              </a:r>
              <a:r>
                <a:rPr lang="en-US" altLang="zh-CN" sz="800" kern="0" dirty="0">
                  <a:solidFill>
                    <a:srgbClr val="1D1D1A"/>
                  </a:solidFill>
                  <a:latin typeface="微软雅黑"/>
                  <a:ea typeface="微软雅黑"/>
                </a:rPr>
                <a: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4" name="组合 3"/>
            <p:cNvGrpSpPr/>
            <p:nvPr/>
          </p:nvGrpSpPr>
          <p:grpSpPr>
            <a:xfrm>
              <a:off x="2563097" y="1569932"/>
              <a:ext cx="2454843" cy="331224"/>
              <a:chOff x="2140784" y="1448519"/>
              <a:chExt cx="2454843" cy="389418"/>
            </a:xfrm>
          </p:grpSpPr>
          <p:sp>
            <p:nvSpPr>
              <p:cNvPr id="264" name="圆角矩形 263"/>
              <p:cNvSpPr/>
              <p:nvPr/>
            </p:nvSpPr>
            <p:spPr>
              <a:xfrm>
                <a:off x="2140784"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Vision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5" name="圆角矩形 264"/>
              <p:cNvSpPr/>
              <p:nvPr/>
            </p:nvSpPr>
            <p:spPr>
              <a:xfrm>
                <a:off x="3839284" y="1458505"/>
                <a:ext cx="756343" cy="379432"/>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Model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Hub</a:t>
                </a:r>
                <a:endParaRPr kumimoji="0" lang="zh-CN" altLang="en-US" sz="8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6" name="圆角矩形 265"/>
              <p:cNvSpPr/>
              <p:nvPr/>
            </p:nvSpPr>
            <p:spPr>
              <a:xfrm>
                <a:off x="2990033"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NLP</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7" name="圆角矩形 266"/>
              <p:cNvSpPr/>
              <p:nvPr/>
            </p:nvSpPr>
            <p:spPr>
              <a:xfrm>
                <a:off x="2140784"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Audio</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8" name="圆角矩形 267"/>
              <p:cNvSpPr/>
              <p:nvPr/>
            </p:nvSpPr>
            <p:spPr>
              <a:xfrm>
                <a:off x="2999513"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Rec</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grpSp>
      <p:grpSp>
        <p:nvGrpSpPr>
          <p:cNvPr id="5" name="组合 4"/>
          <p:cNvGrpSpPr/>
          <p:nvPr/>
        </p:nvGrpSpPr>
        <p:grpSpPr>
          <a:xfrm>
            <a:off x="3385671" y="2274136"/>
            <a:ext cx="4086836" cy="379728"/>
            <a:chOff x="2081518" y="2294557"/>
            <a:chExt cx="4086836" cy="498314"/>
          </a:xfrm>
        </p:grpSpPr>
        <p:sp>
          <p:nvSpPr>
            <p:cNvPr id="269" name="圆角矩形 268"/>
            <p:cNvSpPr/>
            <p:nvPr/>
          </p:nvSpPr>
          <p:spPr>
            <a:xfrm>
              <a:off x="2081518" y="2578207"/>
              <a:ext cx="4086836"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动静态图一致</a:t>
              </a:r>
            </a:p>
          </p:txBody>
        </p:sp>
        <p:sp>
          <p:nvSpPr>
            <p:cNvPr id="270" name="圆角矩形 269"/>
            <p:cNvSpPr/>
            <p:nvPr/>
          </p:nvSpPr>
          <p:spPr>
            <a:xfrm>
              <a:off x="5413337" y="2294557"/>
              <a:ext cx="755017"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err="1">
                  <a:ln>
                    <a:noFill/>
                  </a:ln>
                  <a:solidFill>
                    <a:srgbClr val="1D1D1A"/>
                  </a:solidFill>
                  <a:effectLst/>
                  <a:uLnTx/>
                  <a:uFillTx/>
                  <a:latin typeface="微软雅黑"/>
                  <a:ea typeface="微软雅黑"/>
                  <a:cs typeface="+mn-cs"/>
                </a:rPr>
                <a:t>Numpy</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1" name="圆角矩形 270"/>
            <p:cNvSpPr/>
            <p:nvPr/>
          </p:nvSpPr>
          <p:spPr>
            <a:xfrm>
              <a:off x="2910135" y="2294557"/>
              <a:ext cx="72389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Ops</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2" name="圆角矩形 271"/>
            <p:cNvSpPr/>
            <p:nvPr/>
          </p:nvSpPr>
          <p:spPr>
            <a:xfrm>
              <a:off x="2081518" y="2294557"/>
              <a:ext cx="75023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3" name="圆角矩形 272"/>
            <p:cNvSpPr/>
            <p:nvPr/>
          </p:nvSpPr>
          <p:spPr>
            <a:xfrm>
              <a:off x="3712412" y="2294557"/>
              <a:ext cx="79014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Dataset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4" name="圆角矩形 273"/>
            <p:cNvSpPr/>
            <p:nvPr/>
          </p:nvSpPr>
          <p:spPr>
            <a:xfrm>
              <a:off x="4580944" y="2294557"/>
              <a:ext cx="75400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Train/Infer</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sp>
        <p:nvSpPr>
          <p:cNvPr id="275" name="圆角矩形 274"/>
          <p:cNvSpPr/>
          <p:nvPr/>
        </p:nvSpPr>
        <p:spPr>
          <a:xfrm>
            <a:off x="3393427" y="3128087"/>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数据加载</a:t>
            </a:r>
          </a:p>
        </p:txBody>
      </p:sp>
      <p:sp>
        <p:nvSpPr>
          <p:cNvPr id="276" name="圆角矩形 275"/>
          <p:cNvSpPr/>
          <p:nvPr/>
        </p:nvSpPr>
        <p:spPr>
          <a:xfrm>
            <a:off x="3393427" y="3352305"/>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数据格式</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7" name="圆角矩形 276"/>
          <p:cNvSpPr/>
          <p:nvPr/>
        </p:nvSpPr>
        <p:spPr>
          <a:xfrm>
            <a:off x="3393427" y="3800741"/>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数据增强</a:t>
            </a:r>
          </a:p>
        </p:txBody>
      </p:sp>
      <p:sp>
        <p:nvSpPr>
          <p:cNvPr id="278" name="圆角矩形 277"/>
          <p:cNvSpPr/>
          <p:nvPr/>
        </p:nvSpPr>
        <p:spPr>
          <a:xfrm>
            <a:off x="3393427" y="3576523"/>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异构加速</a:t>
            </a:r>
          </a:p>
        </p:txBody>
      </p:sp>
      <p:sp>
        <p:nvSpPr>
          <p:cNvPr id="80" name="矩形 79"/>
          <p:cNvSpPr/>
          <p:nvPr/>
        </p:nvSpPr>
        <p:spPr>
          <a:xfrm>
            <a:off x="9206167" y="2803479"/>
            <a:ext cx="858049" cy="1792941"/>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err="1">
                <a:ln>
                  <a:noFill/>
                </a:ln>
                <a:solidFill>
                  <a:srgbClr val="1D1D1A"/>
                </a:solidFill>
                <a:effectLst/>
                <a:uLnTx/>
                <a:uFillTx/>
                <a:latin typeface="微软雅黑"/>
                <a:ea typeface="微软雅黑"/>
                <a:cs typeface="+mn-cs"/>
              </a:rPr>
              <a:t>Armour</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altLang="zh-CN" sz="1000" b="1" kern="0" dirty="0">
              <a:solidFill>
                <a:srgbClr val="1D1D1A"/>
              </a:solidFill>
              <a:latin typeface="微软雅黑"/>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a:ln>
                  <a:noFill/>
                </a:ln>
                <a:solidFill>
                  <a:srgbClr val="1D1D1A"/>
                </a:solidFill>
                <a:effectLst/>
                <a:uLnTx/>
                <a:uFillTx/>
                <a:latin typeface="微软雅黑"/>
                <a:ea typeface="微软雅黑"/>
                <a:cs typeface="+mn-cs"/>
              </a:rPr>
              <a:t>AI</a:t>
            </a:r>
            <a:r>
              <a:rPr kumimoji="0" lang="zh-CN" altLang="en-US" sz="1000" i="0" u="none" strike="noStrike" kern="0" cap="none" spc="0" normalizeH="0" baseline="0" noProof="0" dirty="0">
                <a:ln>
                  <a:noFill/>
                </a:ln>
                <a:solidFill>
                  <a:srgbClr val="1D1D1A"/>
                </a:solidFill>
                <a:effectLst/>
                <a:uLnTx/>
                <a:uFillTx/>
                <a:latin typeface="微软雅黑"/>
                <a:ea typeface="微软雅黑"/>
                <a:cs typeface="+mn-cs"/>
              </a:rPr>
              <a:t>安全</a:t>
            </a:r>
            <a:endParaRPr kumimoji="0" lang="en-US" altLang="zh-CN" sz="10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83" name="矩形 82">
            <a:extLst>
              <a:ext uri="{FF2B5EF4-FFF2-40B4-BE49-F238E27FC236}">
                <a16:creationId xmlns:a16="http://schemas.microsoft.com/office/drawing/2014/main" id="{6279B8C5-3452-4BE8-BEC0-1FFC75401E6E}"/>
              </a:ext>
            </a:extLst>
          </p:cNvPr>
          <p:cNvSpPr/>
          <p:nvPr/>
        </p:nvSpPr>
        <p:spPr bwMode="auto">
          <a:xfrm>
            <a:off x="3256684" y="5224407"/>
            <a:ext cx="6815222" cy="759545"/>
          </a:xfrm>
          <a:prstGeom prst="rect">
            <a:avLst/>
          </a:prstGeom>
          <a:solidFill>
            <a:schemeClr val="bg2">
              <a:lumMod val="20000"/>
              <a:lumOff val="80000"/>
            </a:schemeClr>
          </a:solidFill>
          <a:ln w="19050">
            <a:noFill/>
          </a:ln>
        </p:spPr>
        <p:txBody>
          <a:bodyPr lIns="0" rIns="0" anchor="ctr"/>
          <a:lstStyle/>
          <a:p>
            <a:pPr algn="ctr" defTabSz="1828252" fontAlgn="auto" hangingPunct="0">
              <a:spcBef>
                <a:spcPts val="0"/>
              </a:spcBef>
              <a:spcAft>
                <a:spcPts val="0"/>
              </a:spcAft>
              <a:defRPr/>
            </a:pPr>
            <a:endParaRPr lang="en-US" altLang="zh-CN" sz="1100" kern="0" dirty="0">
              <a:solidFill>
                <a:srgbClr val="434343">
                  <a:lumMod val="50000"/>
                </a:srgbClr>
              </a:solidFill>
              <a:latin typeface="微软雅黑"/>
              <a:ea typeface="微软雅黑"/>
              <a:sym typeface="Helvetica Neue"/>
            </a:endParaRPr>
          </a:p>
        </p:txBody>
      </p:sp>
      <p:pic>
        <p:nvPicPr>
          <p:cNvPr id="85" name="Picture 2" descr="Picture 2">
            <a:extLst>
              <a:ext uri="{FF2B5EF4-FFF2-40B4-BE49-F238E27FC236}">
                <a16:creationId xmlns:a16="http://schemas.microsoft.com/office/drawing/2014/main" id="{8BF19B4F-519B-41E7-8E4B-60C860B0F7F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2370" y="5489280"/>
            <a:ext cx="269554" cy="37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400000"/>
                <a:headEnd/>
                <a:tailEnd/>
              </a14:hiddenLine>
            </a:ext>
          </a:extLst>
        </p:spPr>
      </p:pic>
      <p:pic>
        <p:nvPicPr>
          <p:cNvPr id="87" name="图片 238">
            <a:extLst>
              <a:ext uri="{FF2B5EF4-FFF2-40B4-BE49-F238E27FC236}">
                <a16:creationId xmlns:a16="http://schemas.microsoft.com/office/drawing/2014/main" id="{63CB24EA-922C-45B2-973B-C9DF97052D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82285" y="5337904"/>
            <a:ext cx="880489" cy="68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89" name="图片 240">
            <a:extLst>
              <a:ext uri="{FF2B5EF4-FFF2-40B4-BE49-F238E27FC236}">
                <a16:creationId xmlns:a16="http://schemas.microsoft.com/office/drawing/2014/main" id="{BA7B7409-8703-4367-AAB3-F21AFBBD2C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6239" y="5489280"/>
            <a:ext cx="652094" cy="50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91" name="图片 242">
            <a:extLst>
              <a:ext uri="{FF2B5EF4-FFF2-40B4-BE49-F238E27FC236}">
                <a16:creationId xmlns:a16="http://schemas.microsoft.com/office/drawing/2014/main" id="{266C6C9D-DE67-4475-97B0-B778F72E04D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21148" y="5472071"/>
            <a:ext cx="588337" cy="45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cxnSp>
        <p:nvCxnSpPr>
          <p:cNvPr id="94" name="直接连接符 93">
            <a:extLst>
              <a:ext uri="{FF2B5EF4-FFF2-40B4-BE49-F238E27FC236}">
                <a16:creationId xmlns:a16="http://schemas.microsoft.com/office/drawing/2014/main" id="{609F14D6-C0C3-4887-827E-FDF0D1D0D6C4}"/>
              </a:ext>
            </a:extLst>
          </p:cNvPr>
          <p:cNvCxnSpPr/>
          <p:nvPr/>
        </p:nvCxnSpPr>
        <p:spPr>
          <a:xfrm rot="5400000">
            <a:off x="5721736" y="5617305"/>
            <a:ext cx="608783" cy="0"/>
          </a:xfrm>
          <a:prstGeom prst="line">
            <a:avLst/>
          </a:prstGeom>
          <a:noFill/>
          <a:ln w="38100" cap="flat" cmpd="sng" algn="ctr">
            <a:solidFill>
              <a:srgbClr val="434343">
                <a:lumMod val="50000"/>
              </a:srgbClr>
            </a:solidFill>
            <a:prstDash val="sysDash"/>
            <a:miter lim="800000"/>
          </a:ln>
          <a:effectLst/>
        </p:spPr>
      </p:cxnSp>
      <p:sp>
        <p:nvSpPr>
          <p:cNvPr id="96" name="文本框 95">
            <a:extLst>
              <a:ext uri="{FF2B5EF4-FFF2-40B4-BE49-F238E27FC236}">
                <a16:creationId xmlns:a16="http://schemas.microsoft.com/office/drawing/2014/main" id="{8CC2B4FC-0485-4BC3-9118-43C7170D0089}"/>
              </a:ext>
            </a:extLst>
          </p:cNvPr>
          <p:cNvSpPr txBox="1"/>
          <p:nvPr/>
        </p:nvSpPr>
        <p:spPr>
          <a:xfrm>
            <a:off x="8435917" y="5214794"/>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端</a:t>
            </a:r>
          </a:p>
        </p:txBody>
      </p:sp>
      <p:sp>
        <p:nvSpPr>
          <p:cNvPr id="97" name="文本框 96">
            <a:extLst>
              <a:ext uri="{FF2B5EF4-FFF2-40B4-BE49-F238E27FC236}">
                <a16:creationId xmlns:a16="http://schemas.microsoft.com/office/drawing/2014/main" id="{8CE02790-6B48-4864-A814-326917E2EC5D}"/>
              </a:ext>
            </a:extLst>
          </p:cNvPr>
          <p:cNvSpPr txBox="1"/>
          <p:nvPr/>
        </p:nvSpPr>
        <p:spPr>
          <a:xfrm>
            <a:off x="6664881" y="5214794"/>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边</a:t>
            </a:r>
          </a:p>
        </p:txBody>
      </p:sp>
      <p:sp>
        <p:nvSpPr>
          <p:cNvPr id="98" name="文本框 97">
            <a:extLst>
              <a:ext uri="{FF2B5EF4-FFF2-40B4-BE49-F238E27FC236}">
                <a16:creationId xmlns:a16="http://schemas.microsoft.com/office/drawing/2014/main" id="{899D4D8D-523D-4D54-AD99-94E86DAD4C33}"/>
              </a:ext>
            </a:extLst>
          </p:cNvPr>
          <p:cNvSpPr txBox="1"/>
          <p:nvPr/>
        </p:nvSpPr>
        <p:spPr>
          <a:xfrm>
            <a:off x="4491873" y="5214794"/>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云</a:t>
            </a:r>
          </a:p>
        </p:txBody>
      </p:sp>
      <p:cxnSp>
        <p:nvCxnSpPr>
          <p:cNvPr id="100" name="直接连接符 99">
            <a:extLst>
              <a:ext uri="{FF2B5EF4-FFF2-40B4-BE49-F238E27FC236}">
                <a16:creationId xmlns:a16="http://schemas.microsoft.com/office/drawing/2014/main" id="{5BB4D6C3-4430-42A8-8038-598B5D4A916E}"/>
              </a:ext>
            </a:extLst>
          </p:cNvPr>
          <p:cNvCxnSpPr/>
          <p:nvPr/>
        </p:nvCxnSpPr>
        <p:spPr>
          <a:xfrm rot="5400000">
            <a:off x="7298328" y="5623925"/>
            <a:ext cx="607944" cy="0"/>
          </a:xfrm>
          <a:prstGeom prst="line">
            <a:avLst/>
          </a:prstGeom>
          <a:noFill/>
          <a:ln w="38100" cap="flat" cmpd="sng" algn="ctr">
            <a:solidFill>
              <a:srgbClr val="434343">
                <a:lumMod val="50000"/>
              </a:srgbClr>
            </a:solidFill>
            <a:prstDash val="sysDash"/>
            <a:miter lim="800000"/>
          </a:ln>
          <a:effectLst/>
        </p:spPr>
      </p:cxnSp>
      <p:pic>
        <p:nvPicPr>
          <p:cNvPr id="102" name="Picture 6" descr="Reach HUAWEI E-Shop | HUAWEI FreeBuds Pro">
            <a:extLst>
              <a:ext uri="{FF2B5EF4-FFF2-40B4-BE49-F238E27FC236}">
                <a16:creationId xmlns:a16="http://schemas.microsoft.com/office/drawing/2014/main" id="{23EBE82D-84F2-445C-A17D-D77D047892A8}"/>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820" t="8946" r="16848" b="23366"/>
          <a:stretch/>
        </p:blipFill>
        <p:spPr bwMode="auto">
          <a:xfrm>
            <a:off x="8369115" y="5500144"/>
            <a:ext cx="376437" cy="36228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UAWEI WATCH FIT – 华为官网">
            <a:extLst>
              <a:ext uri="{FF2B5EF4-FFF2-40B4-BE49-F238E27FC236}">
                <a16:creationId xmlns:a16="http://schemas.microsoft.com/office/drawing/2014/main" id="{A0CE7019-1D6B-48D0-BF51-34246D4BA2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60716" y="5470091"/>
            <a:ext cx="972000" cy="4386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vidia Geforce Rtx Logo, HD Png Download , Transparent Png Image - PNGite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28630" y="5540004"/>
            <a:ext cx="907247" cy="314372"/>
          </a:xfrm>
          <a:prstGeom prst="rect">
            <a:avLst/>
          </a:prstGeom>
          <a:noFill/>
          <a:extLst>
            <a:ext uri="{909E8E84-426E-40DD-AFC4-6F175D3DCCD1}">
              <a14:hiddenFill xmlns:a14="http://schemas.microsoft.com/office/drawing/2010/main">
                <a:solidFill>
                  <a:srgbClr val="FFFFFF"/>
                </a:solidFill>
              </a14:hiddenFill>
            </a:ext>
          </a:extLst>
        </p:spPr>
      </p:pic>
      <p:pic>
        <p:nvPicPr>
          <p:cNvPr id="104" name="图片 237">
            <a:extLst>
              <a:ext uri="{FF2B5EF4-FFF2-40B4-BE49-F238E27FC236}">
                <a16:creationId xmlns:a16="http://schemas.microsoft.com/office/drawing/2014/main" id="{61619DC9-1153-48E4-9C7F-764E5A5D2B4C}"/>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307980" y="5376043"/>
            <a:ext cx="788486" cy="61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4" name="圆角矩形 83">
            <a:extLst>
              <a:ext uri="{FF2B5EF4-FFF2-40B4-BE49-F238E27FC236}">
                <a16:creationId xmlns:a16="http://schemas.microsoft.com/office/drawing/2014/main" id="{DA416FF5-5118-9B4C-9577-0B2939C5D1FE}"/>
              </a:ext>
            </a:extLst>
          </p:cNvPr>
          <p:cNvSpPr/>
          <p:nvPr/>
        </p:nvSpPr>
        <p:spPr>
          <a:xfrm>
            <a:off x="9318727" y="1556813"/>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网络</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调试</a:t>
            </a:r>
          </a:p>
        </p:txBody>
      </p:sp>
      <p:sp>
        <p:nvSpPr>
          <p:cNvPr id="86" name="圆角矩形 85">
            <a:extLst>
              <a:ext uri="{FF2B5EF4-FFF2-40B4-BE49-F238E27FC236}">
                <a16:creationId xmlns:a16="http://schemas.microsoft.com/office/drawing/2014/main" id="{F88D89C8-3FD6-954D-AA42-6E4B46C2B78F}"/>
              </a:ext>
            </a:extLst>
          </p:cNvPr>
          <p:cNvSpPr/>
          <p:nvPr/>
        </p:nvSpPr>
        <p:spPr>
          <a:xfrm>
            <a:off x="9318727" y="2293821"/>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精度</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88" name="圆角矩形 87">
            <a:extLst>
              <a:ext uri="{FF2B5EF4-FFF2-40B4-BE49-F238E27FC236}">
                <a16:creationId xmlns:a16="http://schemas.microsoft.com/office/drawing/2014/main" id="{65230B79-2822-7E4D-AB38-4EEB00A4EA09}"/>
              </a:ext>
            </a:extLst>
          </p:cNvPr>
          <p:cNvSpPr/>
          <p:nvPr/>
        </p:nvSpPr>
        <p:spPr>
          <a:xfrm>
            <a:off x="9318727" y="1925317"/>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性能</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90" name="圆角矩形 89">
            <a:extLst>
              <a:ext uri="{FF2B5EF4-FFF2-40B4-BE49-F238E27FC236}">
                <a16:creationId xmlns:a16="http://schemas.microsoft.com/office/drawing/2014/main" id="{7EA02D9F-4E8F-0D46-87A3-917CAD84F504}"/>
              </a:ext>
            </a:extLst>
          </p:cNvPr>
          <p:cNvSpPr/>
          <p:nvPr/>
        </p:nvSpPr>
        <p:spPr>
          <a:xfrm>
            <a:off x="9295092" y="3711258"/>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密态</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2" name="圆角矩形 91">
            <a:extLst>
              <a:ext uri="{FF2B5EF4-FFF2-40B4-BE49-F238E27FC236}">
                <a16:creationId xmlns:a16="http://schemas.microsoft.com/office/drawing/2014/main" id="{F381FB67-AEB7-E04B-BA80-EF0235B4D049}"/>
              </a:ext>
            </a:extLst>
          </p:cNvPr>
          <p:cNvSpPr/>
          <p:nvPr/>
        </p:nvSpPr>
        <p:spPr>
          <a:xfrm>
            <a:off x="9300449" y="4142007"/>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可信</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5" name="矩形 94">
            <a:extLst>
              <a:ext uri="{FF2B5EF4-FFF2-40B4-BE49-F238E27FC236}">
                <a16:creationId xmlns:a16="http://schemas.microsoft.com/office/drawing/2014/main" id="{965F5BD4-AE77-FF40-8F76-D43EF2CA84C4}"/>
              </a:ext>
            </a:extLst>
          </p:cNvPr>
          <p:cNvSpPr/>
          <p:nvPr/>
        </p:nvSpPr>
        <p:spPr>
          <a:xfrm>
            <a:off x="1578451" y="4698067"/>
            <a:ext cx="1595672" cy="128588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多样性硬件</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9" name="矩形 98">
            <a:extLst>
              <a:ext uri="{FF2B5EF4-FFF2-40B4-BE49-F238E27FC236}">
                <a16:creationId xmlns:a16="http://schemas.microsoft.com/office/drawing/2014/main" id="{A5CD07CD-7941-EA4D-A5B1-B8F0EBCE7CCC}"/>
              </a:ext>
            </a:extLst>
          </p:cNvPr>
          <p:cNvSpPr/>
          <p:nvPr/>
        </p:nvSpPr>
        <p:spPr>
          <a:xfrm>
            <a:off x="1573233" y="4164372"/>
            <a:ext cx="1595672" cy="455152"/>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全场景部署</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1" name="矩形 100">
            <a:extLst>
              <a:ext uri="{FF2B5EF4-FFF2-40B4-BE49-F238E27FC236}">
                <a16:creationId xmlns:a16="http://schemas.microsoft.com/office/drawing/2014/main" id="{AC184407-C2EE-D348-99CE-E8223E178CC0}"/>
              </a:ext>
            </a:extLst>
          </p:cNvPr>
          <p:cNvSpPr/>
          <p:nvPr/>
        </p:nvSpPr>
        <p:spPr>
          <a:xfrm>
            <a:off x="1578451" y="2828659"/>
            <a:ext cx="1595672" cy="1196754"/>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运行态高效</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5" name="矩形 104">
            <a:extLst>
              <a:ext uri="{FF2B5EF4-FFF2-40B4-BE49-F238E27FC236}">
                <a16:creationId xmlns:a16="http://schemas.microsoft.com/office/drawing/2014/main" id="{D0338445-C653-F74B-A203-C7C4F24A0AB3}"/>
              </a:ext>
            </a:extLst>
          </p:cNvPr>
          <p:cNvSpPr/>
          <p:nvPr/>
        </p:nvSpPr>
        <p:spPr>
          <a:xfrm>
            <a:off x="1583532" y="2000755"/>
            <a:ext cx="1595672" cy="686488"/>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开发态友好</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6" name="矩形 105">
            <a:extLst>
              <a:ext uri="{FF2B5EF4-FFF2-40B4-BE49-F238E27FC236}">
                <a16:creationId xmlns:a16="http://schemas.microsoft.com/office/drawing/2014/main" id="{F7C284EF-64DF-2C4D-B0C5-0A35E396AE4F}"/>
              </a:ext>
            </a:extLst>
          </p:cNvPr>
          <p:cNvSpPr/>
          <p:nvPr/>
        </p:nvSpPr>
        <p:spPr>
          <a:xfrm>
            <a:off x="1569130" y="1223692"/>
            <a:ext cx="1595672" cy="62151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多领域扩展</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cxnSp>
        <p:nvCxnSpPr>
          <p:cNvPr id="107" name="直接连接符 99">
            <a:extLst>
              <a:ext uri="{FF2B5EF4-FFF2-40B4-BE49-F238E27FC236}">
                <a16:creationId xmlns:a16="http://schemas.microsoft.com/office/drawing/2014/main" id="{FC295F9B-364F-8346-AFFA-648275749BC6}"/>
              </a:ext>
            </a:extLst>
          </p:cNvPr>
          <p:cNvCxnSpPr>
            <a:cxnSpLocks/>
          </p:cNvCxnSpPr>
          <p:nvPr/>
        </p:nvCxnSpPr>
        <p:spPr>
          <a:xfrm>
            <a:off x="9142042" y="1247643"/>
            <a:ext cx="0" cy="3317987"/>
          </a:xfrm>
          <a:prstGeom prst="line">
            <a:avLst/>
          </a:prstGeom>
          <a:noFill/>
          <a:ln w="12700" cap="flat" cmpd="sng" algn="ctr">
            <a:solidFill>
              <a:schemeClr val="bg2">
                <a:lumMod val="60000"/>
                <a:lumOff val="40000"/>
              </a:schemeClr>
            </a:solidFill>
            <a:prstDash val="sysDash"/>
            <a:miter lim="800000"/>
          </a:ln>
          <a:effectLst/>
        </p:spPr>
      </p:cxnSp>
      <p:cxnSp>
        <p:nvCxnSpPr>
          <p:cNvPr id="108" name="直接连接符 99">
            <a:extLst>
              <a:ext uri="{FF2B5EF4-FFF2-40B4-BE49-F238E27FC236}">
                <a16:creationId xmlns:a16="http://schemas.microsoft.com/office/drawing/2014/main" id="{35127FD8-0196-DD4E-A32A-869AC77CD431}"/>
              </a:ext>
            </a:extLst>
          </p:cNvPr>
          <p:cNvCxnSpPr>
            <a:cxnSpLocks/>
          </p:cNvCxnSpPr>
          <p:nvPr/>
        </p:nvCxnSpPr>
        <p:spPr>
          <a:xfrm flipH="1">
            <a:off x="3246782" y="4095436"/>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09" name="直接连接符 99">
            <a:extLst>
              <a:ext uri="{FF2B5EF4-FFF2-40B4-BE49-F238E27FC236}">
                <a16:creationId xmlns:a16="http://schemas.microsoft.com/office/drawing/2014/main" id="{1FB5B556-F94F-3144-922C-ADD5C4015D1F}"/>
              </a:ext>
            </a:extLst>
          </p:cNvPr>
          <p:cNvCxnSpPr>
            <a:cxnSpLocks/>
          </p:cNvCxnSpPr>
          <p:nvPr/>
        </p:nvCxnSpPr>
        <p:spPr>
          <a:xfrm flipH="1">
            <a:off x="3238549" y="2775154"/>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10" name="直接连接符 99">
            <a:extLst>
              <a:ext uri="{FF2B5EF4-FFF2-40B4-BE49-F238E27FC236}">
                <a16:creationId xmlns:a16="http://schemas.microsoft.com/office/drawing/2014/main" id="{330A9525-91A4-1E44-A016-20576F905052}"/>
              </a:ext>
            </a:extLst>
          </p:cNvPr>
          <p:cNvCxnSpPr>
            <a:cxnSpLocks/>
          </p:cNvCxnSpPr>
          <p:nvPr/>
        </p:nvCxnSpPr>
        <p:spPr>
          <a:xfrm flipH="1">
            <a:off x="3256684" y="1925317"/>
            <a:ext cx="5839524" cy="0"/>
          </a:xfrm>
          <a:prstGeom prst="line">
            <a:avLst/>
          </a:prstGeom>
          <a:noFill/>
          <a:ln w="12700" cap="flat" cmpd="sng" algn="ctr">
            <a:solidFill>
              <a:schemeClr val="bg2">
                <a:lumMod val="60000"/>
                <a:lumOff val="40000"/>
              </a:schemeClr>
            </a:solidFill>
            <a:prstDash val="sysDash"/>
            <a:miter lim="800000"/>
          </a:ln>
          <a:effectLst/>
        </p:spPr>
      </p:cxnSp>
      <p:grpSp>
        <p:nvGrpSpPr>
          <p:cNvPr id="115" name="组合 114">
            <a:extLst>
              <a:ext uri="{FF2B5EF4-FFF2-40B4-BE49-F238E27FC236}">
                <a16:creationId xmlns:a16="http://schemas.microsoft.com/office/drawing/2014/main" id="{0C2CCF46-996B-0D4F-9389-D0C9C3C07E87}"/>
              </a:ext>
            </a:extLst>
          </p:cNvPr>
          <p:cNvGrpSpPr/>
          <p:nvPr/>
        </p:nvGrpSpPr>
        <p:grpSpPr>
          <a:xfrm>
            <a:off x="256603" y="1957004"/>
            <a:ext cx="7363598" cy="823924"/>
            <a:chOff x="369585" y="2122155"/>
            <a:chExt cx="7737185" cy="872847"/>
          </a:xfrm>
        </p:grpSpPr>
        <p:sp>
          <p:nvSpPr>
            <p:cNvPr id="116" name="圆角矩形 115">
              <a:extLst>
                <a:ext uri="{FF2B5EF4-FFF2-40B4-BE49-F238E27FC236}">
                  <a16:creationId xmlns:a16="http://schemas.microsoft.com/office/drawing/2014/main" id="{FD251F6B-3CB3-4648-98D5-132CA92E7C7B}"/>
                </a:ext>
              </a:extLst>
            </p:cNvPr>
            <p:cNvSpPr/>
            <p:nvPr/>
          </p:nvSpPr>
          <p:spPr>
            <a:xfrm>
              <a:off x="3499026" y="2122155"/>
              <a:ext cx="4607744" cy="727250"/>
            </a:xfrm>
            <a:prstGeom prst="roundRect">
              <a:avLst>
                <a:gd name="adj" fmla="val 8929"/>
              </a:avLst>
            </a:prstGeom>
            <a:solidFill>
              <a:srgbClr val="FFFFFF">
                <a:alpha val="20000"/>
              </a:srgbClr>
            </a:solidFill>
            <a:ln w="28575" cap="flat" cmpd="sng" algn="ctr">
              <a:solidFill>
                <a:srgbClr val="FFC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Huawei Sans" panose="020B0604020202020204"/>
                <a:ea typeface="微软雅黑"/>
                <a:cs typeface="+mn-cs"/>
              </a:endParaRPr>
            </a:p>
          </p:txBody>
        </p:sp>
        <p:sp>
          <p:nvSpPr>
            <p:cNvPr id="122" name="矩形 121">
              <a:extLst>
                <a:ext uri="{FF2B5EF4-FFF2-40B4-BE49-F238E27FC236}">
                  <a16:creationId xmlns:a16="http://schemas.microsoft.com/office/drawing/2014/main" id="{46A84BF5-3705-DE45-906A-A78A0463DD6B}"/>
                </a:ext>
              </a:extLst>
            </p:cNvPr>
            <p:cNvSpPr/>
            <p:nvPr/>
          </p:nvSpPr>
          <p:spPr>
            <a:xfrm>
              <a:off x="369585" y="2164005"/>
              <a:ext cx="994183" cy="830997"/>
            </a:xfrm>
            <a:prstGeom prst="rect">
              <a:avLst/>
            </a:prstGeom>
          </p:spPr>
          <p:txBody>
            <a:bodyPr wrap="none">
              <a:spAutoFit/>
            </a:bodyPr>
            <a:lstStyle/>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API</a:t>
              </a:r>
              <a:r>
                <a:rPr kumimoji="0" lang="zh-CN" altLang="en-US"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表达层</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000" b="0" i="0" u="none" strike="noStrike" kern="0" cap="none" spc="0" normalizeH="0" baseline="0" noProof="0" dirty="0" err="1">
                  <a:ln>
                    <a:noFill/>
                  </a:ln>
                  <a:solidFill>
                    <a:srgbClr val="1D1D1A"/>
                  </a:solidFill>
                  <a:effectLst/>
                  <a:uLnTx/>
                  <a:uFillTx/>
                  <a:latin typeface="微软雅黑"/>
                  <a:ea typeface="微软雅黑"/>
                  <a:sym typeface="Huawei Sans" panose="020C0503030203020204" pitchFamily="34" charset="0"/>
                </a:rPr>
                <a:t>nn</a:t>
              </a: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a:t>
              </a: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cell</a:t>
              </a:r>
            </a:p>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metrics</a:t>
              </a: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a:t>
              </a: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loss</a:t>
              </a:r>
            </a:p>
          </p:txBody>
        </p:sp>
        <p:sp>
          <p:nvSpPr>
            <p:cNvPr id="123" name="左大括号 122">
              <a:extLst>
                <a:ext uri="{FF2B5EF4-FFF2-40B4-BE49-F238E27FC236}">
                  <a16:creationId xmlns:a16="http://schemas.microsoft.com/office/drawing/2014/main" id="{B91573CF-61EC-E240-86BD-3A4CCA407B9C}"/>
                </a:ext>
              </a:extLst>
            </p:cNvPr>
            <p:cNvSpPr/>
            <p:nvPr/>
          </p:nvSpPr>
          <p:spPr>
            <a:xfrm flipH="1">
              <a:off x="1304592" y="2230618"/>
              <a:ext cx="159045" cy="764382"/>
            </a:xfrm>
            <a:prstGeom prst="leftBrace">
              <a:avLst/>
            </a:prstGeom>
            <a:noFill/>
            <a:ln w="28575"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B0604020202020204"/>
                <a:ea typeface="微软雅黑"/>
                <a:cs typeface="+mn-cs"/>
              </a:endParaRPr>
            </a:p>
          </p:txBody>
        </p:sp>
      </p:grpSp>
    </p:spTree>
    <p:extLst>
      <p:ext uri="{BB962C8B-B14F-4D97-AF65-F5344CB8AC3E}">
        <p14:creationId xmlns:p14="http://schemas.microsoft.com/office/powerpoint/2010/main" val="411593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 流程图</a:t>
            </a:r>
            <a:endParaRPr lang="zh-CN" altLang="en-US" dirty="0">
              <a:latin typeface="+mj-ea"/>
            </a:endParaRPr>
          </a:p>
        </p:txBody>
      </p:sp>
      <p:pic>
        <p:nvPicPr>
          <p:cNvPr id="93" name="图片 92">
            <a:extLst>
              <a:ext uri="{FF2B5EF4-FFF2-40B4-BE49-F238E27FC236}">
                <a16:creationId xmlns:a16="http://schemas.microsoft.com/office/drawing/2014/main" id="{20CE5380-FFD7-FA41-B5E6-CD4ABB6FB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97" y="1484784"/>
            <a:ext cx="10351149" cy="4320479"/>
          </a:xfrm>
          <a:prstGeom prst="rect">
            <a:avLst/>
          </a:prstGeom>
        </p:spPr>
      </p:pic>
    </p:spTree>
    <p:extLst>
      <p:ext uri="{BB962C8B-B14F-4D97-AF65-F5344CB8AC3E}">
        <p14:creationId xmlns:p14="http://schemas.microsoft.com/office/powerpoint/2010/main" val="1107278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 </a:t>
            </a:r>
            <a:r>
              <a:rPr lang="en-US" altLang="zh-CN" dirty="0">
                <a:latin typeface="+mj-ea"/>
                <a:cs typeface="Arial" panose="020B0604020202020204" pitchFamily="34" charset="0"/>
                <a:sym typeface="Huawei Sans" panose="020C0503030203020204" pitchFamily="34" charset="0"/>
              </a:rPr>
              <a:t>API</a:t>
            </a:r>
            <a:r>
              <a:rPr lang="zh-CN" altLang="en-US" dirty="0">
                <a:latin typeface="+mj-ea"/>
                <a:cs typeface="Arial" panose="020B0604020202020204" pitchFamily="34" charset="0"/>
                <a:sym typeface="Huawei Sans" panose="020C0503030203020204" pitchFamily="34" charset="0"/>
              </a:rPr>
              <a:t>设计</a:t>
            </a:r>
            <a:endParaRPr lang="zh-CN" altLang="en-US" dirty="0">
              <a:latin typeface="+mj-ea"/>
            </a:endParaRPr>
          </a:p>
        </p:txBody>
      </p:sp>
      <p:pic>
        <p:nvPicPr>
          <p:cNvPr id="4" name="图片 3">
            <a:extLst>
              <a:ext uri="{FF2B5EF4-FFF2-40B4-BE49-F238E27FC236}">
                <a16:creationId xmlns:a16="http://schemas.microsoft.com/office/drawing/2014/main" id="{1A81D37E-B5B3-6842-91FB-E5AB4343A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917" y="1988840"/>
            <a:ext cx="8029983" cy="3312368"/>
          </a:xfrm>
          <a:prstGeom prst="rect">
            <a:avLst/>
          </a:prstGeom>
        </p:spPr>
      </p:pic>
    </p:spTree>
    <p:extLst>
      <p:ext uri="{BB962C8B-B14F-4D97-AF65-F5344CB8AC3E}">
        <p14:creationId xmlns:p14="http://schemas.microsoft.com/office/powerpoint/2010/main" val="502121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14351</TotalTime>
  <Words>319</Words>
  <Application>Microsoft Macintosh PowerPoint</Application>
  <PresentationFormat>自定义</PresentationFormat>
  <Paragraphs>85</Paragraphs>
  <Slides>7</Slides>
  <Notes>1</Notes>
  <HiddenSlides>0</HiddenSlides>
  <MMClips>0</MMClips>
  <ScaleCrop>false</ScaleCrop>
  <HeadingPairs>
    <vt:vector size="6" baseType="variant">
      <vt:variant>
        <vt:lpstr>已用的字体</vt:lpstr>
      </vt:variant>
      <vt:variant>
        <vt:i4>11</vt:i4>
      </vt:variant>
      <vt:variant>
        <vt:lpstr>主题</vt:lpstr>
      </vt:variant>
      <vt:variant>
        <vt:i4>6</vt:i4>
      </vt:variant>
      <vt:variant>
        <vt:lpstr>幻灯片标题</vt:lpstr>
      </vt:variant>
      <vt:variant>
        <vt:i4>7</vt:i4>
      </vt:variant>
    </vt:vector>
  </HeadingPairs>
  <TitlesOfParts>
    <vt:vector size="24" baseType="lpstr">
      <vt:lpstr>黑体</vt:lpstr>
      <vt:lpstr>Microsoft YaHei</vt:lpstr>
      <vt:lpstr>Microsoft YaHei</vt:lpstr>
      <vt:lpstr>FrutigerNext LT Bold</vt:lpstr>
      <vt:lpstr>FrutigerNext LT Light</vt:lpstr>
      <vt:lpstr>FrutigerNext LT Medium</vt:lpstr>
      <vt:lpstr>Huawei Sans</vt:lpstr>
      <vt:lpstr>Arial</vt:lpstr>
      <vt:lpstr>Calibri</vt:lpstr>
      <vt:lpstr>Franklin Gothic Medium</vt:lpstr>
      <vt:lpstr>Wingdings</vt:lpstr>
      <vt:lpstr>Title1</vt:lpstr>
      <vt:lpstr>Title2</vt:lpstr>
      <vt:lpstr>content01</vt:lpstr>
      <vt:lpstr>Content02</vt:lpstr>
      <vt:lpstr>code01</vt:lpstr>
      <vt:lpstr>Thankyou</vt:lpstr>
      <vt:lpstr>MindSpore进阶课程</vt:lpstr>
      <vt:lpstr>关于本课程</vt:lpstr>
      <vt:lpstr>培训目标</vt:lpstr>
      <vt:lpstr>MindSpore 全场景AI计算框架 架构图</vt:lpstr>
      <vt:lpstr>MindSpore 全场景AI计算框架 流程图</vt:lpstr>
      <vt:lpstr>MindSpore 全场景AI计算框架 API设计</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1078</cp:revision>
  <dcterms:created xsi:type="dcterms:W3CDTF">2015-01-14T10:38:57Z</dcterms:created>
  <dcterms:modified xsi:type="dcterms:W3CDTF">2022-03-26T08:19:59Z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