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8"/>
  </p:notesMasterIdLst>
  <p:handoutMasterIdLst>
    <p:handoutMasterId r:id="rId9"/>
  </p:handoutMasterIdLst>
  <p:sldIdLst>
    <p:sldId id="709" r:id="rId7"/>
  </p:sldIdLst>
  <p:sldSz cx="12196763" cy="6858000"/>
  <p:notesSz cx="6805613" cy="9939338"/>
  <p:custDataLst>
    <p:tags r:id="rId10"/>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B8B8"/>
    <a:srgbClr val="FFF3D7"/>
    <a:srgbClr val="FFC000"/>
    <a:srgbClr val="DBF2FF"/>
    <a:srgbClr val="384056"/>
    <a:srgbClr val="34393C"/>
    <a:srgbClr val="C5E5FF"/>
    <a:srgbClr val="2D7CC3"/>
    <a:srgbClr val="C00000"/>
    <a:srgbClr val="E7F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61" autoAdjust="0"/>
    <p:restoredTop sz="91885" autoAdjust="0"/>
  </p:normalViewPr>
  <p:slideViewPr>
    <p:cSldViewPr showGuides="1">
      <p:cViewPr varScale="1">
        <p:scale>
          <a:sx n="116" d="100"/>
          <a:sy n="116" d="100"/>
        </p:scale>
        <p:origin x="208" y="328"/>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9" d="100"/>
          <a:sy n="79" d="100"/>
        </p:scale>
        <p:origin x="3954"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4939"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2022/4/24</a:t>
            </a:fld>
            <a:endParaRPr lang="en-US" altLang="zh-CN"/>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2022/4/24</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5954987" cy="2207832"/>
          </a:xfrm>
          <a:prstGeom prst="rect">
            <a:avLst/>
          </a:prstGeom>
        </p:spPr>
        <p:txBody>
          <a:bodyPr anchor="ctr"/>
          <a:lstStyle>
            <a:lvl1pPr>
              <a:lnSpc>
                <a:spcPct val="150000"/>
              </a:lnSpc>
              <a:defRPr sz="4798">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23635" y="4389106"/>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p:transition advClick="0" advTm="8000">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p:transition advClick="0" advTm="8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p:transition advClick="0" advTm="8000">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731329"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73132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p:transition advClick="0" advTm="8000">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963473" cy="4525736"/>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b="1">
                <a:solidFill>
                  <a:srgbClr val="384056"/>
                </a:solidFill>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506462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344304"/>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413398"/>
            <a:ext cx="10757396"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7.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theme" Target="../theme/theme6.xml"/><Relationship Id="rId6" Type="http://schemas.openxmlformats.org/officeDocument/2006/relationships/image" Target="../media/image7.png"/><Relationship Id="rId5" Type="http://schemas.openxmlformats.org/officeDocument/2006/relationships/image" Target="../media/image10.png"/><Relationship Id="rId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print"/>
          <a:srcRect/>
          <a:stretch>
            <a:fillRect/>
          </a:stretch>
        </p:blipFill>
        <p:spPr bwMode="auto">
          <a:xfrm>
            <a:off x="43957"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mj-ea"/>
                <a:ea typeface="+mj-ea"/>
              </a:rPr>
              <a:t>www.mindspore.cn</a:t>
            </a:r>
            <a:endParaRPr lang="zh-CN" altLang="en-US" sz="1333" b="0" dirty="0">
              <a:solidFill>
                <a:srgbClr val="FFFFFF">
                  <a:lumMod val="50000"/>
                </a:srgbClr>
              </a:solidFill>
              <a:latin typeface="+mj-ea"/>
              <a:ea typeface="+mj-ea"/>
            </a:endParaRPr>
          </a:p>
        </p:txBody>
      </p:sp>
      <p:pic>
        <p:nvPicPr>
          <p:cNvPr id="6" name="图片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1540" y="357607"/>
            <a:ext cx="2003784" cy="1247753"/>
          </a:xfrm>
          <a:prstGeom prst="rect">
            <a:avLst/>
          </a:prstGeom>
        </p:spPr>
      </p:pic>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p:transition advClick="0" advTm="8000">
    <p:fade thruBlk="1"/>
  </p:transition>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278919" y="6300502"/>
            <a:ext cx="781181" cy="486440"/>
          </a:xfrm>
          <a:prstGeom prst="rect">
            <a:avLst/>
          </a:prstGeom>
        </p:spPr>
      </p:pic>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63355"/>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8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04" r:id="rId1"/>
    <p:sldLayoutId id="2147483905" r:id="rId2"/>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pic>
        <p:nvPicPr>
          <p:cNvPr id="5" name="图片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6"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734133" y="6387318"/>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862" r:id="rId2"/>
  </p:sldLayoutIdLs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a:noFill/>
        </p:spPr>
      </p:pic>
      <p:sp>
        <p:nvSpPr>
          <p:cNvPr id="8"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73413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34830" y="3045076"/>
            <a:ext cx="4161704" cy="2591488"/>
          </a:xfrm>
          <a:prstGeom prst="rect">
            <a:avLst/>
          </a:prstGeom>
        </p:spPr>
      </p:pic>
      <p:sp>
        <p:nvSpPr>
          <p:cNvPr id="4101" name="Rectangle 79"/>
          <p:cNvSpPr>
            <a:spLocks noChangeArrowheads="1"/>
          </p:cNvSpPr>
          <p:nvPr/>
        </p:nvSpPr>
        <p:spPr bwMode="auto">
          <a:xfrm>
            <a:off x="12340755" y="8469"/>
            <a:ext cx="1494950" cy="91999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spcBef>
                <a:spcPct val="20000"/>
              </a:spcBef>
            </a:pPr>
            <a:r>
              <a:rPr lang="zh-CN" altLang="en-US" sz="1466">
                <a:solidFill>
                  <a:srgbClr val="FFFFFF"/>
                </a:solidFill>
                <a:latin typeface="Calibri" charset="0"/>
                <a:ea typeface="宋体" charset="-122"/>
              </a:rPr>
              <a:t>客户或者合作伙伴的标志放在右上角</a:t>
            </a:r>
            <a:r>
              <a:rPr lang="en-US" altLang="zh-CN" sz="1466">
                <a:solidFill>
                  <a:srgbClr val="FFFFFF"/>
                </a:solidFill>
                <a:latin typeface="Calibri" charset="0"/>
                <a:ea typeface="宋体" charset="-122"/>
              </a:rPr>
              <a:t>.</a:t>
            </a:r>
            <a:endParaRPr lang="zh-CN" altLang="en-US" sz="1466">
              <a:solidFill>
                <a:srgbClr val="FFFFFF"/>
              </a:solidFill>
              <a:latin typeface="Calibri" charset="0"/>
              <a:ea typeface="宋体" charset="-122"/>
            </a:endParaRPr>
          </a:p>
        </p:txBody>
      </p:sp>
      <p:sp>
        <p:nvSpPr>
          <p:cNvPr id="76" name="矩形 75"/>
          <p:cNvSpPr/>
          <p:nvPr userDrawn="1"/>
        </p:nvSpPr>
        <p:spPr bwMode="auto">
          <a:xfrm>
            <a:off x="2338743" y="63661"/>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1355915" y="3924867"/>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589382" y="1555451"/>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779727" y="729024"/>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图片 9"/>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099574" y="306668"/>
            <a:ext cx="851206" cy="530044"/>
          </a:xfrm>
          <a:prstGeom prst="rect">
            <a:avLst/>
          </a:prstGeom>
        </p:spPr>
      </p:pic>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transition advClick="0" advTm="8000">
    <p:fade thruBlk="1"/>
  </p:transition>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矩形 252"/>
          <p:cNvSpPr/>
          <p:nvPr/>
        </p:nvSpPr>
        <p:spPr>
          <a:xfrm>
            <a:off x="3712624" y="4277575"/>
            <a:ext cx="4788125" cy="470279"/>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27" name="矩形 226"/>
          <p:cNvSpPr/>
          <p:nvPr/>
        </p:nvSpPr>
        <p:spPr>
          <a:xfrm>
            <a:off x="3696011" y="3736669"/>
            <a:ext cx="4804739" cy="455152"/>
          </a:xfrm>
          <a:prstGeom prst="rect">
            <a:avLst/>
          </a:prstGeom>
          <a:solidFill>
            <a:srgbClr val="CCECF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rPr>
              <a:t>  </a:t>
            </a: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Runtime</a:t>
            </a:r>
            <a:endPar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30" name="矩形 229"/>
          <p:cNvSpPr/>
          <p:nvPr/>
        </p:nvSpPr>
        <p:spPr>
          <a:xfrm>
            <a:off x="3696012" y="2803638"/>
            <a:ext cx="4788125" cy="785605"/>
          </a:xfrm>
          <a:prstGeom prst="rect">
            <a:avLst/>
          </a:prstGeom>
          <a:solidFill>
            <a:srgbClr val="CCECF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AI</a:t>
            </a: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 </a:t>
            </a:r>
            <a:r>
              <a:rPr lang="zh-CN" altLang="en-US" sz="1000" b="1" kern="0" dirty="0">
                <a:solidFill>
                  <a:srgbClr val="1D1D1A"/>
                </a:solidFill>
                <a:latin typeface="微软雅黑"/>
                <a:ea typeface="微软雅黑"/>
              </a:rPr>
              <a:t>编译器（</a:t>
            </a:r>
            <a:r>
              <a:rPr lang="en-US" altLang="zh-CN" sz="1000" b="1" kern="0" dirty="0">
                <a:solidFill>
                  <a:srgbClr val="1D1D1A"/>
                </a:solidFill>
                <a:latin typeface="微软雅黑"/>
                <a:ea typeface="微软雅黑"/>
              </a:rPr>
              <a:t>Compiler</a:t>
            </a:r>
            <a:r>
              <a:rPr lang="zh-CN" altLang="en-US" sz="1000" b="1" kern="0" dirty="0">
                <a:solidFill>
                  <a:srgbClr val="1D1D1A"/>
                </a:solidFill>
                <a:latin typeface="微软雅黑"/>
                <a:ea typeface="微软雅黑"/>
              </a:rPr>
              <a:t>）</a:t>
            </a:r>
            <a:endPar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42" name="矩形 241"/>
          <p:cNvSpPr/>
          <p:nvPr/>
        </p:nvSpPr>
        <p:spPr>
          <a:xfrm>
            <a:off x="3681328" y="1914795"/>
            <a:ext cx="4819424" cy="708714"/>
          </a:xfrm>
          <a:prstGeom prst="rect">
            <a:avLst/>
          </a:prstGeom>
          <a:solidFill>
            <a:srgbClr val="CCECFF"/>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1000" b="1" kern="0" dirty="0">
                <a:solidFill>
                  <a:srgbClr val="1D1D1A"/>
                </a:solidFill>
                <a:latin typeface="微软雅黑"/>
                <a:ea typeface="微软雅黑"/>
              </a:rPr>
              <a:t>Python</a:t>
            </a:r>
            <a:r>
              <a:rPr lang="zh-CN" altLang="en-US" sz="1000" b="1" kern="0" dirty="0">
                <a:solidFill>
                  <a:srgbClr val="1D1D1A"/>
                </a:solidFill>
                <a:latin typeface="微软雅黑"/>
                <a:ea typeface="微软雅黑"/>
              </a:rPr>
              <a:t> </a:t>
            </a:r>
            <a:r>
              <a:rPr lang="en-US" altLang="zh-CN" sz="1000" b="1" kern="0" dirty="0">
                <a:solidFill>
                  <a:srgbClr val="1D1D1A"/>
                </a:solidFill>
                <a:latin typeface="微软雅黑"/>
                <a:ea typeface="微软雅黑"/>
              </a:rPr>
              <a:t>API</a:t>
            </a:r>
            <a:r>
              <a:rPr lang="zh-CN" altLang="en-US" sz="1000" b="1" kern="0" dirty="0">
                <a:solidFill>
                  <a:srgbClr val="1D1D1A"/>
                </a:solidFill>
                <a:latin typeface="微软雅黑"/>
                <a:ea typeface="微软雅黑"/>
              </a:rPr>
              <a:t>（</a:t>
            </a:r>
            <a:r>
              <a:rPr lang="en-US" altLang="zh-CN" sz="1000" b="1" kern="0" dirty="0">
                <a:solidFill>
                  <a:srgbClr val="1D1D1A"/>
                </a:solidFill>
                <a:latin typeface="微软雅黑"/>
                <a:ea typeface="微软雅黑"/>
              </a:rPr>
              <a:t>Expression</a:t>
            </a:r>
            <a:r>
              <a:rPr lang="zh-CN" altLang="en-US" sz="1000" b="1" kern="0" dirty="0">
                <a:solidFill>
                  <a:srgbClr val="1D1D1A"/>
                </a:solidFill>
                <a:latin typeface="微软雅黑"/>
                <a:ea typeface="微软雅黑"/>
              </a:rPr>
              <a:t>）</a:t>
            </a:r>
            <a:endPar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31" name="圆角矩形 230"/>
          <p:cNvSpPr/>
          <p:nvPr/>
        </p:nvSpPr>
        <p:spPr>
          <a:xfrm>
            <a:off x="3880251" y="3302396"/>
            <a:ext cx="4530446" cy="182604"/>
          </a:xfrm>
          <a:prstGeom prst="round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900" i="0" u="none" strike="noStrike" kern="0" cap="none" spc="0" normalizeH="0" baseline="0" noProof="0" dirty="0">
                <a:ln>
                  <a:noFill/>
                </a:ln>
                <a:solidFill>
                  <a:srgbClr val="1D1D1A"/>
                </a:solidFill>
                <a:effectLst/>
                <a:uLnTx/>
                <a:uFillTx/>
                <a:latin typeface="微软雅黑"/>
                <a:ea typeface="微软雅黑"/>
                <a:cs typeface="+mn-cs"/>
              </a:rPr>
              <a:t>IR </a:t>
            </a:r>
            <a:r>
              <a:rPr kumimoji="0" lang="zh-CN" altLang="en-US" sz="900" i="0" u="none" strike="noStrike" kern="0" cap="none" spc="0" normalizeH="0" baseline="0" noProof="0" dirty="0">
                <a:ln>
                  <a:noFill/>
                </a:ln>
                <a:solidFill>
                  <a:srgbClr val="1D1D1A"/>
                </a:solidFill>
                <a:effectLst/>
                <a:uLnTx/>
                <a:uFillTx/>
                <a:latin typeface="微软雅黑"/>
                <a:ea typeface="微软雅黑"/>
                <a:cs typeface="+mn-cs"/>
              </a:rPr>
              <a:t>中间表达层</a:t>
            </a:r>
          </a:p>
        </p:txBody>
      </p:sp>
      <p:sp>
        <p:nvSpPr>
          <p:cNvPr id="235" name="圆角矩形 234"/>
          <p:cNvSpPr/>
          <p:nvPr/>
        </p:nvSpPr>
        <p:spPr>
          <a:xfrm>
            <a:off x="3879084" y="3065899"/>
            <a:ext cx="4536000" cy="18260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1" i="0" u="none" strike="noStrike" kern="0" cap="none" spc="0" normalizeH="0" baseline="0" noProof="0" dirty="0">
                <a:ln>
                  <a:noFill/>
                </a:ln>
                <a:solidFill>
                  <a:srgbClr val="1D1D1A"/>
                </a:solidFill>
                <a:effectLst/>
                <a:uLnTx/>
                <a:uFillTx/>
                <a:latin typeface="微软雅黑"/>
                <a:ea typeface="微软雅黑"/>
                <a:cs typeface="+mn-cs"/>
              </a:rPr>
              <a:t>自动微分</a:t>
            </a:r>
          </a:p>
        </p:txBody>
      </p:sp>
      <p:sp>
        <p:nvSpPr>
          <p:cNvPr id="249" name="圆角矩形 248"/>
          <p:cNvSpPr/>
          <p:nvPr/>
        </p:nvSpPr>
        <p:spPr>
          <a:xfrm>
            <a:off x="3806572" y="4366535"/>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rPr>
              <a:t>CPU</a:t>
            </a:r>
          </a:p>
        </p:txBody>
      </p:sp>
      <p:sp>
        <p:nvSpPr>
          <p:cNvPr id="250" name="圆角矩形 249"/>
          <p:cNvSpPr/>
          <p:nvPr/>
        </p:nvSpPr>
        <p:spPr>
          <a:xfrm>
            <a:off x="7052546" y="4366535"/>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Ascend</a:t>
            </a:r>
          </a:p>
        </p:txBody>
      </p:sp>
      <p:sp>
        <p:nvSpPr>
          <p:cNvPr id="251" name="圆角矩形 250"/>
          <p:cNvSpPr/>
          <p:nvPr/>
        </p:nvSpPr>
        <p:spPr>
          <a:xfrm>
            <a:off x="5429559" y="4366535"/>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GPU</a:t>
            </a:r>
          </a:p>
        </p:txBody>
      </p:sp>
      <p:sp>
        <p:nvSpPr>
          <p:cNvPr id="229" name="圆角矩形 228"/>
          <p:cNvSpPr/>
          <p:nvPr/>
        </p:nvSpPr>
        <p:spPr>
          <a:xfrm>
            <a:off x="5049663" y="3951383"/>
            <a:ext cx="2097434" cy="186545"/>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端</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边</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云全场景运行时系统</a:t>
            </a:r>
          </a:p>
        </p:txBody>
      </p:sp>
      <p:sp>
        <p:nvSpPr>
          <p:cNvPr id="269" name="圆角矩形 268"/>
          <p:cNvSpPr/>
          <p:nvPr/>
        </p:nvSpPr>
        <p:spPr>
          <a:xfrm>
            <a:off x="3873453" y="2403390"/>
            <a:ext cx="2160000" cy="163579"/>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800" b="1" kern="0" dirty="0">
                <a:solidFill>
                  <a:srgbClr val="1D1D1A"/>
                </a:solidFill>
                <a:latin typeface="微软雅黑"/>
                <a:ea typeface="微软雅黑"/>
              </a:rPr>
              <a:t>静</a:t>
            </a:r>
            <a:r>
              <a:rPr kumimoji="0" lang="zh-CN" altLang="en-US" sz="800" b="1" i="0" u="none" strike="noStrike" kern="0" cap="none" spc="0" normalizeH="0" baseline="0" noProof="0" dirty="0">
                <a:ln>
                  <a:noFill/>
                </a:ln>
                <a:solidFill>
                  <a:srgbClr val="1D1D1A"/>
                </a:solidFill>
                <a:effectLst/>
                <a:uLnTx/>
                <a:uFillTx/>
                <a:latin typeface="微软雅黑"/>
                <a:ea typeface="微软雅黑"/>
                <a:cs typeface="+mn-cs"/>
              </a:rPr>
              <a:t>态图 </a:t>
            </a:r>
            <a:r>
              <a:rPr kumimoji="0" lang="en-US" altLang="zh-CN" sz="800" b="1" i="0" u="none" strike="noStrike" kern="0" cap="none" spc="0" normalizeH="0" baseline="0" noProof="0" dirty="0">
                <a:ln>
                  <a:noFill/>
                </a:ln>
                <a:solidFill>
                  <a:srgbClr val="1D1D1A"/>
                </a:solidFill>
                <a:effectLst/>
                <a:uLnTx/>
                <a:uFillTx/>
                <a:latin typeface="微软雅黑"/>
                <a:ea typeface="微软雅黑"/>
                <a:cs typeface="+mn-cs"/>
              </a:rPr>
              <a:t>Graph</a:t>
            </a:r>
            <a:r>
              <a:rPr kumimoji="0" lang="zh-CN" altLang="en-US" sz="800" b="1" i="0" u="none" strike="noStrike" kern="0" cap="none" spc="0" normalizeH="0" baseline="0" noProof="0" dirty="0">
                <a:ln>
                  <a:noFill/>
                </a:ln>
                <a:solidFill>
                  <a:srgbClr val="1D1D1A"/>
                </a:solidFill>
                <a:effectLst/>
                <a:uLnTx/>
                <a:uFillTx/>
                <a:latin typeface="微软雅黑"/>
                <a:ea typeface="微软雅黑"/>
                <a:cs typeface="+mn-cs"/>
              </a:rPr>
              <a:t> </a:t>
            </a:r>
            <a:r>
              <a:rPr kumimoji="0" lang="en-US" altLang="zh-CN" sz="800" b="1" i="0" u="none" strike="noStrike" kern="0" cap="none" spc="0" normalizeH="0" baseline="0" noProof="0" dirty="0">
                <a:ln>
                  <a:noFill/>
                </a:ln>
                <a:solidFill>
                  <a:srgbClr val="1D1D1A"/>
                </a:solidFill>
                <a:effectLst/>
                <a:uLnTx/>
                <a:uFillTx/>
                <a:latin typeface="微软雅黑"/>
                <a:ea typeface="微软雅黑"/>
                <a:cs typeface="+mn-cs"/>
              </a:rPr>
              <a:t>mode</a:t>
            </a:r>
            <a:endParaRPr kumimoji="0" lang="zh-CN" altLang="en-US" sz="8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0" name="圆角矩形 269"/>
          <p:cNvSpPr/>
          <p:nvPr/>
        </p:nvSpPr>
        <p:spPr>
          <a:xfrm>
            <a:off x="7555471" y="2185917"/>
            <a:ext cx="834375" cy="163579"/>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err="1">
                <a:ln>
                  <a:noFill/>
                </a:ln>
                <a:solidFill>
                  <a:srgbClr val="1D1D1A"/>
                </a:solidFill>
                <a:effectLst/>
                <a:uLnTx/>
                <a:uFillTx/>
                <a:latin typeface="微软雅黑"/>
                <a:ea typeface="微软雅黑"/>
                <a:cs typeface="+mn-cs"/>
              </a:rPr>
              <a:t>Numpy</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1" name="圆角矩形 270"/>
          <p:cNvSpPr/>
          <p:nvPr/>
        </p:nvSpPr>
        <p:spPr>
          <a:xfrm>
            <a:off x="4789164" y="2185917"/>
            <a:ext cx="799976" cy="163579"/>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Ops</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2" name="圆角矩形 271"/>
          <p:cNvSpPr/>
          <p:nvPr/>
        </p:nvSpPr>
        <p:spPr>
          <a:xfrm>
            <a:off x="3873453" y="2185917"/>
            <a:ext cx="829085" cy="163579"/>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NN</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3" name="圆角矩形 272"/>
          <p:cNvSpPr/>
          <p:nvPr/>
        </p:nvSpPr>
        <p:spPr>
          <a:xfrm>
            <a:off x="5675766" y="2185917"/>
            <a:ext cx="873195" cy="163579"/>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Dataset</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4" name="圆角矩形 273"/>
          <p:cNvSpPr/>
          <p:nvPr/>
        </p:nvSpPr>
        <p:spPr>
          <a:xfrm>
            <a:off x="6635587" y="2185917"/>
            <a:ext cx="833257" cy="163579"/>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Train/Infer</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cxnSp>
        <p:nvCxnSpPr>
          <p:cNvPr id="108" name="直接连接符 99">
            <a:extLst>
              <a:ext uri="{FF2B5EF4-FFF2-40B4-BE49-F238E27FC236}">
                <a16:creationId xmlns:a16="http://schemas.microsoft.com/office/drawing/2014/main" id="{35127FD8-0196-DD4E-A32A-869AC77CD431}"/>
              </a:ext>
            </a:extLst>
          </p:cNvPr>
          <p:cNvCxnSpPr>
            <a:cxnSpLocks/>
          </p:cNvCxnSpPr>
          <p:nvPr/>
        </p:nvCxnSpPr>
        <p:spPr>
          <a:xfrm flipH="1">
            <a:off x="3696011" y="3667734"/>
            <a:ext cx="4819425" cy="0"/>
          </a:xfrm>
          <a:prstGeom prst="line">
            <a:avLst/>
          </a:prstGeom>
          <a:noFill/>
          <a:ln w="12700" cap="flat" cmpd="sng" algn="ctr">
            <a:solidFill>
              <a:schemeClr val="bg2">
                <a:lumMod val="60000"/>
                <a:lumOff val="40000"/>
              </a:schemeClr>
            </a:solidFill>
            <a:prstDash val="sysDash"/>
            <a:miter lim="800000"/>
          </a:ln>
          <a:effectLst/>
        </p:spPr>
      </p:cxnSp>
      <p:cxnSp>
        <p:nvCxnSpPr>
          <p:cNvPr id="109" name="直接连接符 99">
            <a:extLst>
              <a:ext uri="{FF2B5EF4-FFF2-40B4-BE49-F238E27FC236}">
                <a16:creationId xmlns:a16="http://schemas.microsoft.com/office/drawing/2014/main" id="{1FB5B556-F94F-3144-922C-ADD5C4015D1F}"/>
              </a:ext>
            </a:extLst>
          </p:cNvPr>
          <p:cNvCxnSpPr>
            <a:cxnSpLocks/>
          </p:cNvCxnSpPr>
          <p:nvPr/>
        </p:nvCxnSpPr>
        <p:spPr>
          <a:xfrm flipH="1">
            <a:off x="3696011" y="2698916"/>
            <a:ext cx="4811192" cy="0"/>
          </a:xfrm>
          <a:prstGeom prst="line">
            <a:avLst/>
          </a:prstGeom>
          <a:noFill/>
          <a:ln w="12700" cap="flat" cmpd="sng" algn="ctr">
            <a:solidFill>
              <a:schemeClr val="bg2">
                <a:lumMod val="60000"/>
                <a:lumOff val="40000"/>
              </a:schemeClr>
            </a:solidFill>
            <a:prstDash val="sysDash"/>
            <a:miter lim="800000"/>
          </a:ln>
          <a:effectLst/>
        </p:spPr>
      </p:cxnSp>
      <p:sp>
        <p:nvSpPr>
          <p:cNvPr id="81" name="圆角矩形 80">
            <a:extLst>
              <a:ext uri="{FF2B5EF4-FFF2-40B4-BE49-F238E27FC236}">
                <a16:creationId xmlns:a16="http://schemas.microsoft.com/office/drawing/2014/main" id="{5260D28D-CCD8-9948-8263-35773F6B2525}"/>
              </a:ext>
            </a:extLst>
          </p:cNvPr>
          <p:cNvSpPr/>
          <p:nvPr/>
        </p:nvSpPr>
        <p:spPr>
          <a:xfrm>
            <a:off x="6221500" y="2403390"/>
            <a:ext cx="2160000" cy="163579"/>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1" i="0" u="none" strike="noStrike" kern="0" cap="none" spc="0" normalizeH="0" baseline="0" noProof="0" dirty="0">
                <a:ln>
                  <a:noFill/>
                </a:ln>
                <a:solidFill>
                  <a:srgbClr val="1D1D1A"/>
                </a:solidFill>
                <a:effectLst/>
                <a:uLnTx/>
                <a:uFillTx/>
                <a:latin typeface="微软雅黑"/>
                <a:ea typeface="微软雅黑"/>
                <a:cs typeface="+mn-cs"/>
              </a:rPr>
              <a:t>动态图 </a:t>
            </a:r>
            <a:r>
              <a:rPr kumimoji="0" lang="en-US" altLang="zh-CN" sz="800" b="1" i="0" u="none" strike="noStrike" kern="0" cap="none" spc="0" normalizeH="0" baseline="0" noProof="0" dirty="0" err="1">
                <a:ln>
                  <a:noFill/>
                </a:ln>
                <a:solidFill>
                  <a:srgbClr val="1D1D1A"/>
                </a:solidFill>
                <a:effectLst/>
                <a:uLnTx/>
                <a:uFillTx/>
                <a:latin typeface="微软雅黑"/>
                <a:ea typeface="微软雅黑"/>
                <a:cs typeface="+mn-cs"/>
              </a:rPr>
              <a:t>PyNative</a:t>
            </a:r>
            <a:r>
              <a:rPr kumimoji="0" lang="zh-CN" altLang="en-US" sz="800" b="1" i="0" u="none" strike="noStrike" kern="0" cap="none" spc="0" normalizeH="0" baseline="0" noProof="0" dirty="0">
                <a:ln>
                  <a:noFill/>
                </a:ln>
                <a:solidFill>
                  <a:srgbClr val="1D1D1A"/>
                </a:solidFill>
                <a:effectLst/>
                <a:uLnTx/>
                <a:uFillTx/>
                <a:latin typeface="微软雅黑"/>
                <a:ea typeface="微软雅黑"/>
                <a:cs typeface="+mn-cs"/>
              </a:rPr>
              <a:t> </a:t>
            </a:r>
            <a:r>
              <a:rPr kumimoji="0" lang="en-US" altLang="zh-CN" sz="800" b="1" i="0" u="none" strike="noStrike" kern="0" cap="none" spc="0" normalizeH="0" baseline="0" noProof="0" dirty="0">
                <a:ln>
                  <a:noFill/>
                </a:ln>
                <a:solidFill>
                  <a:srgbClr val="1D1D1A"/>
                </a:solidFill>
                <a:effectLst/>
                <a:uLnTx/>
                <a:uFillTx/>
                <a:latin typeface="微软雅黑"/>
                <a:ea typeface="微软雅黑"/>
                <a:cs typeface="+mn-cs"/>
              </a:rPr>
              <a:t>mode</a:t>
            </a:r>
            <a:endParaRPr kumimoji="0" lang="zh-CN" altLang="en-US" sz="8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16" name="文本框 15">
            <a:extLst>
              <a:ext uri="{FF2B5EF4-FFF2-40B4-BE49-F238E27FC236}">
                <a16:creationId xmlns:a16="http://schemas.microsoft.com/office/drawing/2014/main" id="{384A3D0E-255F-5740-A8DC-531CFC8041F8}"/>
              </a:ext>
            </a:extLst>
          </p:cNvPr>
          <p:cNvSpPr txBox="1"/>
          <p:nvPr/>
        </p:nvSpPr>
        <p:spPr>
          <a:xfrm>
            <a:off x="8932985" y="4350936"/>
            <a:ext cx="184731" cy="369332"/>
          </a:xfrm>
          <a:prstGeom prst="rect">
            <a:avLst/>
          </a:prstGeom>
          <a:noFill/>
        </p:spPr>
        <p:txBody>
          <a:bodyPr wrap="none" rtlCol="0">
            <a:spAutoFit/>
          </a:bodyPr>
          <a:lstStyle/>
          <a:p>
            <a:pPr>
              <a:buNone/>
            </a:pPr>
            <a:endParaRPr kumimoji="1" lang="zh-CN" altLang="en-US" b="0" dirty="0" err="1">
              <a:latin typeface="+mn-lt"/>
            </a:endParaRPr>
          </a:p>
        </p:txBody>
      </p:sp>
    </p:spTree>
    <p:extLst>
      <p:ext uri="{BB962C8B-B14F-4D97-AF65-F5344CB8AC3E}">
        <p14:creationId xmlns:p14="http://schemas.microsoft.com/office/powerpoint/2010/main" val="29368993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14311</TotalTime>
  <Words>47</Words>
  <Application>Microsoft Macintosh PowerPoint</Application>
  <PresentationFormat>自定义</PresentationFormat>
  <Paragraphs>16</Paragraphs>
  <Slides>1</Slides>
  <Notes>0</Notes>
  <HiddenSlides>0</HiddenSlides>
  <MMClips>0</MMClips>
  <ScaleCrop>false</ScaleCrop>
  <HeadingPairs>
    <vt:vector size="6" baseType="variant">
      <vt:variant>
        <vt:lpstr>已用的字体</vt:lpstr>
      </vt:variant>
      <vt:variant>
        <vt:i4>10</vt:i4>
      </vt:variant>
      <vt:variant>
        <vt:lpstr>主题</vt:lpstr>
      </vt:variant>
      <vt:variant>
        <vt:i4>6</vt:i4>
      </vt:variant>
      <vt:variant>
        <vt:lpstr>幻灯片标题</vt:lpstr>
      </vt:variant>
      <vt:variant>
        <vt:i4>1</vt:i4>
      </vt:variant>
    </vt:vector>
  </HeadingPairs>
  <TitlesOfParts>
    <vt:vector size="17" baseType="lpstr">
      <vt:lpstr>黑体</vt:lpstr>
      <vt:lpstr>微软雅黑</vt:lpstr>
      <vt:lpstr>FrutigerNext LT Bold</vt:lpstr>
      <vt:lpstr>FrutigerNext LT Light</vt:lpstr>
      <vt:lpstr>FrutigerNext LT Medium</vt:lpstr>
      <vt:lpstr>Arial</vt:lpstr>
      <vt:lpstr>Calibri</vt:lpstr>
      <vt:lpstr>Franklin Gothic Book</vt:lpstr>
      <vt:lpstr>Franklin Gothic Medium</vt:lpstr>
      <vt:lpstr>Wingdings</vt:lpstr>
      <vt:lpstr>Title1</vt:lpstr>
      <vt:lpstr>Title2</vt:lpstr>
      <vt:lpstr>content01</vt:lpstr>
      <vt:lpstr>Content02</vt:lpstr>
      <vt:lpstr>code01</vt:lpstr>
      <vt:lpstr>Thankyou</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1047</cp:revision>
  <dcterms:created xsi:type="dcterms:W3CDTF">2015-01-14T10:38:57Z</dcterms:created>
  <dcterms:modified xsi:type="dcterms:W3CDTF">2022-04-24T13:46:58Z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