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2"/>
  </p:notesMasterIdLst>
  <p:handoutMasterIdLst>
    <p:handoutMasterId r:id="rId13"/>
  </p:handoutMasterIdLst>
  <p:sldIdLst>
    <p:sldId id="693" r:id="rId7"/>
    <p:sldId id="716" r:id="rId8"/>
    <p:sldId id="717" r:id="rId9"/>
    <p:sldId id="718" r:id="rId10"/>
    <p:sldId id="680" r:id="rId11"/>
  </p:sldIdLst>
  <p:sldSz cx="12196763" cy="6858000"/>
  <p:notesSz cx="6805613" cy="9939338"/>
  <p:custDataLst>
    <p:tags r:id="rId14"/>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8B8"/>
    <a:srgbClr val="FFF3D7"/>
    <a:srgbClr val="FFC000"/>
    <a:srgbClr val="DBF2FF"/>
    <a:srgbClr val="384056"/>
    <a:srgbClr val="34393C"/>
    <a:srgbClr val="C5E5FF"/>
    <a:srgbClr val="2D7CC3"/>
    <a:srgbClr val="C00000"/>
    <a:srgbClr val="E7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1885" autoAdjust="0"/>
  </p:normalViewPr>
  <p:slideViewPr>
    <p:cSldViewPr showGuides="1">
      <p:cViewPr varScale="1">
        <p:scale>
          <a:sx n="116" d="100"/>
          <a:sy n="116" d="100"/>
        </p:scale>
        <p:origin x="200"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2022/3/13</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2022/3/13</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5</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5</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MindSpore</a:t>
            </a:r>
            <a:r>
              <a:rPr lang="zh-CN" altLang="en-US" sz="4400" dirty="0"/>
              <a:t>初级课程</a:t>
            </a:r>
          </a:p>
        </p:txBody>
      </p:sp>
      <p:sp>
        <p:nvSpPr>
          <p:cNvPr id="6" name="副标题 2">
            <a:extLst>
              <a:ext uri="{FF2B5EF4-FFF2-40B4-BE49-F238E27FC236}">
                <a16:creationId xmlns:a16="http://schemas.microsoft.com/office/drawing/2014/main" id="{36F8AD95-53BC-C64C-856B-EBBD5BDE0037}"/>
              </a:ext>
            </a:extLst>
          </p:cNvPr>
          <p:cNvSpPr>
            <a:spLocks noGrp="1"/>
          </p:cNvSpPr>
          <p:nvPr>
            <p:ph type="subTitle" idx="11"/>
          </p:nvPr>
        </p:nvSpPr>
        <p:spPr>
          <a:xfrm>
            <a:off x="1417861" y="4389106"/>
            <a:ext cx="5160761" cy="768086"/>
          </a:xfrm>
        </p:spPr>
        <p:txBody>
          <a:bodyPr/>
          <a:lstStyle/>
          <a:p>
            <a:r>
              <a:rPr lang="en-US" altLang="zh-CN" sz="2200" b="1" dirty="0"/>
              <a:t>ZOMI</a:t>
            </a:r>
            <a:r>
              <a:rPr lang="zh-CN" altLang="en-US" sz="2200" b="1" dirty="0"/>
              <a:t> 酱</a:t>
            </a:r>
          </a:p>
        </p:txBody>
      </p:sp>
      <p:pic>
        <p:nvPicPr>
          <p:cNvPr id="7" name="图片 6">
            <a:extLst>
              <a:ext uri="{FF2B5EF4-FFF2-40B4-BE49-F238E27FC236}">
                <a16:creationId xmlns:a16="http://schemas.microsoft.com/office/drawing/2014/main" id="{60E90728-BF3D-9D44-B96E-A07EC3BD2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81" y="4485630"/>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1800" b="1" dirty="0"/>
              <a:t>课程内容</a:t>
            </a:r>
            <a:endParaRPr lang="en-US" altLang="zh-CN" sz="1800" b="1" dirty="0"/>
          </a:p>
          <a:p>
            <a:pPr lvl="1"/>
            <a:r>
              <a:rPr lang="zh-CN" altLang="en-US" sz="1800" dirty="0">
                <a:solidFill>
                  <a:schemeClr val="bg2"/>
                </a:solidFill>
              </a:rPr>
              <a:t>快速入门：准备数据 </a:t>
            </a:r>
            <a:r>
              <a:rPr lang="en-US" altLang="zh-CN" sz="1800" dirty="0">
                <a:solidFill>
                  <a:schemeClr val="bg2"/>
                </a:solidFill>
              </a:rPr>
              <a:t>-</a:t>
            </a:r>
            <a:r>
              <a:rPr lang="zh-CN" altLang="en-US" sz="1800" dirty="0">
                <a:solidFill>
                  <a:schemeClr val="bg2"/>
                </a:solidFill>
              </a:rPr>
              <a:t> 创建模型 </a:t>
            </a:r>
            <a:r>
              <a:rPr lang="en-US" altLang="zh-CN" sz="1800" dirty="0">
                <a:solidFill>
                  <a:schemeClr val="bg2"/>
                </a:solidFill>
              </a:rPr>
              <a:t>–</a:t>
            </a:r>
            <a:r>
              <a:rPr lang="zh-CN" altLang="en-US" sz="1800" dirty="0">
                <a:solidFill>
                  <a:schemeClr val="bg2"/>
                </a:solidFill>
              </a:rPr>
              <a:t> 损失与优化 </a:t>
            </a:r>
            <a:r>
              <a:rPr lang="en-US" altLang="zh-CN" sz="1800" dirty="0">
                <a:solidFill>
                  <a:schemeClr val="bg2"/>
                </a:solidFill>
              </a:rPr>
              <a:t>-</a:t>
            </a:r>
            <a:r>
              <a:rPr lang="zh-CN" altLang="en-US" sz="1800" dirty="0">
                <a:solidFill>
                  <a:schemeClr val="bg2"/>
                </a:solidFill>
              </a:rPr>
              <a:t> 训练与推理</a:t>
            </a:r>
          </a:p>
          <a:p>
            <a:pPr lvl="1"/>
            <a:r>
              <a:rPr lang="zh-CN" altLang="en-US" sz="1800" dirty="0">
                <a:solidFill>
                  <a:schemeClr val="bg2"/>
                </a:solidFill>
              </a:rPr>
              <a:t>张量 </a:t>
            </a:r>
            <a:r>
              <a:rPr lang="en-US" altLang="zh-CN" sz="1800" dirty="0">
                <a:solidFill>
                  <a:schemeClr val="bg2"/>
                </a:solidFill>
              </a:rPr>
              <a:t>Tensor</a:t>
            </a:r>
            <a:r>
              <a:rPr lang="zh-CN" altLang="en-US" sz="1800" dirty="0">
                <a:solidFill>
                  <a:schemeClr val="bg2"/>
                </a:solidFill>
              </a:rPr>
              <a:t>：初始化 </a:t>
            </a:r>
            <a:r>
              <a:rPr lang="en-US" altLang="zh-CN" sz="1800" dirty="0">
                <a:solidFill>
                  <a:schemeClr val="bg2"/>
                </a:solidFill>
              </a:rPr>
              <a:t>–</a:t>
            </a:r>
            <a:r>
              <a:rPr lang="zh-CN" altLang="en-US" sz="1800" dirty="0">
                <a:solidFill>
                  <a:schemeClr val="bg2"/>
                </a:solidFill>
              </a:rPr>
              <a:t> 属性 </a:t>
            </a:r>
            <a:r>
              <a:rPr lang="en-US" altLang="zh-CN" sz="1800" dirty="0">
                <a:solidFill>
                  <a:schemeClr val="bg2"/>
                </a:solidFill>
              </a:rPr>
              <a:t>–</a:t>
            </a:r>
            <a:r>
              <a:rPr lang="zh-CN" altLang="en-US" sz="1800" dirty="0">
                <a:solidFill>
                  <a:schemeClr val="bg2"/>
                </a:solidFill>
              </a:rPr>
              <a:t> 索引 </a:t>
            </a:r>
            <a:r>
              <a:rPr lang="en-US" altLang="zh-CN" sz="1800" dirty="0">
                <a:solidFill>
                  <a:schemeClr val="bg2"/>
                </a:solidFill>
              </a:rPr>
              <a:t>–</a:t>
            </a:r>
            <a:r>
              <a:rPr lang="zh-CN" altLang="en-US" sz="1800" dirty="0">
                <a:solidFill>
                  <a:schemeClr val="bg2"/>
                </a:solidFill>
              </a:rPr>
              <a:t> 转换</a:t>
            </a:r>
            <a:endParaRPr lang="en-US" altLang="zh-CN" sz="1800" dirty="0">
              <a:solidFill>
                <a:schemeClr val="bg2"/>
              </a:solidFill>
            </a:endParaRPr>
          </a:p>
          <a:p>
            <a:pPr lvl="1"/>
            <a:r>
              <a:rPr lang="zh-CN" altLang="en-US" sz="1800" dirty="0">
                <a:solidFill>
                  <a:schemeClr val="bg2"/>
                </a:solidFill>
              </a:rPr>
              <a:t>数据处理：整体流程 </a:t>
            </a:r>
            <a:r>
              <a:rPr lang="en-US" altLang="zh-CN" sz="1800" dirty="0">
                <a:solidFill>
                  <a:schemeClr val="bg2"/>
                </a:solidFill>
              </a:rPr>
              <a:t>–</a:t>
            </a:r>
            <a:r>
              <a:rPr lang="zh-CN" altLang="en-US" sz="1800" dirty="0">
                <a:solidFill>
                  <a:schemeClr val="bg2"/>
                </a:solidFill>
              </a:rPr>
              <a:t> 加载 </a:t>
            </a:r>
            <a:r>
              <a:rPr lang="en-US" altLang="zh-CN" sz="1800" dirty="0">
                <a:solidFill>
                  <a:schemeClr val="bg2"/>
                </a:solidFill>
              </a:rPr>
              <a:t>–</a:t>
            </a:r>
            <a:r>
              <a:rPr lang="zh-CN" altLang="en-US" sz="1800" dirty="0">
                <a:solidFill>
                  <a:schemeClr val="bg2"/>
                </a:solidFill>
              </a:rPr>
              <a:t> 迭代 </a:t>
            </a:r>
            <a:r>
              <a:rPr lang="en-US" altLang="zh-CN" sz="1800" dirty="0">
                <a:solidFill>
                  <a:schemeClr val="bg2"/>
                </a:solidFill>
              </a:rPr>
              <a:t>–</a:t>
            </a:r>
            <a:r>
              <a:rPr lang="zh-CN" altLang="en-US" sz="1800" dirty="0">
                <a:solidFill>
                  <a:schemeClr val="bg2"/>
                </a:solidFill>
              </a:rPr>
              <a:t> 处理与增强</a:t>
            </a:r>
          </a:p>
          <a:p>
            <a:pPr lvl="1"/>
            <a:r>
              <a:rPr lang="zh-CN" altLang="en-US" sz="1800" dirty="0">
                <a:solidFill>
                  <a:schemeClr val="bg2"/>
                </a:solidFill>
              </a:rPr>
              <a:t>创建网络：定义模型 </a:t>
            </a:r>
            <a:r>
              <a:rPr lang="en-US" altLang="zh-CN" sz="1800" dirty="0">
                <a:solidFill>
                  <a:schemeClr val="bg2"/>
                </a:solidFill>
              </a:rPr>
              <a:t>–</a:t>
            </a:r>
            <a:r>
              <a:rPr lang="zh-CN" altLang="en-US" sz="1800" dirty="0">
                <a:solidFill>
                  <a:schemeClr val="bg2"/>
                </a:solidFill>
              </a:rPr>
              <a:t> 模型参数 </a:t>
            </a:r>
            <a:r>
              <a:rPr lang="en-US" altLang="zh-CN" sz="1800" dirty="0">
                <a:solidFill>
                  <a:schemeClr val="bg2"/>
                </a:solidFill>
              </a:rPr>
              <a:t>–</a:t>
            </a:r>
            <a:r>
              <a:rPr lang="zh-CN" altLang="en-US" sz="1800" dirty="0">
                <a:solidFill>
                  <a:schemeClr val="bg2"/>
                </a:solidFill>
              </a:rPr>
              <a:t> 构建网络</a:t>
            </a:r>
          </a:p>
          <a:p>
            <a:pPr lvl="1"/>
            <a:r>
              <a:rPr lang="zh-CN" altLang="en-US" sz="1800" dirty="0">
                <a:solidFill>
                  <a:schemeClr val="bg2"/>
                </a:solidFill>
              </a:rPr>
              <a:t>自动微分：求导 </a:t>
            </a:r>
            <a:r>
              <a:rPr lang="en-US" altLang="zh-CN" sz="1800" dirty="0">
                <a:solidFill>
                  <a:schemeClr val="bg2"/>
                </a:solidFill>
              </a:rPr>
              <a:t>–</a:t>
            </a:r>
            <a:r>
              <a:rPr lang="zh-CN" altLang="en-US" sz="1800" dirty="0">
                <a:solidFill>
                  <a:schemeClr val="bg2"/>
                </a:solidFill>
              </a:rPr>
              <a:t> 梯度缩放 </a:t>
            </a:r>
            <a:r>
              <a:rPr lang="en-US" altLang="zh-CN" sz="1800" dirty="0">
                <a:solidFill>
                  <a:schemeClr val="bg2"/>
                </a:solidFill>
              </a:rPr>
              <a:t>–</a:t>
            </a:r>
            <a:r>
              <a:rPr lang="zh-CN" altLang="en-US" sz="1800" dirty="0">
                <a:solidFill>
                  <a:schemeClr val="bg2"/>
                </a:solidFill>
              </a:rPr>
              <a:t> 停止计算</a:t>
            </a:r>
          </a:p>
          <a:p>
            <a:pPr lvl="1"/>
            <a:r>
              <a:rPr lang="zh-CN" altLang="en-US" sz="1800" dirty="0">
                <a:solidFill>
                  <a:schemeClr val="bg2"/>
                </a:solidFill>
              </a:rPr>
              <a:t>模型训练：超参 </a:t>
            </a:r>
            <a:r>
              <a:rPr lang="en-US" altLang="zh-CN" sz="1800" dirty="0">
                <a:solidFill>
                  <a:schemeClr val="bg2"/>
                </a:solidFill>
              </a:rPr>
              <a:t>–</a:t>
            </a:r>
            <a:r>
              <a:rPr lang="zh-CN" altLang="en-US" sz="1800" dirty="0">
                <a:solidFill>
                  <a:schemeClr val="bg2"/>
                </a:solidFill>
              </a:rPr>
              <a:t> 损失函数 </a:t>
            </a:r>
            <a:r>
              <a:rPr lang="en-US" altLang="zh-CN" sz="1800" dirty="0">
                <a:solidFill>
                  <a:schemeClr val="bg2"/>
                </a:solidFill>
              </a:rPr>
              <a:t>–</a:t>
            </a:r>
            <a:r>
              <a:rPr lang="zh-CN" altLang="en-US" sz="1800" dirty="0">
                <a:solidFill>
                  <a:schemeClr val="bg2"/>
                </a:solidFill>
              </a:rPr>
              <a:t> 优化器 </a:t>
            </a:r>
            <a:r>
              <a:rPr lang="en-US" altLang="zh-CN" sz="1800" dirty="0">
                <a:solidFill>
                  <a:schemeClr val="bg2"/>
                </a:solidFill>
              </a:rPr>
              <a:t>–</a:t>
            </a:r>
            <a:r>
              <a:rPr lang="zh-CN" altLang="en-US" sz="1800" dirty="0">
                <a:solidFill>
                  <a:schemeClr val="bg2"/>
                </a:solidFill>
              </a:rPr>
              <a:t> 训练</a:t>
            </a:r>
          </a:p>
          <a:p>
            <a:pPr lvl="1"/>
            <a:r>
              <a:rPr lang="zh-CN" altLang="en-US" sz="1800" dirty="0">
                <a:solidFill>
                  <a:schemeClr val="bg2"/>
                </a:solidFill>
              </a:rPr>
              <a:t>保存与加载：模型保存 </a:t>
            </a:r>
            <a:r>
              <a:rPr lang="en-US" altLang="zh-CN" sz="1800" dirty="0">
                <a:solidFill>
                  <a:schemeClr val="bg2"/>
                </a:solidFill>
              </a:rPr>
              <a:t>–</a:t>
            </a:r>
            <a:r>
              <a:rPr lang="zh-CN" altLang="en-US" sz="1800" dirty="0">
                <a:solidFill>
                  <a:schemeClr val="bg2"/>
                </a:solidFill>
              </a:rPr>
              <a:t> 加载模型 </a:t>
            </a:r>
            <a:r>
              <a:rPr lang="en-US" altLang="zh-CN" sz="1800" dirty="0">
                <a:solidFill>
                  <a:schemeClr val="bg2"/>
                </a:solidFill>
              </a:rPr>
              <a:t>–</a:t>
            </a:r>
            <a:r>
              <a:rPr lang="zh-CN" altLang="en-US" sz="1800" dirty="0">
                <a:solidFill>
                  <a:schemeClr val="bg2"/>
                </a:solidFill>
              </a:rPr>
              <a:t> 迁移学习</a:t>
            </a:r>
          </a:p>
          <a:p>
            <a:pPr lvl="1"/>
            <a:r>
              <a:rPr lang="zh-CN" altLang="en-US" sz="1800" dirty="0">
                <a:solidFill>
                  <a:schemeClr val="tx1"/>
                </a:solidFill>
              </a:rPr>
              <a:t>推理与部署：模型导出 </a:t>
            </a:r>
            <a:r>
              <a:rPr lang="en-US" altLang="zh-CN" sz="1800" dirty="0">
                <a:solidFill>
                  <a:schemeClr val="tx1"/>
                </a:solidFill>
              </a:rPr>
              <a:t>–</a:t>
            </a:r>
            <a:r>
              <a:rPr lang="zh-CN" altLang="en-US" sz="1800" dirty="0">
                <a:solidFill>
                  <a:schemeClr val="tx1"/>
                </a:solidFill>
              </a:rPr>
              <a:t> 转换格式 </a:t>
            </a:r>
            <a:r>
              <a:rPr lang="en-US" altLang="zh-CN" sz="1800" dirty="0">
                <a:solidFill>
                  <a:schemeClr val="tx1"/>
                </a:solidFill>
              </a:rPr>
              <a:t>–</a:t>
            </a:r>
            <a:r>
              <a:rPr lang="zh-CN" altLang="en-US" sz="1800" dirty="0">
                <a:solidFill>
                  <a:schemeClr val="tx1"/>
                </a:solidFill>
              </a:rPr>
              <a:t> 部署与体验</a:t>
            </a: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t>狗狗和面包 数据集</a:t>
            </a:r>
            <a:endParaRPr lang="en-US" altLang="zh-CN" b="0" dirty="0"/>
          </a:p>
        </p:txBody>
      </p:sp>
      <p:pic>
        <p:nvPicPr>
          <p:cNvPr id="3" name="图片 2">
            <a:extLst>
              <a:ext uri="{FF2B5EF4-FFF2-40B4-BE49-F238E27FC236}">
                <a16:creationId xmlns:a16="http://schemas.microsoft.com/office/drawing/2014/main" id="{F95C88A8-7E41-7544-8103-667E7E12671F}"/>
              </a:ext>
            </a:extLst>
          </p:cNvPr>
          <p:cNvPicPr>
            <a:picLocks noChangeAspect="1"/>
          </p:cNvPicPr>
          <p:nvPr/>
        </p:nvPicPr>
        <p:blipFill>
          <a:blip r:embed="rId2"/>
          <a:stretch>
            <a:fillRect/>
          </a:stretch>
        </p:blipFill>
        <p:spPr>
          <a:xfrm>
            <a:off x="612436" y="1628800"/>
            <a:ext cx="10509276" cy="3888432"/>
          </a:xfrm>
          <a:prstGeom prst="rect">
            <a:avLst/>
          </a:prstGeom>
        </p:spPr>
      </p:pic>
    </p:spTree>
    <p:extLst>
      <p:ext uri="{BB962C8B-B14F-4D97-AF65-F5344CB8AC3E}">
        <p14:creationId xmlns:p14="http://schemas.microsoft.com/office/powerpoint/2010/main" val="3851442272"/>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262764-FA4B-EA42-8A90-1BBC7FDD65DF}"/>
              </a:ext>
            </a:extLst>
          </p:cNvPr>
          <p:cNvSpPr>
            <a:spLocks noGrp="1"/>
          </p:cNvSpPr>
          <p:nvPr>
            <p:ph type="title"/>
          </p:nvPr>
        </p:nvSpPr>
        <p:spPr/>
        <p:txBody>
          <a:bodyPr/>
          <a:lstStyle/>
          <a:p>
            <a:r>
              <a:rPr kumimoji="1" lang="zh-CN" altLang="en-US" dirty="0"/>
              <a:t>本章小结</a:t>
            </a:r>
          </a:p>
        </p:txBody>
      </p:sp>
      <p:sp>
        <p:nvSpPr>
          <p:cNvPr id="3" name="内容占位符 2">
            <a:extLst>
              <a:ext uri="{FF2B5EF4-FFF2-40B4-BE49-F238E27FC236}">
                <a16:creationId xmlns:a16="http://schemas.microsoft.com/office/drawing/2014/main" id="{B74BB096-E401-8742-BEAC-8D6D2BD7F13D}"/>
              </a:ext>
            </a:extLst>
          </p:cNvPr>
          <p:cNvSpPr>
            <a:spLocks noGrp="1"/>
          </p:cNvSpPr>
          <p:nvPr>
            <p:ph sz="half" idx="1"/>
          </p:nvPr>
        </p:nvSpPr>
        <p:spPr/>
        <p:txBody>
          <a:bodyPr/>
          <a:lstStyle/>
          <a:p>
            <a:r>
              <a:rPr kumimoji="1" lang="zh-CN" altLang="en-US" dirty="0"/>
              <a:t>学习了如何转换文件格式到端侧</a:t>
            </a:r>
            <a:endParaRPr kumimoji="1" lang="en-US" altLang="zh-CN" dirty="0"/>
          </a:p>
          <a:p>
            <a:r>
              <a:rPr kumimoji="1" lang="zh-CN" altLang="en-US" dirty="0"/>
              <a:t>学习了</a:t>
            </a:r>
            <a:r>
              <a:rPr kumimoji="1" lang="en-US" altLang="zh-CN" dirty="0"/>
              <a:t>Lite</a:t>
            </a:r>
            <a:r>
              <a:rPr kumimoji="1" lang="zh-CN" altLang="en-US" dirty="0"/>
              <a:t>的</a:t>
            </a:r>
            <a:r>
              <a:rPr kumimoji="1" lang="zh-CN" altLang="en-US"/>
              <a:t>应用部署</a:t>
            </a:r>
            <a:endParaRPr kumimoji="1" lang="en-US" altLang="zh-CN" dirty="0"/>
          </a:p>
        </p:txBody>
      </p:sp>
    </p:spTree>
    <p:extLst>
      <p:ext uri="{BB962C8B-B14F-4D97-AF65-F5344CB8AC3E}">
        <p14:creationId xmlns:p14="http://schemas.microsoft.com/office/powerpoint/2010/main" val="1450966354"/>
      </p:ext>
    </p:extLst>
  </p:cSld>
  <p:clrMapOvr>
    <a:masterClrMapping/>
  </p:clrMapOvr>
  <p:transition advClick="0" advTm="8000">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14371</TotalTime>
  <Words>140</Words>
  <Application>Microsoft Macintosh PowerPoint</Application>
  <PresentationFormat>自定义</PresentationFormat>
  <Paragraphs>18</Paragraphs>
  <Slides>5</Slides>
  <Notes>1</Notes>
  <HiddenSlides>0</HiddenSlides>
  <MMClips>0</MMClips>
  <ScaleCrop>false</ScaleCrop>
  <HeadingPairs>
    <vt:vector size="6" baseType="variant">
      <vt:variant>
        <vt:lpstr>已用的字体</vt:lpstr>
      </vt:variant>
      <vt:variant>
        <vt:i4>8</vt:i4>
      </vt:variant>
      <vt:variant>
        <vt:lpstr>主题</vt:lpstr>
      </vt:variant>
      <vt:variant>
        <vt:i4>6</vt:i4>
      </vt:variant>
      <vt:variant>
        <vt:lpstr>幻灯片标题</vt:lpstr>
      </vt:variant>
      <vt:variant>
        <vt:i4>5</vt:i4>
      </vt:variant>
    </vt:vector>
  </HeadingPairs>
  <TitlesOfParts>
    <vt:vector size="19" baseType="lpstr">
      <vt:lpstr>黑体</vt:lpstr>
      <vt:lpstr>微软雅黑</vt:lpstr>
      <vt:lpstr>FrutigerNext LT Bold</vt:lpstr>
      <vt:lpstr>FrutigerNext LT Light</vt:lpstr>
      <vt:lpstr>FrutigerNext LT Medium</vt:lpstr>
      <vt:lpstr>Arial</vt:lpstr>
      <vt:lpstr>Calibri</vt:lpstr>
      <vt:lpstr>Wingdings</vt:lpstr>
      <vt:lpstr>Title1</vt:lpstr>
      <vt:lpstr>Title2</vt:lpstr>
      <vt:lpstr>content01</vt:lpstr>
      <vt:lpstr>Content02</vt:lpstr>
      <vt:lpstr>code01</vt:lpstr>
      <vt:lpstr>Thankyou</vt:lpstr>
      <vt:lpstr>MindSpore初级课程</vt:lpstr>
      <vt:lpstr>关于本课程</vt:lpstr>
      <vt:lpstr>狗狗和面包 数据集</vt:lpstr>
      <vt:lpstr>本章小结</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1091</cp:revision>
  <dcterms:created xsi:type="dcterms:W3CDTF">2015-01-14T10:38:57Z</dcterms:created>
  <dcterms:modified xsi:type="dcterms:W3CDTF">2022-03-13T08:04:17Z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