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7"/>
  </p:notesMasterIdLst>
  <p:handoutMasterIdLst>
    <p:handoutMasterId r:id="rId18"/>
  </p:handoutMasterIdLst>
  <p:sldIdLst>
    <p:sldId id="693" r:id="rId7"/>
    <p:sldId id="716" r:id="rId8"/>
    <p:sldId id="717" r:id="rId9"/>
    <p:sldId id="710" r:id="rId10"/>
    <p:sldId id="709" r:id="rId11"/>
    <p:sldId id="712" r:id="rId12"/>
    <p:sldId id="711" r:id="rId13"/>
    <p:sldId id="713" r:id="rId14"/>
    <p:sldId id="714" r:id="rId15"/>
    <p:sldId id="680" r:id="rId16"/>
  </p:sldIdLst>
  <p:sldSz cx="12196763" cy="6858000"/>
  <p:notesSz cx="6805613" cy="9939338"/>
  <p:custDataLst>
    <p:tags r:id="rId19"/>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61" autoAdjust="0"/>
    <p:restoredTop sz="91885" autoAdjust="0"/>
  </p:normalViewPr>
  <p:slideViewPr>
    <p:cSldViewPr showGuides="1">
      <p:cViewPr varScale="1">
        <p:scale>
          <a:sx n="116" d="100"/>
          <a:sy n="116" d="100"/>
        </p:scale>
        <p:origin x="208"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2022/3/13</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10</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10</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b="1">
                <a:solidFill>
                  <a:srgbClr val="384056"/>
                </a:solidFill>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506462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 id="2147483862" r:id="rId2"/>
  </p:sldLayoutIdLst>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jpe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CFF1FABF-8BDE-C54A-A9C6-18A81E72C433}"/>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9881655E-97A6-F947-8F72-F4046D855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265733" y="1340768"/>
            <a:ext cx="10963473" cy="4525736"/>
          </a:xfrm>
          <a:noFill/>
        </p:spPr>
        <p:txBody>
          <a:bodyPr/>
          <a:lstStyle/>
          <a:p>
            <a:pPr marL="457200" indent="-457200">
              <a:buFont typeface="+mj-lt"/>
              <a:buAutoNum type="arabicPeriod"/>
            </a:pPr>
            <a:r>
              <a:rPr lang="zh-CN" altLang="en-US" sz="1800" b="1" dirty="0"/>
              <a:t>课程背景</a:t>
            </a:r>
            <a:endParaRPr lang="en-US" altLang="zh-CN" sz="1800" b="1" dirty="0"/>
          </a:p>
          <a:p>
            <a:pPr marL="694190" lvl="1" indent="-457200">
              <a:buFont typeface="Arial" panose="020B0604020202020204" pitchFamily="34" charset="0"/>
              <a:buChar char="•"/>
            </a:pPr>
            <a:r>
              <a:rPr lang="zh-CN" altLang="en-US" sz="1800" dirty="0"/>
              <a:t>设计理念 </a:t>
            </a:r>
            <a:r>
              <a:rPr lang="en-US" altLang="zh-CN" sz="1800" dirty="0"/>
              <a:t>–</a:t>
            </a:r>
            <a:r>
              <a:rPr lang="zh-CN" altLang="en-US" sz="1800" dirty="0"/>
              <a:t> 层次结构 </a:t>
            </a:r>
            <a:r>
              <a:rPr lang="en-US" altLang="zh-CN" sz="1800" dirty="0"/>
              <a:t>–</a:t>
            </a:r>
            <a:r>
              <a:rPr lang="zh-CN" altLang="en-US" sz="1800" dirty="0"/>
              <a:t> 昇腾全栈 </a:t>
            </a:r>
            <a:r>
              <a:rPr lang="en-US" altLang="zh-CN" sz="1800" dirty="0"/>
              <a:t>–</a:t>
            </a:r>
            <a:r>
              <a:rPr lang="zh-CN" altLang="en-US" sz="1800" dirty="0"/>
              <a:t> 安装</a:t>
            </a:r>
            <a:r>
              <a:rPr lang="en-US" altLang="zh-CN" sz="1800" dirty="0"/>
              <a:t>MindSpore</a:t>
            </a:r>
            <a:endParaRPr lang="zh-CN" altLang="en-US" sz="1800" dirty="0"/>
          </a:p>
          <a:p>
            <a:pPr marL="457200" indent="-457200">
              <a:buFont typeface="+mj-lt"/>
              <a:buAutoNum type="arabicPeriod"/>
            </a:pPr>
            <a:r>
              <a:rPr lang="zh-CN" altLang="en-US" sz="1800" b="1" dirty="0">
                <a:solidFill>
                  <a:schemeClr val="bg2"/>
                </a:solidFill>
              </a:rPr>
              <a:t>课程内容</a:t>
            </a:r>
            <a:endParaRPr lang="en-US" altLang="zh-CN" sz="1800" b="1" dirty="0">
              <a:solidFill>
                <a:schemeClr val="bg2"/>
              </a:solidFill>
            </a:endParaRPr>
          </a:p>
          <a:p>
            <a:pPr lvl="1"/>
            <a:r>
              <a:rPr lang="zh-CN" altLang="en-US" sz="1800" dirty="0">
                <a:solidFill>
                  <a:schemeClr val="bg2"/>
                </a:solidFill>
              </a:rPr>
              <a:t>快速入门：准备数据 </a:t>
            </a:r>
            <a:r>
              <a:rPr lang="en-US" altLang="zh-CN" sz="1800" dirty="0">
                <a:solidFill>
                  <a:schemeClr val="bg2"/>
                </a:solidFill>
              </a:rPr>
              <a:t>-</a:t>
            </a:r>
            <a:r>
              <a:rPr lang="zh-CN" altLang="en-US" sz="1800" dirty="0">
                <a:solidFill>
                  <a:schemeClr val="bg2"/>
                </a:solidFill>
              </a:rPr>
              <a:t> 创建模型 </a:t>
            </a:r>
            <a:r>
              <a:rPr lang="en-US" altLang="zh-CN" sz="1800" dirty="0">
                <a:solidFill>
                  <a:schemeClr val="bg2"/>
                </a:solidFill>
              </a:rPr>
              <a:t>–</a:t>
            </a:r>
            <a:r>
              <a:rPr lang="zh-CN" altLang="en-US" sz="1800" dirty="0">
                <a:solidFill>
                  <a:schemeClr val="bg2"/>
                </a:solidFill>
              </a:rPr>
              <a:t> 损失与优化 </a:t>
            </a:r>
            <a:r>
              <a:rPr lang="en-US" altLang="zh-CN" sz="1800" dirty="0">
                <a:solidFill>
                  <a:schemeClr val="bg2"/>
                </a:solidFill>
              </a:rPr>
              <a:t>-</a:t>
            </a:r>
            <a:r>
              <a:rPr lang="zh-CN" altLang="en-US" sz="1800" dirty="0">
                <a:solidFill>
                  <a:schemeClr val="bg2"/>
                </a:solidFill>
              </a:rPr>
              <a:t> 训练与推理</a:t>
            </a:r>
          </a:p>
          <a:p>
            <a:pPr lvl="1"/>
            <a:r>
              <a:rPr lang="zh-CN" altLang="en-US" sz="1800" dirty="0">
                <a:solidFill>
                  <a:schemeClr val="bg2"/>
                </a:solidFill>
              </a:rPr>
              <a:t>张量 </a:t>
            </a:r>
            <a:r>
              <a:rPr lang="en-US" altLang="zh-CN" sz="1800" dirty="0">
                <a:solidFill>
                  <a:schemeClr val="bg2"/>
                </a:solidFill>
              </a:rPr>
              <a:t>Tensor</a:t>
            </a:r>
            <a:r>
              <a:rPr lang="zh-CN" altLang="en-US" sz="1800" dirty="0">
                <a:solidFill>
                  <a:schemeClr val="bg2"/>
                </a:solidFill>
              </a:rPr>
              <a:t>：初始化 </a:t>
            </a:r>
            <a:r>
              <a:rPr lang="en-US" altLang="zh-CN" sz="1800" dirty="0">
                <a:solidFill>
                  <a:schemeClr val="bg2"/>
                </a:solidFill>
              </a:rPr>
              <a:t>–</a:t>
            </a:r>
            <a:r>
              <a:rPr lang="zh-CN" altLang="en-US" sz="1800" dirty="0">
                <a:solidFill>
                  <a:schemeClr val="bg2"/>
                </a:solidFill>
              </a:rPr>
              <a:t> 属性 </a:t>
            </a:r>
            <a:r>
              <a:rPr lang="en-US" altLang="zh-CN" sz="1800" dirty="0">
                <a:solidFill>
                  <a:schemeClr val="bg2"/>
                </a:solidFill>
              </a:rPr>
              <a:t>–</a:t>
            </a:r>
            <a:r>
              <a:rPr lang="zh-CN" altLang="en-US" sz="1800" dirty="0">
                <a:solidFill>
                  <a:schemeClr val="bg2"/>
                </a:solidFill>
              </a:rPr>
              <a:t> 索引 </a:t>
            </a:r>
            <a:r>
              <a:rPr lang="en-US" altLang="zh-CN" sz="1800" dirty="0">
                <a:solidFill>
                  <a:schemeClr val="bg2"/>
                </a:solidFill>
              </a:rPr>
              <a:t>–</a:t>
            </a:r>
            <a:r>
              <a:rPr lang="zh-CN" altLang="en-US" sz="1800" dirty="0">
                <a:solidFill>
                  <a:schemeClr val="bg2"/>
                </a:solidFill>
              </a:rPr>
              <a:t> 转换</a:t>
            </a:r>
            <a:endParaRPr lang="en-US" altLang="zh-CN" sz="1800" dirty="0">
              <a:solidFill>
                <a:schemeClr val="bg2"/>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bg2"/>
                </a:solidFill>
              </a:rPr>
              <a:t>保存与加载：模型保存 </a:t>
            </a:r>
            <a:r>
              <a:rPr lang="en-US" altLang="zh-CN" sz="1800" dirty="0">
                <a:solidFill>
                  <a:schemeClr val="bg2"/>
                </a:solidFill>
              </a:rPr>
              <a:t>–</a:t>
            </a:r>
            <a:r>
              <a:rPr lang="zh-CN" altLang="en-US" sz="1800" dirty="0">
                <a:solidFill>
                  <a:schemeClr val="bg2"/>
                </a:solidFill>
              </a:rPr>
              <a:t> 加载模型 </a:t>
            </a:r>
            <a:r>
              <a:rPr lang="en-US" altLang="zh-CN" sz="1800" dirty="0">
                <a:solidFill>
                  <a:schemeClr val="bg2"/>
                </a:solidFill>
              </a:rPr>
              <a:t>–</a:t>
            </a:r>
            <a:r>
              <a:rPr lang="zh-CN" altLang="en-US" sz="1800" dirty="0">
                <a:solidFill>
                  <a:schemeClr val="bg2"/>
                </a:solidFill>
              </a:rPr>
              <a:t> 迁移学习</a:t>
            </a:r>
          </a:p>
          <a:p>
            <a:pPr lvl="1"/>
            <a:r>
              <a:rPr lang="zh-CN" altLang="en-US" sz="1800" dirty="0">
                <a:solidFill>
                  <a:schemeClr val="bg2"/>
                </a:solidFill>
              </a:rPr>
              <a:t>推理与部署：模型导出 </a:t>
            </a:r>
            <a:r>
              <a:rPr lang="en-US" altLang="zh-CN" sz="1800" dirty="0">
                <a:solidFill>
                  <a:schemeClr val="bg2"/>
                </a:solidFill>
              </a:rPr>
              <a:t>–</a:t>
            </a:r>
            <a:r>
              <a:rPr lang="zh-CN" altLang="en-US" sz="1800" dirty="0">
                <a:solidFill>
                  <a:schemeClr val="bg2"/>
                </a:solidFill>
              </a:rPr>
              <a:t> 转换格式 </a:t>
            </a:r>
            <a:r>
              <a:rPr lang="en-US" altLang="zh-CN" sz="1800" dirty="0">
                <a:solidFill>
                  <a:schemeClr val="bg2"/>
                </a:solidFill>
              </a:rPr>
              <a:t>–</a:t>
            </a:r>
            <a:r>
              <a:rPr lang="zh-CN" altLang="en-US" sz="1800" dirty="0">
                <a:solidFill>
                  <a:schemeClr val="bg2"/>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36D7AA1-823F-D241-9806-53BB87CA4183}"/>
              </a:ext>
            </a:extLst>
          </p:cNvPr>
          <p:cNvPicPr>
            <a:picLocks noChangeAspect="1"/>
          </p:cNvPicPr>
          <p:nvPr/>
        </p:nvPicPr>
        <p:blipFill rotWithShape="1">
          <a:blip r:embed="rId2">
            <a:extLst>
              <a:ext uri="{28A0092B-C50C-407E-A947-70E740481C1C}">
                <a14:useLocalDpi xmlns:a14="http://schemas.microsoft.com/office/drawing/2010/main" val="0"/>
              </a:ext>
            </a:extLst>
          </a:blip>
          <a:srcRect t="4777"/>
          <a:stretch/>
        </p:blipFill>
        <p:spPr>
          <a:xfrm>
            <a:off x="7541138" y="2492896"/>
            <a:ext cx="3688068" cy="3445616"/>
          </a:xfrm>
          <a:prstGeom prst="rect">
            <a:avLst/>
          </a:prstGeom>
        </p:spPr>
      </p:pic>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265733" y="1340768"/>
            <a:ext cx="10963473" cy="4525736"/>
          </a:xfrm>
          <a:noFill/>
        </p:spPr>
        <p:txBody>
          <a:bodyPr/>
          <a:lstStyle/>
          <a:p>
            <a:pPr marL="457200" indent="-457200">
              <a:buFont typeface="+mj-lt"/>
              <a:buAutoNum type="arabicPeriod"/>
            </a:pPr>
            <a:r>
              <a:rPr lang="zh-CN" altLang="en-US" sz="1800" b="1" dirty="0">
                <a:solidFill>
                  <a:schemeClr val="bg2"/>
                </a:solidFill>
              </a:rPr>
              <a:t>课程背景</a:t>
            </a:r>
            <a:endParaRPr lang="en-US" altLang="zh-CN" sz="1800" b="1" dirty="0">
              <a:solidFill>
                <a:schemeClr val="bg2"/>
              </a:solidFill>
            </a:endParaRPr>
          </a:p>
          <a:p>
            <a:pPr marL="694190" lvl="1" indent="-457200">
              <a:buFont typeface="Arial" panose="020B0604020202020204" pitchFamily="34" charset="0"/>
              <a:buChar char="•"/>
            </a:pPr>
            <a:r>
              <a:rPr lang="zh-CN" altLang="en-US" sz="1800" dirty="0">
                <a:solidFill>
                  <a:schemeClr val="bg2"/>
                </a:solidFill>
              </a:rPr>
              <a:t>设计理念 </a:t>
            </a:r>
            <a:r>
              <a:rPr lang="en-US" altLang="zh-CN" sz="1800" dirty="0">
                <a:solidFill>
                  <a:schemeClr val="bg2"/>
                </a:solidFill>
              </a:rPr>
              <a:t>–</a:t>
            </a:r>
            <a:r>
              <a:rPr lang="zh-CN" altLang="en-US" sz="1800" dirty="0">
                <a:solidFill>
                  <a:schemeClr val="bg2"/>
                </a:solidFill>
              </a:rPr>
              <a:t> 层次结构 </a:t>
            </a:r>
            <a:r>
              <a:rPr lang="en-US" altLang="zh-CN" sz="1800" dirty="0">
                <a:solidFill>
                  <a:schemeClr val="bg2"/>
                </a:solidFill>
              </a:rPr>
              <a:t>–</a:t>
            </a:r>
            <a:r>
              <a:rPr lang="zh-CN" altLang="en-US" sz="1800" dirty="0">
                <a:solidFill>
                  <a:schemeClr val="bg2"/>
                </a:solidFill>
              </a:rPr>
              <a:t> 昇腾全栈 </a:t>
            </a:r>
            <a:r>
              <a:rPr lang="en-US" altLang="zh-CN" sz="1800" dirty="0">
                <a:solidFill>
                  <a:schemeClr val="bg2"/>
                </a:solidFill>
              </a:rPr>
              <a:t>–</a:t>
            </a:r>
            <a:r>
              <a:rPr lang="zh-CN" altLang="en-US" sz="1800" dirty="0">
                <a:solidFill>
                  <a:schemeClr val="bg2"/>
                </a:solidFill>
              </a:rPr>
              <a:t> 安装</a:t>
            </a:r>
            <a:r>
              <a:rPr lang="en-US" altLang="zh-CN" sz="1800" dirty="0">
                <a:solidFill>
                  <a:schemeClr val="bg2"/>
                </a:solidFill>
              </a:rPr>
              <a:t>MindSpore</a:t>
            </a:r>
            <a:endParaRPr lang="zh-CN" altLang="en-US" sz="1800" dirty="0">
              <a:solidFill>
                <a:schemeClr val="bg2"/>
              </a:solidFill>
            </a:endParaRPr>
          </a:p>
          <a:p>
            <a:pPr marL="457200" indent="-457200">
              <a:buFont typeface="+mj-lt"/>
              <a:buAutoNum type="arabicPeriod"/>
            </a:pPr>
            <a:r>
              <a:rPr lang="zh-CN" altLang="en-US" sz="1800" b="1" dirty="0"/>
              <a:t>课程内容</a:t>
            </a:r>
            <a:endParaRPr lang="en-US" altLang="zh-CN" sz="1800" b="1" dirty="0"/>
          </a:p>
          <a:p>
            <a:pPr lvl="1"/>
            <a:r>
              <a:rPr lang="zh-CN" altLang="en-US" sz="1800" dirty="0"/>
              <a:t>快速入门：准备数据 </a:t>
            </a:r>
            <a:r>
              <a:rPr lang="en-US" altLang="zh-CN" sz="1800" dirty="0"/>
              <a:t>-</a:t>
            </a:r>
            <a:r>
              <a:rPr lang="zh-CN" altLang="en-US" sz="1800" dirty="0"/>
              <a:t> 创建模型 </a:t>
            </a:r>
            <a:r>
              <a:rPr lang="en-US" altLang="zh-CN" sz="1800" dirty="0"/>
              <a:t>–</a:t>
            </a:r>
            <a:r>
              <a:rPr lang="zh-CN" altLang="en-US" sz="1800" dirty="0"/>
              <a:t> 损失与优化 </a:t>
            </a:r>
            <a:r>
              <a:rPr lang="en-US" altLang="zh-CN" sz="1800" dirty="0"/>
              <a:t>-</a:t>
            </a:r>
            <a:r>
              <a:rPr lang="zh-CN" altLang="en-US" sz="1800" dirty="0"/>
              <a:t> 训练与推理</a:t>
            </a:r>
          </a:p>
          <a:p>
            <a:pPr lvl="1"/>
            <a:r>
              <a:rPr lang="zh-CN" altLang="en-US" sz="1800" dirty="0"/>
              <a:t>张量 </a:t>
            </a:r>
            <a:r>
              <a:rPr lang="en-US" altLang="zh-CN" sz="1800" dirty="0"/>
              <a:t>Tensor</a:t>
            </a:r>
            <a:r>
              <a:rPr lang="zh-CN" altLang="en-US" sz="1800" dirty="0"/>
              <a:t>：初始化 </a:t>
            </a:r>
            <a:r>
              <a:rPr lang="en-US" altLang="zh-CN" sz="1800" dirty="0"/>
              <a:t>–</a:t>
            </a:r>
            <a:r>
              <a:rPr lang="zh-CN" altLang="en-US" sz="1800" dirty="0"/>
              <a:t> 属性 </a:t>
            </a:r>
            <a:r>
              <a:rPr lang="en-US" altLang="zh-CN" sz="1800" dirty="0"/>
              <a:t>–</a:t>
            </a:r>
            <a:r>
              <a:rPr lang="zh-CN" altLang="en-US" sz="1800" dirty="0"/>
              <a:t> 索引 </a:t>
            </a:r>
            <a:r>
              <a:rPr lang="en-US" altLang="zh-CN" sz="1800" dirty="0"/>
              <a:t>–</a:t>
            </a:r>
            <a:r>
              <a:rPr lang="zh-CN" altLang="en-US" sz="1800" dirty="0"/>
              <a:t> 转换</a:t>
            </a:r>
            <a:endParaRPr lang="en-US" altLang="zh-CN" sz="1800" dirty="0"/>
          </a:p>
          <a:p>
            <a:pPr lvl="1"/>
            <a:r>
              <a:rPr lang="zh-CN" altLang="en-US" sz="1800" dirty="0"/>
              <a:t>数据处理：整体流程 </a:t>
            </a:r>
            <a:r>
              <a:rPr lang="en-US" altLang="zh-CN" sz="1800" dirty="0"/>
              <a:t>–</a:t>
            </a:r>
            <a:r>
              <a:rPr lang="zh-CN" altLang="en-US" sz="1800" dirty="0"/>
              <a:t> 加载 </a:t>
            </a:r>
            <a:r>
              <a:rPr lang="en-US" altLang="zh-CN" sz="1800" dirty="0"/>
              <a:t>–</a:t>
            </a:r>
            <a:r>
              <a:rPr lang="zh-CN" altLang="en-US" sz="1800" dirty="0"/>
              <a:t> 迭代 </a:t>
            </a:r>
            <a:r>
              <a:rPr lang="en-US" altLang="zh-CN" sz="1800" dirty="0"/>
              <a:t>–</a:t>
            </a:r>
            <a:r>
              <a:rPr lang="zh-CN" altLang="en-US" sz="1800" dirty="0"/>
              <a:t> 处理与增强</a:t>
            </a:r>
          </a:p>
          <a:p>
            <a:pPr lvl="1"/>
            <a:r>
              <a:rPr lang="zh-CN" altLang="en-US" sz="1800" dirty="0"/>
              <a:t>创建网络：定义模型 </a:t>
            </a:r>
            <a:r>
              <a:rPr lang="en-US" altLang="zh-CN" sz="1800" dirty="0"/>
              <a:t>–</a:t>
            </a:r>
            <a:r>
              <a:rPr lang="zh-CN" altLang="en-US" sz="1800" dirty="0"/>
              <a:t> 模型参数 </a:t>
            </a:r>
            <a:r>
              <a:rPr lang="en-US" altLang="zh-CN" sz="1800" dirty="0"/>
              <a:t>–</a:t>
            </a:r>
            <a:r>
              <a:rPr lang="zh-CN" altLang="en-US" sz="1800" dirty="0"/>
              <a:t> 构建网络</a:t>
            </a:r>
          </a:p>
          <a:p>
            <a:pPr lvl="1"/>
            <a:r>
              <a:rPr lang="zh-CN" altLang="en-US" sz="1800" dirty="0"/>
              <a:t>自动微分：求导 </a:t>
            </a:r>
            <a:r>
              <a:rPr lang="en-US" altLang="zh-CN" sz="1800" dirty="0"/>
              <a:t>–</a:t>
            </a:r>
            <a:r>
              <a:rPr lang="zh-CN" altLang="en-US" sz="1800" dirty="0"/>
              <a:t> 梯度缩放 </a:t>
            </a:r>
            <a:r>
              <a:rPr lang="en-US" altLang="zh-CN" sz="1800" dirty="0"/>
              <a:t>–</a:t>
            </a:r>
            <a:r>
              <a:rPr lang="zh-CN" altLang="en-US" sz="1800" dirty="0"/>
              <a:t> 停止计算</a:t>
            </a:r>
          </a:p>
          <a:p>
            <a:pPr lvl="1"/>
            <a:r>
              <a:rPr lang="zh-CN" altLang="en-US" sz="1800" dirty="0"/>
              <a:t>模型训练：超参 </a:t>
            </a:r>
            <a:r>
              <a:rPr lang="en-US" altLang="zh-CN" sz="1800" dirty="0"/>
              <a:t>–</a:t>
            </a:r>
            <a:r>
              <a:rPr lang="zh-CN" altLang="en-US" sz="1800" dirty="0"/>
              <a:t> 损失函数 </a:t>
            </a:r>
            <a:r>
              <a:rPr lang="en-US" altLang="zh-CN" sz="1800" dirty="0"/>
              <a:t>–</a:t>
            </a:r>
            <a:r>
              <a:rPr lang="zh-CN" altLang="en-US" sz="1800" dirty="0"/>
              <a:t> 优化器 </a:t>
            </a:r>
            <a:r>
              <a:rPr lang="en-US" altLang="zh-CN" sz="1800" dirty="0"/>
              <a:t>–</a:t>
            </a:r>
            <a:r>
              <a:rPr lang="zh-CN" altLang="en-US" sz="1800" dirty="0"/>
              <a:t> 训练</a:t>
            </a:r>
          </a:p>
          <a:p>
            <a:pPr lvl="1"/>
            <a:r>
              <a:rPr lang="zh-CN" altLang="en-US" sz="1800" dirty="0"/>
              <a:t>保存与加载：模型保存 </a:t>
            </a:r>
            <a:r>
              <a:rPr lang="en-US" altLang="zh-CN" sz="1800" dirty="0"/>
              <a:t>–</a:t>
            </a:r>
            <a:r>
              <a:rPr lang="zh-CN" altLang="en-US" sz="1800" dirty="0"/>
              <a:t> 加载模型 </a:t>
            </a:r>
            <a:r>
              <a:rPr lang="en-US" altLang="zh-CN" sz="1800" dirty="0"/>
              <a:t>–</a:t>
            </a:r>
            <a:r>
              <a:rPr lang="zh-CN" altLang="en-US" sz="1800" dirty="0"/>
              <a:t> 迁移学习</a:t>
            </a:r>
          </a:p>
          <a:p>
            <a:pPr lvl="1"/>
            <a:r>
              <a:rPr lang="zh-CN" altLang="en-US" sz="1800" dirty="0"/>
              <a:t>推理与部署：模型导出 </a:t>
            </a:r>
            <a:r>
              <a:rPr lang="en-US" altLang="zh-CN" sz="1800" dirty="0"/>
              <a:t>–</a:t>
            </a:r>
            <a:r>
              <a:rPr lang="zh-CN" altLang="en-US" sz="1800" dirty="0"/>
              <a:t> 转换格式 </a:t>
            </a:r>
            <a:r>
              <a:rPr lang="en-US" altLang="zh-CN" sz="1800" dirty="0"/>
              <a:t>–</a:t>
            </a:r>
            <a:r>
              <a:rPr lang="zh-CN" altLang="en-US" sz="1800" dirty="0"/>
              <a:t> 部署与体验</a:t>
            </a:r>
          </a:p>
        </p:txBody>
      </p:sp>
    </p:spTree>
    <p:extLst>
      <p:ext uri="{BB962C8B-B14F-4D97-AF65-F5344CB8AC3E}">
        <p14:creationId xmlns:p14="http://schemas.microsoft.com/office/powerpoint/2010/main" val="2471267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j-ea"/>
                <a:cs typeface="Arial" panose="020B0604020202020204" pitchFamily="34" charset="0"/>
                <a:sym typeface="Huawei Sans" panose="020C0503030203020204" pitchFamily="34" charset="0"/>
              </a:rPr>
              <a:t>培训目标</a:t>
            </a:r>
            <a:endParaRPr lang="zh-CN" altLang="en-US" dirty="0">
              <a:latin typeface="+mj-ea"/>
            </a:endParaRPr>
          </a:p>
        </p:txBody>
      </p:sp>
      <p:sp>
        <p:nvSpPr>
          <p:cNvPr id="3" name="内容占位符 2">
            <a:extLst>
              <a:ext uri="{FF2B5EF4-FFF2-40B4-BE49-F238E27FC236}">
                <a16:creationId xmlns:a16="http://schemas.microsoft.com/office/drawing/2014/main" id="{C66B1DF1-1551-3F4A-B05A-32256E044610}"/>
              </a:ext>
            </a:extLst>
          </p:cNvPr>
          <p:cNvSpPr>
            <a:spLocks noGrp="1"/>
          </p:cNvSpPr>
          <p:nvPr>
            <p:ph sz="half" idx="1"/>
          </p:nvPr>
        </p:nvSpPr>
        <p:spPr>
          <a:xfrm>
            <a:off x="623636" y="1268760"/>
            <a:ext cx="10963473" cy="4525736"/>
          </a:xfrm>
        </p:spPr>
        <p:txBody>
          <a:bodyPr/>
          <a:lstStyle/>
          <a:p>
            <a:pPr marL="0" indent="0">
              <a:buNone/>
            </a:pPr>
            <a:r>
              <a:rPr lang="zh-CN" altLang="en-US" sz="1800" b="1" dirty="0"/>
              <a:t>学完本课程后，您将能够：</a:t>
            </a:r>
            <a:endParaRPr lang="en-US" altLang="zh-CN" sz="1800" b="1" dirty="0"/>
          </a:p>
          <a:p>
            <a:pPr marL="457200" indent="-457200">
              <a:buFont typeface="+mj-lt"/>
              <a:buAutoNum type="arabicPeriod"/>
            </a:pPr>
            <a:r>
              <a:rPr lang="zh-CN" altLang="en-US" sz="1800" dirty="0"/>
              <a:t>熟悉</a:t>
            </a:r>
            <a:r>
              <a:rPr lang="en-US" altLang="zh-CN" sz="1800" dirty="0"/>
              <a:t>MindSpore</a:t>
            </a:r>
            <a:r>
              <a:rPr lang="zh-CN" altLang="en-US" sz="1800" dirty="0"/>
              <a:t>的语法结构</a:t>
            </a:r>
            <a:endParaRPr lang="en-US" altLang="zh-CN" sz="1800" dirty="0"/>
          </a:p>
          <a:p>
            <a:pPr marL="457200" indent="-457200">
              <a:buFont typeface="+mj-lt"/>
              <a:buAutoNum type="arabicPeriod"/>
            </a:pPr>
            <a:r>
              <a:rPr lang="zh-CN" altLang="en-US" sz="1800" dirty="0"/>
              <a:t>熟悉</a:t>
            </a:r>
            <a:r>
              <a:rPr lang="en-US" altLang="zh-CN" sz="1800" dirty="0"/>
              <a:t>MindSpore</a:t>
            </a:r>
            <a:r>
              <a:rPr lang="zh-CN" altLang="en-US" sz="1800" dirty="0"/>
              <a:t>从构建数据集，网络到训练的全流程</a:t>
            </a:r>
          </a:p>
        </p:txBody>
      </p:sp>
    </p:spTree>
    <p:extLst>
      <p:ext uri="{BB962C8B-B14F-4D97-AF65-F5344CB8AC3E}">
        <p14:creationId xmlns:p14="http://schemas.microsoft.com/office/powerpoint/2010/main" val="418492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743135"/>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73727"/>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209439"/>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76284"/>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2035466"/>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2036101"/>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65734"/>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68760"/>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42415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68760"/>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319204"/>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7315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9737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45809"/>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62159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48547"/>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69475"/>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534348"/>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82972"/>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534348"/>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517139"/>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62373"/>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68993"/>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45212"/>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515159"/>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85072"/>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421111"/>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60188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338889"/>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70385"/>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56326"/>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87075"/>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743135"/>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209440"/>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73727"/>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45823"/>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68760"/>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92711"/>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14050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820222"/>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70385"/>
            <a:ext cx="5839524" cy="0"/>
          </a:xfrm>
          <a:prstGeom prst="line">
            <a:avLst/>
          </a:prstGeom>
          <a:noFill/>
          <a:ln w="12700" cap="flat" cmpd="sng" algn="ctr">
            <a:solidFill>
              <a:schemeClr val="bg2">
                <a:lumMod val="60000"/>
                <a:lumOff val="40000"/>
              </a:schemeClr>
            </a:solidFill>
            <a:prstDash val="sysDash"/>
            <a:miter lim="800000"/>
          </a:ln>
          <a:effectLst/>
        </p:spPr>
      </p:cxnSp>
    </p:spTree>
    <p:extLst>
      <p:ext uri="{BB962C8B-B14F-4D97-AF65-F5344CB8AC3E}">
        <p14:creationId xmlns:p14="http://schemas.microsoft.com/office/powerpoint/2010/main" val="2936899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3256684" y="4698067"/>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3256685" y="2828659"/>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3256685" y="4164371"/>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4298181" y="2831216"/>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7690623" y="1990398"/>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3246782" y="1991033"/>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4451121" y="3120666"/>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9212465" y="1223692"/>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3616912"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6788129"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5202521"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8373738" y="4787027"/>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7767155"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8455613" y="2425438"/>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5109594" y="4379085"/>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3249545" y="1223692"/>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3385671" y="2274136"/>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3393427" y="3128087"/>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3393427" y="335230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3393427" y="380074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3393427" y="357652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9206167" y="2803479"/>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3256684" y="5224407"/>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370" y="5489280"/>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82285" y="5337904"/>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76239" y="5489280"/>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921148" y="5472071"/>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5721736" y="5617305"/>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8435917"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6664881"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4491873" y="5214794"/>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7298328" y="5623925"/>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8369115" y="5500144"/>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960716" y="5470091"/>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8630" y="5540004"/>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307980" y="5376043"/>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9318727" y="1556813"/>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9318727" y="229382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9318727" y="1925317"/>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9295092" y="3711258"/>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9300449" y="4142007"/>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578451" y="4698067"/>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573233" y="4164372"/>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578451" y="2828659"/>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583532" y="2000755"/>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569130" y="1223692"/>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9142042" y="1247643"/>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3246782" y="4095436"/>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3238549" y="277515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3256684" y="1925317"/>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117" name="组合 116">
            <a:extLst>
              <a:ext uri="{FF2B5EF4-FFF2-40B4-BE49-F238E27FC236}">
                <a16:creationId xmlns:a16="http://schemas.microsoft.com/office/drawing/2014/main" id="{80897577-8939-9646-96EA-A71B8E1C2CC1}"/>
              </a:ext>
            </a:extLst>
          </p:cNvPr>
          <p:cNvGrpSpPr/>
          <p:nvPr/>
        </p:nvGrpSpPr>
        <p:grpSpPr>
          <a:xfrm flipH="1">
            <a:off x="87374" y="4725144"/>
            <a:ext cx="9998093" cy="1290176"/>
            <a:chOff x="519161" y="4951107"/>
            <a:chExt cx="10505341" cy="1366783"/>
          </a:xfrm>
        </p:grpSpPr>
        <p:sp>
          <p:nvSpPr>
            <p:cNvPr id="118" name="圆角矩形 117">
              <a:extLst>
                <a:ext uri="{FF2B5EF4-FFF2-40B4-BE49-F238E27FC236}">
                  <a16:creationId xmlns:a16="http://schemas.microsoft.com/office/drawing/2014/main" id="{B00D982E-90F2-7C49-82D9-0E9789B32BED}"/>
                </a:ext>
              </a:extLst>
            </p:cNvPr>
            <p:cNvSpPr/>
            <p:nvPr/>
          </p:nvSpPr>
          <p:spPr>
            <a:xfrm>
              <a:off x="519161" y="4951107"/>
              <a:ext cx="8956030" cy="1350363"/>
            </a:xfrm>
            <a:prstGeom prst="roundRect">
              <a:avLst>
                <a:gd name="adj" fmla="val 5636"/>
              </a:avLst>
            </a:prstGeom>
            <a:solidFill>
              <a:srgbClr val="FF0000">
                <a:alpha val="5098"/>
              </a:srgbClr>
            </a:solidFill>
            <a:ln w="25400" cap="flat" cmpd="sng" algn="ctr">
              <a:solidFill>
                <a:srgbClr val="C7000A"/>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微软雅黑"/>
                <a:ea typeface="微软雅黑"/>
                <a:cs typeface="+mn-cs"/>
              </a:endParaRPr>
            </a:p>
          </p:txBody>
        </p:sp>
        <p:sp>
          <p:nvSpPr>
            <p:cNvPr id="119" name="左大括号 118">
              <a:extLst>
                <a:ext uri="{FF2B5EF4-FFF2-40B4-BE49-F238E27FC236}">
                  <a16:creationId xmlns:a16="http://schemas.microsoft.com/office/drawing/2014/main" id="{4143443E-04CB-F242-9FF4-BCCDFB2818A0}"/>
                </a:ext>
              </a:extLst>
            </p:cNvPr>
            <p:cNvSpPr/>
            <p:nvPr/>
          </p:nvSpPr>
          <p:spPr>
            <a:xfrm>
              <a:off x="9806785" y="5033560"/>
              <a:ext cx="45719" cy="1260000"/>
            </a:xfrm>
            <a:prstGeom prst="leftBrace">
              <a:avLst/>
            </a:prstGeom>
            <a:noFill/>
            <a:ln w="28575" cap="flat" cmpd="sng" algn="ctr">
              <a:solidFill>
                <a:srgbClr val="C7000A"/>
              </a:solidFill>
              <a:prstDash val="solid"/>
              <a:miter lim="800000"/>
            </a:ln>
            <a:effectLst/>
          </p:spPr>
          <p:txBody>
            <a:bodyPr rtlCol="0" anchor="ct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120" name="矩形 119">
              <a:extLst>
                <a:ext uri="{FF2B5EF4-FFF2-40B4-BE49-F238E27FC236}">
                  <a16:creationId xmlns:a16="http://schemas.microsoft.com/office/drawing/2014/main" id="{53A5035B-BABD-7646-B10D-8E43CA7375B0}"/>
                </a:ext>
              </a:extLst>
            </p:cNvPr>
            <p:cNvSpPr/>
            <p:nvPr/>
          </p:nvSpPr>
          <p:spPr>
            <a:xfrm>
              <a:off x="9916506" y="4984142"/>
              <a:ext cx="1107996" cy="830997"/>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异构计算框架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硬件驱动</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底层算子</a:t>
              </a:r>
            </a:p>
          </p:txBody>
        </p:sp>
        <p:sp>
          <p:nvSpPr>
            <p:cNvPr id="121" name="矩形 120">
              <a:extLst>
                <a:ext uri="{FF2B5EF4-FFF2-40B4-BE49-F238E27FC236}">
                  <a16:creationId xmlns:a16="http://schemas.microsoft.com/office/drawing/2014/main" id="{DCB979C7-8A86-AF42-920C-D1B2D701D366}"/>
                </a:ext>
              </a:extLst>
            </p:cNvPr>
            <p:cNvSpPr/>
            <p:nvPr/>
          </p:nvSpPr>
          <p:spPr>
            <a:xfrm>
              <a:off x="9916506" y="5717726"/>
              <a:ext cx="954107" cy="600164"/>
            </a:xfrm>
            <a:prstGeom prst="rect">
              <a:avLst/>
            </a:prstGeom>
          </p:spPr>
          <p:txBody>
            <a:bodyPr wrap="none">
              <a:spAutoFit/>
            </a:bodyPr>
            <a:lstStyle/>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多样化硬件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r"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昇腾、鲲鹏</a:t>
              </a:r>
            </a:p>
          </p:txBody>
        </p:sp>
      </p:grpSp>
      <p:grpSp>
        <p:nvGrpSpPr>
          <p:cNvPr id="93" name="组合 92">
            <a:extLst>
              <a:ext uri="{FF2B5EF4-FFF2-40B4-BE49-F238E27FC236}">
                <a16:creationId xmlns:a16="http://schemas.microsoft.com/office/drawing/2014/main" id="{977310B3-1205-264D-84C0-3F288EA78C1F}"/>
              </a:ext>
            </a:extLst>
          </p:cNvPr>
          <p:cNvGrpSpPr/>
          <p:nvPr/>
        </p:nvGrpSpPr>
        <p:grpSpPr>
          <a:xfrm>
            <a:off x="198552" y="2762565"/>
            <a:ext cx="8897656" cy="1286424"/>
            <a:chOff x="350575" y="2101259"/>
            <a:chExt cx="9349074" cy="1362808"/>
          </a:xfrm>
        </p:grpSpPr>
        <p:sp>
          <p:nvSpPr>
            <p:cNvPr id="111" name="圆角矩形 110">
              <a:extLst>
                <a:ext uri="{FF2B5EF4-FFF2-40B4-BE49-F238E27FC236}">
                  <a16:creationId xmlns:a16="http://schemas.microsoft.com/office/drawing/2014/main" id="{BAF99039-37EB-4C44-955C-3C887116CF86}"/>
                </a:ext>
              </a:extLst>
            </p:cNvPr>
            <p:cNvSpPr/>
            <p:nvPr/>
          </p:nvSpPr>
          <p:spPr>
            <a:xfrm>
              <a:off x="4631320" y="2101259"/>
              <a:ext cx="5068329" cy="1362808"/>
            </a:xfrm>
            <a:prstGeom prst="roundRect">
              <a:avLst>
                <a:gd name="adj" fmla="val 5359"/>
              </a:avLst>
            </a:prstGeom>
            <a:noFill/>
            <a:ln w="28575" cap="flat" cmpd="sng" algn="ctr">
              <a:solidFill>
                <a:srgbClr val="00B0F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12" name="矩形 111">
              <a:extLst>
                <a:ext uri="{FF2B5EF4-FFF2-40B4-BE49-F238E27FC236}">
                  <a16:creationId xmlns:a16="http://schemas.microsoft.com/office/drawing/2014/main" id="{6E81AB78-59BE-8047-A0F3-52962E0EC3F9}"/>
                </a:ext>
              </a:extLst>
            </p:cNvPr>
            <p:cNvSpPr/>
            <p:nvPr/>
          </p:nvSpPr>
          <p:spPr>
            <a:xfrm>
              <a:off x="350575" y="2279421"/>
              <a:ext cx="954107"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Huawei Sans" panose="020B0604020202020204"/>
                  <a:ea typeface="微软雅黑"/>
                </a:rPr>
                <a:t>编译优化层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Huawei Sans" panose="020B0604020202020204"/>
                  <a:ea typeface="微软雅黑"/>
                </a:rPr>
                <a:t>硬件无关优化</a:t>
              </a:r>
              <a:endParaRPr kumimoji="0" lang="en-US" altLang="zh-CN" sz="1000" b="0" i="0" u="none" strike="noStrike" kern="0" cap="none" spc="0" normalizeH="0" baseline="0" noProof="0" dirty="0">
                <a:ln>
                  <a:noFill/>
                </a:ln>
                <a:solidFill>
                  <a:srgbClr val="1D1D1A"/>
                </a:solidFill>
                <a:effectLst/>
                <a:uLnTx/>
                <a:uFillTx/>
                <a:latin typeface="Huawei Sans" panose="020B0604020202020204"/>
                <a:ea typeface="微软雅黑"/>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硬件相关优化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推理部署优化</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p:txBody>
        </p:sp>
        <p:sp>
          <p:nvSpPr>
            <p:cNvPr id="113" name="左大括号 112">
              <a:extLst>
                <a:ext uri="{FF2B5EF4-FFF2-40B4-BE49-F238E27FC236}">
                  <a16:creationId xmlns:a16="http://schemas.microsoft.com/office/drawing/2014/main" id="{9A749290-CF94-7842-97A8-007A4B7EBE00}"/>
                </a:ext>
              </a:extLst>
            </p:cNvPr>
            <p:cNvSpPr/>
            <p:nvPr/>
          </p:nvSpPr>
          <p:spPr>
            <a:xfrm flipH="1">
              <a:off x="1290696" y="2288246"/>
              <a:ext cx="262921" cy="1052959"/>
            </a:xfrm>
            <a:prstGeom prst="leftBrace">
              <a:avLst/>
            </a:prstGeom>
            <a:noFill/>
            <a:ln w="28575"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grpSp>
        <p:nvGrpSpPr>
          <p:cNvPr id="115" name="组合 114">
            <a:extLst>
              <a:ext uri="{FF2B5EF4-FFF2-40B4-BE49-F238E27FC236}">
                <a16:creationId xmlns:a16="http://schemas.microsoft.com/office/drawing/2014/main" id="{0C2CCF46-996B-0D4F-9389-D0C9C3C07E87}"/>
              </a:ext>
            </a:extLst>
          </p:cNvPr>
          <p:cNvGrpSpPr/>
          <p:nvPr/>
        </p:nvGrpSpPr>
        <p:grpSpPr>
          <a:xfrm>
            <a:off x="256603" y="1957004"/>
            <a:ext cx="7363598" cy="823924"/>
            <a:chOff x="369585" y="2122155"/>
            <a:chExt cx="7737185" cy="872847"/>
          </a:xfrm>
        </p:grpSpPr>
        <p:sp>
          <p:nvSpPr>
            <p:cNvPr id="116" name="圆角矩形 115">
              <a:extLst>
                <a:ext uri="{FF2B5EF4-FFF2-40B4-BE49-F238E27FC236}">
                  <a16:creationId xmlns:a16="http://schemas.microsoft.com/office/drawing/2014/main" id="{FD251F6B-3CB3-4648-98D5-132CA92E7C7B}"/>
                </a:ext>
              </a:extLst>
            </p:cNvPr>
            <p:cNvSpPr/>
            <p:nvPr/>
          </p:nvSpPr>
          <p:spPr>
            <a:xfrm>
              <a:off x="3499026" y="2122155"/>
              <a:ext cx="4607744" cy="727250"/>
            </a:xfrm>
            <a:prstGeom prst="roundRect">
              <a:avLst>
                <a:gd name="adj" fmla="val 8929"/>
              </a:avLst>
            </a:prstGeom>
            <a:solidFill>
              <a:srgbClr val="FFFFFF">
                <a:alpha val="20000"/>
              </a:srgbClr>
            </a:solidFill>
            <a:ln w="28575" cap="flat" cmpd="sng" algn="ctr">
              <a:solidFill>
                <a:srgbClr val="FFC00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sp>
          <p:nvSpPr>
            <p:cNvPr id="122" name="矩形 121">
              <a:extLst>
                <a:ext uri="{FF2B5EF4-FFF2-40B4-BE49-F238E27FC236}">
                  <a16:creationId xmlns:a16="http://schemas.microsoft.com/office/drawing/2014/main" id="{46A84BF5-3705-DE45-906A-A78A0463DD6B}"/>
                </a:ext>
              </a:extLst>
            </p:cNvPr>
            <p:cNvSpPr/>
            <p:nvPr/>
          </p:nvSpPr>
          <p:spPr>
            <a:xfrm>
              <a:off x="369585" y="2164005"/>
              <a:ext cx="994183" cy="830997"/>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API</a:t>
              </a: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表达层</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err="1">
                  <a:ln>
                    <a:noFill/>
                  </a:ln>
                  <a:solidFill>
                    <a:srgbClr val="1D1D1A"/>
                  </a:solidFill>
                  <a:effectLst/>
                  <a:uLnTx/>
                  <a:uFillTx/>
                  <a:latin typeface="微软雅黑"/>
                  <a:ea typeface="微软雅黑"/>
                  <a:sym typeface="Huawei Sans" panose="020C0503030203020204" pitchFamily="34" charset="0"/>
                </a:rPr>
                <a:t>nn</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cell</a:t>
              </a: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metrics</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loss</a:t>
              </a:r>
            </a:p>
          </p:txBody>
        </p:sp>
        <p:sp>
          <p:nvSpPr>
            <p:cNvPr id="123" name="左大括号 122">
              <a:extLst>
                <a:ext uri="{FF2B5EF4-FFF2-40B4-BE49-F238E27FC236}">
                  <a16:creationId xmlns:a16="http://schemas.microsoft.com/office/drawing/2014/main" id="{B91573CF-61EC-E240-86BD-3A4CCA407B9C}"/>
                </a:ext>
              </a:extLst>
            </p:cNvPr>
            <p:cNvSpPr/>
            <p:nvPr/>
          </p:nvSpPr>
          <p:spPr>
            <a:xfrm flipH="1">
              <a:off x="1304592" y="2230618"/>
              <a:ext cx="159045" cy="764382"/>
            </a:xfrm>
            <a:prstGeom prst="leftBrace">
              <a:avLst/>
            </a:prstGeom>
            <a:noFill/>
            <a:ln w="28575"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grpSp>
      <p:grpSp>
        <p:nvGrpSpPr>
          <p:cNvPr id="125" name="组合 124">
            <a:extLst>
              <a:ext uri="{FF2B5EF4-FFF2-40B4-BE49-F238E27FC236}">
                <a16:creationId xmlns:a16="http://schemas.microsoft.com/office/drawing/2014/main" id="{12CD088F-1C2F-5149-8434-AD34C5F283D6}"/>
              </a:ext>
            </a:extLst>
          </p:cNvPr>
          <p:cNvGrpSpPr/>
          <p:nvPr/>
        </p:nvGrpSpPr>
        <p:grpSpPr>
          <a:xfrm>
            <a:off x="244284" y="1002384"/>
            <a:ext cx="5338812" cy="1002314"/>
            <a:chOff x="315078" y="901185"/>
            <a:chExt cx="5609673" cy="1061829"/>
          </a:xfrm>
        </p:grpSpPr>
        <p:sp>
          <p:nvSpPr>
            <p:cNvPr id="126" name="矩形 125">
              <a:extLst>
                <a:ext uri="{FF2B5EF4-FFF2-40B4-BE49-F238E27FC236}">
                  <a16:creationId xmlns:a16="http://schemas.microsoft.com/office/drawing/2014/main" id="{8FA4DA15-13FA-6E42-A5AD-C2A333289EA0}"/>
                </a:ext>
              </a:extLst>
            </p:cNvPr>
            <p:cNvSpPr/>
            <p:nvPr/>
          </p:nvSpPr>
          <p:spPr>
            <a:xfrm>
              <a:off x="315078" y="901185"/>
              <a:ext cx="936474" cy="1061829"/>
            </a:xfrm>
            <a:prstGeom prst="rect">
              <a:avLst/>
            </a:prstGeom>
          </p:spPr>
          <p:txBody>
            <a:bodyPr wrap="none">
              <a:spAutoFit/>
            </a:bodyPr>
            <a:lstStyle/>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网络模型</a:t>
              </a:r>
              <a:endParaRPr kumimoji="0" lang="en-US" altLang="zh-CN" sz="1200" b="1"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170+</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模型</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10+AI</a:t>
              </a: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套件</a:t>
              </a:r>
              <a:endPar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endParaRPr>
            </a:p>
            <a:p>
              <a:pPr marL="0" marR="0" lvl="0" indent="0" algn="just" defTabSz="914034" eaLnBrk="1" fontAlgn="auto" latinLnBrk="0" hangingPunct="1">
                <a:lnSpc>
                  <a:spcPct val="150000"/>
                </a:lnSpc>
                <a:spcBef>
                  <a:spcPts val="0"/>
                </a:spcBef>
                <a:spcAft>
                  <a:spcPts val="0"/>
                </a:spcAft>
                <a:buClrTx/>
                <a:buSzTx/>
                <a:buFontTx/>
                <a:buNone/>
                <a:tabLst/>
                <a:defRPr/>
              </a:pPr>
              <a:r>
                <a:rPr kumimoji="0" lang="zh-CN" altLang="en-US"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匹配模型</a:t>
              </a:r>
              <a:r>
                <a:rPr kumimoji="0" lang="en-US" altLang="zh-CN" sz="1000" b="0" i="0" u="none" strike="noStrike" kern="0" cap="none" spc="0" normalizeH="0" baseline="0" noProof="0" dirty="0">
                  <a:ln>
                    <a:noFill/>
                  </a:ln>
                  <a:solidFill>
                    <a:srgbClr val="1D1D1A"/>
                  </a:solidFill>
                  <a:effectLst/>
                  <a:uLnTx/>
                  <a:uFillTx/>
                  <a:latin typeface="微软雅黑"/>
                  <a:ea typeface="微软雅黑"/>
                  <a:sym typeface="Huawei Sans" panose="020C0503030203020204" pitchFamily="34" charset="0"/>
                </a:rPr>
                <a:t>hub</a:t>
              </a:r>
            </a:p>
          </p:txBody>
        </p:sp>
        <p:sp>
          <p:nvSpPr>
            <p:cNvPr id="127" name="左大括号 126">
              <a:extLst>
                <a:ext uri="{FF2B5EF4-FFF2-40B4-BE49-F238E27FC236}">
                  <a16:creationId xmlns:a16="http://schemas.microsoft.com/office/drawing/2014/main" id="{6C803F19-A030-EC4A-B044-299D9247F4B0}"/>
                </a:ext>
              </a:extLst>
            </p:cNvPr>
            <p:cNvSpPr/>
            <p:nvPr/>
          </p:nvSpPr>
          <p:spPr>
            <a:xfrm flipH="1">
              <a:off x="1271452" y="1075120"/>
              <a:ext cx="159045" cy="785355"/>
            </a:xfrm>
            <a:prstGeom prst="leftBrace">
              <a:avLst/>
            </a:prstGeom>
            <a:noFill/>
            <a:ln w="28575" cap="flat" cmpd="sng" algn="ctr">
              <a:solidFill>
                <a:srgbClr val="92D05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1D1D1A"/>
                </a:solidFill>
                <a:effectLst/>
                <a:uLnTx/>
                <a:uFillTx/>
                <a:latin typeface="Huawei Sans" panose="020B0604020202020204"/>
                <a:ea typeface="微软雅黑"/>
                <a:cs typeface="+mn-cs"/>
              </a:endParaRPr>
            </a:p>
          </p:txBody>
        </p:sp>
        <p:sp>
          <p:nvSpPr>
            <p:cNvPr id="128" name="圆角矩形 127">
              <a:extLst>
                <a:ext uri="{FF2B5EF4-FFF2-40B4-BE49-F238E27FC236}">
                  <a16:creationId xmlns:a16="http://schemas.microsoft.com/office/drawing/2014/main" id="{FE2B0BB4-3340-8C43-A383-E7E49C5F2537}"/>
                </a:ext>
              </a:extLst>
            </p:cNvPr>
            <p:cNvSpPr/>
            <p:nvPr/>
          </p:nvSpPr>
          <p:spPr>
            <a:xfrm>
              <a:off x="3431925" y="1111787"/>
              <a:ext cx="2492826" cy="706949"/>
            </a:xfrm>
            <a:prstGeom prst="roundRect">
              <a:avLst>
                <a:gd name="adj" fmla="val 11535"/>
              </a:avLst>
            </a:prstGeom>
            <a:solidFill>
              <a:srgbClr val="CCEFDC">
                <a:alpha val="20000"/>
              </a:srgbClr>
            </a:solidFill>
            <a:ln w="25400" cap="flat" cmpd="sng" algn="ctr">
              <a:solidFill>
                <a:srgbClr val="92D050"/>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666666"/>
                </a:solidFill>
                <a:effectLst/>
                <a:uLnTx/>
                <a:uFillTx/>
                <a:latin typeface="Huawei Sans" panose="020B0604020202020204"/>
                <a:ea typeface="微软雅黑"/>
                <a:cs typeface="+mn-cs"/>
              </a:endParaRPr>
            </a:p>
          </p:txBody>
        </p:sp>
      </p:grpSp>
    </p:spTree>
    <p:extLst>
      <p:ext uri="{BB962C8B-B14F-4D97-AF65-F5344CB8AC3E}">
        <p14:creationId xmlns:p14="http://schemas.microsoft.com/office/powerpoint/2010/main" val="411593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矩形 252"/>
          <p:cNvSpPr/>
          <p:nvPr/>
        </p:nvSpPr>
        <p:spPr>
          <a:xfrm>
            <a:off x="1857048" y="4743135"/>
            <a:ext cx="6821462" cy="470279"/>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架构图</a:t>
            </a:r>
            <a:endParaRPr lang="zh-CN" altLang="en-US" dirty="0">
              <a:latin typeface="+mj-ea"/>
            </a:endParaRPr>
          </a:p>
        </p:txBody>
      </p:sp>
      <p:sp>
        <p:nvSpPr>
          <p:cNvPr id="226" name="矩形 225"/>
          <p:cNvSpPr/>
          <p:nvPr/>
        </p:nvSpPr>
        <p:spPr>
          <a:xfrm>
            <a:off x="1857049" y="2873727"/>
            <a:ext cx="964564" cy="120788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Data</a:t>
            </a:r>
          </a:p>
        </p:txBody>
      </p:sp>
      <p:sp>
        <p:nvSpPr>
          <p:cNvPr id="227" name="矩形 226"/>
          <p:cNvSpPr/>
          <p:nvPr/>
        </p:nvSpPr>
        <p:spPr>
          <a:xfrm>
            <a:off x="1857049" y="4209439"/>
            <a:ext cx="5814936" cy="455152"/>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rPr>
              <a:t>  </a:t>
            </a: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Runtime</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0" name="矩形 229"/>
          <p:cNvSpPr/>
          <p:nvPr/>
        </p:nvSpPr>
        <p:spPr>
          <a:xfrm>
            <a:off x="2898545" y="2876284"/>
            <a:ext cx="4788125" cy="1195568"/>
          </a:xfrm>
          <a:prstGeom prst="rect">
            <a:avLst/>
          </a:prstGeom>
          <a:solidFill>
            <a:srgbClr val="CCECFF"/>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Compiler AI</a:t>
            </a:r>
            <a:r>
              <a:rPr lang="zh-CN" altLang="en-US" sz="1000" b="1" kern="0" dirty="0">
                <a:solidFill>
                  <a:srgbClr val="1D1D1A"/>
                </a:solidFill>
                <a:latin typeface="微软雅黑"/>
                <a:ea typeface="微软雅黑"/>
              </a:rPr>
              <a:t>编译器</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4" name="矩形 233"/>
          <p:cNvSpPr/>
          <p:nvPr/>
        </p:nvSpPr>
        <p:spPr>
          <a:xfrm>
            <a:off x="6290987" y="2035466"/>
            <a:ext cx="1395683" cy="709349"/>
          </a:xfrm>
          <a:prstGeom prst="rect">
            <a:avLst/>
          </a:prstGeom>
          <a:solidFill>
            <a:srgbClr val="CCECFF">
              <a:alpha val="40000"/>
            </a:srgbClr>
          </a:solidFill>
          <a:ln w="1270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第三方前端</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2" name="矩形 241"/>
          <p:cNvSpPr/>
          <p:nvPr/>
        </p:nvSpPr>
        <p:spPr>
          <a:xfrm>
            <a:off x="1847146" y="2036101"/>
            <a:ext cx="4358488" cy="708714"/>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Expression </a:t>
            </a:r>
            <a:r>
              <a:rPr lang="zh-CN" altLang="en-US" sz="1000" b="1" kern="0" dirty="0">
                <a:solidFill>
                  <a:srgbClr val="1D1D1A"/>
                </a:solidFill>
                <a:latin typeface="微软雅黑"/>
                <a:ea typeface="微软雅黑"/>
              </a:rPr>
              <a:t>全场景统一</a:t>
            </a:r>
            <a:r>
              <a:rPr lang="en-US" altLang="zh-CN" sz="1000" b="1" kern="0" dirty="0">
                <a:solidFill>
                  <a:srgbClr val="1D1D1A"/>
                </a:solidFill>
                <a:latin typeface="微软雅黑"/>
                <a:ea typeface="微软雅黑"/>
              </a:rPr>
              <a:t>API</a:t>
            </a:r>
            <a:endParaRPr kumimoji="0" lang="en-US" altLang="zh-CN" sz="10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6" name="组合 5"/>
          <p:cNvGrpSpPr/>
          <p:nvPr/>
        </p:nvGrpSpPr>
        <p:grpSpPr>
          <a:xfrm>
            <a:off x="3051485" y="3165734"/>
            <a:ext cx="4530446" cy="854425"/>
            <a:chOff x="3137239" y="3304011"/>
            <a:chExt cx="4530446" cy="1093588"/>
          </a:xfrm>
        </p:grpSpPr>
        <p:sp>
          <p:nvSpPr>
            <p:cNvPr id="231" name="圆角矩形 230"/>
            <p:cNvSpPr/>
            <p:nvPr/>
          </p:nvSpPr>
          <p:spPr>
            <a:xfrm>
              <a:off x="3137239" y="3878221"/>
              <a:ext cx="4530446" cy="233717"/>
            </a:xfrm>
            <a:prstGeom prst="round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IR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中间表达层</a:t>
              </a:r>
            </a:p>
          </p:txBody>
        </p:sp>
        <p:sp>
          <p:nvSpPr>
            <p:cNvPr id="232" name="圆角矩形 231"/>
            <p:cNvSpPr/>
            <p:nvPr/>
          </p:nvSpPr>
          <p:spPr>
            <a:xfrm>
              <a:off x="6500474" y="3304011"/>
              <a:ext cx="1167209" cy="51809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量化</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剪枝</a:t>
              </a:r>
              <a:r>
                <a:rPr lang="en-US" altLang="zh-CN" sz="800" kern="0" dirty="0">
                  <a:solidFill>
                    <a:srgbClr val="1D1D1A"/>
                  </a:solidFill>
                  <a:latin typeface="微软雅黑"/>
                  <a:ea typeface="微软雅黑"/>
                </a:rPr>
                <a:t>/</a:t>
              </a:r>
              <a:r>
                <a:rPr lang="zh-CN" altLang="en-US" sz="800" kern="0" dirty="0">
                  <a:solidFill>
                    <a:srgbClr val="1D1D1A"/>
                  </a:solidFill>
                  <a:latin typeface="微软雅黑"/>
                  <a:ea typeface="微软雅黑"/>
                </a:rPr>
                <a:t>蒸馏</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33" name="圆角矩形 232"/>
            <p:cNvSpPr/>
            <p:nvPr/>
          </p:nvSpPr>
          <p:spPr>
            <a:xfrm>
              <a:off x="5189070" y="4163882"/>
              <a:ext cx="2478614"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算子自动生成</a:t>
              </a:r>
            </a:p>
          </p:txBody>
        </p:sp>
        <p:sp>
          <p:nvSpPr>
            <p:cNvPr id="235" name="圆角矩形 234"/>
            <p:cNvSpPr/>
            <p:nvPr/>
          </p:nvSpPr>
          <p:spPr>
            <a:xfrm>
              <a:off x="4243545"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图算融合</a:t>
              </a:r>
            </a:p>
          </p:txBody>
        </p:sp>
        <p:sp>
          <p:nvSpPr>
            <p:cNvPr id="236" name="圆角矩形 235"/>
            <p:cNvSpPr/>
            <p:nvPr/>
          </p:nvSpPr>
          <p:spPr>
            <a:xfrm>
              <a:off x="3137239"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内存优化</a:t>
              </a:r>
            </a:p>
          </p:txBody>
        </p:sp>
        <p:sp>
          <p:nvSpPr>
            <p:cNvPr id="237" name="圆角矩形 236"/>
            <p:cNvSpPr/>
            <p:nvPr/>
          </p:nvSpPr>
          <p:spPr>
            <a:xfrm>
              <a:off x="5349853" y="3588388"/>
              <a:ext cx="993067"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流水线执行</a:t>
              </a:r>
            </a:p>
          </p:txBody>
        </p:sp>
        <p:sp>
          <p:nvSpPr>
            <p:cNvPr id="238" name="圆角矩形 237"/>
            <p:cNvSpPr/>
            <p:nvPr/>
          </p:nvSpPr>
          <p:spPr>
            <a:xfrm>
              <a:off x="3947330" y="3304011"/>
              <a:ext cx="72389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自动微分</a:t>
              </a:r>
            </a:p>
          </p:txBody>
        </p:sp>
        <p:sp>
          <p:nvSpPr>
            <p:cNvPr id="239" name="圆角矩形 238"/>
            <p:cNvSpPr/>
            <p:nvPr/>
          </p:nvSpPr>
          <p:spPr>
            <a:xfrm>
              <a:off x="3137239" y="3304011"/>
              <a:ext cx="750230"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类型推导</a:t>
              </a:r>
            </a:p>
          </p:txBody>
        </p:sp>
        <p:sp>
          <p:nvSpPr>
            <p:cNvPr id="240" name="圆角矩形 239"/>
            <p:cNvSpPr/>
            <p:nvPr/>
          </p:nvSpPr>
          <p:spPr>
            <a:xfrm>
              <a:off x="4731080" y="3304011"/>
              <a:ext cx="79014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自动并行</a:t>
              </a:r>
            </a:p>
          </p:txBody>
        </p:sp>
        <p:sp>
          <p:nvSpPr>
            <p:cNvPr id="241" name="圆角矩形 240"/>
            <p:cNvSpPr/>
            <p:nvPr/>
          </p:nvSpPr>
          <p:spPr>
            <a:xfrm>
              <a:off x="5581087" y="3304011"/>
              <a:ext cx="754005" cy="233717"/>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二阶优化</a:t>
              </a:r>
            </a:p>
          </p:txBody>
        </p:sp>
        <p:sp>
          <p:nvSpPr>
            <p:cNvPr id="243" name="圆角矩形 242"/>
            <p:cNvSpPr/>
            <p:nvPr/>
          </p:nvSpPr>
          <p:spPr>
            <a:xfrm>
              <a:off x="3137239" y="4163882"/>
              <a:ext cx="1959218" cy="23371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硬件相关优化</a:t>
              </a:r>
            </a:p>
          </p:txBody>
        </p:sp>
      </p:grpSp>
      <p:sp>
        <p:nvSpPr>
          <p:cNvPr id="244" name="矩形 243"/>
          <p:cNvSpPr/>
          <p:nvPr/>
        </p:nvSpPr>
        <p:spPr>
          <a:xfrm>
            <a:off x="7812829" y="1268760"/>
            <a:ext cx="858049" cy="1476055"/>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Insight</a:t>
            </a:r>
            <a:endPar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49" name="圆角矩形 248"/>
          <p:cNvSpPr/>
          <p:nvPr/>
        </p:nvSpPr>
        <p:spPr>
          <a:xfrm>
            <a:off x="2217276"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rPr>
              <a:t>CANN</a:t>
            </a:r>
            <a:r>
              <a:rPr lang="en-US" altLang="zh-CN" sz="1000" b="1" kern="0" dirty="0">
                <a:solidFill>
                  <a:srgbClr val="1D1D1A"/>
                </a:solidFill>
                <a:latin typeface="微软雅黑"/>
                <a:ea typeface="微软雅黑"/>
              </a:rPr>
              <a:t>(NPU)</a:t>
            </a:r>
            <a:endParaRPr kumimoji="0" lang="en-US" altLang="zh-CN" sz="1000" b="1" i="0" u="none" strike="noStrike" kern="0" cap="none" spc="0" normalizeH="0" baseline="0" noProof="0" dirty="0">
              <a:ln>
                <a:noFill/>
              </a:ln>
              <a:solidFill>
                <a:srgbClr val="1D1D1A"/>
              </a:solidFill>
              <a:effectLst/>
              <a:uLnTx/>
              <a:uFillTx/>
              <a:latin typeface="微软雅黑"/>
              <a:ea typeface="微软雅黑"/>
            </a:endParaRPr>
          </a:p>
        </p:txBody>
      </p:sp>
      <p:sp>
        <p:nvSpPr>
          <p:cNvPr id="250" name="圆角矩形 249"/>
          <p:cNvSpPr/>
          <p:nvPr/>
        </p:nvSpPr>
        <p:spPr>
          <a:xfrm>
            <a:off x="5388493"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Eigen(CPU)</a:t>
            </a:r>
          </a:p>
        </p:txBody>
      </p:sp>
      <p:sp>
        <p:nvSpPr>
          <p:cNvPr id="251" name="圆角矩形 250"/>
          <p:cNvSpPr/>
          <p:nvPr/>
        </p:nvSpPr>
        <p:spPr>
          <a:xfrm>
            <a:off x="3802885"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CUDA(GPU)</a:t>
            </a:r>
          </a:p>
        </p:txBody>
      </p:sp>
      <p:sp>
        <p:nvSpPr>
          <p:cNvPr id="252" name="圆角矩形 251"/>
          <p:cNvSpPr/>
          <p:nvPr/>
        </p:nvSpPr>
        <p:spPr>
          <a:xfrm>
            <a:off x="6974102" y="4832095"/>
            <a:ext cx="1362538" cy="289636"/>
          </a:xfrm>
          <a:prstGeom prst="roundRect">
            <a:avLst/>
          </a:prstGeom>
          <a:solidFill>
            <a:srgbClr val="FFFFFF"/>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oneDNN(CPU)</a:t>
            </a:r>
          </a:p>
        </p:txBody>
      </p:sp>
      <p:sp>
        <p:nvSpPr>
          <p:cNvPr id="260" name="圆角矩形 259"/>
          <p:cNvSpPr/>
          <p:nvPr/>
        </p:nvSpPr>
        <p:spPr>
          <a:xfrm>
            <a:off x="6367519"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仓颉</a:t>
            </a:r>
          </a:p>
        </p:txBody>
      </p:sp>
      <p:sp>
        <p:nvSpPr>
          <p:cNvPr id="261" name="圆角矩形 260"/>
          <p:cNvSpPr/>
          <p:nvPr/>
        </p:nvSpPr>
        <p:spPr>
          <a:xfrm>
            <a:off x="7055977" y="2470506"/>
            <a:ext cx="516223" cy="219867"/>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Julia</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9" name="圆角矩形 228"/>
          <p:cNvSpPr/>
          <p:nvPr/>
        </p:nvSpPr>
        <p:spPr>
          <a:xfrm>
            <a:off x="3709958" y="4424153"/>
            <a:ext cx="2097434" cy="186545"/>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端</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边</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云全场景运行时系统</a:t>
            </a:r>
          </a:p>
        </p:txBody>
      </p:sp>
      <p:grpSp>
        <p:nvGrpSpPr>
          <p:cNvPr id="12" name="组合 11">
            <a:extLst>
              <a:ext uri="{FF2B5EF4-FFF2-40B4-BE49-F238E27FC236}">
                <a16:creationId xmlns:a16="http://schemas.microsoft.com/office/drawing/2014/main" id="{FF338091-5F3D-1F44-915F-5D457F39FA71}"/>
              </a:ext>
            </a:extLst>
          </p:cNvPr>
          <p:cNvGrpSpPr/>
          <p:nvPr/>
        </p:nvGrpSpPr>
        <p:grpSpPr>
          <a:xfrm>
            <a:off x="1849909" y="1268760"/>
            <a:ext cx="5828528" cy="628895"/>
            <a:chOff x="2446365" y="1318045"/>
            <a:chExt cx="6815220" cy="628895"/>
          </a:xfrm>
        </p:grpSpPr>
        <p:sp>
          <p:nvSpPr>
            <p:cNvPr id="224" name="矩形 223"/>
            <p:cNvSpPr/>
            <p:nvPr/>
          </p:nvSpPr>
          <p:spPr>
            <a:xfrm>
              <a:off x="2446365" y="1318045"/>
              <a:ext cx="2728590" cy="621515"/>
            </a:xfrm>
            <a:prstGeom prst="rect">
              <a:avLst/>
            </a:prstGeom>
            <a:solidFill>
              <a:srgbClr val="CCECFF"/>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Model Zoo </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模型库</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25" name="矩形 224"/>
            <p:cNvSpPr/>
            <p:nvPr/>
          </p:nvSpPr>
          <p:spPr>
            <a:xfrm>
              <a:off x="7336084" y="132542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Science</a:t>
              </a:r>
              <a:r>
                <a:rPr kumimoji="0" lang="zh-CN" altLang="en-US" sz="1000" b="1" i="0" u="none" strike="noStrike" kern="0" cap="none" spc="0" normalizeH="0" baseline="0" noProof="0" dirty="0">
                  <a:ln>
                    <a:noFill/>
                  </a:ln>
                  <a:solidFill>
                    <a:srgbClr val="1D1D1A"/>
                  </a:solidFill>
                  <a:effectLst/>
                  <a:uLnTx/>
                  <a:uFillTx/>
                  <a:latin typeface="微软雅黑"/>
                  <a:ea typeface="微软雅黑"/>
                  <a:cs typeface="+mn-cs"/>
                </a:rPr>
                <a:t> 科学计算</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5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电磁仿真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分子模拟</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t>
              </a: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量子计算</a:t>
              </a:r>
            </a:p>
          </p:txBody>
        </p:sp>
        <p:sp>
          <p:nvSpPr>
            <p:cNvPr id="263" name="矩形 262"/>
            <p:cNvSpPr/>
            <p:nvPr/>
          </p:nvSpPr>
          <p:spPr>
            <a:xfrm>
              <a:off x="5296306" y="1318045"/>
              <a:ext cx="1925501" cy="621515"/>
            </a:xfrm>
            <a:prstGeom prst="rect">
              <a:avLst/>
            </a:prstGeom>
            <a:solidFill>
              <a:srgbClr val="EBF7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50000"/>
                </a:lnSpc>
                <a:spcBef>
                  <a:spcPts val="0"/>
                </a:spcBef>
                <a:spcAft>
                  <a:spcPts val="0"/>
                </a:spcAft>
                <a:buClrTx/>
                <a:buSzTx/>
                <a:buFontTx/>
                <a:buNone/>
                <a:tabLst/>
                <a:defRPr/>
              </a:pPr>
              <a:r>
                <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rPr>
                <a:t>Extend</a:t>
              </a:r>
            </a:p>
            <a:p>
              <a:pPr marL="0" marR="0" lvl="0" indent="0" algn="ctr" defTabSz="914400" eaLnBrk="1" fontAlgn="auto" latinLnBrk="0" hangingPunct="1">
                <a:lnSpc>
                  <a:spcPct val="150000"/>
                </a:lnSpc>
                <a:spcBef>
                  <a:spcPts val="0"/>
                </a:spcBef>
                <a:spcAft>
                  <a:spcPts val="0"/>
                </a:spcAft>
                <a:buClrTx/>
                <a:buSzTx/>
                <a:buFontTx/>
                <a:buNone/>
                <a:tabLst/>
                <a:defRPr/>
              </a:pPr>
              <a:r>
                <a:rPr lang="zh-CN" altLang="en-US" sz="800" kern="0" dirty="0">
                  <a:solidFill>
                    <a:srgbClr val="1D1D1A"/>
                  </a:solidFill>
                  <a:latin typeface="微软雅黑"/>
                  <a:ea typeface="微软雅黑"/>
                </a:rPr>
                <a:t>科学计算</a:t>
              </a:r>
              <a:r>
                <a:rPr lang="en-US" altLang="zh-CN" sz="800" kern="0" dirty="0">
                  <a:solidFill>
                    <a:srgbClr val="1D1D1A"/>
                  </a:solidFill>
                  <a:latin typeface="微软雅黑"/>
                  <a:ea typeface="微软雅黑"/>
                </a:rPr>
                <a:t>/GNN/</a:t>
              </a:r>
              <a:r>
                <a:rPr lang="zh-CN" altLang="en-US" sz="800" kern="0" dirty="0">
                  <a:solidFill>
                    <a:srgbClr val="1D1D1A"/>
                  </a:solidFill>
                  <a:latin typeface="微软雅黑"/>
                  <a:ea typeface="微软雅黑"/>
                </a:rPr>
                <a:t>深度概率编程</a:t>
              </a:r>
              <a:r>
                <a:rPr lang="en-US" altLang="zh-CN" sz="800" kern="0" dirty="0">
                  <a:solidFill>
                    <a:srgbClr val="1D1D1A"/>
                  </a:solidFill>
                  <a:latin typeface="微软雅黑"/>
                  <a:ea typeface="微软雅黑"/>
                </a:rPr>
                <a: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nvGrpSpPr>
            <p:cNvPr id="4" name="组合 3"/>
            <p:cNvGrpSpPr/>
            <p:nvPr/>
          </p:nvGrpSpPr>
          <p:grpSpPr>
            <a:xfrm>
              <a:off x="2563097" y="1569932"/>
              <a:ext cx="2454843" cy="331224"/>
              <a:chOff x="2140784" y="1448519"/>
              <a:chExt cx="2454843" cy="389418"/>
            </a:xfrm>
          </p:grpSpPr>
          <p:sp>
            <p:nvSpPr>
              <p:cNvPr id="264" name="圆角矩形 263"/>
              <p:cNvSpPr/>
              <p:nvPr/>
            </p:nvSpPr>
            <p:spPr>
              <a:xfrm>
                <a:off x="2140784"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Vision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5" name="圆角矩形 264"/>
              <p:cNvSpPr/>
              <p:nvPr/>
            </p:nvSpPr>
            <p:spPr>
              <a:xfrm>
                <a:off x="3839284" y="1458505"/>
                <a:ext cx="756343" cy="379432"/>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Model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i="0" u="none" strike="noStrike" kern="0" cap="none" spc="0" normalizeH="0" baseline="0" noProof="0" dirty="0">
                    <a:ln>
                      <a:noFill/>
                    </a:ln>
                    <a:solidFill>
                      <a:srgbClr val="1D1D1A"/>
                    </a:solidFill>
                    <a:effectLst/>
                    <a:uLnTx/>
                    <a:uFillTx/>
                    <a:latin typeface="微软雅黑"/>
                    <a:ea typeface="微软雅黑"/>
                    <a:cs typeface="+mn-cs"/>
                  </a:rPr>
                  <a:t>Hub</a:t>
                </a:r>
                <a:endParaRPr kumimoji="0" lang="zh-CN" altLang="en-US" sz="8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6" name="圆角矩形 265"/>
              <p:cNvSpPr/>
              <p:nvPr/>
            </p:nvSpPr>
            <p:spPr>
              <a:xfrm>
                <a:off x="2990033" y="144851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NLP</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7" name="圆角矩形 266"/>
              <p:cNvSpPr/>
              <p:nvPr/>
            </p:nvSpPr>
            <p:spPr>
              <a:xfrm>
                <a:off x="2140784"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Audio</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68" name="圆角矩形 267"/>
              <p:cNvSpPr/>
              <p:nvPr/>
            </p:nvSpPr>
            <p:spPr>
              <a:xfrm>
                <a:off x="2999513" y="1661799"/>
                <a:ext cx="756343" cy="176138"/>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Rec</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grpSp>
      <p:grpSp>
        <p:nvGrpSpPr>
          <p:cNvPr id="5" name="组合 4"/>
          <p:cNvGrpSpPr/>
          <p:nvPr/>
        </p:nvGrpSpPr>
        <p:grpSpPr>
          <a:xfrm>
            <a:off x="1986035" y="2319204"/>
            <a:ext cx="4086836" cy="379728"/>
            <a:chOff x="2081518" y="2294557"/>
            <a:chExt cx="4086836" cy="498314"/>
          </a:xfrm>
        </p:grpSpPr>
        <p:sp>
          <p:nvSpPr>
            <p:cNvPr id="269" name="圆角矩形 268"/>
            <p:cNvSpPr/>
            <p:nvPr/>
          </p:nvSpPr>
          <p:spPr>
            <a:xfrm>
              <a:off x="2081518" y="2578207"/>
              <a:ext cx="4086836"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动静态图一致</a:t>
              </a:r>
            </a:p>
          </p:txBody>
        </p:sp>
        <p:sp>
          <p:nvSpPr>
            <p:cNvPr id="270" name="圆角矩形 269"/>
            <p:cNvSpPr/>
            <p:nvPr/>
          </p:nvSpPr>
          <p:spPr>
            <a:xfrm>
              <a:off x="5413337" y="2294557"/>
              <a:ext cx="755017" cy="214664"/>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err="1">
                  <a:ln>
                    <a:noFill/>
                  </a:ln>
                  <a:solidFill>
                    <a:srgbClr val="1D1D1A"/>
                  </a:solidFill>
                  <a:effectLst/>
                  <a:uLnTx/>
                  <a:uFillTx/>
                  <a:latin typeface="微软雅黑"/>
                  <a:ea typeface="微软雅黑"/>
                  <a:cs typeface="+mn-cs"/>
                </a:rPr>
                <a:t>Numpy</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1" name="圆角矩形 270"/>
            <p:cNvSpPr/>
            <p:nvPr/>
          </p:nvSpPr>
          <p:spPr>
            <a:xfrm>
              <a:off x="2910135" y="2294557"/>
              <a:ext cx="72389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Ops</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2" name="圆角矩形 271"/>
            <p:cNvSpPr/>
            <p:nvPr/>
          </p:nvSpPr>
          <p:spPr>
            <a:xfrm>
              <a:off x="2081518" y="2294557"/>
              <a:ext cx="750230"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NN</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3" name="圆角矩形 272"/>
            <p:cNvSpPr/>
            <p:nvPr/>
          </p:nvSpPr>
          <p:spPr>
            <a:xfrm>
              <a:off x="3712412" y="2294557"/>
              <a:ext cx="79014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Dataset</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4" name="圆角矩形 273"/>
            <p:cNvSpPr/>
            <p:nvPr/>
          </p:nvSpPr>
          <p:spPr>
            <a:xfrm>
              <a:off x="4580944" y="2294557"/>
              <a:ext cx="754005" cy="214664"/>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Train/Infer</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grpSp>
      <p:sp>
        <p:nvSpPr>
          <p:cNvPr id="275" name="圆角矩形 274"/>
          <p:cNvSpPr/>
          <p:nvPr/>
        </p:nvSpPr>
        <p:spPr>
          <a:xfrm>
            <a:off x="1993791" y="3173155"/>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数据加载</a:t>
            </a:r>
          </a:p>
        </p:txBody>
      </p:sp>
      <p:sp>
        <p:nvSpPr>
          <p:cNvPr id="276" name="圆角矩形 275"/>
          <p:cNvSpPr/>
          <p:nvPr/>
        </p:nvSpPr>
        <p:spPr>
          <a:xfrm>
            <a:off x="1993791" y="3397373"/>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数据格式</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277" name="圆角矩形 276"/>
          <p:cNvSpPr/>
          <p:nvPr/>
        </p:nvSpPr>
        <p:spPr>
          <a:xfrm>
            <a:off x="1993791" y="3845809"/>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数据增强</a:t>
            </a:r>
          </a:p>
        </p:txBody>
      </p:sp>
      <p:sp>
        <p:nvSpPr>
          <p:cNvPr id="278" name="圆角矩形 277"/>
          <p:cNvSpPr/>
          <p:nvPr/>
        </p:nvSpPr>
        <p:spPr>
          <a:xfrm>
            <a:off x="1993791" y="3621591"/>
            <a:ext cx="723890" cy="156863"/>
          </a:xfrm>
          <a:prstGeom prst="roundRect">
            <a:avLst/>
          </a:prstGeom>
          <a:solidFill>
            <a:srgbClr val="FFFFFF"/>
          </a:solidFill>
          <a:ln w="12700" cap="flat" cmpd="sng" algn="ctr">
            <a:noFill/>
            <a:prstDash val="solid"/>
            <a:miter lim="800000"/>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异构加速</a:t>
            </a:r>
          </a:p>
        </p:txBody>
      </p:sp>
      <p:sp>
        <p:nvSpPr>
          <p:cNvPr id="80" name="矩形 79"/>
          <p:cNvSpPr/>
          <p:nvPr/>
        </p:nvSpPr>
        <p:spPr>
          <a:xfrm>
            <a:off x="7806531" y="2848547"/>
            <a:ext cx="858049" cy="1792941"/>
          </a:xfrm>
          <a:prstGeom prst="rect">
            <a:avLst/>
          </a:prstGeom>
          <a:solidFill>
            <a:srgbClr val="CCECFF">
              <a:alpha val="40000"/>
            </a:srgbClr>
          </a:solidFill>
          <a:ln w="12700" cap="flat" cmpd="sng" algn="ctr">
            <a:noFill/>
            <a:prstDash val="solid"/>
            <a:miter lim="800000"/>
          </a:ln>
          <a:effectLst/>
        </p:spPr>
        <p:txBody>
          <a:bodyPr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b="1" i="0" u="none" strike="noStrike" kern="0" cap="none" spc="0" normalizeH="0" baseline="0" noProof="0" dirty="0" err="1">
                <a:ln>
                  <a:noFill/>
                </a:ln>
                <a:solidFill>
                  <a:srgbClr val="1D1D1A"/>
                </a:solidFill>
                <a:effectLst/>
                <a:uLnTx/>
                <a:uFillTx/>
                <a:latin typeface="微软雅黑"/>
                <a:ea typeface="微软雅黑"/>
                <a:cs typeface="+mn-cs"/>
              </a:rPr>
              <a:t>Armour</a:t>
            </a:r>
            <a:endParaRPr kumimoji="0" lang="en-US" altLang="zh-CN" sz="1000" b="1"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altLang="zh-CN" sz="1000" b="1" kern="0" dirty="0">
              <a:solidFill>
                <a:srgbClr val="1D1D1A"/>
              </a:solidFill>
              <a:latin typeface="微软雅黑"/>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000" i="0" u="none" strike="noStrike" kern="0" cap="none" spc="0" normalizeH="0" baseline="0" noProof="0" dirty="0">
                <a:ln>
                  <a:noFill/>
                </a:ln>
                <a:solidFill>
                  <a:srgbClr val="1D1D1A"/>
                </a:solidFill>
                <a:effectLst/>
                <a:uLnTx/>
                <a:uFillTx/>
                <a:latin typeface="微软雅黑"/>
                <a:ea typeface="微软雅黑"/>
                <a:cs typeface="+mn-cs"/>
              </a:rPr>
              <a:t>AI</a:t>
            </a:r>
            <a:r>
              <a:rPr kumimoji="0" lang="zh-CN" altLang="en-US" sz="1000" i="0" u="none" strike="noStrike" kern="0" cap="none" spc="0" normalizeH="0" baseline="0" noProof="0" dirty="0">
                <a:ln>
                  <a:noFill/>
                </a:ln>
                <a:solidFill>
                  <a:srgbClr val="1D1D1A"/>
                </a:solidFill>
                <a:effectLst/>
                <a:uLnTx/>
                <a:uFillTx/>
                <a:latin typeface="微软雅黑"/>
                <a:ea typeface="微软雅黑"/>
                <a:cs typeface="+mn-cs"/>
              </a:rPr>
              <a:t>安全</a:t>
            </a:r>
            <a:endParaRPr kumimoji="0" lang="en-US" altLang="zh-CN" sz="100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83" name="矩形 82">
            <a:extLst>
              <a:ext uri="{FF2B5EF4-FFF2-40B4-BE49-F238E27FC236}">
                <a16:creationId xmlns:a16="http://schemas.microsoft.com/office/drawing/2014/main" id="{6279B8C5-3452-4BE8-BEC0-1FFC75401E6E}"/>
              </a:ext>
            </a:extLst>
          </p:cNvPr>
          <p:cNvSpPr/>
          <p:nvPr/>
        </p:nvSpPr>
        <p:spPr bwMode="auto">
          <a:xfrm>
            <a:off x="1857048" y="5269475"/>
            <a:ext cx="6815222" cy="759545"/>
          </a:xfrm>
          <a:prstGeom prst="rect">
            <a:avLst/>
          </a:prstGeom>
          <a:solidFill>
            <a:schemeClr val="bg2">
              <a:lumMod val="20000"/>
              <a:lumOff val="80000"/>
            </a:schemeClr>
          </a:solidFill>
          <a:ln w="19050">
            <a:noFill/>
          </a:ln>
        </p:spPr>
        <p:txBody>
          <a:bodyPr lIns="0" rIns="0" anchor="ctr"/>
          <a:lstStyle/>
          <a:p>
            <a:pPr algn="ctr" defTabSz="1828252" fontAlgn="auto" hangingPunct="0">
              <a:spcBef>
                <a:spcPts val="0"/>
              </a:spcBef>
              <a:spcAft>
                <a:spcPts val="0"/>
              </a:spcAft>
              <a:defRPr/>
            </a:pPr>
            <a:endParaRPr lang="en-US" altLang="zh-CN" sz="1100" kern="0" dirty="0">
              <a:solidFill>
                <a:srgbClr val="434343">
                  <a:lumMod val="50000"/>
                </a:srgbClr>
              </a:solidFill>
              <a:latin typeface="微软雅黑"/>
              <a:ea typeface="微软雅黑"/>
              <a:sym typeface="Helvetica Neue"/>
            </a:endParaRPr>
          </a:p>
        </p:txBody>
      </p:sp>
      <p:pic>
        <p:nvPicPr>
          <p:cNvPr id="85" name="Picture 2" descr="Picture 2">
            <a:extLst>
              <a:ext uri="{FF2B5EF4-FFF2-40B4-BE49-F238E27FC236}">
                <a16:creationId xmlns:a16="http://schemas.microsoft.com/office/drawing/2014/main" id="{8BF19B4F-519B-41E7-8E4B-60C860B0F7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2734" y="5534348"/>
            <a:ext cx="269554" cy="373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400000"/>
                <a:headEnd/>
                <a:tailEnd/>
              </a14:hiddenLine>
            </a:ext>
          </a:extLst>
        </p:spPr>
      </p:pic>
      <p:pic>
        <p:nvPicPr>
          <p:cNvPr id="87" name="图片 238">
            <a:extLst>
              <a:ext uri="{FF2B5EF4-FFF2-40B4-BE49-F238E27FC236}">
                <a16:creationId xmlns:a16="http://schemas.microsoft.com/office/drawing/2014/main" id="{63CB24EA-922C-45B2-973B-C9DF97052D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2649" y="5382972"/>
            <a:ext cx="880489" cy="68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89" name="图片 240">
            <a:extLst>
              <a:ext uri="{FF2B5EF4-FFF2-40B4-BE49-F238E27FC236}">
                <a16:creationId xmlns:a16="http://schemas.microsoft.com/office/drawing/2014/main" id="{BA7B7409-8703-4367-AAB3-F21AFBBD2CD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6603" y="5534348"/>
            <a:ext cx="652094" cy="508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91" name="图片 242">
            <a:extLst>
              <a:ext uri="{FF2B5EF4-FFF2-40B4-BE49-F238E27FC236}">
                <a16:creationId xmlns:a16="http://schemas.microsoft.com/office/drawing/2014/main" id="{266C6C9D-DE67-4475-97B0-B778F72E04D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21512" y="5517139"/>
            <a:ext cx="588337" cy="45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cxnSp>
        <p:nvCxnSpPr>
          <p:cNvPr id="94" name="直接连接符 93">
            <a:extLst>
              <a:ext uri="{FF2B5EF4-FFF2-40B4-BE49-F238E27FC236}">
                <a16:creationId xmlns:a16="http://schemas.microsoft.com/office/drawing/2014/main" id="{609F14D6-C0C3-4887-827E-FDF0D1D0D6C4}"/>
              </a:ext>
            </a:extLst>
          </p:cNvPr>
          <p:cNvCxnSpPr/>
          <p:nvPr/>
        </p:nvCxnSpPr>
        <p:spPr>
          <a:xfrm rot="5400000">
            <a:off x="4322100" y="5662373"/>
            <a:ext cx="608783" cy="0"/>
          </a:xfrm>
          <a:prstGeom prst="line">
            <a:avLst/>
          </a:prstGeom>
          <a:noFill/>
          <a:ln w="38100" cap="flat" cmpd="sng" algn="ctr">
            <a:solidFill>
              <a:srgbClr val="434343">
                <a:lumMod val="50000"/>
              </a:srgbClr>
            </a:solidFill>
            <a:prstDash val="sysDash"/>
            <a:miter lim="800000"/>
          </a:ln>
          <a:effectLst/>
        </p:spPr>
      </p:cxnSp>
      <p:sp>
        <p:nvSpPr>
          <p:cNvPr id="96" name="文本框 95">
            <a:extLst>
              <a:ext uri="{FF2B5EF4-FFF2-40B4-BE49-F238E27FC236}">
                <a16:creationId xmlns:a16="http://schemas.microsoft.com/office/drawing/2014/main" id="{8CC2B4FC-0485-4BC3-9118-43C7170D0089}"/>
              </a:ext>
            </a:extLst>
          </p:cNvPr>
          <p:cNvSpPr txBox="1"/>
          <p:nvPr/>
        </p:nvSpPr>
        <p:spPr>
          <a:xfrm>
            <a:off x="7036281"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端</a:t>
            </a:r>
          </a:p>
        </p:txBody>
      </p:sp>
      <p:sp>
        <p:nvSpPr>
          <p:cNvPr id="97" name="文本框 96">
            <a:extLst>
              <a:ext uri="{FF2B5EF4-FFF2-40B4-BE49-F238E27FC236}">
                <a16:creationId xmlns:a16="http://schemas.microsoft.com/office/drawing/2014/main" id="{8CE02790-6B48-4864-A814-326917E2EC5D}"/>
              </a:ext>
            </a:extLst>
          </p:cNvPr>
          <p:cNvSpPr txBox="1"/>
          <p:nvPr/>
        </p:nvSpPr>
        <p:spPr>
          <a:xfrm>
            <a:off x="5265245"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边</a:t>
            </a:r>
          </a:p>
        </p:txBody>
      </p:sp>
      <p:sp>
        <p:nvSpPr>
          <p:cNvPr id="98" name="文本框 97">
            <a:extLst>
              <a:ext uri="{FF2B5EF4-FFF2-40B4-BE49-F238E27FC236}">
                <a16:creationId xmlns:a16="http://schemas.microsoft.com/office/drawing/2014/main" id="{899D4D8D-523D-4D54-AD99-94E86DAD4C33}"/>
              </a:ext>
            </a:extLst>
          </p:cNvPr>
          <p:cNvSpPr txBox="1"/>
          <p:nvPr/>
        </p:nvSpPr>
        <p:spPr>
          <a:xfrm>
            <a:off x="3092237" y="5259862"/>
            <a:ext cx="312906" cy="246221"/>
          </a:xfrm>
          <a:prstGeom prst="rect">
            <a:avLst/>
          </a:prstGeom>
          <a:noFill/>
          <a:ln w="19050">
            <a:noFill/>
          </a:ln>
        </p:spPr>
        <p:txBody>
          <a:bodyPr wrap="none" anchor="ctr">
            <a:spAutoFit/>
          </a:bodyPr>
          <a:lstStyle/>
          <a:p>
            <a:pPr algn="just" defTabSz="1828068" fontAlgn="auto">
              <a:spcBef>
                <a:spcPts val="0"/>
              </a:spcBef>
              <a:spcAft>
                <a:spcPts val="0"/>
              </a:spcAft>
              <a:defRPr/>
            </a:pPr>
            <a:r>
              <a:rPr lang="zh-CN" altLang="en-US" sz="1000" b="1" dirty="0">
                <a:solidFill>
                  <a:srgbClr val="434343">
                    <a:lumMod val="50000"/>
                  </a:srgbClr>
                </a:solidFill>
                <a:latin typeface="Microsoft YaHei" panose="020B0503020204020204" pitchFamily="34" charset="-122"/>
                <a:ea typeface="微软雅黑"/>
                <a:cs typeface="Arial"/>
                <a:sym typeface="Arial"/>
              </a:rPr>
              <a:t>云</a:t>
            </a:r>
          </a:p>
        </p:txBody>
      </p:sp>
      <p:cxnSp>
        <p:nvCxnSpPr>
          <p:cNvPr id="100" name="直接连接符 99">
            <a:extLst>
              <a:ext uri="{FF2B5EF4-FFF2-40B4-BE49-F238E27FC236}">
                <a16:creationId xmlns:a16="http://schemas.microsoft.com/office/drawing/2014/main" id="{5BB4D6C3-4430-42A8-8038-598B5D4A916E}"/>
              </a:ext>
            </a:extLst>
          </p:cNvPr>
          <p:cNvCxnSpPr/>
          <p:nvPr/>
        </p:nvCxnSpPr>
        <p:spPr>
          <a:xfrm rot="5400000">
            <a:off x="5898692" y="5668993"/>
            <a:ext cx="607944" cy="0"/>
          </a:xfrm>
          <a:prstGeom prst="line">
            <a:avLst/>
          </a:prstGeom>
          <a:noFill/>
          <a:ln w="38100" cap="flat" cmpd="sng" algn="ctr">
            <a:solidFill>
              <a:srgbClr val="434343">
                <a:lumMod val="50000"/>
              </a:srgbClr>
            </a:solidFill>
            <a:prstDash val="sysDash"/>
            <a:miter lim="800000"/>
          </a:ln>
          <a:effectLst/>
        </p:spPr>
      </p:cxnSp>
      <p:pic>
        <p:nvPicPr>
          <p:cNvPr id="102" name="Picture 6" descr="Reach HUAWEI E-Shop | HUAWEI FreeBuds Pro">
            <a:extLst>
              <a:ext uri="{FF2B5EF4-FFF2-40B4-BE49-F238E27FC236}">
                <a16:creationId xmlns:a16="http://schemas.microsoft.com/office/drawing/2014/main" id="{23EBE82D-84F2-445C-A17D-D77D047892A8}"/>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2820" t="8946" r="16848" b="23366"/>
          <a:stretch/>
        </p:blipFill>
        <p:spPr bwMode="auto">
          <a:xfrm>
            <a:off x="6969479" y="5545212"/>
            <a:ext cx="376437" cy="362288"/>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 descr="HUAWEI WATCH FIT – 华为官网">
            <a:extLst>
              <a:ext uri="{FF2B5EF4-FFF2-40B4-BE49-F238E27FC236}">
                <a16:creationId xmlns:a16="http://schemas.microsoft.com/office/drawing/2014/main" id="{A0CE7019-1D6B-48D0-BF51-34246D4BA2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561080" y="5515159"/>
            <a:ext cx="972000" cy="4386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vidia Geforce Rtx Logo, HD Png Download , Transparent Png Image - PNGitem"/>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28994" y="5585072"/>
            <a:ext cx="907247" cy="314372"/>
          </a:xfrm>
          <a:prstGeom prst="rect">
            <a:avLst/>
          </a:prstGeom>
          <a:noFill/>
          <a:extLst>
            <a:ext uri="{909E8E84-426E-40DD-AFC4-6F175D3DCCD1}">
              <a14:hiddenFill xmlns:a14="http://schemas.microsoft.com/office/drawing/2010/main">
                <a:solidFill>
                  <a:srgbClr val="FFFFFF"/>
                </a:solidFill>
              </a14:hiddenFill>
            </a:ext>
          </a:extLst>
        </p:spPr>
      </p:pic>
      <p:pic>
        <p:nvPicPr>
          <p:cNvPr id="104" name="图片 237">
            <a:extLst>
              <a:ext uri="{FF2B5EF4-FFF2-40B4-BE49-F238E27FC236}">
                <a16:creationId xmlns:a16="http://schemas.microsoft.com/office/drawing/2014/main" id="{61619DC9-1153-48E4-9C7F-764E5A5D2B4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08344" y="5421111"/>
            <a:ext cx="788486" cy="6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4" name="圆角矩形 83">
            <a:extLst>
              <a:ext uri="{FF2B5EF4-FFF2-40B4-BE49-F238E27FC236}">
                <a16:creationId xmlns:a16="http://schemas.microsoft.com/office/drawing/2014/main" id="{DA416FF5-5118-9B4C-9577-0B2939C5D1FE}"/>
              </a:ext>
            </a:extLst>
          </p:cNvPr>
          <p:cNvSpPr/>
          <p:nvPr/>
        </p:nvSpPr>
        <p:spPr>
          <a:xfrm>
            <a:off x="7919091" y="1601881"/>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网络</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调试</a:t>
            </a:r>
          </a:p>
        </p:txBody>
      </p:sp>
      <p:sp>
        <p:nvSpPr>
          <p:cNvPr id="86" name="圆角矩形 85">
            <a:extLst>
              <a:ext uri="{FF2B5EF4-FFF2-40B4-BE49-F238E27FC236}">
                <a16:creationId xmlns:a16="http://schemas.microsoft.com/office/drawing/2014/main" id="{F88D89C8-3FD6-954D-AA42-6E4B46C2B78F}"/>
              </a:ext>
            </a:extLst>
          </p:cNvPr>
          <p:cNvSpPr/>
          <p:nvPr/>
        </p:nvSpPr>
        <p:spPr>
          <a:xfrm>
            <a:off x="7919091" y="2338889"/>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精度</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88" name="圆角矩形 87">
            <a:extLst>
              <a:ext uri="{FF2B5EF4-FFF2-40B4-BE49-F238E27FC236}">
                <a16:creationId xmlns:a16="http://schemas.microsoft.com/office/drawing/2014/main" id="{65230B79-2822-7E4D-AB38-4EEB00A4EA09}"/>
              </a:ext>
            </a:extLst>
          </p:cNvPr>
          <p:cNvSpPr/>
          <p:nvPr/>
        </p:nvSpPr>
        <p:spPr>
          <a:xfrm>
            <a:off x="7919091" y="1970385"/>
            <a:ext cx="659505" cy="306000"/>
          </a:xfrm>
          <a:prstGeom prst="round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性能</a:t>
            </a:r>
            <a:endPar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调优</a:t>
            </a:r>
          </a:p>
        </p:txBody>
      </p:sp>
      <p:sp>
        <p:nvSpPr>
          <p:cNvPr id="90" name="圆角矩形 89">
            <a:extLst>
              <a:ext uri="{FF2B5EF4-FFF2-40B4-BE49-F238E27FC236}">
                <a16:creationId xmlns:a16="http://schemas.microsoft.com/office/drawing/2014/main" id="{7EA02D9F-4E8F-0D46-87A3-917CAD84F504}"/>
              </a:ext>
            </a:extLst>
          </p:cNvPr>
          <p:cNvSpPr/>
          <p:nvPr/>
        </p:nvSpPr>
        <p:spPr>
          <a:xfrm>
            <a:off x="7895456" y="3756326"/>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密态</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2" name="圆角矩形 91">
            <a:extLst>
              <a:ext uri="{FF2B5EF4-FFF2-40B4-BE49-F238E27FC236}">
                <a16:creationId xmlns:a16="http://schemas.microsoft.com/office/drawing/2014/main" id="{F381FB67-AEB7-E04B-BA80-EF0235B4D049}"/>
              </a:ext>
            </a:extLst>
          </p:cNvPr>
          <p:cNvSpPr/>
          <p:nvPr/>
        </p:nvSpPr>
        <p:spPr>
          <a:xfrm>
            <a:off x="7900813" y="4187075"/>
            <a:ext cx="673537" cy="262186"/>
          </a:xfrm>
          <a:prstGeom prst="roundRect">
            <a:avLst/>
          </a:prstGeom>
          <a:solidFill>
            <a:srgbClr val="FFFFFF"/>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rPr>
              <a:t>可信</a:t>
            </a:r>
            <a:r>
              <a:rPr kumimoji="0" lang="en-US" altLang="zh-CN" sz="800" b="0" i="0" u="none" strike="noStrike" kern="0" cap="none" spc="0" normalizeH="0" baseline="0" noProof="0" dirty="0">
                <a:ln>
                  <a:noFill/>
                </a:ln>
                <a:solidFill>
                  <a:srgbClr val="1D1D1A"/>
                </a:solidFill>
                <a:effectLst/>
                <a:uLnTx/>
                <a:uFillTx/>
                <a:latin typeface="微软雅黑"/>
                <a:ea typeface="微软雅黑"/>
                <a:cs typeface="+mn-cs"/>
              </a:rPr>
              <a:t>AI</a:t>
            </a:r>
            <a:endParaRPr kumimoji="0" lang="zh-CN" altLang="en-US" sz="800" b="0"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5" name="矩形 94">
            <a:extLst>
              <a:ext uri="{FF2B5EF4-FFF2-40B4-BE49-F238E27FC236}">
                <a16:creationId xmlns:a16="http://schemas.microsoft.com/office/drawing/2014/main" id="{965F5BD4-AE77-FF40-8F76-D43EF2CA84C4}"/>
              </a:ext>
            </a:extLst>
          </p:cNvPr>
          <p:cNvSpPr/>
          <p:nvPr/>
        </p:nvSpPr>
        <p:spPr>
          <a:xfrm>
            <a:off x="178815" y="4743135"/>
            <a:ext cx="1595672" cy="128588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多样性硬件</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99" name="矩形 98">
            <a:extLst>
              <a:ext uri="{FF2B5EF4-FFF2-40B4-BE49-F238E27FC236}">
                <a16:creationId xmlns:a16="http://schemas.microsoft.com/office/drawing/2014/main" id="{A5CD07CD-7941-EA4D-A5B1-B8F0EBCE7CCC}"/>
              </a:ext>
            </a:extLst>
          </p:cNvPr>
          <p:cNvSpPr/>
          <p:nvPr/>
        </p:nvSpPr>
        <p:spPr>
          <a:xfrm>
            <a:off x="173597" y="4209440"/>
            <a:ext cx="1595672" cy="455152"/>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全场景部署</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1" name="矩形 100">
            <a:extLst>
              <a:ext uri="{FF2B5EF4-FFF2-40B4-BE49-F238E27FC236}">
                <a16:creationId xmlns:a16="http://schemas.microsoft.com/office/drawing/2014/main" id="{AC184407-C2EE-D348-99CE-E8223E178CC0}"/>
              </a:ext>
            </a:extLst>
          </p:cNvPr>
          <p:cNvSpPr/>
          <p:nvPr/>
        </p:nvSpPr>
        <p:spPr>
          <a:xfrm>
            <a:off x="178815" y="2873727"/>
            <a:ext cx="1595672" cy="1196754"/>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运行态高效</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5" name="矩形 104">
            <a:extLst>
              <a:ext uri="{FF2B5EF4-FFF2-40B4-BE49-F238E27FC236}">
                <a16:creationId xmlns:a16="http://schemas.microsoft.com/office/drawing/2014/main" id="{D0338445-C653-F74B-A203-C7C4F24A0AB3}"/>
              </a:ext>
            </a:extLst>
          </p:cNvPr>
          <p:cNvSpPr/>
          <p:nvPr/>
        </p:nvSpPr>
        <p:spPr>
          <a:xfrm>
            <a:off x="183896" y="2045823"/>
            <a:ext cx="1595672" cy="686488"/>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开发态友好</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sp>
        <p:nvSpPr>
          <p:cNvPr id="106" name="矩形 105">
            <a:extLst>
              <a:ext uri="{FF2B5EF4-FFF2-40B4-BE49-F238E27FC236}">
                <a16:creationId xmlns:a16="http://schemas.microsoft.com/office/drawing/2014/main" id="{F7C284EF-64DF-2C4D-B0C5-0A35E396AE4F}"/>
              </a:ext>
            </a:extLst>
          </p:cNvPr>
          <p:cNvSpPr/>
          <p:nvPr/>
        </p:nvSpPr>
        <p:spPr>
          <a:xfrm>
            <a:off x="169494" y="1268760"/>
            <a:ext cx="1595672" cy="621515"/>
          </a:xfrm>
          <a:prstGeom prst="rect">
            <a:avLst/>
          </a:prstGeom>
          <a:solidFill>
            <a:schemeClr val="bg2">
              <a:lumMod val="20000"/>
              <a:lumOff val="80000"/>
            </a:schemeClr>
          </a:solidFill>
          <a:ln w="12700" cap="flat" cmpd="sng" algn="ctr">
            <a:noFill/>
            <a:prstDash val="solid"/>
            <a:miter lim="800000"/>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srgbClr val="1D1D1A"/>
                </a:solidFill>
                <a:effectLst/>
                <a:uLnTx/>
                <a:uFillTx/>
                <a:latin typeface="微软雅黑"/>
                <a:ea typeface="微软雅黑"/>
                <a:cs typeface="+mn-cs"/>
              </a:rPr>
              <a:t>多领域扩展</a:t>
            </a:r>
            <a:endParaRPr kumimoji="0" lang="en-US" altLang="zh-CN" sz="1200" b="1" i="0" u="none" strike="noStrike" kern="0" cap="none" spc="0" normalizeH="0" baseline="0" noProof="0" dirty="0">
              <a:ln>
                <a:noFill/>
              </a:ln>
              <a:solidFill>
                <a:srgbClr val="1D1D1A"/>
              </a:solidFill>
              <a:effectLst/>
              <a:uLnTx/>
              <a:uFillTx/>
              <a:latin typeface="微软雅黑"/>
              <a:ea typeface="微软雅黑"/>
              <a:cs typeface="+mn-cs"/>
            </a:endParaRPr>
          </a:p>
        </p:txBody>
      </p:sp>
      <p:cxnSp>
        <p:nvCxnSpPr>
          <p:cNvPr id="107" name="直接连接符 99">
            <a:extLst>
              <a:ext uri="{FF2B5EF4-FFF2-40B4-BE49-F238E27FC236}">
                <a16:creationId xmlns:a16="http://schemas.microsoft.com/office/drawing/2014/main" id="{FC295F9B-364F-8346-AFFA-648275749BC6}"/>
              </a:ext>
            </a:extLst>
          </p:cNvPr>
          <p:cNvCxnSpPr>
            <a:cxnSpLocks/>
          </p:cNvCxnSpPr>
          <p:nvPr/>
        </p:nvCxnSpPr>
        <p:spPr>
          <a:xfrm>
            <a:off x="7742406" y="1292711"/>
            <a:ext cx="0" cy="3317987"/>
          </a:xfrm>
          <a:prstGeom prst="line">
            <a:avLst/>
          </a:prstGeom>
          <a:noFill/>
          <a:ln w="12700" cap="flat" cmpd="sng" algn="ctr">
            <a:solidFill>
              <a:schemeClr val="bg2">
                <a:lumMod val="60000"/>
                <a:lumOff val="40000"/>
              </a:schemeClr>
            </a:solidFill>
            <a:prstDash val="sysDash"/>
            <a:miter lim="800000"/>
          </a:ln>
          <a:effectLst/>
        </p:spPr>
      </p:cxnSp>
      <p:cxnSp>
        <p:nvCxnSpPr>
          <p:cNvPr id="108" name="直接连接符 99">
            <a:extLst>
              <a:ext uri="{FF2B5EF4-FFF2-40B4-BE49-F238E27FC236}">
                <a16:creationId xmlns:a16="http://schemas.microsoft.com/office/drawing/2014/main" id="{35127FD8-0196-DD4E-A32A-869AC77CD431}"/>
              </a:ext>
            </a:extLst>
          </p:cNvPr>
          <p:cNvCxnSpPr>
            <a:cxnSpLocks/>
          </p:cNvCxnSpPr>
          <p:nvPr/>
        </p:nvCxnSpPr>
        <p:spPr>
          <a:xfrm flipH="1">
            <a:off x="1847146" y="4140504"/>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09" name="直接连接符 99">
            <a:extLst>
              <a:ext uri="{FF2B5EF4-FFF2-40B4-BE49-F238E27FC236}">
                <a16:creationId xmlns:a16="http://schemas.microsoft.com/office/drawing/2014/main" id="{1FB5B556-F94F-3144-922C-ADD5C4015D1F}"/>
              </a:ext>
            </a:extLst>
          </p:cNvPr>
          <p:cNvCxnSpPr>
            <a:cxnSpLocks/>
          </p:cNvCxnSpPr>
          <p:nvPr/>
        </p:nvCxnSpPr>
        <p:spPr>
          <a:xfrm flipH="1">
            <a:off x="1838913" y="2820222"/>
            <a:ext cx="5839524" cy="0"/>
          </a:xfrm>
          <a:prstGeom prst="line">
            <a:avLst/>
          </a:prstGeom>
          <a:noFill/>
          <a:ln w="12700" cap="flat" cmpd="sng" algn="ctr">
            <a:solidFill>
              <a:schemeClr val="bg2">
                <a:lumMod val="60000"/>
                <a:lumOff val="40000"/>
              </a:schemeClr>
            </a:solidFill>
            <a:prstDash val="sysDash"/>
            <a:miter lim="800000"/>
          </a:ln>
          <a:effectLst/>
        </p:spPr>
      </p:cxnSp>
      <p:cxnSp>
        <p:nvCxnSpPr>
          <p:cNvPr id="110" name="直接连接符 99">
            <a:extLst>
              <a:ext uri="{FF2B5EF4-FFF2-40B4-BE49-F238E27FC236}">
                <a16:creationId xmlns:a16="http://schemas.microsoft.com/office/drawing/2014/main" id="{330A9525-91A4-1E44-A016-20576F905052}"/>
              </a:ext>
            </a:extLst>
          </p:cNvPr>
          <p:cNvCxnSpPr>
            <a:cxnSpLocks/>
          </p:cNvCxnSpPr>
          <p:nvPr/>
        </p:nvCxnSpPr>
        <p:spPr>
          <a:xfrm flipH="1">
            <a:off x="1857048" y="1970385"/>
            <a:ext cx="5839524" cy="0"/>
          </a:xfrm>
          <a:prstGeom prst="line">
            <a:avLst/>
          </a:prstGeom>
          <a:noFill/>
          <a:ln w="12700" cap="flat" cmpd="sng" algn="ctr">
            <a:solidFill>
              <a:schemeClr val="bg2">
                <a:lumMod val="60000"/>
                <a:lumOff val="40000"/>
              </a:schemeClr>
            </a:solidFill>
            <a:prstDash val="sysDash"/>
            <a:miter lim="800000"/>
          </a:ln>
          <a:effectLst/>
        </p:spPr>
      </p:cxnSp>
      <p:grpSp>
        <p:nvGrpSpPr>
          <p:cNvPr id="79" name="组合 78">
            <a:extLst>
              <a:ext uri="{FF2B5EF4-FFF2-40B4-BE49-F238E27FC236}">
                <a16:creationId xmlns:a16="http://schemas.microsoft.com/office/drawing/2014/main" id="{D74A6321-3BAF-524C-9412-5DB4A1E9C76C}"/>
              </a:ext>
            </a:extLst>
          </p:cNvPr>
          <p:cNvGrpSpPr/>
          <p:nvPr/>
        </p:nvGrpSpPr>
        <p:grpSpPr>
          <a:xfrm>
            <a:off x="9004704" y="976315"/>
            <a:ext cx="2876854" cy="5204669"/>
            <a:chOff x="9004704" y="845837"/>
            <a:chExt cx="2876854" cy="5335147"/>
          </a:xfrm>
        </p:grpSpPr>
        <p:sp>
          <p:nvSpPr>
            <p:cNvPr id="81" name="矩形 80">
              <a:extLst>
                <a:ext uri="{FF2B5EF4-FFF2-40B4-BE49-F238E27FC236}">
                  <a16:creationId xmlns:a16="http://schemas.microsoft.com/office/drawing/2014/main" id="{759B7C51-A28D-424B-8EAE-B744BA76A7E5}"/>
                </a:ext>
              </a:extLst>
            </p:cNvPr>
            <p:cNvSpPr/>
            <p:nvPr/>
          </p:nvSpPr>
          <p:spPr>
            <a:xfrm>
              <a:off x="9006576" y="845837"/>
              <a:ext cx="2867206" cy="583534"/>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82" name="矩形 81">
              <a:extLst>
                <a:ext uri="{FF2B5EF4-FFF2-40B4-BE49-F238E27FC236}">
                  <a16:creationId xmlns:a16="http://schemas.microsoft.com/office/drawing/2014/main" id="{41FC3C63-A0CD-8E4E-9862-476F22419CD5}"/>
                </a:ext>
              </a:extLst>
            </p:cNvPr>
            <p:cNvSpPr/>
            <p:nvPr/>
          </p:nvSpPr>
          <p:spPr>
            <a:xfrm>
              <a:off x="9004704" y="1587399"/>
              <a:ext cx="2867206" cy="4259416"/>
            </a:xfrm>
            <a:prstGeom prst="rect">
              <a:avLst/>
            </a:prstGeom>
            <a:solidFill>
              <a:srgbClr val="FFFFFF"/>
            </a:solidFill>
            <a:ln w="12700" cap="flat" cmpd="sng" algn="ctr">
              <a:solidFill>
                <a:srgbClr val="FFFFFF">
                  <a:lumMod val="85000"/>
                </a:srgbClr>
              </a:solidFill>
              <a:prstDash val="solid"/>
              <a:miter lim="800000"/>
            </a:ln>
            <a:effectLst>
              <a:outerShdw blurRad="101600" algn="ctr" rotWithShape="0">
                <a:srgbClr val="000000">
                  <a:alpha val="20000"/>
                </a:srgbClr>
              </a:outerShdw>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endParaRPr kumimoji="0" lang="zh-CN" altLang="en-US" sz="1200" b="0" i="0" u="none" strike="noStrike" kern="0" cap="none" spc="0" normalizeH="0" baseline="0" noProof="0">
                <a:ln>
                  <a:noFill/>
                </a:ln>
                <a:solidFill>
                  <a:srgbClr val="1D1D1A"/>
                </a:solidFill>
                <a:effectLst/>
                <a:uLnTx/>
                <a:uFillTx/>
                <a:latin typeface="微软雅黑" panose="020B0503020204020204" pitchFamily="34" charset="-122"/>
                <a:ea typeface="微软雅黑"/>
                <a:cs typeface="+mn-cs"/>
              </a:endParaRPr>
            </a:p>
          </p:txBody>
        </p:sp>
        <p:sp>
          <p:nvSpPr>
            <p:cNvPr id="93" name="矩形 92">
              <a:extLst>
                <a:ext uri="{FF2B5EF4-FFF2-40B4-BE49-F238E27FC236}">
                  <a16:creationId xmlns:a16="http://schemas.microsoft.com/office/drawing/2014/main" id="{F8177B42-05CF-134E-8EDD-1E12E3E1B89A}"/>
                </a:ext>
              </a:extLst>
            </p:cNvPr>
            <p:cNvSpPr/>
            <p:nvPr/>
          </p:nvSpPr>
          <p:spPr>
            <a:xfrm>
              <a:off x="9119980" y="1767456"/>
              <a:ext cx="2585940" cy="867930"/>
            </a:xfrm>
            <a:prstGeom prst="rect">
              <a:avLst/>
            </a:prstGeom>
          </p:spPr>
          <p:txBody>
            <a:bodyPr wrap="square">
              <a:spAutoFit/>
            </a:bodyPr>
            <a:lstStyle/>
            <a:p>
              <a:pPr algn="ctr" fontAlgn="auto">
                <a:lnSpc>
                  <a:spcPct val="120000"/>
                </a:lnSpc>
                <a:spcBef>
                  <a:spcPts val="0"/>
                </a:spcBef>
                <a:spcAft>
                  <a:spcPts val="0"/>
                </a:spcAft>
              </a:pPr>
              <a:r>
                <a:rPr lang="en-US" altLang="zh-CN" sz="1200" b="1" dirty="0">
                  <a:solidFill>
                    <a:prstClr val="black"/>
                  </a:solidFill>
                  <a:latin typeface="Huawei Sans" panose="020B0604020202020204"/>
                  <a:ea typeface="微软雅黑"/>
                </a:rPr>
                <a:t>MindSpore </a:t>
              </a:r>
              <a:r>
                <a:rPr lang="zh-CN" altLang="en-US" sz="1200" b="1" dirty="0">
                  <a:solidFill>
                    <a:prstClr val="black"/>
                  </a:solidFill>
                  <a:latin typeface="Huawei Sans" panose="020B0604020202020204"/>
                  <a:ea typeface="微软雅黑"/>
                </a:rPr>
                <a:t>架构特点：</a:t>
              </a:r>
              <a:endParaRPr lang="en-US" altLang="zh-CN" sz="1200" b="1"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用户态易用；</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运行态高效；</a:t>
              </a:r>
              <a:endParaRPr lang="en-US" altLang="zh-CN" sz="1000" dirty="0">
                <a:solidFill>
                  <a:prstClr val="black"/>
                </a:solidFill>
                <a:latin typeface="Huawei Sans" panose="020B0604020202020204"/>
                <a:ea typeface="微软雅黑"/>
              </a:endParaRPr>
            </a:p>
            <a:p>
              <a:pPr algn="ctr" fontAlgn="auto">
                <a:lnSpc>
                  <a:spcPct val="120000"/>
                </a:lnSpc>
                <a:spcBef>
                  <a:spcPts val="0"/>
                </a:spcBef>
                <a:spcAft>
                  <a:spcPts val="0"/>
                </a:spcAft>
              </a:pPr>
              <a:r>
                <a:rPr lang="zh-CN" altLang="en-US" sz="1000" dirty="0">
                  <a:solidFill>
                    <a:prstClr val="black"/>
                  </a:solidFill>
                  <a:latin typeface="Huawei Sans" panose="020B0604020202020204"/>
                  <a:ea typeface="微软雅黑"/>
                </a:rPr>
                <a:t>部署态灵活；</a:t>
              </a:r>
              <a:endParaRPr lang="en-US" altLang="zh-CN" sz="1000" dirty="0">
                <a:solidFill>
                  <a:prstClr val="black"/>
                </a:solidFill>
                <a:latin typeface="Huawei Sans" panose="020B0604020202020204"/>
                <a:ea typeface="微软雅黑"/>
              </a:endParaRPr>
            </a:p>
          </p:txBody>
        </p:sp>
        <p:sp>
          <p:nvSpPr>
            <p:cNvPr id="111" name="梯形 110">
              <a:extLst>
                <a:ext uri="{FF2B5EF4-FFF2-40B4-BE49-F238E27FC236}">
                  <a16:creationId xmlns:a16="http://schemas.microsoft.com/office/drawing/2014/main" id="{B632D391-D7A8-D140-86C7-5469535195C5}"/>
                </a:ext>
              </a:extLst>
            </p:cNvPr>
            <p:cNvSpPr/>
            <p:nvPr/>
          </p:nvSpPr>
          <p:spPr bwMode="auto">
            <a:xfrm>
              <a:off x="9038473" y="5846816"/>
              <a:ext cx="2843085" cy="296847"/>
            </a:xfrm>
            <a:prstGeom prst="trapezoid">
              <a:avLst>
                <a:gd name="adj" fmla="val 176135"/>
              </a:avLst>
            </a:prstGeom>
            <a:gradFill flip="none" rotWithShape="1">
              <a:gsLst>
                <a:gs pos="0">
                  <a:sysClr val="window" lastClr="FFFFFF">
                    <a:lumMod val="75000"/>
                    <a:alpha val="0"/>
                  </a:sysClr>
                </a:gs>
                <a:gs pos="100000">
                  <a:sysClr val="window" lastClr="FFFFFF">
                    <a:lumMod val="75000"/>
                    <a:alpha val="30000"/>
                  </a:sysClr>
                </a:gs>
              </a:gsLst>
              <a:lin ang="5400000" scaled="0"/>
              <a:tileRect/>
            </a:gradFill>
            <a:ln w="3175" cap="flat" cmpd="sng" algn="ctr">
              <a:gradFill flip="none" rotWithShape="1">
                <a:gsLst>
                  <a:gs pos="0">
                    <a:sysClr val="window" lastClr="FFFFFF">
                      <a:lumMod val="75000"/>
                      <a:alpha val="0"/>
                    </a:sysClr>
                  </a:gs>
                  <a:gs pos="100000">
                    <a:sysClr val="window" lastClr="FFFFFF">
                      <a:lumMod val="75000"/>
                    </a:sysClr>
                  </a:gs>
                </a:gsLst>
                <a:lin ang="540000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112" name="矩形 111">
              <a:extLst>
                <a:ext uri="{FF2B5EF4-FFF2-40B4-BE49-F238E27FC236}">
                  <a16:creationId xmlns:a16="http://schemas.microsoft.com/office/drawing/2014/main" id="{1987C67B-7175-DF43-81AA-682316061FC7}"/>
                </a:ext>
              </a:extLst>
            </p:cNvPr>
            <p:cNvSpPr/>
            <p:nvPr/>
          </p:nvSpPr>
          <p:spPr bwMode="auto">
            <a:xfrm>
              <a:off x="9042663" y="6143663"/>
              <a:ext cx="2838894" cy="37321"/>
            </a:xfrm>
            <a:prstGeom prst="rect">
              <a:avLst/>
            </a:prstGeom>
            <a:gradFill flip="none" rotWithShape="1">
              <a:gsLst>
                <a:gs pos="46000">
                  <a:sysClr val="window" lastClr="FFFFFF">
                    <a:lumMod val="75000"/>
                    <a:alpha val="28000"/>
                  </a:sysClr>
                </a:gs>
                <a:gs pos="100000">
                  <a:sysClr val="window" lastClr="FFFFFF">
                    <a:lumMod val="75000"/>
                    <a:alpha val="11000"/>
                  </a:sysClr>
                </a:gs>
              </a:gsLst>
              <a:path path="shape">
                <a:fillToRect l="50000" t="50000" r="50000" b="50000"/>
              </a:path>
              <a:tileRect/>
            </a:gradFill>
            <a:ln w="9525" cap="flat" cmpd="sng" algn="ctr">
              <a:gradFill flip="none" rotWithShape="1">
                <a:gsLst>
                  <a:gs pos="50000">
                    <a:sysClr val="window" lastClr="FFFFFF">
                      <a:lumMod val="75000"/>
                    </a:sysClr>
                  </a:gs>
                  <a:gs pos="0">
                    <a:sysClr val="window" lastClr="FFFFFF">
                      <a:lumMod val="75000"/>
                      <a:alpha val="90000"/>
                    </a:sysClr>
                  </a:gs>
                  <a:gs pos="100000">
                    <a:sysClr val="window" lastClr="FFFFFF">
                      <a:lumMod val="75000"/>
                      <a:alpha val="90000"/>
                    </a:sysClr>
                  </a:gs>
                </a:gsLst>
                <a:lin ang="0" scaled="0"/>
                <a:tileRect/>
              </a:gradFill>
              <a:prstDash val="solid"/>
              <a:miter lim="800000"/>
              <a:headEnd type="none" w="med" len="med"/>
              <a:tailEnd type="none" w="med" len="med"/>
            </a:ln>
            <a:effectLst/>
          </p:spPr>
          <p:txBody>
            <a:bodyPr wrap="none" anchor="ctr" anchorCtr="1"/>
            <a:lstStyle/>
            <a:p>
              <a:pPr algn="ctr" fontAlgn="auto">
                <a:spcBef>
                  <a:spcPts val="0"/>
                </a:spcBef>
                <a:spcAft>
                  <a:spcPts val="0"/>
                </a:spcAft>
                <a:defRPr/>
              </a:pPr>
              <a:endParaRPr lang="en-US" sz="1200" kern="0" dirty="0">
                <a:solidFill>
                  <a:srgbClr val="1D1D1A"/>
                </a:solidFill>
                <a:latin typeface="Arial" panose="020B0604020202020204" pitchFamily="34" charset="0"/>
                <a:ea typeface="微软雅黑" pitchFamily="34" charset="-122"/>
                <a:cs typeface="Arial" pitchFamily="34" charset="0"/>
                <a:sym typeface="Helvetica"/>
              </a:endParaRPr>
            </a:p>
          </p:txBody>
        </p:sp>
        <p:sp>
          <p:nvSpPr>
            <p:cNvPr id="113" name="矩形 112">
              <a:extLst>
                <a:ext uri="{FF2B5EF4-FFF2-40B4-BE49-F238E27FC236}">
                  <a16:creationId xmlns:a16="http://schemas.microsoft.com/office/drawing/2014/main" id="{B2EC5517-4B0B-2242-ADE3-F992760A25C9}"/>
                </a:ext>
              </a:extLst>
            </p:cNvPr>
            <p:cNvSpPr/>
            <p:nvPr/>
          </p:nvSpPr>
          <p:spPr>
            <a:xfrm>
              <a:off x="9160620" y="3357765"/>
              <a:ext cx="2585940" cy="2354491"/>
            </a:xfrm>
            <a:prstGeom prst="rect">
              <a:avLst/>
            </a:prstGeom>
          </p:spPr>
          <p:txBody>
            <a:bodyPr wrap="square">
              <a:spAutoFit/>
            </a:bodyPr>
            <a:lstStyle/>
            <a:p>
              <a:pPr fontAlgn="auto" latinLnBrk="1">
                <a:lnSpc>
                  <a:spcPct val="150000"/>
                </a:lnSpc>
                <a:spcBef>
                  <a:spcPts val="0"/>
                </a:spcBef>
                <a:spcAft>
                  <a:spcPts val="0"/>
                </a:spcAft>
              </a:pPr>
              <a:r>
                <a:rPr lang="zh-CN" altLang="en-US" sz="1200" b="1" dirty="0">
                  <a:solidFill>
                    <a:srgbClr val="1D1D1A"/>
                  </a:solidFill>
                  <a:latin typeface="微软雅黑"/>
                  <a:ea typeface="微软雅黑"/>
                </a:rPr>
                <a:t>自动并行：</a:t>
              </a:r>
              <a:r>
                <a:rPr lang="zh-CN" altLang="en-US" sz="1000" dirty="0">
                  <a:solidFill>
                    <a:srgbClr val="1D1D1A"/>
                  </a:solidFill>
                  <a:latin typeface="微软雅黑"/>
                  <a:ea typeface="微软雅黑"/>
                </a:rPr>
                <a:t>通过自动并行机制、数据</a:t>
              </a:r>
              <a:r>
                <a:rPr lang="en-US" altLang="zh-CN" sz="1000" dirty="0">
                  <a:solidFill>
                    <a:srgbClr val="1D1D1A"/>
                  </a:solidFill>
                  <a:latin typeface="微软雅黑"/>
                  <a:ea typeface="微软雅黑"/>
                </a:rPr>
                <a:t>pipeline</a:t>
              </a:r>
              <a:r>
                <a:rPr lang="zh-CN" altLang="en-US" sz="1000" dirty="0">
                  <a:solidFill>
                    <a:srgbClr val="1D1D1A"/>
                  </a:solidFill>
                  <a:latin typeface="微软雅黑"/>
                  <a:ea typeface="微软雅黑"/>
                </a:rPr>
                <a:t>处理等手段降低超大模型训练门槛。</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en-US" altLang="zh-CN" sz="1200" b="1" dirty="0">
                  <a:solidFill>
                    <a:srgbClr val="1D1D1A"/>
                  </a:solidFill>
                  <a:latin typeface="微软雅黑"/>
                  <a:ea typeface="微软雅黑"/>
                </a:rPr>
                <a:t>AI+</a:t>
              </a:r>
              <a:r>
                <a:rPr lang="zh-CN" altLang="en-US" sz="1200" b="1" dirty="0">
                  <a:solidFill>
                    <a:srgbClr val="1D1D1A"/>
                  </a:solidFill>
                  <a:latin typeface="微软雅黑"/>
                  <a:ea typeface="微软雅黑"/>
                </a:rPr>
                <a:t>科学计算：</a:t>
              </a:r>
              <a:r>
                <a:rPr lang="zh-CN" altLang="en-US" sz="1000" dirty="0">
                  <a:solidFill>
                    <a:srgbClr val="1D1D1A"/>
                  </a:solidFill>
                  <a:latin typeface="微软雅黑"/>
                  <a:ea typeface="微软雅黑"/>
                </a:rPr>
                <a:t>支持</a:t>
              </a:r>
              <a:r>
                <a:rPr lang="en-US" altLang="zh-CN" sz="1000" dirty="0">
                  <a:solidFill>
                    <a:srgbClr val="1D1D1A"/>
                  </a:solidFill>
                  <a:latin typeface="微软雅黑"/>
                  <a:ea typeface="微软雅黑"/>
                </a:rPr>
                <a:t>AI+</a:t>
              </a:r>
              <a:r>
                <a:rPr lang="zh-CN" altLang="en-US" sz="1000" dirty="0">
                  <a:solidFill>
                    <a:srgbClr val="1D1D1A"/>
                  </a:solidFill>
                  <a:latin typeface="微软雅黑"/>
                  <a:ea typeface="微软雅黑"/>
                </a:rPr>
                <a:t>科学计算的高阶</a:t>
              </a:r>
              <a:r>
                <a:rPr lang="en-US" altLang="zh-CN" sz="1000" dirty="0">
                  <a:solidFill>
                    <a:srgbClr val="1D1D1A"/>
                  </a:solidFill>
                  <a:latin typeface="微软雅黑"/>
                  <a:ea typeface="微软雅黑"/>
                </a:rPr>
                <a:t>/</a:t>
              </a:r>
              <a:r>
                <a:rPr lang="zh-CN" altLang="en-US" sz="1000" dirty="0">
                  <a:solidFill>
                    <a:srgbClr val="1D1D1A"/>
                  </a:solidFill>
                  <a:latin typeface="微软雅黑"/>
                  <a:ea typeface="微软雅黑"/>
                </a:rPr>
                <a:t>高纬、多范式编程。</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通用计算</a:t>
              </a:r>
              <a:r>
                <a:rPr lang="en-US" altLang="zh-CN" sz="1200" b="1" dirty="0">
                  <a:solidFill>
                    <a:srgbClr val="1D1D1A"/>
                  </a:solidFill>
                  <a:latin typeface="微软雅黑"/>
                  <a:ea typeface="微软雅黑"/>
                </a:rPr>
                <a:t>+DSA</a:t>
              </a:r>
              <a:r>
                <a:rPr lang="zh-CN" altLang="en-US" sz="1200" b="1" dirty="0">
                  <a:solidFill>
                    <a:srgbClr val="1D1D1A"/>
                  </a:solidFill>
                  <a:latin typeface="微软雅黑"/>
                  <a:ea typeface="微软雅黑"/>
                </a:rPr>
                <a:t>：</a:t>
              </a:r>
              <a:r>
                <a:rPr lang="zh-CN" altLang="en-US" sz="1000" b="1" dirty="0">
                  <a:solidFill>
                    <a:srgbClr val="1D1D1A"/>
                  </a:solidFill>
                  <a:latin typeface="微软雅黑"/>
                  <a:ea typeface="微软雅黑"/>
                </a:rPr>
                <a:t>通过</a:t>
              </a:r>
              <a:r>
                <a:rPr lang="zh-CN" altLang="en-US" sz="1000" dirty="0">
                  <a:solidFill>
                    <a:srgbClr val="1D1D1A"/>
                  </a:solidFill>
                  <a:latin typeface="微软雅黑"/>
                  <a:ea typeface="微软雅黑"/>
                </a:rPr>
                <a:t>图算融合对性能进行优化，自动算子生成技术简化异构（</a:t>
              </a:r>
              <a:r>
                <a:rPr lang="en-US" altLang="zh-CN" sz="1000" dirty="0">
                  <a:solidFill>
                    <a:srgbClr val="1D1D1A"/>
                  </a:solidFill>
                  <a:latin typeface="微软雅黑"/>
                  <a:ea typeface="微软雅黑"/>
                </a:rPr>
                <a:t> DSA </a:t>
              </a:r>
              <a:r>
                <a:rPr lang="zh-CN" altLang="en-US" sz="1000" dirty="0">
                  <a:solidFill>
                    <a:srgbClr val="1D1D1A"/>
                  </a:solidFill>
                  <a:latin typeface="微软雅黑"/>
                  <a:ea typeface="微软雅黑"/>
                </a:rPr>
                <a:t>）编程，发挥多样性算力的性能。</a:t>
              </a:r>
              <a:endParaRPr lang="en-US" altLang="zh-CN" sz="1000" dirty="0">
                <a:solidFill>
                  <a:srgbClr val="1D1D1A"/>
                </a:solidFill>
                <a:latin typeface="微软雅黑"/>
                <a:ea typeface="微软雅黑"/>
              </a:endParaRPr>
            </a:p>
            <a:p>
              <a:pPr fontAlgn="auto" latinLnBrk="1">
                <a:lnSpc>
                  <a:spcPct val="150000"/>
                </a:lnSpc>
                <a:spcBef>
                  <a:spcPts val="0"/>
                </a:spcBef>
                <a:spcAft>
                  <a:spcPts val="0"/>
                </a:spcAft>
              </a:pPr>
              <a:r>
                <a:rPr lang="zh-CN" altLang="en-US" sz="1200" b="1" dirty="0">
                  <a:solidFill>
                    <a:srgbClr val="1D1D1A"/>
                  </a:solidFill>
                  <a:latin typeface="微软雅黑"/>
                  <a:ea typeface="微软雅黑"/>
                </a:rPr>
                <a:t>端边云统一的可信架构：</a:t>
              </a:r>
              <a:r>
                <a:rPr lang="zh-CN" altLang="en-US" sz="1000" dirty="0">
                  <a:solidFill>
                    <a:srgbClr val="1D1D1A"/>
                  </a:solidFill>
                  <a:latin typeface="微软雅黑"/>
                  <a:ea typeface="微软雅黑"/>
                </a:rPr>
                <a:t>解决企业级部署和可信的挑战。</a:t>
              </a:r>
              <a:endParaRPr lang="en-US" altLang="zh-CN" sz="1000" dirty="0">
                <a:solidFill>
                  <a:srgbClr val="1D1D1A"/>
                </a:solidFill>
                <a:latin typeface="微软雅黑"/>
                <a:ea typeface="微软雅黑"/>
              </a:endParaRPr>
            </a:p>
          </p:txBody>
        </p:sp>
        <p:pic>
          <p:nvPicPr>
            <p:cNvPr id="114" name="Picture 19" descr="\\Bchief-sever180\共享\华为\2016\6月\D-201606417-金融营销材料设计-刘泉\文件\link\组 26.png">
              <a:extLst>
                <a:ext uri="{FF2B5EF4-FFF2-40B4-BE49-F238E27FC236}">
                  <a16:creationId xmlns:a16="http://schemas.microsoft.com/office/drawing/2014/main" id="{DDDDFA72-19FA-4F4C-9611-315CBB3A314F}"/>
                </a:ext>
              </a:extLst>
            </p:cNvPr>
            <p:cNvPicPr>
              <a:picLocks noChangeArrowheads="1"/>
            </p:cNvPicPr>
            <p:nvPr/>
          </p:nvPicPr>
          <p:blipFill>
            <a:blip r:embed="rId10" cstate="email">
              <a:grayscl/>
              <a:extLst>
                <a:ext uri="{28A0092B-C50C-407E-A947-70E740481C1C}">
                  <a14:useLocalDpi xmlns:a14="http://schemas.microsoft.com/office/drawing/2010/main"/>
                </a:ext>
              </a:extLst>
            </a:blip>
            <a:srcRect/>
            <a:stretch>
              <a:fillRect/>
            </a:stretch>
          </p:blipFill>
          <p:spPr bwMode="auto">
            <a:xfrm flipV="1">
              <a:off x="9182389" y="2978964"/>
              <a:ext cx="2516647" cy="287360"/>
            </a:xfrm>
            <a:prstGeom prst="rect">
              <a:avLst/>
            </a:prstGeom>
            <a:noFill/>
          </p:spPr>
        </p:pic>
        <p:sp>
          <p:nvSpPr>
            <p:cNvPr id="115" name="矩形 114">
              <a:extLst>
                <a:ext uri="{FF2B5EF4-FFF2-40B4-BE49-F238E27FC236}">
                  <a16:creationId xmlns:a16="http://schemas.microsoft.com/office/drawing/2014/main" id="{8A7083C4-344D-B241-86BE-759FB9AA3207}"/>
                </a:ext>
              </a:extLst>
            </p:cNvPr>
            <p:cNvSpPr/>
            <p:nvPr/>
          </p:nvSpPr>
          <p:spPr>
            <a:xfrm>
              <a:off x="9632778" y="2656824"/>
              <a:ext cx="1609667" cy="397637"/>
            </a:xfrm>
            <a:prstGeom prst="rect">
              <a:avLst/>
            </a:prstGeom>
            <a:noFill/>
            <a:ln w="3175" cap="flat" cmpd="sng" algn="ctr">
              <a:noFill/>
              <a:prstDash val="solid"/>
              <a:miter lim="800000"/>
              <a:headEnd type="none" w="med" len="med"/>
              <a:tailEnd type="none" w="med" len="med"/>
            </a:ln>
            <a:effectLst/>
          </p:spPr>
          <p:txBody>
            <a:bodyPr wrap="none" anchor="ctr" anchorCtr="1"/>
            <a:lstStyle/>
            <a:p>
              <a:pPr algn="ctr" fontAlgn="auto">
                <a:spcBef>
                  <a:spcPts val="0"/>
                </a:spcBef>
                <a:spcAft>
                  <a:spcPts val="0"/>
                </a:spcAft>
              </a:pPr>
              <a:r>
                <a:rPr lang="en-US" altLang="zh-CN" sz="1400" b="1" kern="0" dirty="0">
                  <a:solidFill>
                    <a:srgbClr val="C00000"/>
                  </a:solidFill>
                  <a:latin typeface="Arial" pitchFamily="34" charset="0"/>
                  <a:ea typeface="微软雅黑" pitchFamily="34" charset="-122"/>
                  <a:cs typeface="Arial" pitchFamily="34" charset="0"/>
                  <a:sym typeface="Helvetica"/>
                </a:rPr>
                <a:t>MindSpore </a:t>
              </a:r>
              <a:r>
                <a:rPr lang="zh-CN" altLang="en-US" sz="1400" b="1" kern="0" dirty="0">
                  <a:solidFill>
                    <a:srgbClr val="C00000"/>
                  </a:solidFill>
                  <a:latin typeface="Arial" pitchFamily="34" charset="0"/>
                  <a:ea typeface="微软雅黑" pitchFamily="34" charset="-122"/>
                  <a:cs typeface="Arial" pitchFamily="34" charset="0"/>
                  <a:sym typeface="Helvetica"/>
                </a:rPr>
                <a:t>特性</a:t>
              </a:r>
              <a:endParaRPr lang="en-US" altLang="zh-CN" sz="1400" b="1" kern="0" dirty="0">
                <a:solidFill>
                  <a:srgbClr val="C00000"/>
                </a:solidFill>
                <a:latin typeface="Arial" pitchFamily="34" charset="0"/>
                <a:ea typeface="微软雅黑" pitchFamily="34" charset="-122"/>
                <a:cs typeface="Arial" pitchFamily="34" charset="0"/>
                <a:sym typeface="Helvetica"/>
              </a:endParaRPr>
            </a:p>
          </p:txBody>
        </p:sp>
        <p:sp>
          <p:nvSpPr>
            <p:cNvPr id="116" name="矩形 115">
              <a:extLst>
                <a:ext uri="{FF2B5EF4-FFF2-40B4-BE49-F238E27FC236}">
                  <a16:creationId xmlns:a16="http://schemas.microsoft.com/office/drawing/2014/main" id="{442DC097-BC1B-6B49-A214-62E5A6394A45}"/>
                </a:ext>
              </a:extLst>
            </p:cNvPr>
            <p:cNvSpPr/>
            <p:nvPr/>
          </p:nvSpPr>
          <p:spPr>
            <a:xfrm>
              <a:off x="9012183" y="976315"/>
              <a:ext cx="2859726" cy="338554"/>
            </a:xfrm>
            <a:prstGeom prst="rect">
              <a:avLst/>
            </a:prstGeom>
          </p:spPr>
          <p:txBody>
            <a:bodyPr wrap="square">
              <a:spAutoFit/>
            </a:bodyPr>
            <a:lstStyle/>
            <a:p>
              <a:pPr defTabSz="914477" fontAlgn="auto" hangingPunct="0">
                <a:spcBef>
                  <a:spcPts val="0"/>
                </a:spcBef>
                <a:spcAft>
                  <a:spcPts val="0"/>
                </a:spcAft>
                <a:defRPr/>
              </a:pPr>
              <a:r>
                <a:rPr lang="zh-CN" altLang="en-US" sz="1600" b="1" dirty="0">
                  <a:solidFill>
                    <a:srgbClr val="C00000"/>
                  </a:solidFill>
                  <a:latin typeface="Arial" pitchFamily="34" charset="0"/>
                  <a:ea typeface="微软雅黑"/>
                  <a:sym typeface="Helvetica"/>
                </a:rPr>
                <a:t>全场景</a:t>
              </a:r>
              <a:r>
                <a:rPr lang="en-US" altLang="zh-CN" sz="1600" b="1" dirty="0">
                  <a:solidFill>
                    <a:srgbClr val="C00000"/>
                  </a:solidFill>
                  <a:latin typeface="Arial" pitchFamily="34" charset="0"/>
                  <a:ea typeface="微软雅黑"/>
                  <a:sym typeface="Helvetica"/>
                </a:rPr>
                <a:t>AI</a:t>
              </a:r>
              <a:r>
                <a:rPr lang="zh-CN" altLang="en-US" sz="1600" b="1" dirty="0">
                  <a:solidFill>
                    <a:srgbClr val="C00000"/>
                  </a:solidFill>
                  <a:latin typeface="Arial" pitchFamily="34" charset="0"/>
                  <a:ea typeface="微软雅黑"/>
                  <a:sym typeface="Helvetica"/>
                </a:rPr>
                <a:t>计算框架</a:t>
              </a:r>
              <a:r>
                <a:rPr lang="en-US" altLang="zh-CN" sz="1600" b="1" dirty="0">
                  <a:solidFill>
                    <a:srgbClr val="C00000"/>
                  </a:solidFill>
                  <a:latin typeface="Arial" pitchFamily="34" charset="0"/>
                  <a:ea typeface="微软雅黑"/>
                  <a:sym typeface="Helvetica"/>
                </a:rPr>
                <a:t>MindSpore</a:t>
              </a:r>
            </a:p>
          </p:txBody>
        </p:sp>
      </p:grpSp>
    </p:spTree>
    <p:extLst>
      <p:ext uri="{BB962C8B-B14F-4D97-AF65-F5344CB8AC3E}">
        <p14:creationId xmlns:p14="http://schemas.microsoft.com/office/powerpoint/2010/main" val="3738580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流程图</a:t>
            </a:r>
            <a:endParaRPr lang="zh-CN" altLang="en-US" dirty="0">
              <a:latin typeface="+mj-ea"/>
            </a:endParaRPr>
          </a:p>
        </p:txBody>
      </p:sp>
      <p:pic>
        <p:nvPicPr>
          <p:cNvPr id="7" name="图片 6">
            <a:extLst>
              <a:ext uri="{FF2B5EF4-FFF2-40B4-BE49-F238E27FC236}">
                <a16:creationId xmlns:a16="http://schemas.microsoft.com/office/drawing/2014/main" id="{EB0C16FD-733C-0043-9E55-7BDD02252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797" y="1484784"/>
            <a:ext cx="10351149" cy="4320479"/>
          </a:xfrm>
          <a:prstGeom prst="rect">
            <a:avLst/>
          </a:prstGeom>
        </p:spPr>
      </p:pic>
    </p:spTree>
    <p:extLst>
      <p:ext uri="{BB962C8B-B14F-4D97-AF65-F5344CB8AC3E}">
        <p14:creationId xmlns:p14="http://schemas.microsoft.com/office/powerpoint/2010/main" val="1170736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mj-ea"/>
                <a:cs typeface="Arial" panose="020B0604020202020204" pitchFamily="34" charset="0"/>
                <a:sym typeface="Huawei Sans" panose="020C0503030203020204" pitchFamily="34" charset="0"/>
              </a:rPr>
              <a:t>MindSpore</a:t>
            </a:r>
            <a:r>
              <a:rPr lang="zh-CN" altLang="en-US" dirty="0">
                <a:latin typeface="+mj-ea"/>
                <a:cs typeface="Arial" panose="020B0604020202020204" pitchFamily="34" charset="0"/>
                <a:sym typeface="Huawei Sans" panose="020C0503030203020204" pitchFamily="34" charset="0"/>
              </a:rPr>
              <a:t> 全场景</a:t>
            </a:r>
            <a:r>
              <a:rPr lang="en-US" altLang="zh-CN" dirty="0">
                <a:latin typeface="+mj-ea"/>
                <a:cs typeface="Arial" panose="020B0604020202020204" pitchFamily="34" charset="0"/>
                <a:sym typeface="Huawei Sans" panose="020C0503030203020204" pitchFamily="34" charset="0"/>
              </a:rPr>
              <a:t>AI</a:t>
            </a:r>
            <a:r>
              <a:rPr lang="zh-CN" altLang="en-US" dirty="0">
                <a:latin typeface="+mj-ea"/>
                <a:cs typeface="Arial" panose="020B0604020202020204" pitchFamily="34" charset="0"/>
                <a:sym typeface="Huawei Sans" panose="020C0503030203020204" pitchFamily="34" charset="0"/>
              </a:rPr>
              <a:t>计算框架 </a:t>
            </a:r>
            <a:r>
              <a:rPr lang="en-US" altLang="zh-CN" dirty="0">
                <a:latin typeface="+mj-ea"/>
                <a:cs typeface="Arial" panose="020B0604020202020204" pitchFamily="34" charset="0"/>
                <a:sym typeface="Huawei Sans" panose="020C0503030203020204" pitchFamily="34" charset="0"/>
              </a:rPr>
              <a:t>API</a:t>
            </a:r>
            <a:r>
              <a:rPr lang="zh-CN" altLang="en-US" dirty="0">
                <a:latin typeface="+mj-ea"/>
                <a:cs typeface="Arial" panose="020B0604020202020204" pitchFamily="34" charset="0"/>
                <a:sym typeface="Huawei Sans" panose="020C0503030203020204" pitchFamily="34" charset="0"/>
              </a:rPr>
              <a:t>设计</a:t>
            </a:r>
            <a:endParaRPr lang="zh-CN" altLang="en-US" dirty="0">
              <a:latin typeface="+mj-ea"/>
            </a:endParaRPr>
          </a:p>
        </p:txBody>
      </p:sp>
      <p:pic>
        <p:nvPicPr>
          <p:cNvPr id="4" name="图片 3">
            <a:extLst>
              <a:ext uri="{FF2B5EF4-FFF2-40B4-BE49-F238E27FC236}">
                <a16:creationId xmlns:a16="http://schemas.microsoft.com/office/drawing/2014/main" id="{1A81D37E-B5B3-6842-91FB-E5AB4343A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636" y="1772816"/>
            <a:ext cx="8029983" cy="3312368"/>
          </a:xfrm>
          <a:prstGeom prst="rect">
            <a:avLst/>
          </a:prstGeom>
        </p:spPr>
      </p:pic>
    </p:spTree>
    <p:extLst>
      <p:ext uri="{BB962C8B-B14F-4D97-AF65-F5344CB8AC3E}">
        <p14:creationId xmlns:p14="http://schemas.microsoft.com/office/powerpoint/2010/main" val="4178172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3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14338</TotalTime>
  <Words>965</Words>
  <Application>Microsoft Macintosh PowerPoint</Application>
  <PresentationFormat>自定义</PresentationFormat>
  <Paragraphs>255</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10</vt:i4>
      </vt:variant>
    </vt:vector>
  </HeadingPairs>
  <TitlesOfParts>
    <vt:vector size="27" baseType="lpstr">
      <vt:lpstr>黑体</vt:lpstr>
      <vt:lpstr>微软雅黑</vt:lpstr>
      <vt:lpstr>微软雅黑</vt:lpstr>
      <vt:lpstr>FrutigerNext LT Bold</vt:lpstr>
      <vt:lpstr>FrutigerNext LT Light</vt:lpstr>
      <vt:lpstr>FrutigerNext LT Medium</vt:lpstr>
      <vt:lpstr>Huawei Sans</vt:lpstr>
      <vt:lpstr>Arial</vt:lpstr>
      <vt:lpstr>Calibri</vt:lpstr>
      <vt:lpstr>Franklin Gothic Medium</vt:lpstr>
      <vt:lpstr>Wingdings</vt:lpstr>
      <vt:lpstr>Title1</vt:lpstr>
      <vt:lpstr>Title2</vt:lpstr>
      <vt:lpstr>content01</vt:lpstr>
      <vt:lpstr>Content02</vt:lpstr>
      <vt:lpstr>code01</vt:lpstr>
      <vt:lpstr>Thankyou</vt:lpstr>
      <vt:lpstr>MindSpore初级课程</vt:lpstr>
      <vt:lpstr>关于本课程</vt:lpstr>
      <vt:lpstr>关于本课程</vt:lpstr>
      <vt:lpstr>培训目标</vt:lpstr>
      <vt:lpstr>MindSpore 全场景AI计算框架 架构图</vt:lpstr>
      <vt:lpstr>MindSpore 全场景AI计算框架 架构图</vt:lpstr>
      <vt:lpstr>MindSpore 全场景AI计算框架 架构图</vt:lpstr>
      <vt:lpstr>MindSpore 全场景AI计算框架 流程图</vt:lpstr>
      <vt:lpstr>MindSpore 全场景AI计算框架 API设计</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1044</cp:revision>
  <dcterms:created xsi:type="dcterms:W3CDTF">2015-01-14T10:38:57Z</dcterms:created>
  <dcterms:modified xsi:type="dcterms:W3CDTF">2022-03-13T08:02:23Z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