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7" r:id="rId2"/>
    <p:sldMasterId id="2147483669" r:id="rId3"/>
  </p:sldMasterIdLst>
  <p:notesMasterIdLst>
    <p:notesMasterId r:id="rId18"/>
  </p:notesMasterIdLst>
  <p:sldIdLst>
    <p:sldId id="256" r:id="rId4"/>
    <p:sldId id="257" r:id="rId5"/>
    <p:sldId id="264" r:id="rId6"/>
    <p:sldId id="259" r:id="rId7"/>
    <p:sldId id="261" r:id="rId8"/>
    <p:sldId id="263" r:id="rId9"/>
    <p:sldId id="267" r:id="rId10"/>
    <p:sldId id="262" r:id="rId11"/>
    <p:sldId id="268" r:id="rId12"/>
    <p:sldId id="269" r:id="rId13"/>
    <p:sldId id="270" r:id="rId14"/>
    <p:sldId id="265" r:id="rId15"/>
    <p:sldId id="271" r:id="rId16"/>
    <p:sldId id="266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DC57"/>
    <a:srgbClr val="EB5C01"/>
    <a:srgbClr val="E98C80"/>
    <a:srgbClr val="EA5A4F"/>
    <a:srgbClr val="8A8A8A"/>
    <a:srgbClr val="A72126"/>
    <a:srgbClr val="C81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60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10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DDAFFD-670D-48C5-92B2-2C58B328AC33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7DA47-ECCC-4440-8EAB-AB02BD2E97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539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ts val="3440"/>
              </a:lnSpc>
            </a:pP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现有的</a:t>
            </a:r>
            <a:r>
              <a:rPr lang="en-US" altLang="zh-CN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Stablizer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模拟器运算原理基于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CHP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算法，通过将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Clifford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门运算拆分为多个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Pauli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算子的运算，实现高效模拟。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ts val="3440"/>
              </a:lnSpc>
            </a:pP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改进的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Tableau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通过追踪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Clifford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门的逆，在测量门实现中，如果量子门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ts val="3440"/>
              </a:lnSpc>
            </a:pP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在量子逻辑门模拟运行过程中，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ts val="3440"/>
              </a:lnSpc>
            </a:pP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大部分运算为矩阵或者数组整行运算。常规的加乘运算为单线程逐个计算，无法充分发挥机器性能。因此，采用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SIMD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指令实现并行多线程计算，实现向量计算。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7DA47-ECCC-4440-8EAB-AB02BD2E972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188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ts val="3440"/>
              </a:lnSpc>
            </a:pP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现有的</a:t>
            </a:r>
            <a:r>
              <a:rPr lang="en-US" altLang="zh-CN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Stablizer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模拟器运算原理基于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CHP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算法，通过将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Clifford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门运算拆分为多个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Pauli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算子的运算，实现高效模拟。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ts val="3440"/>
              </a:lnSpc>
            </a:pP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改进的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Tableau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通过追踪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Clifford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门的逆，在测量门实现中，如果量子门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ts val="3440"/>
              </a:lnSpc>
            </a:pP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在量子逻辑门模拟运行过程中，</a:t>
            </a:r>
            <a:endParaRPr lang="en-US" altLang="zh-CN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ts val="3440"/>
              </a:lnSpc>
            </a:pP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大部分运算为矩阵或者数组整行运算。常规的加乘运算为单线程逐个计算，无法充分发挥机器性能。因此，采用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SIMD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指令实现并行多线程计算，实现向量计算。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7DA47-ECCC-4440-8EAB-AB02BD2E972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191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探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1"/>
            <a:ext cx="12192000" cy="5602265"/>
          </a:xfrm>
          <a:prstGeom prst="rect">
            <a:avLst/>
          </a:prstGeom>
        </p:spPr>
      </p:pic>
      <p:sp>
        <p:nvSpPr>
          <p:cNvPr id="7" name="L 形 6"/>
          <p:cNvSpPr/>
          <p:nvPr userDrawn="1"/>
        </p:nvSpPr>
        <p:spPr>
          <a:xfrm rot="5400000">
            <a:off x="7850738" y="2130702"/>
            <a:ext cx="701032" cy="71765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646" y="907093"/>
            <a:ext cx="6557247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 algn="l">
              <a:defRPr sz="3199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43DA98-D48D-6947-95EF-BA3B05E688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8897" y="1949372"/>
            <a:ext cx="6533290" cy="643926"/>
          </a:xfrm>
        </p:spPr>
        <p:txBody>
          <a:bodyPr/>
          <a:lstStyle>
            <a:lvl1pPr>
              <a:defRPr sz="1399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486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1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智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1"/>
            <a:ext cx="12192000" cy="5602265"/>
          </a:xfrm>
          <a:prstGeom prst="rect">
            <a:avLst/>
          </a:prstGeom>
        </p:spPr>
      </p:pic>
      <p:sp>
        <p:nvSpPr>
          <p:cNvPr id="18" name="L 形 17"/>
          <p:cNvSpPr/>
          <p:nvPr userDrawn="1"/>
        </p:nvSpPr>
        <p:spPr>
          <a:xfrm rot="5400000">
            <a:off x="5821614" y="2568775"/>
            <a:ext cx="701032" cy="71765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2AA4863-E1EF-3342-A8CB-ECD4FD06CEB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646" y="907093"/>
            <a:ext cx="6557247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199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95303EA-8491-464F-99A0-67F948701C1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8897" y="1949372"/>
            <a:ext cx="6533290" cy="643926"/>
          </a:xfrm>
        </p:spPr>
        <p:txBody>
          <a:bodyPr/>
          <a:lstStyle>
            <a:lvl1pPr>
              <a:defRPr sz="1399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4365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攀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25" r="2034" b="5607"/>
          <a:stretch/>
        </p:blipFill>
        <p:spPr>
          <a:xfrm>
            <a:off x="1" y="-36206"/>
            <a:ext cx="12192000" cy="56384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98646" y="907093"/>
            <a:ext cx="6557247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199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8" name="L 形 7"/>
          <p:cNvSpPr/>
          <p:nvPr userDrawn="1"/>
        </p:nvSpPr>
        <p:spPr>
          <a:xfrm rot="5400000">
            <a:off x="7926733" y="1657695"/>
            <a:ext cx="701032" cy="71765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BB7B2F8-0AF7-D04F-81DD-52FDB6B7326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8897" y="1949372"/>
            <a:ext cx="6533290" cy="643926"/>
          </a:xfrm>
        </p:spPr>
        <p:txBody>
          <a:bodyPr/>
          <a:lstStyle>
            <a:lvl1pPr>
              <a:defRPr sz="1399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7338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1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灯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2C11B17-3CC6-445B-AC71-74F18E4B41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" t="7030" b="11599"/>
          <a:stretch/>
        </p:blipFill>
        <p:spPr>
          <a:xfrm>
            <a:off x="0" y="1"/>
            <a:ext cx="12192000" cy="5602265"/>
          </a:xfrm>
          <a:prstGeom prst="rect">
            <a:avLst/>
          </a:prstGeom>
        </p:spPr>
      </p:pic>
      <p:sp>
        <p:nvSpPr>
          <p:cNvPr id="13" name="L 形 12">
            <a:extLst>
              <a:ext uri="{FF2B5EF4-FFF2-40B4-BE49-F238E27FC236}">
                <a16:creationId xmlns:a16="http://schemas.microsoft.com/office/drawing/2014/main" id="{D9C13A00-1073-4DDB-80E9-154875087B13}"/>
              </a:ext>
            </a:extLst>
          </p:cNvPr>
          <p:cNvSpPr/>
          <p:nvPr userDrawn="1"/>
        </p:nvSpPr>
        <p:spPr>
          <a:xfrm rot="5400000">
            <a:off x="5943057" y="2323659"/>
            <a:ext cx="701032" cy="71765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897A368-8F39-4049-9BB0-AEB315EB7E0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646" y="907093"/>
            <a:ext cx="6557247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199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2621051-E1A4-A049-BF21-61B18B3483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8897" y="1949372"/>
            <a:ext cx="6533290" cy="643926"/>
          </a:xfrm>
        </p:spPr>
        <p:txBody>
          <a:bodyPr/>
          <a:lstStyle>
            <a:lvl1pPr>
              <a:defRPr sz="1399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9943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21F4C-624F-4293-AE5A-CC93F584CD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2C17B7-BA23-4C63-9297-3C2BD4EE4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7331CD-DEE6-4746-B9DF-F7750CA26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BEA2E-6E78-423F-9E48-1CBE3A7BC59D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9E6EAD-D7FB-492E-A0BD-45A272475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E437E5-05D8-4EB0-BF80-3D706BCCF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5C5C2-B898-48B3-84ED-39853D9716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766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灯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2C11B17-3CC6-445B-AC71-74F18E4B41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" t="7030" b="11599"/>
          <a:stretch/>
        </p:blipFill>
        <p:spPr>
          <a:xfrm>
            <a:off x="0" y="1"/>
            <a:ext cx="12192000" cy="5602265"/>
          </a:xfrm>
          <a:prstGeom prst="rect">
            <a:avLst/>
          </a:prstGeom>
        </p:spPr>
      </p:pic>
      <p:sp>
        <p:nvSpPr>
          <p:cNvPr id="13" name="L 形 12">
            <a:extLst>
              <a:ext uri="{FF2B5EF4-FFF2-40B4-BE49-F238E27FC236}">
                <a16:creationId xmlns:a16="http://schemas.microsoft.com/office/drawing/2014/main" id="{D9C13A00-1073-4DDB-80E9-154875087B13}"/>
              </a:ext>
            </a:extLst>
          </p:cNvPr>
          <p:cNvSpPr/>
          <p:nvPr userDrawn="1"/>
        </p:nvSpPr>
        <p:spPr>
          <a:xfrm rot="5400000">
            <a:off x="5943057" y="2323659"/>
            <a:ext cx="701032" cy="71765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897A368-8F39-4049-9BB0-AEB315EB7E0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646" y="907093"/>
            <a:ext cx="6557247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199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2621051-E1A4-A049-BF21-61B18B3483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8897" y="1949372"/>
            <a:ext cx="6533290" cy="643926"/>
          </a:xfrm>
        </p:spPr>
        <p:txBody>
          <a:bodyPr/>
          <a:lstStyle>
            <a:lvl1pPr>
              <a:defRPr sz="1399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35188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8890" y="456134"/>
            <a:ext cx="10736446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29"/>
              </a:lnSpc>
              <a:spcBef>
                <a:spcPts val="0"/>
              </a:spcBef>
              <a:buNone/>
              <a:defRPr sz="3199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662" indent="0" algn="ctr">
              <a:buNone/>
              <a:defRPr sz="2597"/>
            </a:lvl2pPr>
            <a:lvl3pPr marL="1187323" indent="0" algn="ctr">
              <a:buNone/>
              <a:defRPr sz="2337"/>
            </a:lvl3pPr>
            <a:lvl4pPr marL="1780986" indent="0" algn="ctr">
              <a:buNone/>
              <a:defRPr sz="2078"/>
            </a:lvl4pPr>
            <a:lvl5pPr marL="2374648" indent="0" algn="ctr">
              <a:buNone/>
              <a:defRPr sz="2078"/>
            </a:lvl5pPr>
            <a:lvl6pPr marL="2968309" indent="0" algn="ctr">
              <a:buNone/>
              <a:defRPr sz="2078"/>
            </a:lvl6pPr>
            <a:lvl7pPr marL="3561971" indent="0" algn="ctr">
              <a:buNone/>
              <a:defRPr sz="2078"/>
            </a:lvl7pPr>
            <a:lvl8pPr marL="4155634" indent="0" algn="ctr">
              <a:buNone/>
              <a:defRPr sz="2078"/>
            </a:lvl8pPr>
            <a:lvl9pPr marL="4749295" indent="0" algn="ctr">
              <a:buNone/>
              <a:defRPr sz="2078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A4EAA63-3827-DA40-B921-C01084B9DA87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36621" y="1501989"/>
            <a:ext cx="10729365" cy="4690459"/>
          </a:xfrm>
          <a:prstGeom prst="rect">
            <a:avLst/>
          </a:prstGeom>
        </p:spPr>
        <p:txBody>
          <a:bodyPr lIns="0" tIns="0" rIns="0" bIns="0"/>
          <a:lstStyle>
            <a:lvl1pPr marL="12368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7937" algn="ctr"/>
              </a:tabLst>
              <a:defRPr sz="1799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25640" indent="-171091">
              <a:buFont typeface="Arial" panose="020B0604020202020204" pitchFamily="34" charset="0"/>
              <a:buChar char="•"/>
              <a:tabLst>
                <a:tab pos="1207937" algn="ctr"/>
              </a:tabLst>
              <a:defRPr sz="1298" baseline="0"/>
            </a:lvl2pPr>
            <a:lvl3pPr marL="525640" indent="-171091">
              <a:buFont typeface="Arial" panose="020B0604020202020204" pitchFamily="34" charset="0"/>
              <a:buChar char="•"/>
              <a:tabLst>
                <a:tab pos="1207937" algn="ctr"/>
              </a:tabLst>
              <a:defRPr sz="1298" baseline="0"/>
            </a:lvl3pPr>
            <a:lvl4pPr marL="525640" indent="-171091">
              <a:buFont typeface="Arial" panose="020B0604020202020204" pitchFamily="34" charset="0"/>
              <a:buChar char="•"/>
              <a:tabLst>
                <a:tab pos="1207937" algn="ctr"/>
              </a:tabLst>
              <a:defRPr sz="1298" baseline="0"/>
            </a:lvl4pPr>
            <a:lvl5pPr marL="525640" indent="-171091">
              <a:buFont typeface="Arial" panose="020B0604020202020204" pitchFamily="34" charset="0"/>
              <a:buChar char="•"/>
              <a:tabLst>
                <a:tab pos="1207937" algn="ctr"/>
              </a:tabLst>
              <a:defRPr sz="1298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3823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AF307D-40F4-EC4C-9108-79E948007529}"/>
              </a:ext>
            </a:extLst>
          </p:cNvPr>
          <p:cNvSpPr txBox="1"/>
          <p:nvPr userDrawn="1"/>
        </p:nvSpPr>
        <p:spPr>
          <a:xfrm>
            <a:off x="607249" y="1402065"/>
            <a:ext cx="3919503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938" dirty="0">
                <a:solidFill>
                  <a:schemeClr val="tx1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2913689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F72FAD7-C8C3-754A-A498-D3A7EC29A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8954" y="6270652"/>
            <a:ext cx="1981542" cy="1536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CN" sz="1000" dirty="0"/>
              <a:t>Security Level:</a:t>
            </a:r>
            <a:endParaRPr lang="en-US" altLang="zh-CN" sz="1000" dirty="0"/>
          </a:p>
        </p:txBody>
      </p:sp>
      <p:pic>
        <p:nvPicPr>
          <p:cNvPr id="38" name="图片 37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3089" y="5976169"/>
            <a:ext cx="2257507" cy="48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673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0" r:id="rId6"/>
  </p:sldLayoutIdLst>
  <p:hf hdr="0" ftr="0" dt="0"/>
  <p:txStyles>
    <p:titleStyle>
      <a:lvl1pPr algn="l" defTabSz="914034" rtl="0" eaLnBrk="1" latinLnBrk="0" hangingPunct="1">
        <a:lnSpc>
          <a:spcPts val="3439"/>
        </a:lnSpc>
        <a:spcBef>
          <a:spcPct val="0"/>
        </a:spcBef>
        <a:buNone/>
        <a:defRPr sz="3199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034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017" indent="0" algn="l" defTabSz="914034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034" indent="0" algn="l" defTabSz="914034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051" indent="0" algn="l" defTabSz="914034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068" indent="0" algn="l" defTabSz="914034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3594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611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628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646" indent="-228509" algn="l" defTabSz="91403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1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034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1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068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6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3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13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59">
          <p15:clr>
            <a:srgbClr val="F26B43"/>
          </p15:clr>
        </p15:guide>
        <p15:guide id="2" pos="3841">
          <p15:clr>
            <a:srgbClr val="F26B43"/>
          </p15:clr>
        </p15:guide>
        <p15:guide id="3" pos="565">
          <p15:clr>
            <a:srgbClr val="F26B43"/>
          </p15:clr>
        </p15:guide>
        <p15:guide id="4" orient="horz" pos="4007">
          <p15:clr>
            <a:srgbClr val="F26B43"/>
          </p15:clr>
        </p15:guide>
        <p15:guide id="5" orient="horz" pos="1235">
          <p15:clr>
            <a:srgbClr val="F26B43"/>
          </p15:clr>
        </p15:guide>
        <p15:guide id="6" orient="horz" pos="55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85A3D6-1271-D247-9E96-1B376F4BE7BE}"/>
              </a:ext>
            </a:extLst>
          </p:cNvPr>
          <p:cNvSpPr txBox="1"/>
          <p:nvPr userDrawn="1"/>
        </p:nvSpPr>
        <p:spPr>
          <a:xfrm>
            <a:off x="1095040" y="6356939"/>
            <a:ext cx="1462895" cy="24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74" b="0" baseline="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Huawei Confidential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BEE2EE-BF4D-7A4A-B3C6-9E47668CCD98}"/>
              </a:ext>
            </a:extLst>
          </p:cNvPr>
          <p:cNvSpPr txBox="1"/>
          <p:nvPr userDrawn="1"/>
        </p:nvSpPr>
        <p:spPr>
          <a:xfrm>
            <a:off x="733845" y="6402806"/>
            <a:ext cx="499534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90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37181-38C6-AD4F-B8BA-B444770388BB}" type="slidenum">
              <a:rPr lang="en-US" sz="974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l" defTabSz="89049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74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图片 4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018" y="6319871"/>
            <a:ext cx="1268579" cy="271153"/>
          </a:xfrm>
          <a:prstGeom prst="rect">
            <a:avLst/>
          </a:prstGeom>
        </p:spPr>
      </p:pic>
      <p:grpSp>
        <p:nvGrpSpPr>
          <p:cNvPr id="25" name="组合 24"/>
          <p:cNvGrpSpPr/>
          <p:nvPr userDrawn="1"/>
        </p:nvGrpSpPr>
        <p:grpSpPr>
          <a:xfrm>
            <a:off x="12211507" y="2931937"/>
            <a:ext cx="1982142" cy="3934682"/>
            <a:chOff x="12216278" y="2262477"/>
            <a:chExt cx="1982916" cy="4604143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12315635" y="2262477"/>
              <a:ext cx="1883559" cy="692624"/>
              <a:chOff x="12315635" y="2207613"/>
              <a:chExt cx="1883559" cy="692624"/>
            </a:xfrm>
          </p:grpSpPr>
          <p:sp>
            <p:nvSpPr>
              <p:cNvPr id="44" name="矩形 5">
                <a:extLst>
                  <a:ext uri="{FF2B5EF4-FFF2-40B4-BE49-F238E27FC236}">
                    <a16:creationId xmlns:a16="http://schemas.microsoft.com/office/drawing/2014/main" id="{3B0B5EC2-EA55-CC45-A9D0-D5EA5D768C99}"/>
                  </a:ext>
                </a:extLst>
              </p:cNvPr>
              <p:cNvSpPr/>
              <p:nvPr userDrawn="1"/>
            </p:nvSpPr>
            <p:spPr>
              <a:xfrm>
                <a:off x="12315635" y="2401808"/>
                <a:ext cx="911019" cy="498429"/>
              </a:xfrm>
              <a:prstGeom prst="rect">
                <a:avLst/>
              </a:prstGeom>
              <a:solidFill>
                <a:srgbClr val="C810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kumimoji="1" lang="en-US" altLang="zh-Hant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ANTONE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186C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 200/16/46</a:t>
                </a:r>
              </a:p>
            </p:txBody>
          </p:sp>
          <p:sp>
            <p:nvSpPr>
              <p:cNvPr id="45" name="矩形 9">
                <a:extLst>
                  <a:ext uri="{FF2B5EF4-FFF2-40B4-BE49-F238E27FC236}">
                    <a16:creationId xmlns:a16="http://schemas.microsoft.com/office/drawing/2014/main" id="{992224C5-04A6-C041-B257-13137945DBB8}"/>
                  </a:ext>
                </a:extLst>
              </p:cNvPr>
              <p:cNvSpPr/>
              <p:nvPr userDrawn="1"/>
            </p:nvSpPr>
            <p:spPr>
              <a:xfrm>
                <a:off x="13288175" y="2401808"/>
                <a:ext cx="911019" cy="498429"/>
              </a:xfrm>
              <a:prstGeom prst="rect">
                <a:avLst/>
              </a:prstGeom>
              <a:solidFill>
                <a:srgbClr val="C700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kumimoji="1" lang="en-US" altLang="zh-Hant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ANTONE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185C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 199/0/11</a:t>
                </a:r>
              </a:p>
            </p:txBody>
          </p:sp>
          <p:sp>
            <p:nvSpPr>
              <p:cNvPr id="46" name="文本框 31">
                <a:extLst>
                  <a:ext uri="{FF2B5EF4-FFF2-40B4-BE49-F238E27FC236}">
                    <a16:creationId xmlns:a16="http://schemas.microsoft.com/office/drawing/2014/main" id="{58918196-0639-EE4B-AFC2-315BE04587B9}"/>
                  </a:ext>
                </a:extLst>
              </p:cNvPr>
              <p:cNvSpPr txBox="1"/>
              <p:nvPr userDrawn="1"/>
            </p:nvSpPr>
            <p:spPr>
              <a:xfrm>
                <a:off x="12326898" y="2207613"/>
                <a:ext cx="384721" cy="1800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1" lang="zh-CN" altLang="en-US" sz="1000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品牌色</a:t>
                </a:r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12216278" y="3054642"/>
              <a:ext cx="1982912" cy="3811978"/>
              <a:chOff x="12216278" y="3054642"/>
              <a:chExt cx="1982912" cy="3811978"/>
            </a:xfrm>
          </p:grpSpPr>
          <p:sp>
            <p:nvSpPr>
              <p:cNvPr id="28" name="矩形 12">
                <a:extLst>
                  <a:ext uri="{FF2B5EF4-FFF2-40B4-BE49-F238E27FC236}">
                    <a16:creationId xmlns:a16="http://schemas.microsoft.com/office/drawing/2014/main" id="{DCA8B73C-0B87-284F-805F-752EBF20B768}"/>
                  </a:ext>
                </a:extLst>
              </p:cNvPr>
              <p:cNvSpPr/>
              <p:nvPr userDrawn="1"/>
            </p:nvSpPr>
            <p:spPr>
              <a:xfrm>
                <a:off x="12315640" y="3785971"/>
                <a:ext cx="885201" cy="462672"/>
              </a:xfrm>
              <a:prstGeom prst="rect">
                <a:avLst/>
              </a:prstGeom>
              <a:solidFill>
                <a:srgbClr val="EA5A4F"/>
              </a:solidFill>
              <a:ln>
                <a:solidFill>
                  <a:srgbClr val="EA5A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234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90/79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9" name="矩形 13">
                <a:extLst>
                  <a:ext uri="{FF2B5EF4-FFF2-40B4-BE49-F238E27FC236}">
                    <a16:creationId xmlns:a16="http://schemas.microsoft.com/office/drawing/2014/main" id="{138A39A8-BB4E-CD4E-9201-F1785C874F92}"/>
                  </a:ext>
                </a:extLst>
              </p:cNvPr>
              <p:cNvSpPr/>
              <p:nvPr userDrawn="1"/>
            </p:nvSpPr>
            <p:spPr>
              <a:xfrm>
                <a:off x="12315640" y="3259312"/>
                <a:ext cx="885201" cy="462672"/>
              </a:xfrm>
              <a:prstGeom prst="rect">
                <a:avLst/>
              </a:prstGeom>
              <a:solidFill>
                <a:srgbClr val="780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120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0/15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0" name="文本框 15">
                <a:extLst>
                  <a:ext uri="{FF2B5EF4-FFF2-40B4-BE49-F238E27FC236}">
                    <a16:creationId xmlns:a16="http://schemas.microsoft.com/office/drawing/2014/main" id="{8F53C07A-1022-C740-8F8D-97538E174D38}"/>
                  </a:ext>
                </a:extLst>
              </p:cNvPr>
              <p:cNvSpPr txBox="1"/>
              <p:nvPr userDrawn="1"/>
            </p:nvSpPr>
            <p:spPr>
              <a:xfrm>
                <a:off x="12216278" y="3054642"/>
                <a:ext cx="569387" cy="18007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1" lang="zh-CN" altLang="en-US" sz="1000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辅助色</a:t>
                </a:r>
              </a:p>
            </p:txBody>
          </p:sp>
          <p:sp>
            <p:nvSpPr>
              <p:cNvPr id="31" name="矩形 16">
                <a:extLst>
                  <a:ext uri="{FF2B5EF4-FFF2-40B4-BE49-F238E27FC236}">
                    <a16:creationId xmlns:a16="http://schemas.microsoft.com/office/drawing/2014/main" id="{306A7598-C00D-994F-82DA-B39F3C2E0AAD}"/>
                  </a:ext>
                </a:extLst>
              </p:cNvPr>
              <p:cNvSpPr/>
              <p:nvPr userDrawn="1"/>
            </p:nvSpPr>
            <p:spPr>
              <a:xfrm>
                <a:off x="12315640" y="4836793"/>
                <a:ext cx="885201" cy="462672"/>
              </a:xfrm>
              <a:prstGeom prst="rect">
                <a:avLst/>
              </a:prstGeom>
              <a:solidFill>
                <a:srgbClr val="F8B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248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181/60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2" name="矩形 17">
                <a:extLst>
                  <a:ext uri="{FF2B5EF4-FFF2-40B4-BE49-F238E27FC236}">
                    <a16:creationId xmlns:a16="http://schemas.microsoft.com/office/drawing/2014/main" id="{C1423292-FF2F-A74C-943E-1C3C47534098}"/>
                  </a:ext>
                </a:extLst>
              </p:cNvPr>
              <p:cNvSpPr/>
              <p:nvPr userDrawn="1"/>
            </p:nvSpPr>
            <p:spPr>
              <a:xfrm>
                <a:off x="12315640" y="4319278"/>
                <a:ext cx="885201" cy="462672"/>
              </a:xfrm>
              <a:prstGeom prst="rect">
                <a:avLst/>
              </a:prstGeom>
              <a:solidFill>
                <a:srgbClr val="EB5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235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92/1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3" name="矩形 18">
                <a:extLst>
                  <a:ext uri="{FF2B5EF4-FFF2-40B4-BE49-F238E27FC236}">
                    <a16:creationId xmlns:a16="http://schemas.microsoft.com/office/drawing/2014/main" id="{2A29AF15-F5C4-A842-A63B-5DBA549CB92F}"/>
                  </a:ext>
                </a:extLst>
              </p:cNvPr>
              <p:cNvSpPr/>
              <p:nvPr userDrawn="1"/>
            </p:nvSpPr>
            <p:spPr>
              <a:xfrm>
                <a:off x="12315636" y="5880294"/>
                <a:ext cx="911019" cy="462672"/>
              </a:xfrm>
              <a:prstGeom prst="rect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137/137/137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4" name="矩形 19">
                <a:extLst>
                  <a:ext uri="{FF2B5EF4-FFF2-40B4-BE49-F238E27FC236}">
                    <a16:creationId xmlns:a16="http://schemas.microsoft.com/office/drawing/2014/main" id="{E9EA970A-4D36-BC41-B8BE-40DF553320E7}"/>
                  </a:ext>
                </a:extLst>
              </p:cNvPr>
              <p:cNvSpPr/>
              <p:nvPr userDrawn="1"/>
            </p:nvSpPr>
            <p:spPr>
              <a:xfrm>
                <a:off x="12315636" y="5362779"/>
                <a:ext cx="911019" cy="462672"/>
              </a:xfrm>
              <a:prstGeom prst="rect">
                <a:avLst/>
              </a:prstGeom>
              <a:solidFill>
                <a:srgbClr val="2318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35/24/21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5" name="矩形 22">
                <a:extLst>
                  <a:ext uri="{FF2B5EF4-FFF2-40B4-BE49-F238E27FC236}">
                    <a16:creationId xmlns:a16="http://schemas.microsoft.com/office/drawing/2014/main" id="{14EE21FB-1D92-0241-ABA5-5E9A6AEE0DC8}"/>
                  </a:ext>
                </a:extLst>
              </p:cNvPr>
              <p:cNvSpPr/>
              <p:nvPr userDrawn="1"/>
            </p:nvSpPr>
            <p:spPr>
              <a:xfrm>
                <a:off x="12315636" y="6403948"/>
                <a:ext cx="911019" cy="46267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221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221/221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6" name="矩形 12">
                <a:extLst>
                  <a:ext uri="{FF2B5EF4-FFF2-40B4-BE49-F238E27FC236}">
                    <a16:creationId xmlns:a16="http://schemas.microsoft.com/office/drawing/2014/main" id="{883734A3-2645-434A-9DCC-1416B6C687CC}"/>
                  </a:ext>
                </a:extLst>
              </p:cNvPr>
              <p:cNvSpPr/>
              <p:nvPr userDrawn="1"/>
            </p:nvSpPr>
            <p:spPr>
              <a:xfrm>
                <a:off x="13288175" y="3785971"/>
                <a:ext cx="885201" cy="462672"/>
              </a:xfrm>
              <a:prstGeom prst="rect">
                <a:avLst/>
              </a:prstGeom>
              <a:solidFill>
                <a:srgbClr val="E98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233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140/128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7" name="矩形 13">
                <a:extLst>
                  <a:ext uri="{FF2B5EF4-FFF2-40B4-BE49-F238E27FC236}">
                    <a16:creationId xmlns:a16="http://schemas.microsoft.com/office/drawing/2014/main" id="{1FF13552-FB3D-134A-A80A-6CFB35DFE1A1}"/>
                  </a:ext>
                </a:extLst>
              </p:cNvPr>
              <p:cNvSpPr/>
              <p:nvPr userDrawn="1"/>
            </p:nvSpPr>
            <p:spPr>
              <a:xfrm>
                <a:off x="13288175" y="3259312"/>
                <a:ext cx="885201" cy="462672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9F0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159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0/1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8" name="矩形 16">
                <a:extLst>
                  <a:ext uri="{FF2B5EF4-FFF2-40B4-BE49-F238E27FC236}">
                    <a16:creationId xmlns:a16="http://schemas.microsoft.com/office/drawing/2014/main" id="{0A96471B-CB12-1443-B01F-C14C9112C149}"/>
                  </a:ext>
                </a:extLst>
              </p:cNvPr>
              <p:cNvSpPr/>
              <p:nvPr userDrawn="1"/>
            </p:nvSpPr>
            <p:spPr>
              <a:xfrm>
                <a:off x="13288175" y="4836793"/>
                <a:ext cx="885201" cy="462672"/>
              </a:xfrm>
              <a:prstGeom prst="rect">
                <a:avLst/>
              </a:prstGeom>
              <a:solidFill>
                <a:srgbClr val="F5D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245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220/87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9" name="矩形 17">
                <a:extLst>
                  <a:ext uri="{FF2B5EF4-FFF2-40B4-BE49-F238E27FC236}">
                    <a16:creationId xmlns:a16="http://schemas.microsoft.com/office/drawing/2014/main" id="{61890D59-CF8B-1449-A836-3A304EC9A907}"/>
                  </a:ext>
                </a:extLst>
              </p:cNvPr>
              <p:cNvSpPr/>
              <p:nvPr userDrawn="1"/>
            </p:nvSpPr>
            <p:spPr>
              <a:xfrm>
                <a:off x="13288175" y="4319278"/>
                <a:ext cx="885201" cy="462672"/>
              </a:xfrm>
              <a:prstGeom prst="rect">
                <a:avLst/>
              </a:prstGeom>
              <a:solidFill>
                <a:srgbClr val="F08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240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133/0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0" name="矩形 18">
                <a:extLst>
                  <a:ext uri="{FF2B5EF4-FFF2-40B4-BE49-F238E27FC236}">
                    <a16:creationId xmlns:a16="http://schemas.microsoft.com/office/drawing/2014/main" id="{0466A1E1-E7C7-FD49-9880-9E44BED19FF5}"/>
                  </a:ext>
                </a:extLst>
              </p:cNvPr>
              <p:cNvSpPr/>
              <p:nvPr userDrawn="1"/>
            </p:nvSpPr>
            <p:spPr>
              <a:xfrm>
                <a:off x="13288171" y="5880294"/>
                <a:ext cx="911019" cy="46267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181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181/181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2" name="矩形 19">
                <a:extLst>
                  <a:ext uri="{FF2B5EF4-FFF2-40B4-BE49-F238E27FC236}">
                    <a16:creationId xmlns:a16="http://schemas.microsoft.com/office/drawing/2014/main" id="{B21AD6AC-1275-0142-A9EA-D77B26CB40EF}"/>
                  </a:ext>
                </a:extLst>
              </p:cNvPr>
              <p:cNvSpPr/>
              <p:nvPr userDrawn="1"/>
            </p:nvSpPr>
            <p:spPr>
              <a:xfrm>
                <a:off x="13288171" y="5362779"/>
                <a:ext cx="911019" cy="462672"/>
              </a:xfrm>
              <a:prstGeom prst="rect">
                <a:avLst/>
              </a:prstGeom>
              <a:solidFill>
                <a:srgbClr val="59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89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87/87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3" name="矩形 22">
                <a:extLst>
                  <a:ext uri="{FF2B5EF4-FFF2-40B4-BE49-F238E27FC236}">
                    <a16:creationId xmlns:a16="http://schemas.microsoft.com/office/drawing/2014/main" id="{238BAC2A-AE09-A84D-875D-8472236D6610}"/>
                  </a:ext>
                </a:extLst>
              </p:cNvPr>
              <p:cNvSpPr/>
              <p:nvPr userDrawn="1"/>
            </p:nvSpPr>
            <p:spPr>
              <a:xfrm>
                <a:off x="13288171" y="6403948"/>
                <a:ext cx="911019" cy="46267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255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255/255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90050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hf hdr="0" ftr="0" dt="0"/>
  <p:txStyles>
    <p:titleStyle>
      <a:lvl1pPr algn="l" defTabSz="1187323" rtl="0" eaLnBrk="1" latinLnBrk="0" hangingPunct="1">
        <a:lnSpc>
          <a:spcPct val="90000"/>
        </a:lnSpc>
        <a:spcBef>
          <a:spcPct val="0"/>
        </a:spcBef>
        <a:buNone/>
        <a:defRPr sz="571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31" indent="-296831" algn="l" defTabSz="1187323" rtl="0" eaLnBrk="1" latinLnBrk="0" hangingPunct="1">
        <a:lnSpc>
          <a:spcPct val="90000"/>
        </a:lnSpc>
        <a:spcBef>
          <a:spcPts val="1298"/>
        </a:spcBef>
        <a:buFont typeface="Arial" panose="020B0604020202020204" pitchFamily="34" charset="0"/>
        <a:buChar char="•"/>
        <a:defRPr sz="3635" kern="1200">
          <a:solidFill>
            <a:schemeClr val="tx1"/>
          </a:solidFill>
          <a:latin typeface="+mn-lt"/>
          <a:ea typeface="+mn-ea"/>
          <a:cs typeface="+mn-cs"/>
        </a:defRPr>
      </a:lvl1pPr>
      <a:lvl2pPr marL="890493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7" kern="1200">
          <a:solidFill>
            <a:schemeClr val="tx1"/>
          </a:solidFill>
          <a:latin typeface="+mn-lt"/>
          <a:ea typeface="+mn-ea"/>
          <a:cs typeface="+mn-cs"/>
        </a:defRPr>
      </a:lvl2pPr>
      <a:lvl3pPr marL="1484154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7" kern="1200">
          <a:solidFill>
            <a:schemeClr val="tx1"/>
          </a:solidFill>
          <a:latin typeface="+mn-lt"/>
          <a:ea typeface="+mn-ea"/>
          <a:cs typeface="+mn-cs"/>
        </a:defRPr>
      </a:lvl3pPr>
      <a:lvl4pPr marL="2077817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4pPr>
      <a:lvl5pPr marL="2671478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5pPr>
      <a:lvl6pPr marL="3265140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6pPr>
      <a:lvl7pPr marL="3858802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7pPr>
      <a:lvl8pPr marL="4452463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8pPr>
      <a:lvl9pPr marL="5046125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1pPr>
      <a:lvl2pPr marL="593662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2pPr>
      <a:lvl3pPr marL="1187323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3pPr>
      <a:lvl4pPr marL="1780986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4pPr>
      <a:lvl5pPr marL="2374648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5pPr>
      <a:lvl6pPr marL="2968309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6pPr>
      <a:lvl7pPr marL="3561971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7pPr>
      <a:lvl8pPr marL="4155634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8pPr>
      <a:lvl9pPr marL="4749295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1">
          <p15:clr>
            <a:srgbClr val="F26B43"/>
          </p15:clr>
        </p15:guide>
        <p15:guide id="2" pos="3842">
          <p15:clr>
            <a:srgbClr val="F26B43"/>
          </p15:clr>
        </p15:guide>
        <p15:guide id="3" pos="458">
          <p15:clr>
            <a:srgbClr val="F26B43"/>
          </p15:clr>
        </p15:guide>
        <p15:guide id="4" pos="7225">
          <p15:clr>
            <a:srgbClr val="F26B43"/>
          </p15:clr>
        </p15:guide>
        <p15:guide id="5" orient="horz" pos="410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332" y="1474269"/>
            <a:ext cx="3982676" cy="2816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6241" y="2794960"/>
            <a:ext cx="3223909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Copyright©2021 Huawei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Huawei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4157" y="1631849"/>
            <a:ext cx="3476343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0"/>
              </a:lnSpc>
              <a:spcBef>
                <a:spcPts val="0"/>
              </a:spcBef>
            </a:pPr>
            <a:r>
              <a:rPr kumimoji="1" lang="zh-CN" altLang="en-US" sz="1299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把数字世界带入每个人、每个家庭、</a:t>
            </a:r>
            <a:br>
              <a:rPr kumimoji="1" lang="en-US" altLang="zh-CN" sz="1299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zh-CN" altLang="en-US" sz="1299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每个组织，构建万物互联的智能世界。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4557" y="2106124"/>
            <a:ext cx="348047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3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Bring digital to every person, home, and </a:t>
            </a:r>
            <a:b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+mn-lt"/>
              <a:ea typeface="Microsoft YaHei" charset="-122"/>
              <a:cs typeface="Microsoft YaHei" charset="-122"/>
            </a:endParaRPr>
          </a:p>
        </p:txBody>
      </p:sp>
      <p:pic>
        <p:nvPicPr>
          <p:cNvPr id="99" name="图片 9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382" y="5251150"/>
            <a:ext cx="1868866" cy="39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638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hf hdr="0" ftr="0" dt="0"/>
  <p:txStyles>
    <p:titleStyle>
      <a:lvl1pPr algn="l" defTabSz="1187323" rtl="0" eaLnBrk="1" latinLnBrk="0" hangingPunct="1">
        <a:lnSpc>
          <a:spcPct val="90000"/>
        </a:lnSpc>
        <a:spcBef>
          <a:spcPct val="0"/>
        </a:spcBef>
        <a:buNone/>
        <a:defRPr sz="4998" b="0" kern="1200">
          <a:solidFill>
            <a:schemeClr val="tx1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</p:titleStyle>
    <p:bodyStyle>
      <a:lvl1pPr marL="0" indent="0" algn="l" defTabSz="1187323" rtl="0" eaLnBrk="1" latinLnBrk="0" hangingPunct="1">
        <a:lnSpc>
          <a:spcPct val="90000"/>
        </a:lnSpc>
        <a:spcBef>
          <a:spcPts val="1298"/>
        </a:spcBef>
        <a:buFont typeface="Arial" panose="020B0604020202020204" pitchFamily="34" charset="0"/>
        <a:buNone/>
        <a:defRPr sz="1818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662" indent="0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7" kern="1200">
          <a:solidFill>
            <a:schemeClr val="tx1"/>
          </a:solidFill>
          <a:latin typeface="+mn-lt"/>
          <a:ea typeface="+mn-ea"/>
          <a:cs typeface="+mn-cs"/>
        </a:defRPr>
      </a:lvl2pPr>
      <a:lvl3pPr marL="1187323" indent="0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7" kern="1200">
          <a:solidFill>
            <a:schemeClr val="tx1"/>
          </a:solidFill>
          <a:latin typeface="+mn-lt"/>
          <a:ea typeface="+mn-ea"/>
          <a:cs typeface="+mn-cs"/>
        </a:defRPr>
      </a:lvl3pPr>
      <a:lvl4pPr marL="1780986" indent="0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7" kern="1200">
          <a:solidFill>
            <a:schemeClr val="tx1"/>
          </a:solidFill>
          <a:latin typeface="+mn-lt"/>
          <a:ea typeface="+mn-ea"/>
          <a:cs typeface="+mn-cs"/>
        </a:defRPr>
      </a:lvl4pPr>
      <a:lvl5pPr marL="2374648" indent="0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7" kern="1200">
          <a:solidFill>
            <a:schemeClr val="tx1"/>
          </a:solidFill>
          <a:latin typeface="+mn-lt"/>
          <a:ea typeface="+mn-ea"/>
          <a:cs typeface="+mn-cs"/>
        </a:defRPr>
      </a:lvl5pPr>
      <a:lvl6pPr marL="3265140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6pPr>
      <a:lvl7pPr marL="3858802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7pPr>
      <a:lvl8pPr marL="4452463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8pPr>
      <a:lvl9pPr marL="5046125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1pPr>
      <a:lvl2pPr marL="593662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2pPr>
      <a:lvl3pPr marL="1187323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3pPr>
      <a:lvl4pPr marL="1780986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4pPr>
      <a:lvl5pPr marL="2374648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5pPr>
      <a:lvl6pPr marL="2968309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6pPr>
      <a:lvl7pPr marL="3561971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7pPr>
      <a:lvl8pPr marL="4155634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8pPr>
      <a:lvl9pPr marL="4749295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1">
          <p15:clr>
            <a:srgbClr val="F26B43"/>
          </p15:clr>
        </p15:guide>
        <p15:guide id="2" pos="3842">
          <p15:clr>
            <a:srgbClr val="F26B43"/>
          </p15:clr>
        </p15:guide>
        <p15:guide id="3" pos="458">
          <p15:clr>
            <a:srgbClr val="F26B43"/>
          </p15:clr>
        </p15:guide>
        <p15:guide id="4" pos="72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2">
            <a:extLst>
              <a:ext uri="{FF2B5EF4-FFF2-40B4-BE49-F238E27FC236}">
                <a16:creationId xmlns:a16="http://schemas.microsoft.com/office/drawing/2014/main" id="{A27BF45D-8F0D-4A6B-81F3-F6C3C041D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068" y="1079285"/>
            <a:ext cx="7298488" cy="461666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aliregular"/>
              </a:rPr>
              <a:t>提升</a:t>
            </a:r>
            <a:r>
              <a:rPr lang="en-US" altLang="zh-CN" dirty="0" err="1">
                <a:solidFill>
                  <a:srgbClr val="333333"/>
                </a:solidFill>
                <a:latin typeface="aliregular"/>
              </a:rPr>
              <a:t>MindSpore</a:t>
            </a:r>
            <a:r>
              <a:rPr lang="en-US" altLang="zh-CN" dirty="0">
                <a:solidFill>
                  <a:srgbClr val="333333"/>
                </a:solidFill>
                <a:latin typeface="aliregular"/>
              </a:rPr>
              <a:t> Quantum Stabilizer</a:t>
            </a:r>
            <a:r>
              <a:rPr lang="zh-CN" altLang="en-US" dirty="0">
                <a:solidFill>
                  <a:srgbClr val="333333"/>
                </a:solidFill>
                <a:latin typeface="aliregular"/>
              </a:rPr>
              <a:t>模拟器性能</a:t>
            </a:r>
            <a:endParaRPr lang="zh-CN" altLang="en-US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CF3ECFCF-ACFD-4A20-82C5-E4ED0DE6EB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98996" y="1609812"/>
            <a:ext cx="2374556" cy="690255"/>
          </a:xfrm>
        </p:spPr>
        <p:txBody>
          <a:bodyPr/>
          <a:lstStyle/>
          <a:p>
            <a:r>
              <a:rPr lang="zh-CN" altLang="en-US" dirty="0"/>
              <a:t>单位：南京航空航天大学</a:t>
            </a:r>
            <a:endParaRPr lang="en-US" altLang="zh-CN" dirty="0"/>
          </a:p>
          <a:p>
            <a:r>
              <a:rPr lang="zh-CN" altLang="en-US" dirty="0"/>
              <a:t>作者：唐鑫</a:t>
            </a:r>
            <a:endParaRPr lang="en-US" altLang="zh-CN" dirty="0"/>
          </a:p>
          <a:p>
            <a:r>
              <a:rPr lang="zh-CN" altLang="en-US" dirty="0"/>
              <a:t>日期：</a:t>
            </a:r>
            <a:r>
              <a:rPr lang="en-US" altLang="zh-CN" dirty="0"/>
              <a:t>2024/10/30</a:t>
            </a:r>
            <a:endParaRPr lang="zh-CN" altLang="en-US" dirty="0"/>
          </a:p>
          <a:p>
            <a:endParaRPr 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3350371-26BB-46EE-B6D1-CB76DE9B58F3}"/>
              </a:ext>
            </a:extLst>
          </p:cNvPr>
          <p:cNvSpPr txBox="1"/>
          <p:nvPr/>
        </p:nvSpPr>
        <p:spPr>
          <a:xfrm>
            <a:off x="898996" y="6045096"/>
            <a:ext cx="4468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我的代码：</a:t>
            </a:r>
            <a:r>
              <a:rPr lang="en-US" altLang="zh-CN" sz="1200" dirty="0"/>
              <a:t> https://gitee.com/UmmizzZ/mindquantum.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98922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>
            <a:extLst>
              <a:ext uri="{FF2B5EF4-FFF2-40B4-BE49-F238E27FC236}">
                <a16:creationId xmlns:a16="http://schemas.microsoft.com/office/drawing/2014/main" id="{8C7025A2-F726-43C1-8F55-887C26AFBE34}"/>
              </a:ext>
            </a:extLst>
          </p:cNvPr>
          <p:cNvSpPr txBox="1"/>
          <p:nvPr/>
        </p:nvSpPr>
        <p:spPr>
          <a:xfrm>
            <a:off x="434340" y="198120"/>
            <a:ext cx="2646878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关键函数实现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D7AAAF8-9611-4688-ABD5-81E823882193}"/>
              </a:ext>
            </a:extLst>
          </p:cNvPr>
          <p:cNvSpPr txBox="1"/>
          <p:nvPr/>
        </p:nvSpPr>
        <p:spPr>
          <a:xfrm>
            <a:off x="860504" y="1036320"/>
            <a:ext cx="1467068" cy="153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0"/>
              </a:lnSpc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测量门实现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55C286C-6C3C-44EB-B52E-A33590CA9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45" y="1613622"/>
            <a:ext cx="4000000" cy="199047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F887AE8-6896-40A9-A6A4-CC1C6D212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214" y="2418022"/>
            <a:ext cx="3957914" cy="32812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4064DD8-64F0-447F-B049-B0FC11E364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2267" y="1613622"/>
            <a:ext cx="3923809" cy="600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DAB03A8-6B3E-4631-9203-C5E0C04C7A93}"/>
              </a:ext>
            </a:extLst>
          </p:cNvPr>
          <p:cNvSpPr/>
          <p:nvPr/>
        </p:nvSpPr>
        <p:spPr>
          <a:xfrm>
            <a:off x="1104900" y="1767840"/>
            <a:ext cx="2186940" cy="205740"/>
          </a:xfrm>
          <a:prstGeom prst="rect">
            <a:avLst/>
          </a:prstGeom>
          <a:noFill/>
          <a:ln w="28575">
            <a:solidFill>
              <a:srgbClr val="E98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CD24C78-7B30-409A-8CF8-ED3F7B6189F9}"/>
              </a:ext>
            </a:extLst>
          </p:cNvPr>
          <p:cNvCxnSpPr>
            <a:stCxn id="6" idx="3"/>
          </p:cNvCxnSpPr>
          <p:nvPr/>
        </p:nvCxnSpPr>
        <p:spPr>
          <a:xfrm>
            <a:off x="3291840" y="1870710"/>
            <a:ext cx="2183374" cy="3810"/>
          </a:xfrm>
          <a:prstGeom prst="straightConnector1">
            <a:avLst/>
          </a:prstGeom>
          <a:ln>
            <a:solidFill>
              <a:srgbClr val="E98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1169785A-6225-4282-85FE-5A98A89A40DD}"/>
              </a:ext>
            </a:extLst>
          </p:cNvPr>
          <p:cNvSpPr/>
          <p:nvPr/>
        </p:nvSpPr>
        <p:spPr>
          <a:xfrm>
            <a:off x="1234102" y="2480229"/>
            <a:ext cx="2606378" cy="205740"/>
          </a:xfrm>
          <a:prstGeom prst="rect">
            <a:avLst/>
          </a:prstGeom>
          <a:noFill/>
          <a:ln w="28575">
            <a:solidFill>
              <a:srgbClr val="E98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F0D138E-CD66-4DEF-AF95-49E007A40491}"/>
              </a:ext>
            </a:extLst>
          </p:cNvPr>
          <p:cNvCxnSpPr>
            <a:cxnSpLocks/>
          </p:cNvCxnSpPr>
          <p:nvPr/>
        </p:nvCxnSpPr>
        <p:spPr>
          <a:xfrm>
            <a:off x="3855720" y="2586909"/>
            <a:ext cx="1619494" cy="0"/>
          </a:xfrm>
          <a:prstGeom prst="straightConnector1">
            <a:avLst/>
          </a:prstGeom>
          <a:ln>
            <a:solidFill>
              <a:srgbClr val="E98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563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>
            <a:extLst>
              <a:ext uri="{FF2B5EF4-FFF2-40B4-BE49-F238E27FC236}">
                <a16:creationId xmlns:a16="http://schemas.microsoft.com/office/drawing/2014/main" id="{8C7025A2-F726-43C1-8F55-887C26AFBE34}"/>
              </a:ext>
            </a:extLst>
          </p:cNvPr>
          <p:cNvSpPr txBox="1"/>
          <p:nvPr/>
        </p:nvSpPr>
        <p:spPr>
          <a:xfrm>
            <a:off x="434340" y="198120"/>
            <a:ext cx="2646878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关键函数实现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D7AAAF8-9611-4688-ABD5-81E823882193}"/>
              </a:ext>
            </a:extLst>
          </p:cNvPr>
          <p:cNvSpPr txBox="1"/>
          <p:nvPr/>
        </p:nvSpPr>
        <p:spPr>
          <a:xfrm>
            <a:off x="868124" y="1036320"/>
            <a:ext cx="1723549" cy="153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0"/>
              </a:lnSpc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矩阵转置实现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01080FE-B1BB-4081-88B9-5F655FA6D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116" y="3101928"/>
            <a:ext cx="6414337" cy="288739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D94C890-48D5-4F4E-BA18-ADE1F277ED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26"/>
          <a:stretch/>
        </p:blipFill>
        <p:spPr>
          <a:xfrm>
            <a:off x="335574" y="1323493"/>
            <a:ext cx="4868886" cy="251774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2E0D3A8-AAF9-450E-8286-B4E5A8BA4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0116" y="1323493"/>
            <a:ext cx="6419048" cy="1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514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副标题 1">
            <a:extLst>
              <a:ext uri="{FF2B5EF4-FFF2-40B4-BE49-F238E27FC236}">
                <a16:creationId xmlns:a16="http://schemas.microsoft.com/office/drawing/2014/main" id="{D800E108-154D-4469-AD83-7CF070825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5680" y="3051810"/>
            <a:ext cx="10740640" cy="754380"/>
          </a:xfrm>
        </p:spPr>
        <p:txBody>
          <a:bodyPr>
            <a:normAutofit/>
          </a:bodyPr>
          <a:lstStyle/>
          <a:p>
            <a:pPr algn="ctr"/>
            <a:r>
              <a:rPr lang="zh-CN" altLang="en-US" sz="4800" b="1" dirty="0"/>
              <a:t>测试结果</a:t>
            </a:r>
          </a:p>
        </p:txBody>
      </p:sp>
    </p:spTree>
    <p:extLst>
      <p:ext uri="{BB962C8B-B14F-4D97-AF65-F5344CB8AC3E}">
        <p14:creationId xmlns:p14="http://schemas.microsoft.com/office/powerpoint/2010/main" val="2399327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33907-DD7E-4EB7-8BBA-C761E66DDEF1}"/>
              </a:ext>
            </a:extLst>
          </p:cNvPr>
          <p:cNvSpPr txBox="1"/>
          <p:nvPr/>
        </p:nvSpPr>
        <p:spPr>
          <a:xfrm>
            <a:off x="140390" y="181765"/>
            <a:ext cx="182614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单元测试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775D4E-7E34-465F-9E8C-783E8299C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041" y="618929"/>
            <a:ext cx="2357037" cy="562013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8A8B108-5DA7-4640-AADC-855A0196D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8533" y="618929"/>
            <a:ext cx="2734934" cy="562013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D623F1D-72D2-496F-BE38-9637D12ECB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4250" y="618930"/>
            <a:ext cx="4537360" cy="562013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298B7E1-C8C7-42BE-A429-076302BC8F29}"/>
              </a:ext>
            </a:extLst>
          </p:cNvPr>
          <p:cNvSpPr/>
          <p:nvPr/>
        </p:nvSpPr>
        <p:spPr>
          <a:xfrm>
            <a:off x="268518" y="995806"/>
            <a:ext cx="2031760" cy="561834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2"/>
                </a:solidFill>
              </a:rPr>
              <a:t>Tableau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67A0260-5EC6-4070-850F-1871C893F10D}"/>
              </a:ext>
            </a:extLst>
          </p:cNvPr>
          <p:cNvSpPr/>
          <p:nvPr/>
        </p:nvSpPr>
        <p:spPr>
          <a:xfrm>
            <a:off x="268518" y="995805"/>
            <a:ext cx="2031760" cy="1940979"/>
          </a:xfrm>
          <a:prstGeom prst="rect">
            <a:avLst/>
          </a:prstGeom>
          <a:noFill/>
          <a:ln>
            <a:solidFill>
              <a:srgbClr val="F5DC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FA49168-14F4-4BF5-BB5A-C0EB6911075E}"/>
              </a:ext>
            </a:extLst>
          </p:cNvPr>
          <p:cNvSpPr/>
          <p:nvPr/>
        </p:nvSpPr>
        <p:spPr>
          <a:xfrm>
            <a:off x="245959" y="3211850"/>
            <a:ext cx="2054318" cy="561834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2"/>
                </a:solidFill>
              </a:rPr>
              <a:t>SIMD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4F8BA42-49E1-4434-AD11-045CC3F5F993}"/>
              </a:ext>
            </a:extLst>
          </p:cNvPr>
          <p:cNvSpPr/>
          <p:nvPr/>
        </p:nvSpPr>
        <p:spPr>
          <a:xfrm>
            <a:off x="245958" y="3211850"/>
            <a:ext cx="2054319" cy="1695430"/>
          </a:xfrm>
          <a:prstGeom prst="rect">
            <a:avLst/>
          </a:prstGeom>
          <a:noFill/>
          <a:ln>
            <a:solidFill>
              <a:srgbClr val="F5DC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F1227D0-EC22-4DA3-9EE1-7828DD241981}"/>
              </a:ext>
            </a:extLst>
          </p:cNvPr>
          <p:cNvSpPr txBox="1"/>
          <p:nvPr/>
        </p:nvSpPr>
        <p:spPr>
          <a:xfrm>
            <a:off x="222798" y="1551789"/>
            <a:ext cx="2123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量子门运算逻辑</a:t>
            </a:r>
            <a:endParaRPr lang="en-US" altLang="zh-CN" sz="16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量子电路运算逻辑</a:t>
            </a:r>
            <a:endParaRPr lang="en-US" altLang="zh-CN" sz="16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Tableau</a:t>
            </a:r>
            <a:r>
              <a:rPr lang="zh-CN" altLang="en-U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转置</a:t>
            </a:r>
            <a:endParaRPr lang="en-US" altLang="zh-CN" sz="16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Tableau</a:t>
            </a:r>
            <a:r>
              <a:rPr lang="zh-CN" altLang="en-U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内存管理</a:t>
            </a:r>
            <a:endParaRPr lang="en-US" altLang="zh-CN" sz="16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Getter Setter </a:t>
            </a:r>
            <a:endParaRPr lang="en-US" altLang="zh-CN" sz="20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ABBB182-076E-46B9-9687-C50B7D48BB65}"/>
              </a:ext>
            </a:extLst>
          </p:cNvPr>
          <p:cNvSpPr txBox="1"/>
          <p:nvPr/>
        </p:nvSpPr>
        <p:spPr>
          <a:xfrm>
            <a:off x="245959" y="3731514"/>
            <a:ext cx="2123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运算符操作</a:t>
            </a:r>
            <a:endParaRPr lang="en-US" altLang="zh-CN" sz="16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转置操作</a:t>
            </a:r>
            <a:endParaRPr lang="en-US" altLang="zh-CN" sz="16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迭代器</a:t>
            </a:r>
            <a:endParaRPr lang="en-US" altLang="zh-CN" sz="16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Getter Setter </a:t>
            </a:r>
            <a:endParaRPr lang="en-US" altLang="zh-CN" sz="20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498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A255337-325A-41CD-A2FA-8AB72BB74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74" y="726470"/>
            <a:ext cx="3181225" cy="538381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F331787-8991-4EAD-A698-82A352800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435" y="3276452"/>
            <a:ext cx="7358159" cy="989953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C24D2A20-D990-4072-B1DF-47D5D3CE532C}"/>
              </a:ext>
            </a:extLst>
          </p:cNvPr>
          <p:cNvSpPr/>
          <p:nvPr/>
        </p:nvSpPr>
        <p:spPr>
          <a:xfrm>
            <a:off x="7329227" y="3800052"/>
            <a:ext cx="3325939" cy="46635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E73C5CB-66FF-42C5-8549-734197F4C3EE}"/>
              </a:ext>
            </a:extLst>
          </p:cNvPr>
          <p:cNvSpPr txBox="1"/>
          <p:nvPr/>
        </p:nvSpPr>
        <p:spPr>
          <a:xfrm>
            <a:off x="434340" y="198120"/>
            <a:ext cx="182614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基准测试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544B0FE-A855-416F-A197-68FDBCD3C1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620"/>
          <a:stretch/>
        </p:blipFill>
        <p:spPr>
          <a:xfrm>
            <a:off x="4171435" y="1920274"/>
            <a:ext cx="7358159" cy="1000334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BD74D3F4-D374-4884-85AF-DEC1F2C0DA1C}"/>
              </a:ext>
            </a:extLst>
          </p:cNvPr>
          <p:cNvSpPr/>
          <p:nvPr/>
        </p:nvSpPr>
        <p:spPr>
          <a:xfrm>
            <a:off x="6826307" y="2339340"/>
            <a:ext cx="3971233" cy="54102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5AC3487-6B64-474D-85E2-D375B9EEA1DB}"/>
              </a:ext>
            </a:extLst>
          </p:cNvPr>
          <p:cNvSpPr txBox="1"/>
          <p:nvPr/>
        </p:nvSpPr>
        <p:spPr>
          <a:xfrm>
            <a:off x="5090160" y="4808220"/>
            <a:ext cx="5134739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随机测量运行速度提高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50%</a:t>
            </a:r>
          </a:p>
        </p:txBody>
      </p:sp>
    </p:spTree>
    <p:extLst>
      <p:ext uri="{BB962C8B-B14F-4D97-AF65-F5344CB8AC3E}">
        <p14:creationId xmlns:p14="http://schemas.microsoft.com/office/powerpoint/2010/main" val="2955371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3C5775F6-E463-43C8-83F7-28C9D73E8161}"/>
              </a:ext>
            </a:extLst>
          </p:cNvPr>
          <p:cNvSpPr txBox="1"/>
          <p:nvPr/>
        </p:nvSpPr>
        <p:spPr>
          <a:xfrm>
            <a:off x="657413" y="621553"/>
            <a:ext cx="1649505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目录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1D480AC-2BAA-48E6-93AE-9E5FBB80E559}"/>
              </a:ext>
            </a:extLst>
          </p:cNvPr>
          <p:cNvCxnSpPr/>
          <p:nvPr/>
        </p:nvCxnSpPr>
        <p:spPr>
          <a:xfrm>
            <a:off x="717177" y="1149903"/>
            <a:ext cx="1727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EA160F6C-5018-438F-A1E4-39C9547EC2DB}"/>
              </a:ext>
            </a:extLst>
          </p:cNvPr>
          <p:cNvSpPr txBox="1"/>
          <p:nvPr/>
        </p:nvSpPr>
        <p:spPr>
          <a:xfrm>
            <a:off x="657413" y="1321249"/>
            <a:ext cx="6216766" cy="222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3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Stablizer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Tableau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模拟器原理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代码设计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单元测试及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Benchmark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基准测试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6396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副标题 1">
            <a:extLst>
              <a:ext uri="{FF2B5EF4-FFF2-40B4-BE49-F238E27FC236}">
                <a16:creationId xmlns:a16="http://schemas.microsoft.com/office/drawing/2014/main" id="{D800E108-154D-4469-AD83-7CF070825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5680" y="2674620"/>
            <a:ext cx="10740640" cy="754380"/>
          </a:xfrm>
        </p:spPr>
        <p:txBody>
          <a:bodyPr>
            <a:normAutofit fontScale="85000" lnSpcReduction="20000"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800" b="1" dirty="0" err="1"/>
              <a:t>Stablizer</a:t>
            </a:r>
            <a:r>
              <a:rPr lang="en-US" altLang="zh-CN" sz="4800" b="1" dirty="0"/>
              <a:t> Tableau</a:t>
            </a:r>
            <a:r>
              <a:rPr lang="zh-CN" altLang="en-US" sz="4800" b="1" dirty="0"/>
              <a:t>模拟器原理</a:t>
            </a:r>
            <a:endParaRPr lang="en-US" altLang="zh-CN" sz="4800" b="1" dirty="0"/>
          </a:p>
        </p:txBody>
      </p:sp>
    </p:spTree>
    <p:extLst>
      <p:ext uri="{BB962C8B-B14F-4D97-AF65-F5344CB8AC3E}">
        <p14:creationId xmlns:p14="http://schemas.microsoft.com/office/powerpoint/2010/main" val="3185747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BD04BD9-5B98-4BD2-A4C8-664BFFCAC644}"/>
              </a:ext>
            </a:extLst>
          </p:cNvPr>
          <p:cNvSpPr txBox="1"/>
          <p:nvPr/>
        </p:nvSpPr>
        <p:spPr>
          <a:xfrm>
            <a:off x="434340" y="198120"/>
            <a:ext cx="5535298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3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Stablizer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Tableau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模拟器原理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E6C267-C66A-4D36-AF0A-B977D233DEAF}"/>
              </a:ext>
            </a:extLst>
          </p:cNvPr>
          <p:cNvSpPr txBox="1"/>
          <p:nvPr/>
        </p:nvSpPr>
        <p:spPr>
          <a:xfrm>
            <a:off x="373380" y="944925"/>
            <a:ext cx="3549370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1.Inverse Tableau</a:t>
            </a:r>
            <a:endParaRPr lang="zh-CN" alt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60C0C1A-0143-4DEF-9777-24D939516439}"/>
              </a:ext>
            </a:extLst>
          </p:cNvPr>
          <p:cNvSpPr/>
          <p:nvPr/>
        </p:nvSpPr>
        <p:spPr>
          <a:xfrm>
            <a:off x="2689860" y="3429000"/>
            <a:ext cx="2087880" cy="701040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追踪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Clifford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门的逆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7384962-5E5D-49F8-852F-48E1F4265151}"/>
              </a:ext>
            </a:extLst>
          </p:cNvPr>
          <p:cNvSpPr/>
          <p:nvPr/>
        </p:nvSpPr>
        <p:spPr>
          <a:xfrm>
            <a:off x="8328660" y="3408888"/>
            <a:ext cx="2270760" cy="701040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确定性测量→线性</a:t>
            </a:r>
            <a:endParaRPr lang="en-US" altLang="zh-CN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随机测量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(O(n^2))</a:t>
            </a:r>
            <a:endParaRPr lang="zh-CN" alt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A7BC841-C790-43CB-A00D-C26C7B730B1E}"/>
              </a:ext>
            </a:extLst>
          </p:cNvPr>
          <p:cNvSpPr/>
          <p:nvPr/>
        </p:nvSpPr>
        <p:spPr>
          <a:xfrm>
            <a:off x="5509260" y="2072685"/>
            <a:ext cx="2087880" cy="701040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Tableau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模拟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Clifford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门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02E6D0D-A757-4624-B822-119668D53204}"/>
              </a:ext>
            </a:extLst>
          </p:cNvPr>
          <p:cNvSpPr/>
          <p:nvPr/>
        </p:nvSpPr>
        <p:spPr>
          <a:xfrm>
            <a:off x="2689860" y="2072685"/>
            <a:ext cx="2087880" cy="701040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额外存储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destablizer</a:t>
            </a:r>
            <a:endParaRPr lang="zh-CN" alt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E04BBF4-FC17-446E-AA1A-C26488D82C0D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>
            <a:off x="4777740" y="2423205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649FEAE-CE7A-489A-B330-F295A33F2193}"/>
              </a:ext>
            </a:extLst>
          </p:cNvPr>
          <p:cNvCxnSpPr>
            <a:stCxn id="13" idx="3"/>
          </p:cNvCxnSpPr>
          <p:nvPr/>
        </p:nvCxnSpPr>
        <p:spPr>
          <a:xfrm>
            <a:off x="7597140" y="2423205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164CC95F-432B-48B6-A45D-B4D3C4E92BC3}"/>
              </a:ext>
            </a:extLst>
          </p:cNvPr>
          <p:cNvSpPr/>
          <p:nvPr/>
        </p:nvSpPr>
        <p:spPr>
          <a:xfrm>
            <a:off x="8328660" y="2072685"/>
            <a:ext cx="2270760" cy="701040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确定性测量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(O(n^2))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随机测量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(O(n^2))</a:t>
            </a:r>
            <a:endParaRPr lang="zh-CN" alt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21CBDA0-68EC-4443-83E9-146BEA6A995F}"/>
              </a:ext>
            </a:extLst>
          </p:cNvPr>
          <p:cNvSpPr txBox="1"/>
          <p:nvPr/>
        </p:nvSpPr>
        <p:spPr>
          <a:xfrm>
            <a:off x="209284" y="2251082"/>
            <a:ext cx="2404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目前实现的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Tableau</a:t>
            </a:r>
            <a:endPara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E732C70-F799-4C2D-98BE-9C39345B92F3}"/>
              </a:ext>
            </a:extLst>
          </p:cNvPr>
          <p:cNvSpPr txBox="1"/>
          <p:nvPr/>
        </p:nvSpPr>
        <p:spPr>
          <a:xfrm>
            <a:off x="662584" y="3641870"/>
            <a:ext cx="1638656" cy="41714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l"/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改进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Tableau</a:t>
            </a:r>
            <a:endPara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06E806F-4155-4969-ACF6-40F17C4CB617}"/>
              </a:ext>
            </a:extLst>
          </p:cNvPr>
          <p:cNvCxnSpPr>
            <a:cxnSpLocks/>
            <a:stCxn id="14" idx="2"/>
            <a:endCxn id="10" idx="0"/>
          </p:cNvCxnSpPr>
          <p:nvPr/>
        </p:nvCxnSpPr>
        <p:spPr>
          <a:xfrm>
            <a:off x="3733800" y="2773725"/>
            <a:ext cx="0" cy="655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41C9FAC8-8CFE-4510-ACC4-11D2C67E3FC4}"/>
              </a:ext>
            </a:extLst>
          </p:cNvPr>
          <p:cNvSpPr/>
          <p:nvPr/>
        </p:nvSpPr>
        <p:spPr>
          <a:xfrm>
            <a:off x="5509260" y="3418900"/>
            <a:ext cx="2087880" cy="701040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修改测量门逻辑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8EA335F-4634-4671-887D-F896FE1571C3}"/>
              </a:ext>
            </a:extLst>
          </p:cNvPr>
          <p:cNvCxnSpPr>
            <a:cxnSpLocks/>
          </p:cNvCxnSpPr>
          <p:nvPr/>
        </p:nvCxnSpPr>
        <p:spPr>
          <a:xfrm>
            <a:off x="4777740" y="3792324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8415D53-4878-4916-8ED1-42F438087B62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543800" y="3759408"/>
            <a:ext cx="7848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508EAACA-74CE-4BBD-9053-EFA5F8A10E36}"/>
              </a:ext>
            </a:extLst>
          </p:cNvPr>
          <p:cNvSpPr/>
          <p:nvPr/>
        </p:nvSpPr>
        <p:spPr>
          <a:xfrm>
            <a:off x="2430780" y="3253741"/>
            <a:ext cx="5471152" cy="1036320"/>
          </a:xfrm>
          <a:prstGeom prst="roundRect">
            <a:avLst/>
          </a:prstGeom>
          <a:noFill/>
          <a:ln w="57150">
            <a:solidFill>
              <a:srgbClr val="F5DC5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557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BD04BD9-5B98-4BD2-A4C8-664BFFCAC644}"/>
              </a:ext>
            </a:extLst>
          </p:cNvPr>
          <p:cNvSpPr txBox="1"/>
          <p:nvPr/>
        </p:nvSpPr>
        <p:spPr>
          <a:xfrm>
            <a:off x="434340" y="198120"/>
            <a:ext cx="5535298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3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Stablizer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Tableau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模拟器原理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A2EF0B9-914D-44E8-BB1B-49465C548BD1}"/>
              </a:ext>
            </a:extLst>
          </p:cNvPr>
          <p:cNvSpPr txBox="1"/>
          <p:nvPr/>
        </p:nvSpPr>
        <p:spPr>
          <a:xfrm>
            <a:off x="434340" y="886490"/>
            <a:ext cx="3737754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2.Vectorized Code</a:t>
            </a:r>
            <a:endParaRPr lang="zh-CN" alt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0E41315-4550-4604-9951-CD6E23E38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599" y="1414840"/>
            <a:ext cx="5404659" cy="227666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E98DB2D-C854-4D66-AF70-8AABE5A45011}"/>
              </a:ext>
            </a:extLst>
          </p:cNvPr>
          <p:cNvSpPr txBox="1"/>
          <p:nvPr/>
        </p:nvSpPr>
        <p:spPr>
          <a:xfrm>
            <a:off x="6096000" y="1498660"/>
            <a:ext cx="5743401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H^-1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：交换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X</a:t>
            </a:r>
            <a:r>
              <a:rPr lang="en-US" altLang="zh-CN" sz="3200" baseline="-25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q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与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Z</a:t>
            </a:r>
            <a:r>
              <a:rPr lang="en-US" altLang="zh-CN" sz="3200" baseline="-25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q</a:t>
            </a:r>
          </a:p>
          <a:p>
            <a:pPr algn="l">
              <a:lnSpc>
                <a:spcPts val="3440"/>
              </a:lnSpc>
            </a:pPr>
            <a:endParaRPr lang="en-US" altLang="zh-CN" sz="3200" baseline="-25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ts val="3440"/>
              </a:lnSpc>
            </a:pP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CNOT^-1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X</a:t>
            </a:r>
            <a:r>
              <a:rPr lang="en-US" altLang="zh-CN" sz="3200" baseline="-25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q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*=X</a:t>
            </a:r>
            <a:r>
              <a:rPr lang="en-US" altLang="zh-CN" sz="3200" baseline="-25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  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Z</a:t>
            </a:r>
            <a:r>
              <a:rPr lang="en-US" altLang="zh-CN" sz="3200" baseline="-25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q</a:t>
            </a:r>
            <a:r>
              <a:rPr lang="en-US" altLang="zh-CN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*=Z</a:t>
            </a:r>
            <a:r>
              <a:rPr lang="en-US" altLang="zh-CN" sz="3200" baseline="-25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33171CF-1522-46DC-8A43-BF2049A1B4D6}"/>
              </a:ext>
            </a:extLst>
          </p:cNvPr>
          <p:cNvSpPr txBox="1"/>
          <p:nvPr/>
        </p:nvSpPr>
        <p:spPr>
          <a:xfrm>
            <a:off x="6114908" y="886490"/>
            <a:ext cx="2638864" cy="480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控制比特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q 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目标比特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endPara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7561B28-B382-4D86-A93D-D836FD86A014}"/>
              </a:ext>
            </a:extLst>
          </p:cNvPr>
          <p:cNvSpPr/>
          <p:nvPr/>
        </p:nvSpPr>
        <p:spPr>
          <a:xfrm>
            <a:off x="3108961" y="4181755"/>
            <a:ext cx="464820" cy="1513900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ctr"/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ctr"/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algn="ctr"/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pPr algn="ctr"/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baseline="-25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45A2FE2-66AE-4EB0-AC24-A7DD5363B788}"/>
              </a:ext>
            </a:extLst>
          </p:cNvPr>
          <p:cNvSpPr/>
          <p:nvPr/>
        </p:nvSpPr>
        <p:spPr>
          <a:xfrm>
            <a:off x="4022668" y="4181755"/>
            <a:ext cx="464820" cy="1513900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ctr"/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ctr"/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algn="ctr"/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pPr algn="ctr"/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baseline="-25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1850CB0-A92A-4D55-9A9D-1FA47777DE63}"/>
              </a:ext>
            </a:extLst>
          </p:cNvPr>
          <p:cNvCxnSpPr/>
          <p:nvPr/>
        </p:nvCxnSpPr>
        <p:spPr>
          <a:xfrm>
            <a:off x="3573781" y="4375505"/>
            <a:ext cx="448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7AC0E57-F942-4623-A011-E019218BAD39}"/>
              </a:ext>
            </a:extLst>
          </p:cNvPr>
          <p:cNvCxnSpPr/>
          <p:nvPr/>
        </p:nvCxnSpPr>
        <p:spPr>
          <a:xfrm>
            <a:off x="3573781" y="4969865"/>
            <a:ext cx="448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44E5731-1A3F-4A66-B9F3-C59383D51BB0}"/>
              </a:ext>
            </a:extLst>
          </p:cNvPr>
          <p:cNvCxnSpPr/>
          <p:nvPr/>
        </p:nvCxnSpPr>
        <p:spPr>
          <a:xfrm>
            <a:off x="3573781" y="4657445"/>
            <a:ext cx="448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893F1DB-B725-458F-9F25-1D884AF9461E}"/>
              </a:ext>
            </a:extLst>
          </p:cNvPr>
          <p:cNvCxnSpPr/>
          <p:nvPr/>
        </p:nvCxnSpPr>
        <p:spPr>
          <a:xfrm>
            <a:off x="3573781" y="5236565"/>
            <a:ext cx="448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5772FEC-371C-4F1D-ABFB-6D41227525B8}"/>
              </a:ext>
            </a:extLst>
          </p:cNvPr>
          <p:cNvCxnSpPr/>
          <p:nvPr/>
        </p:nvCxnSpPr>
        <p:spPr>
          <a:xfrm>
            <a:off x="3573781" y="5495645"/>
            <a:ext cx="448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C3C9ABB6-EDC4-4555-8711-10BD73F34856}"/>
              </a:ext>
            </a:extLst>
          </p:cNvPr>
          <p:cNvSpPr txBox="1"/>
          <p:nvPr/>
        </p:nvSpPr>
        <p:spPr>
          <a:xfrm>
            <a:off x="3588674" y="3931088"/>
            <a:ext cx="388620" cy="474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①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DE70796-799C-4EB2-92A5-2661EA72CC88}"/>
              </a:ext>
            </a:extLst>
          </p:cNvPr>
          <p:cNvSpPr txBox="1"/>
          <p:nvPr/>
        </p:nvSpPr>
        <p:spPr>
          <a:xfrm>
            <a:off x="3588674" y="4221442"/>
            <a:ext cx="388620" cy="474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②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FBB15AF-C4A1-4975-AD22-FC8F8FF289CC}"/>
              </a:ext>
            </a:extLst>
          </p:cNvPr>
          <p:cNvSpPr txBox="1"/>
          <p:nvPr/>
        </p:nvSpPr>
        <p:spPr>
          <a:xfrm>
            <a:off x="3588328" y="4521155"/>
            <a:ext cx="388620" cy="474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③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AE22848-844D-4FF0-B8CA-76889655755C}"/>
              </a:ext>
            </a:extLst>
          </p:cNvPr>
          <p:cNvSpPr txBox="1"/>
          <p:nvPr/>
        </p:nvSpPr>
        <p:spPr>
          <a:xfrm>
            <a:off x="3595948" y="4804683"/>
            <a:ext cx="388620" cy="474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④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639FA81-03F3-450C-A620-F2944F309012}"/>
              </a:ext>
            </a:extLst>
          </p:cNvPr>
          <p:cNvSpPr txBox="1"/>
          <p:nvPr/>
        </p:nvSpPr>
        <p:spPr>
          <a:xfrm>
            <a:off x="3595948" y="5070626"/>
            <a:ext cx="388620" cy="474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⑤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737A6BD-1D4D-4982-B121-379941BE70A9}"/>
              </a:ext>
            </a:extLst>
          </p:cNvPr>
          <p:cNvSpPr/>
          <p:nvPr/>
        </p:nvSpPr>
        <p:spPr>
          <a:xfrm>
            <a:off x="6609718" y="4209587"/>
            <a:ext cx="464820" cy="1513900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ctr"/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ctr"/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algn="ctr"/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pPr algn="ctr"/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baseline="-25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84C772B-639F-49BC-B743-04A229E31DD3}"/>
              </a:ext>
            </a:extLst>
          </p:cNvPr>
          <p:cNvSpPr/>
          <p:nvPr/>
        </p:nvSpPr>
        <p:spPr>
          <a:xfrm>
            <a:off x="7523425" y="4218832"/>
            <a:ext cx="464820" cy="1513900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ctr"/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ctr"/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algn="ctr"/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pPr algn="ctr"/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baseline="-25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83156A5-D50B-4353-8155-5511AF33B4AB}"/>
              </a:ext>
            </a:extLst>
          </p:cNvPr>
          <p:cNvCxnSpPr/>
          <p:nvPr/>
        </p:nvCxnSpPr>
        <p:spPr>
          <a:xfrm>
            <a:off x="7074538" y="4403337"/>
            <a:ext cx="448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8B53D67-EF16-49E3-A9E4-963580EE2C07}"/>
              </a:ext>
            </a:extLst>
          </p:cNvPr>
          <p:cNvCxnSpPr/>
          <p:nvPr/>
        </p:nvCxnSpPr>
        <p:spPr>
          <a:xfrm>
            <a:off x="7074538" y="4997697"/>
            <a:ext cx="448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7D7C845-D236-4FD5-9BC7-8C3E16513EC4}"/>
              </a:ext>
            </a:extLst>
          </p:cNvPr>
          <p:cNvCxnSpPr/>
          <p:nvPr/>
        </p:nvCxnSpPr>
        <p:spPr>
          <a:xfrm>
            <a:off x="7074538" y="4685277"/>
            <a:ext cx="448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36A1C32-F564-46B9-9C0D-949B565C6AFF}"/>
              </a:ext>
            </a:extLst>
          </p:cNvPr>
          <p:cNvCxnSpPr/>
          <p:nvPr/>
        </p:nvCxnSpPr>
        <p:spPr>
          <a:xfrm>
            <a:off x="7074538" y="5264397"/>
            <a:ext cx="448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924E00BF-7A22-492A-9C96-D4B657B66F57}"/>
              </a:ext>
            </a:extLst>
          </p:cNvPr>
          <p:cNvCxnSpPr/>
          <p:nvPr/>
        </p:nvCxnSpPr>
        <p:spPr>
          <a:xfrm>
            <a:off x="7074538" y="5523477"/>
            <a:ext cx="448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E92F6D09-7B6D-482C-B0A7-652C132AA6E3}"/>
              </a:ext>
            </a:extLst>
          </p:cNvPr>
          <p:cNvSpPr txBox="1"/>
          <p:nvPr/>
        </p:nvSpPr>
        <p:spPr>
          <a:xfrm>
            <a:off x="7089431" y="3958920"/>
            <a:ext cx="388620" cy="474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①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8C8545D-EF5F-4775-BF61-22B57CBCF3FC}"/>
              </a:ext>
            </a:extLst>
          </p:cNvPr>
          <p:cNvSpPr txBox="1"/>
          <p:nvPr/>
        </p:nvSpPr>
        <p:spPr>
          <a:xfrm>
            <a:off x="7089431" y="4240822"/>
            <a:ext cx="388620" cy="474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①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EFA8752D-B832-4295-9B8E-B47C5DA2A2B5}"/>
              </a:ext>
            </a:extLst>
          </p:cNvPr>
          <p:cNvSpPr txBox="1"/>
          <p:nvPr/>
        </p:nvSpPr>
        <p:spPr>
          <a:xfrm>
            <a:off x="7097051" y="4553280"/>
            <a:ext cx="388620" cy="474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①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0E98D4F-8CC4-4BD8-BD77-6D3F0E845B8C}"/>
              </a:ext>
            </a:extLst>
          </p:cNvPr>
          <p:cNvSpPr txBox="1"/>
          <p:nvPr/>
        </p:nvSpPr>
        <p:spPr>
          <a:xfrm>
            <a:off x="7089431" y="4827600"/>
            <a:ext cx="388620" cy="474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①</a:t>
            </a: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E378E2AB-9643-4055-92E9-11A70E3AF26B}"/>
              </a:ext>
            </a:extLst>
          </p:cNvPr>
          <p:cNvCxnSpPr/>
          <p:nvPr/>
        </p:nvCxnSpPr>
        <p:spPr>
          <a:xfrm>
            <a:off x="7066918" y="5531097"/>
            <a:ext cx="4488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ACA744F4-7395-4EC5-98EC-AEF40924A684}"/>
              </a:ext>
            </a:extLst>
          </p:cNvPr>
          <p:cNvSpPr txBox="1"/>
          <p:nvPr/>
        </p:nvSpPr>
        <p:spPr>
          <a:xfrm>
            <a:off x="7089431" y="5094300"/>
            <a:ext cx="388620" cy="474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①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962D3015-730B-456E-A518-45A07C79B0D6}"/>
              </a:ext>
            </a:extLst>
          </p:cNvPr>
          <p:cNvSpPr txBox="1"/>
          <p:nvPr/>
        </p:nvSpPr>
        <p:spPr>
          <a:xfrm>
            <a:off x="2664383" y="5678635"/>
            <a:ext cx="2236510" cy="480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逐个计算，效率低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E05746A-BFA3-405F-A125-7D436D43EE3F}"/>
              </a:ext>
            </a:extLst>
          </p:cNvPr>
          <p:cNvSpPr txBox="1"/>
          <p:nvPr/>
        </p:nvSpPr>
        <p:spPr>
          <a:xfrm>
            <a:off x="5609226" y="5724615"/>
            <a:ext cx="3161443" cy="480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SIMD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指令加速，并行计算</a:t>
            </a:r>
          </a:p>
        </p:txBody>
      </p:sp>
    </p:spTree>
    <p:extLst>
      <p:ext uri="{BB962C8B-B14F-4D97-AF65-F5344CB8AC3E}">
        <p14:creationId xmlns:p14="http://schemas.microsoft.com/office/powerpoint/2010/main" val="3238291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副标题 1">
            <a:extLst>
              <a:ext uri="{FF2B5EF4-FFF2-40B4-BE49-F238E27FC236}">
                <a16:creationId xmlns:a16="http://schemas.microsoft.com/office/drawing/2014/main" id="{D800E108-154D-4469-AD83-7CF070825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5680" y="3051810"/>
            <a:ext cx="10740640" cy="754380"/>
          </a:xfrm>
        </p:spPr>
        <p:txBody>
          <a:bodyPr>
            <a:normAutofit/>
          </a:bodyPr>
          <a:lstStyle/>
          <a:p>
            <a:pPr algn="ctr"/>
            <a:r>
              <a:rPr lang="zh-CN" altLang="en-US" sz="4800" b="1" dirty="0"/>
              <a:t>代码设计</a:t>
            </a:r>
          </a:p>
        </p:txBody>
      </p:sp>
    </p:spTree>
    <p:extLst>
      <p:ext uri="{BB962C8B-B14F-4D97-AF65-F5344CB8AC3E}">
        <p14:creationId xmlns:p14="http://schemas.microsoft.com/office/powerpoint/2010/main" val="2821620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EFB4E625-7E0B-4984-A0A0-67D234C4CAAD}"/>
              </a:ext>
            </a:extLst>
          </p:cNvPr>
          <p:cNvSpPr/>
          <p:nvPr/>
        </p:nvSpPr>
        <p:spPr>
          <a:xfrm>
            <a:off x="8917817" y="3288035"/>
            <a:ext cx="1954180" cy="561834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2"/>
                </a:solidFill>
              </a:rPr>
              <a:t>Tableau Simulator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A74F532-F455-46E8-8C9C-80D43F947169}"/>
              </a:ext>
            </a:extLst>
          </p:cNvPr>
          <p:cNvSpPr/>
          <p:nvPr/>
        </p:nvSpPr>
        <p:spPr>
          <a:xfrm>
            <a:off x="6701328" y="3333143"/>
            <a:ext cx="1416907" cy="561834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2"/>
                </a:solidFill>
              </a:rPr>
              <a:t>Tableau 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7CA3D6A-95FE-42F0-92AA-175736C94CFD}"/>
              </a:ext>
            </a:extLst>
          </p:cNvPr>
          <p:cNvCxnSpPr>
            <a:cxnSpLocks/>
          </p:cNvCxnSpPr>
          <p:nvPr/>
        </p:nvCxnSpPr>
        <p:spPr>
          <a:xfrm flipH="1" flipV="1">
            <a:off x="8118235" y="3568952"/>
            <a:ext cx="799584" cy="9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C7FD67F3-790C-49B3-AAD9-256E5810C878}"/>
              </a:ext>
            </a:extLst>
          </p:cNvPr>
          <p:cNvSpPr/>
          <p:nvPr/>
        </p:nvSpPr>
        <p:spPr>
          <a:xfrm>
            <a:off x="8226181" y="2059279"/>
            <a:ext cx="1042526" cy="561834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2"/>
                </a:solidFill>
              </a:rPr>
              <a:t>Circuit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87AC5CA-CC77-470E-BD18-0B50758730B3}"/>
              </a:ext>
            </a:extLst>
          </p:cNvPr>
          <p:cNvSpPr/>
          <p:nvPr/>
        </p:nvSpPr>
        <p:spPr>
          <a:xfrm>
            <a:off x="10585885" y="2064780"/>
            <a:ext cx="1042526" cy="561834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2"/>
                </a:solidFill>
              </a:rPr>
              <a:t>Gate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96AC019-8A75-4A72-ABF1-D98C02531C68}"/>
              </a:ext>
            </a:extLst>
          </p:cNvPr>
          <p:cNvSpPr/>
          <p:nvPr/>
        </p:nvSpPr>
        <p:spPr>
          <a:xfrm>
            <a:off x="9431576" y="2057909"/>
            <a:ext cx="1042526" cy="561834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2"/>
                </a:solidFill>
              </a:rPr>
              <a:t>Operate Unit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B57E033-15DE-439C-8EED-479D82A7AB61}"/>
              </a:ext>
            </a:extLst>
          </p:cNvPr>
          <p:cNvSpPr/>
          <p:nvPr/>
        </p:nvSpPr>
        <p:spPr>
          <a:xfrm>
            <a:off x="8067192" y="1932741"/>
            <a:ext cx="3655431" cy="849518"/>
          </a:xfrm>
          <a:prstGeom prst="rect">
            <a:avLst/>
          </a:prstGeom>
          <a:noFill/>
          <a:ln w="412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F9B9525-0A83-42E3-8620-EBC6343E0216}"/>
              </a:ext>
            </a:extLst>
          </p:cNvPr>
          <p:cNvCxnSpPr>
            <a:cxnSpLocks/>
          </p:cNvCxnSpPr>
          <p:nvPr/>
        </p:nvCxnSpPr>
        <p:spPr>
          <a:xfrm>
            <a:off x="9952839" y="2782259"/>
            <a:ext cx="0" cy="523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28202442-9225-49BC-AC56-689386C18C70}"/>
              </a:ext>
            </a:extLst>
          </p:cNvPr>
          <p:cNvSpPr txBox="1"/>
          <p:nvPr/>
        </p:nvSpPr>
        <p:spPr>
          <a:xfrm>
            <a:off x="9571964" y="2842115"/>
            <a:ext cx="902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dirty="0">
                <a:solidFill>
                  <a:srgbClr val="8A8A8A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输   入</a:t>
            </a:r>
            <a:endParaRPr lang="zh-CN" altLang="en-US" sz="2000" dirty="0">
              <a:solidFill>
                <a:srgbClr val="8A8A8A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3713E577-7732-4F9B-89B0-B4FE125EE74C}"/>
              </a:ext>
            </a:extLst>
          </p:cNvPr>
          <p:cNvSpPr txBox="1"/>
          <p:nvPr/>
        </p:nvSpPr>
        <p:spPr>
          <a:xfrm>
            <a:off x="8195013" y="3275506"/>
            <a:ext cx="722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dirty="0">
                <a:solidFill>
                  <a:srgbClr val="8A8A8A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操作</a:t>
            </a:r>
            <a:endParaRPr lang="zh-CN" altLang="en-US" sz="2000" dirty="0">
              <a:solidFill>
                <a:srgbClr val="8A8A8A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326E8149-62FD-4C98-98BC-02BF546456D7}"/>
              </a:ext>
            </a:extLst>
          </p:cNvPr>
          <p:cNvSpPr/>
          <p:nvPr/>
        </p:nvSpPr>
        <p:spPr>
          <a:xfrm>
            <a:off x="6569502" y="4551186"/>
            <a:ext cx="1680557" cy="561834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2"/>
                </a:solidFill>
              </a:rPr>
              <a:t>Sample Result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C4FD99E3-C5D0-4893-A56B-B957E16AA0E9}"/>
              </a:ext>
            </a:extLst>
          </p:cNvPr>
          <p:cNvSpPr/>
          <p:nvPr/>
        </p:nvSpPr>
        <p:spPr>
          <a:xfrm>
            <a:off x="6096000" y="2075282"/>
            <a:ext cx="1257919" cy="561834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2"/>
                </a:solidFill>
              </a:rPr>
              <a:t>Text Input</a:t>
            </a:r>
            <a:endParaRPr lang="zh-CN" altLang="en-US" dirty="0">
              <a:solidFill>
                <a:schemeClr val="tx2"/>
              </a:solidFill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2FCEF625-32C4-408B-A66F-48E220BC0AC2}"/>
              </a:ext>
            </a:extLst>
          </p:cNvPr>
          <p:cNvCxnSpPr>
            <a:cxnSpLocks/>
          </p:cNvCxnSpPr>
          <p:nvPr/>
        </p:nvCxnSpPr>
        <p:spPr>
          <a:xfrm flipV="1">
            <a:off x="7293381" y="2356199"/>
            <a:ext cx="764312" cy="2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09096685-E8A5-4A75-8461-79C7CF4F5074}"/>
              </a:ext>
            </a:extLst>
          </p:cNvPr>
          <p:cNvSpPr txBox="1"/>
          <p:nvPr/>
        </p:nvSpPr>
        <p:spPr>
          <a:xfrm>
            <a:off x="434340" y="198120"/>
            <a:ext cx="182614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项目概览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5856178D-8B70-48F5-9067-5A7B37815FA3}"/>
              </a:ext>
            </a:extLst>
          </p:cNvPr>
          <p:cNvCxnSpPr>
            <a:cxnSpLocks/>
          </p:cNvCxnSpPr>
          <p:nvPr/>
        </p:nvCxnSpPr>
        <p:spPr>
          <a:xfrm>
            <a:off x="7409781" y="3894977"/>
            <a:ext cx="0" cy="678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41CCCF59-6745-4061-90F3-D44C77CC2E92}"/>
              </a:ext>
            </a:extLst>
          </p:cNvPr>
          <p:cNvSpPr txBox="1"/>
          <p:nvPr/>
        </p:nvSpPr>
        <p:spPr>
          <a:xfrm>
            <a:off x="7395431" y="2037049"/>
            <a:ext cx="7228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 dirty="0">
                <a:solidFill>
                  <a:srgbClr val="8A8A8A"/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解析</a:t>
            </a:r>
            <a:endParaRPr lang="zh-CN" altLang="en-US" sz="2000" dirty="0">
              <a:solidFill>
                <a:srgbClr val="8A8A8A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0F25E0D-FDBD-4F50-BD12-92D5BD06E210}"/>
              </a:ext>
            </a:extLst>
          </p:cNvPr>
          <p:cNvSpPr txBox="1"/>
          <p:nvPr/>
        </p:nvSpPr>
        <p:spPr>
          <a:xfrm>
            <a:off x="1552594" y="907590"/>
            <a:ext cx="1415772" cy="492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文件结构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2EB518F-08F6-409D-80C7-868909A8E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346" y="1398604"/>
            <a:ext cx="2862267" cy="4648875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4F07DD1E-3618-43E7-BC8B-BDA37FC1B447}"/>
              </a:ext>
            </a:extLst>
          </p:cNvPr>
          <p:cNvSpPr txBox="1"/>
          <p:nvPr/>
        </p:nvSpPr>
        <p:spPr>
          <a:xfrm>
            <a:off x="8015804" y="1152879"/>
            <a:ext cx="1415772" cy="4925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运行流程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3AAB886-6A4B-419B-98CC-AD2E6A05A688}"/>
              </a:ext>
            </a:extLst>
          </p:cNvPr>
          <p:cNvSpPr/>
          <p:nvPr/>
        </p:nvSpPr>
        <p:spPr>
          <a:xfrm>
            <a:off x="851995" y="3947159"/>
            <a:ext cx="2721575" cy="108966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E6D2CB2-5B75-414A-BCA7-E2A603D06A01}"/>
              </a:ext>
            </a:extLst>
          </p:cNvPr>
          <p:cNvSpPr/>
          <p:nvPr/>
        </p:nvSpPr>
        <p:spPr>
          <a:xfrm>
            <a:off x="829346" y="5113020"/>
            <a:ext cx="2744224" cy="934460"/>
          </a:xfrm>
          <a:prstGeom prst="rect">
            <a:avLst/>
          </a:prstGeom>
          <a:noFill/>
          <a:ln>
            <a:solidFill>
              <a:srgbClr val="EA5A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300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C4EAB26-7358-43F3-A250-062EBAC055BD}"/>
              </a:ext>
            </a:extLst>
          </p:cNvPr>
          <p:cNvSpPr txBox="1"/>
          <p:nvPr/>
        </p:nvSpPr>
        <p:spPr>
          <a:xfrm>
            <a:off x="2528412" y="4129426"/>
            <a:ext cx="1107996" cy="1473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核心代码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6DB7F4D-C4FB-4772-BB14-205F4D435312}"/>
              </a:ext>
            </a:extLst>
          </p:cNvPr>
          <p:cNvSpPr txBox="1"/>
          <p:nvPr/>
        </p:nvSpPr>
        <p:spPr>
          <a:xfrm>
            <a:off x="2414368" y="5701150"/>
            <a:ext cx="1107996" cy="1473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0"/>
              </a:lnSpc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测试代码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47A825C-9EC8-449A-829D-72A0B893ABF6}"/>
              </a:ext>
            </a:extLst>
          </p:cNvPr>
          <p:cNvSpPr txBox="1"/>
          <p:nvPr/>
        </p:nvSpPr>
        <p:spPr>
          <a:xfrm>
            <a:off x="3944928" y="2206326"/>
            <a:ext cx="1908780" cy="1800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预估代码量：</a:t>
            </a:r>
            <a:b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500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行</a:t>
            </a:r>
            <a:b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统计代码量：</a:t>
            </a:r>
            <a:b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1500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行</a:t>
            </a:r>
          </a:p>
        </p:txBody>
      </p:sp>
    </p:spTree>
    <p:extLst>
      <p:ext uri="{BB962C8B-B14F-4D97-AF65-F5344CB8AC3E}">
        <p14:creationId xmlns:p14="http://schemas.microsoft.com/office/powerpoint/2010/main" val="482067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9F7136A-569F-493C-8638-743AB1FE2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616" y="2098187"/>
            <a:ext cx="5404659" cy="227666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FFBE996-4B72-4327-9D84-DCA3CB29BB31}"/>
              </a:ext>
            </a:extLst>
          </p:cNvPr>
          <p:cNvSpPr/>
          <p:nvPr/>
        </p:nvSpPr>
        <p:spPr>
          <a:xfrm>
            <a:off x="3001877" y="2202691"/>
            <a:ext cx="4844833" cy="1039425"/>
          </a:xfrm>
          <a:prstGeom prst="rect">
            <a:avLst/>
          </a:prstGeom>
          <a:noFill/>
          <a:ln>
            <a:solidFill>
              <a:srgbClr val="A72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FD67A91-32AA-4674-835B-A7B9104D3344}"/>
              </a:ext>
            </a:extLst>
          </p:cNvPr>
          <p:cNvSpPr/>
          <p:nvPr/>
        </p:nvSpPr>
        <p:spPr>
          <a:xfrm>
            <a:off x="3001876" y="3288771"/>
            <a:ext cx="4844833" cy="1039425"/>
          </a:xfrm>
          <a:prstGeom prst="rect">
            <a:avLst/>
          </a:prstGeom>
          <a:noFill/>
          <a:ln>
            <a:solidFill>
              <a:srgbClr val="A72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DB61F5CD-1F00-4F2B-AFBC-7AA3F26D265D}"/>
              </a:ext>
            </a:extLst>
          </p:cNvPr>
          <p:cNvCxnSpPr>
            <a:cxnSpLocks/>
            <a:stCxn id="5" idx="3"/>
            <a:endCxn id="4" idx="3"/>
          </p:cNvCxnSpPr>
          <p:nvPr/>
        </p:nvCxnSpPr>
        <p:spPr>
          <a:xfrm>
            <a:off x="7846710" y="2722404"/>
            <a:ext cx="348565" cy="514116"/>
          </a:xfrm>
          <a:prstGeom prst="straightConnector1">
            <a:avLst/>
          </a:prstGeom>
          <a:ln>
            <a:solidFill>
              <a:srgbClr val="A721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650A2358-9148-408E-A5D5-3D632093313E}"/>
              </a:ext>
            </a:extLst>
          </p:cNvPr>
          <p:cNvSpPr txBox="1"/>
          <p:nvPr/>
        </p:nvSpPr>
        <p:spPr>
          <a:xfrm>
            <a:off x="8114836" y="3041288"/>
            <a:ext cx="1568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TableauHalf</a:t>
            </a:r>
            <a:r>
              <a:rPr lang="zh-CN" altLang="en-US" dirty="0"/>
              <a:t>类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F95894B-6C2D-4C48-9C2A-B0ED5F4C39B4}"/>
              </a:ext>
            </a:extLst>
          </p:cNvPr>
          <p:cNvCxnSpPr>
            <a:cxnSpLocks/>
            <a:stCxn id="6" idx="3"/>
            <a:endCxn id="4" idx="3"/>
          </p:cNvCxnSpPr>
          <p:nvPr/>
        </p:nvCxnSpPr>
        <p:spPr>
          <a:xfrm flipV="1">
            <a:off x="7846709" y="3236520"/>
            <a:ext cx="348566" cy="571964"/>
          </a:xfrm>
          <a:prstGeom prst="straightConnector1">
            <a:avLst/>
          </a:prstGeom>
          <a:ln>
            <a:solidFill>
              <a:srgbClr val="A721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8028DB6F-34B6-4972-87C3-4DBE79A345D0}"/>
              </a:ext>
            </a:extLst>
          </p:cNvPr>
          <p:cNvSpPr/>
          <p:nvPr/>
        </p:nvSpPr>
        <p:spPr>
          <a:xfrm>
            <a:off x="3173857" y="2248393"/>
            <a:ext cx="1828800" cy="948020"/>
          </a:xfrm>
          <a:prstGeom prst="rect">
            <a:avLst/>
          </a:prstGeom>
          <a:noFill/>
          <a:ln>
            <a:solidFill>
              <a:srgbClr val="E98C8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E3AA2B3-7333-400A-BB3F-458F8943C86B}"/>
              </a:ext>
            </a:extLst>
          </p:cNvPr>
          <p:cNvCxnSpPr>
            <a:cxnSpLocks/>
          </p:cNvCxnSpPr>
          <p:nvPr/>
        </p:nvCxnSpPr>
        <p:spPr>
          <a:xfrm flipV="1">
            <a:off x="4105595" y="1964642"/>
            <a:ext cx="0" cy="283872"/>
          </a:xfrm>
          <a:prstGeom prst="straightConnector1">
            <a:avLst/>
          </a:prstGeom>
          <a:ln>
            <a:solidFill>
              <a:srgbClr val="E98C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BD5B3FAB-2F20-437A-802F-F32EEB4980D4}"/>
              </a:ext>
            </a:extLst>
          </p:cNvPr>
          <p:cNvSpPr txBox="1"/>
          <p:nvPr/>
        </p:nvSpPr>
        <p:spPr>
          <a:xfrm>
            <a:off x="3429516" y="1630062"/>
            <a:ext cx="1472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SimdTable</a:t>
            </a:r>
            <a:r>
              <a:rPr lang="zh-CN" altLang="en-US" dirty="0"/>
              <a:t>类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3001F78-541F-421A-BD85-3B8956422F9D}"/>
              </a:ext>
            </a:extLst>
          </p:cNvPr>
          <p:cNvSpPr txBox="1"/>
          <p:nvPr/>
        </p:nvSpPr>
        <p:spPr>
          <a:xfrm>
            <a:off x="6786778" y="1653665"/>
            <a:ext cx="1472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SimdArray</a:t>
            </a:r>
            <a:r>
              <a:rPr lang="zh-CN" altLang="en-US" dirty="0"/>
              <a:t>类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425E5C7-79FF-4711-B7A0-162B1C204088}"/>
              </a:ext>
            </a:extLst>
          </p:cNvPr>
          <p:cNvSpPr/>
          <p:nvPr/>
        </p:nvSpPr>
        <p:spPr>
          <a:xfrm>
            <a:off x="7233811" y="2261375"/>
            <a:ext cx="376514" cy="93503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38807508-57A7-40D1-87E1-94557FE5CF95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7422068" y="1977503"/>
            <a:ext cx="0" cy="283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B46369D5-C471-4DAE-8649-4A01AB853DE8}"/>
              </a:ext>
            </a:extLst>
          </p:cNvPr>
          <p:cNvSpPr/>
          <p:nvPr/>
        </p:nvSpPr>
        <p:spPr>
          <a:xfrm>
            <a:off x="3180581" y="4096003"/>
            <a:ext cx="4436468" cy="194983"/>
          </a:xfrm>
          <a:prstGeom prst="rect">
            <a:avLst/>
          </a:prstGeom>
          <a:noFill/>
          <a:ln>
            <a:solidFill>
              <a:srgbClr val="F5DC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BC0F4B3-3A3E-49DC-8AE9-1E6F36219AB7}"/>
              </a:ext>
            </a:extLst>
          </p:cNvPr>
          <p:cNvCxnSpPr>
            <a:cxnSpLocks/>
          </p:cNvCxnSpPr>
          <p:nvPr/>
        </p:nvCxnSpPr>
        <p:spPr>
          <a:xfrm>
            <a:off x="7617049" y="4190871"/>
            <a:ext cx="642016" cy="0"/>
          </a:xfrm>
          <a:prstGeom prst="straightConnector1">
            <a:avLst/>
          </a:prstGeom>
          <a:ln>
            <a:solidFill>
              <a:srgbClr val="F5DC57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9B407FBE-122A-4BF1-97D2-B3535DCA9F05}"/>
              </a:ext>
            </a:extLst>
          </p:cNvPr>
          <p:cNvSpPr txBox="1"/>
          <p:nvPr/>
        </p:nvSpPr>
        <p:spPr>
          <a:xfrm>
            <a:off x="8195275" y="4016772"/>
            <a:ext cx="1407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PaulString</a:t>
            </a:r>
            <a:r>
              <a:rPr lang="zh-CN" altLang="en-US" dirty="0"/>
              <a:t>类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C7025A2-F726-43C1-8F55-887C26AFBE34}"/>
              </a:ext>
            </a:extLst>
          </p:cNvPr>
          <p:cNvSpPr txBox="1"/>
          <p:nvPr/>
        </p:nvSpPr>
        <p:spPr>
          <a:xfrm>
            <a:off x="434340" y="198120"/>
            <a:ext cx="2646878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数据结构设计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C3E0001-1BEA-42FE-AC14-6E2692A4850A}"/>
              </a:ext>
            </a:extLst>
          </p:cNvPr>
          <p:cNvSpPr/>
          <p:nvPr/>
        </p:nvSpPr>
        <p:spPr>
          <a:xfrm>
            <a:off x="1116567" y="2848786"/>
            <a:ext cx="1416907" cy="561834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2"/>
                </a:solidFill>
              </a:rPr>
              <a:t>Tableau 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008CE9EA-2037-4A08-BCFE-B86D06100D4B}"/>
              </a:ext>
            </a:extLst>
          </p:cNvPr>
          <p:cNvSpPr txBox="1"/>
          <p:nvPr/>
        </p:nvSpPr>
        <p:spPr>
          <a:xfrm>
            <a:off x="808979" y="3410620"/>
            <a:ext cx="2058833" cy="504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_mm_malloc()</a:t>
            </a:r>
            <a:endParaRPr lang="zh-CN" altLang="en-US" sz="24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015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>
            <a:extLst>
              <a:ext uri="{FF2B5EF4-FFF2-40B4-BE49-F238E27FC236}">
                <a16:creationId xmlns:a16="http://schemas.microsoft.com/office/drawing/2014/main" id="{8C7025A2-F726-43C1-8F55-887C26AFBE34}"/>
              </a:ext>
            </a:extLst>
          </p:cNvPr>
          <p:cNvSpPr txBox="1"/>
          <p:nvPr/>
        </p:nvSpPr>
        <p:spPr>
          <a:xfrm>
            <a:off x="434340" y="198120"/>
            <a:ext cx="2236510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关键类接口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F2A40F4-93AF-42EB-BF3E-C34C6DABB0BF}"/>
              </a:ext>
            </a:extLst>
          </p:cNvPr>
          <p:cNvSpPr/>
          <p:nvPr/>
        </p:nvSpPr>
        <p:spPr>
          <a:xfrm>
            <a:off x="434340" y="887735"/>
            <a:ext cx="1866900" cy="561834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2"/>
                </a:solidFill>
              </a:rPr>
              <a:t>Tableau Simulator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A4BF9CF-318C-4BE5-9E2D-D664F1515F6C}"/>
              </a:ext>
            </a:extLst>
          </p:cNvPr>
          <p:cNvSpPr/>
          <p:nvPr/>
        </p:nvSpPr>
        <p:spPr>
          <a:xfrm>
            <a:off x="2425940" y="887735"/>
            <a:ext cx="1866900" cy="561834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2"/>
                </a:solidFill>
              </a:rPr>
              <a:t>Tableau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9C0F75D-3525-4027-AC41-87355F10D155}"/>
              </a:ext>
            </a:extLst>
          </p:cNvPr>
          <p:cNvSpPr/>
          <p:nvPr/>
        </p:nvSpPr>
        <p:spPr>
          <a:xfrm>
            <a:off x="5887150" y="887734"/>
            <a:ext cx="1866900" cy="561834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2"/>
                </a:solidFill>
              </a:rPr>
              <a:t>SIMD Table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3951E725-1931-4666-818F-AA95072E45C3}"/>
              </a:ext>
            </a:extLst>
          </p:cNvPr>
          <p:cNvSpPr/>
          <p:nvPr/>
        </p:nvSpPr>
        <p:spPr>
          <a:xfrm>
            <a:off x="434340" y="887734"/>
            <a:ext cx="1866900" cy="1284934"/>
          </a:xfrm>
          <a:prstGeom prst="rect">
            <a:avLst/>
          </a:prstGeom>
          <a:noFill/>
          <a:ln>
            <a:solidFill>
              <a:srgbClr val="F5DC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8B688BA-890A-4AC4-A964-BDA350047CFD}"/>
              </a:ext>
            </a:extLst>
          </p:cNvPr>
          <p:cNvSpPr/>
          <p:nvPr/>
        </p:nvSpPr>
        <p:spPr>
          <a:xfrm>
            <a:off x="2425940" y="887734"/>
            <a:ext cx="1866900" cy="1924045"/>
          </a:xfrm>
          <a:prstGeom prst="rect">
            <a:avLst/>
          </a:prstGeom>
          <a:noFill/>
          <a:ln>
            <a:solidFill>
              <a:srgbClr val="F5DC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91DD9AC-EF46-408C-89D3-783747EF79A2}"/>
              </a:ext>
            </a:extLst>
          </p:cNvPr>
          <p:cNvSpPr txBox="1"/>
          <p:nvPr/>
        </p:nvSpPr>
        <p:spPr>
          <a:xfrm>
            <a:off x="198120" y="1449569"/>
            <a:ext cx="1866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algn="l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do_circuit</a:t>
            </a:r>
            <a:endParaRPr lang="en-US" altLang="zh-CN" sz="20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457200" algn="l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do_gate</a:t>
            </a:r>
            <a:endParaRPr lang="zh-CN" altLang="en-US" sz="20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F713365-EFBD-4808-B8A0-36FEBAE19F39}"/>
              </a:ext>
            </a:extLst>
          </p:cNvPr>
          <p:cNvSpPr txBox="1"/>
          <p:nvPr/>
        </p:nvSpPr>
        <p:spPr>
          <a:xfrm>
            <a:off x="2030400" y="1464782"/>
            <a:ext cx="24203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algn="l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do_X</a:t>
            </a:r>
            <a:endParaRPr lang="en-US" altLang="zh-CN" sz="20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457200" algn="l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do_X_inverse</a:t>
            </a:r>
            <a:endParaRPr lang="en-US" altLang="zh-CN" sz="20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marL="457200" algn="l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Getter </a:t>
            </a:r>
          </a:p>
          <a:p>
            <a:pPr marL="457200" algn="l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Setter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FF04092-2CF4-4D06-8D65-37AF7F7C270B}"/>
              </a:ext>
            </a:extLst>
          </p:cNvPr>
          <p:cNvSpPr/>
          <p:nvPr/>
        </p:nvSpPr>
        <p:spPr>
          <a:xfrm>
            <a:off x="434340" y="3107758"/>
            <a:ext cx="1866900" cy="561834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2"/>
                </a:solidFill>
              </a:rPr>
              <a:t>Tableau Half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AAFB266C-83D6-46CB-8596-6AF67F4B8AD0}"/>
              </a:ext>
            </a:extLst>
          </p:cNvPr>
          <p:cNvSpPr/>
          <p:nvPr/>
        </p:nvSpPr>
        <p:spPr>
          <a:xfrm>
            <a:off x="434340" y="3107757"/>
            <a:ext cx="1866900" cy="1924045"/>
          </a:xfrm>
          <a:prstGeom prst="rect">
            <a:avLst/>
          </a:prstGeom>
          <a:noFill/>
          <a:ln>
            <a:solidFill>
              <a:srgbClr val="F5DC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69CA687-5749-4E75-9E4B-3E0EC8C823A8}"/>
              </a:ext>
            </a:extLst>
          </p:cNvPr>
          <p:cNvSpPr txBox="1"/>
          <p:nvPr/>
        </p:nvSpPr>
        <p:spPr>
          <a:xfrm>
            <a:off x="110490" y="3673249"/>
            <a:ext cx="24203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algn="l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operator[] </a:t>
            </a:r>
          </a:p>
          <a:p>
            <a:pPr marL="457200" algn="l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Getter </a:t>
            </a:r>
          </a:p>
          <a:p>
            <a:pPr marL="457200" algn="l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Setter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9A341752-F8A3-4C33-913F-B9EA6E73A37B}"/>
              </a:ext>
            </a:extLst>
          </p:cNvPr>
          <p:cNvCxnSpPr>
            <a:cxnSpLocks/>
          </p:cNvCxnSpPr>
          <p:nvPr/>
        </p:nvCxnSpPr>
        <p:spPr>
          <a:xfrm>
            <a:off x="1844370" y="3884804"/>
            <a:ext cx="6019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A8A938C0-C153-4E50-82ED-F7BDDDE05964}"/>
              </a:ext>
            </a:extLst>
          </p:cNvPr>
          <p:cNvSpPr/>
          <p:nvPr/>
        </p:nvSpPr>
        <p:spPr>
          <a:xfrm>
            <a:off x="2446350" y="3084200"/>
            <a:ext cx="1866900" cy="561834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2"/>
                </a:solidFill>
              </a:rPr>
              <a:t>Pauli String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364252D-2D5A-44BB-9D97-479C6DE11D70}"/>
              </a:ext>
            </a:extLst>
          </p:cNvPr>
          <p:cNvSpPr/>
          <p:nvPr/>
        </p:nvSpPr>
        <p:spPr>
          <a:xfrm>
            <a:off x="2446350" y="3084199"/>
            <a:ext cx="1866900" cy="1924045"/>
          </a:xfrm>
          <a:prstGeom prst="rect">
            <a:avLst/>
          </a:prstGeom>
          <a:noFill/>
          <a:ln>
            <a:solidFill>
              <a:srgbClr val="F5DC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591D25C-B87F-4DD4-B47E-282C3CF69841}"/>
              </a:ext>
            </a:extLst>
          </p:cNvPr>
          <p:cNvSpPr txBox="1"/>
          <p:nvPr/>
        </p:nvSpPr>
        <p:spPr>
          <a:xfrm>
            <a:off x="2530870" y="3673249"/>
            <a:ext cx="15160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x_table</a:t>
            </a:r>
            <a:endParaRPr lang="en-US" altLang="zh-CN" sz="20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 err="1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z_table</a:t>
            </a:r>
            <a:endParaRPr lang="en-US" altLang="zh-CN" sz="20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 algn="l"/>
            <a:r>
              <a:rPr lang="en-US" altLang="zh-CN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signs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D5FE7F4-2107-4354-ADA8-F7F1A61426E0}"/>
              </a:ext>
            </a:extLst>
          </p:cNvPr>
          <p:cNvSpPr/>
          <p:nvPr/>
        </p:nvSpPr>
        <p:spPr>
          <a:xfrm>
            <a:off x="5887150" y="901259"/>
            <a:ext cx="1866900" cy="1924045"/>
          </a:xfrm>
          <a:prstGeom prst="rect">
            <a:avLst/>
          </a:prstGeom>
          <a:noFill/>
          <a:ln>
            <a:solidFill>
              <a:srgbClr val="F5DC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A5ED1818-F28C-4D98-9F9F-22284783C0A3}"/>
              </a:ext>
            </a:extLst>
          </p:cNvPr>
          <p:cNvSpPr/>
          <p:nvPr/>
        </p:nvSpPr>
        <p:spPr>
          <a:xfrm>
            <a:off x="7899160" y="2966601"/>
            <a:ext cx="1866900" cy="561834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2"/>
                </a:solidFill>
              </a:rPr>
              <a:t>BIT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883C59BF-3694-4ACB-8D93-6F7D32F58307}"/>
              </a:ext>
            </a:extLst>
          </p:cNvPr>
          <p:cNvSpPr/>
          <p:nvPr/>
        </p:nvSpPr>
        <p:spPr>
          <a:xfrm>
            <a:off x="7899160" y="2980126"/>
            <a:ext cx="1866900" cy="1924045"/>
          </a:xfrm>
          <a:prstGeom prst="rect">
            <a:avLst/>
          </a:prstGeom>
          <a:noFill/>
          <a:ln>
            <a:solidFill>
              <a:srgbClr val="F5DC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D79DE6F-FBED-4431-B7CE-5497F30A5B38}"/>
              </a:ext>
            </a:extLst>
          </p:cNvPr>
          <p:cNvSpPr/>
          <p:nvPr/>
        </p:nvSpPr>
        <p:spPr>
          <a:xfrm>
            <a:off x="7899160" y="874208"/>
            <a:ext cx="1866900" cy="561834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2"/>
                </a:solidFill>
              </a:rPr>
              <a:t>SIMD Word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85418AEE-2076-4A69-A4B8-71DC9B33F84C}"/>
              </a:ext>
            </a:extLst>
          </p:cNvPr>
          <p:cNvSpPr/>
          <p:nvPr/>
        </p:nvSpPr>
        <p:spPr>
          <a:xfrm>
            <a:off x="7899160" y="887733"/>
            <a:ext cx="1866900" cy="1924045"/>
          </a:xfrm>
          <a:prstGeom prst="rect">
            <a:avLst/>
          </a:prstGeom>
          <a:noFill/>
          <a:ln>
            <a:solidFill>
              <a:srgbClr val="F5DC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1FF4EA85-57F1-4B2F-9BF7-B526150417D7}"/>
              </a:ext>
            </a:extLst>
          </p:cNvPr>
          <p:cNvSpPr/>
          <p:nvPr/>
        </p:nvSpPr>
        <p:spPr>
          <a:xfrm>
            <a:off x="5887150" y="2966601"/>
            <a:ext cx="1866900" cy="561834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2"/>
                </a:solidFill>
              </a:rPr>
              <a:t>SIMD Array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4B507C4-BB96-401F-A8BF-60D3C2C1DA34}"/>
              </a:ext>
            </a:extLst>
          </p:cNvPr>
          <p:cNvSpPr/>
          <p:nvPr/>
        </p:nvSpPr>
        <p:spPr>
          <a:xfrm>
            <a:off x="5887150" y="2980126"/>
            <a:ext cx="1866900" cy="1924045"/>
          </a:xfrm>
          <a:prstGeom prst="rect">
            <a:avLst/>
          </a:prstGeom>
          <a:noFill/>
          <a:ln>
            <a:solidFill>
              <a:srgbClr val="F5DC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18D17BC6-2ADB-445C-A9AF-0F61DEA1CF47}"/>
              </a:ext>
            </a:extLst>
          </p:cNvPr>
          <p:cNvSpPr txBox="1"/>
          <p:nvPr/>
        </p:nvSpPr>
        <p:spPr>
          <a:xfrm>
            <a:off x="5976169" y="1474814"/>
            <a:ext cx="24203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getter setter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copy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transposed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operator[]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5954F1B-2214-4879-B61A-5B545936E7DB}"/>
              </a:ext>
            </a:extLst>
          </p:cNvPr>
          <p:cNvSpPr txBox="1"/>
          <p:nvPr/>
        </p:nvSpPr>
        <p:spPr>
          <a:xfrm>
            <a:off x="5983789" y="3491246"/>
            <a:ext cx="24203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getter setter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copy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transposed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operator[]</a:t>
            </a: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F9F9AA02-0FC9-4576-8BF9-3532D4C40846}"/>
              </a:ext>
            </a:extLst>
          </p:cNvPr>
          <p:cNvCxnSpPr>
            <a:stCxn id="50" idx="2"/>
            <a:endCxn id="49" idx="0"/>
          </p:cNvCxnSpPr>
          <p:nvPr/>
        </p:nvCxnSpPr>
        <p:spPr>
          <a:xfrm flipH="1">
            <a:off x="6820600" y="2798253"/>
            <a:ext cx="365759" cy="181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AC5246BF-FE00-4309-A330-9CFC31F5631F}"/>
              </a:ext>
            </a:extLst>
          </p:cNvPr>
          <p:cNvSpPr/>
          <p:nvPr/>
        </p:nvSpPr>
        <p:spPr>
          <a:xfrm>
            <a:off x="5959870" y="2425891"/>
            <a:ext cx="1688862" cy="3488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BF0890B7-EF1E-4CEE-B22F-36F5C5313BBF}"/>
              </a:ext>
            </a:extLst>
          </p:cNvPr>
          <p:cNvSpPr/>
          <p:nvPr/>
        </p:nvSpPr>
        <p:spPr>
          <a:xfrm>
            <a:off x="5976169" y="4480469"/>
            <a:ext cx="1688862" cy="3488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F57B7D65-DA12-43F4-80E8-CDEDD54325E8}"/>
              </a:ext>
            </a:extLst>
          </p:cNvPr>
          <p:cNvCxnSpPr>
            <a:cxnSpLocks/>
          </p:cNvCxnSpPr>
          <p:nvPr/>
        </p:nvCxnSpPr>
        <p:spPr>
          <a:xfrm flipV="1">
            <a:off x="7648732" y="4032695"/>
            <a:ext cx="250428" cy="642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4CD98E23-6586-4759-83FB-AA5BB2D744C6}"/>
              </a:ext>
            </a:extLst>
          </p:cNvPr>
          <p:cNvSpPr txBox="1"/>
          <p:nvPr/>
        </p:nvSpPr>
        <p:spPr>
          <a:xfrm>
            <a:off x="7893975" y="3485980"/>
            <a:ext cx="17740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bit operator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B5D2F934-4562-42AE-8BDE-6C25FB0D5B3C}"/>
              </a:ext>
            </a:extLst>
          </p:cNvPr>
          <p:cNvSpPr txBox="1"/>
          <p:nvPr/>
        </p:nvSpPr>
        <p:spPr>
          <a:xfrm>
            <a:off x="7899160" y="1410228"/>
            <a:ext cx="17637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operator</a:t>
            </a:r>
          </a:p>
          <a:p>
            <a:pPr algn="l"/>
            <a:r>
              <a:rPr lang="en-US" altLang="zh-CN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(&lt;&lt; &gt;&gt; | &amp;)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transposed</a:t>
            </a:r>
          </a:p>
          <a:p>
            <a:pPr marL="800100" indent="-342900" algn="l"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790254"/>
      </p:ext>
    </p:extLst>
  </p:cSld>
  <p:clrMapOvr>
    <a:masterClrMapping/>
  </p:clrMapOvr>
</p:sld>
</file>

<file path=ppt/theme/theme1.xml><?xml version="1.0" encoding="utf-8"?>
<a:theme xmlns:a="http://schemas.openxmlformats.org/drawingml/2006/main" name="1_Title Slid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575756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5D7106B4-FD24-471A-B326-8B58E27A973B}" vid="{FC2917F5-FC52-4782-A0FF-AE2013F589C8}"/>
    </a:ext>
  </a:extLst>
</a:theme>
</file>

<file path=ppt/theme/theme2.xml><?xml version="1.0" encoding="utf-8"?>
<a:theme xmlns:a="http://schemas.openxmlformats.org/drawingml/2006/main" name="4_Chart page">
  <a:themeElements>
    <a:clrScheme name="Custom 29">
      <a:dk1>
        <a:srgbClr val="1D1D1A"/>
      </a:dk1>
      <a:lt1>
        <a:srgbClr val="666666"/>
      </a:lt1>
      <a:dk2>
        <a:srgbClr val="FFFFFF"/>
      </a:dk2>
      <a:lt2>
        <a:srgbClr val="EBEBEB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lnSpc>
            <a:spcPts val="3440"/>
          </a:lnSpc>
          <a:defRPr sz="3200" dirty="0" smtClean="0"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5D7106B4-FD24-471A-B326-8B58E27A973B}" vid="{6DF1AB71-8E54-4DA3-96CA-45CA365BFE54}"/>
    </a:ext>
  </a:extLst>
</a:theme>
</file>

<file path=ppt/theme/theme3.xml><?xml version="1.0" encoding="utf-8"?>
<a:theme xmlns:a="http://schemas.openxmlformats.org/drawingml/2006/main" name="End pag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5D7106B4-FD24-471A-B326-8B58E27A973B}" vid="{1AA013AF-7C2E-4A39-9796-86760F640C19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1051</TotalTime>
  <Words>575</Words>
  <Application>Microsoft Office PowerPoint</Application>
  <PresentationFormat>宽屏</PresentationFormat>
  <Paragraphs>145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aliregular</vt:lpstr>
      <vt:lpstr>等线</vt:lpstr>
      <vt:lpstr>黑体</vt:lpstr>
      <vt:lpstr>Microsoft YaHei</vt:lpstr>
      <vt:lpstr>Arial</vt:lpstr>
      <vt:lpstr>Calibri</vt:lpstr>
      <vt:lpstr>Times New Roman</vt:lpstr>
      <vt:lpstr>1_Title Slide</vt:lpstr>
      <vt:lpstr>4_Chart page</vt:lpstr>
      <vt:lpstr>End page</vt:lpstr>
      <vt:lpstr>提升MindSpore Quantum Stabilizer模拟器性能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Umi</dc:creator>
  <cp:lastModifiedBy>Umi</cp:lastModifiedBy>
  <cp:revision>31</cp:revision>
  <dcterms:created xsi:type="dcterms:W3CDTF">2024-10-29T06:45:36Z</dcterms:created>
  <dcterms:modified xsi:type="dcterms:W3CDTF">2024-10-30T00:19:27Z</dcterms:modified>
</cp:coreProperties>
</file>