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18"/>
  </p:notesMasterIdLst>
  <p:handoutMasterIdLst>
    <p:handoutMasterId r:id="rId19"/>
  </p:handoutMasterIdLst>
  <p:sldIdLst>
    <p:sldId id="283" r:id="rId5"/>
    <p:sldId id="282" r:id="rId6"/>
    <p:sldId id="281" r:id="rId7"/>
    <p:sldId id="291" r:id="rId8"/>
    <p:sldId id="294" r:id="rId9"/>
    <p:sldId id="286" r:id="rId10"/>
    <p:sldId id="290" r:id="rId11"/>
    <p:sldId id="293" r:id="rId12"/>
    <p:sldId id="292" r:id="rId13"/>
    <p:sldId id="289" r:id="rId14"/>
    <p:sldId id="287" r:id="rId15"/>
    <p:sldId id="288" r:id="rId16"/>
    <p:sldId id="280" r:id="rId17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</p14:sldIdLst>
        </p14:section>
        <p14:section name="目录页" id="{9D221634-295C-7843-AF5C-A0CB4F229241}">
          <p14:sldIdLst>
            <p14:sldId id="282"/>
          </p14:sldIdLst>
        </p14:section>
        <p14:section name="章节页" id="{FD05EE94-C931-8C4B-83A2-004B32AA1207}">
          <p14:sldIdLst>
            <p14:sldId id="281"/>
            <p14:sldId id="291"/>
            <p14:sldId id="294"/>
            <p14:sldId id="286"/>
            <p14:sldId id="290"/>
            <p14:sldId id="293"/>
            <p14:sldId id="292"/>
            <p14:sldId id="289"/>
            <p14:sldId id="287"/>
            <p14:sldId id="288"/>
          </p14:sldIdLst>
        </p14:section>
        <p14:section name="结束页" id="{3F9D54A7-3BE2-2540-BB4C-DFE5509085F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5" pos="3701" userDrawn="1">
          <p15:clr>
            <a:srgbClr val="A4A3A4"/>
          </p15:clr>
        </p15:guide>
        <p15:guide id="6" orient="horz" pos="2159" userDrawn="1">
          <p15:clr>
            <a:srgbClr val="A4A3A4"/>
          </p15:clr>
        </p15:guide>
        <p15:guide id="7" pos="35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A4F"/>
    <a:srgbClr val="78000F"/>
    <a:srgbClr val="151515"/>
    <a:srgbClr val="C7000B"/>
    <a:srgbClr val="575756"/>
    <a:srgbClr val="FFFFFF"/>
    <a:srgbClr val="DD4654"/>
    <a:srgbClr val="F3D2D5"/>
    <a:srgbClr val="E6A8AD"/>
    <a:srgbClr val="E57B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91"/>
  </p:normalViewPr>
  <p:slideViewPr>
    <p:cSldViewPr snapToGrid="0" snapToObjects="1">
      <p:cViewPr varScale="1">
        <p:scale>
          <a:sx n="132" d="100"/>
          <a:sy n="132" d="100"/>
        </p:scale>
        <p:origin x="77" y="250"/>
      </p:cViewPr>
      <p:guideLst>
        <p:guide pos="3701"/>
        <p:guide orient="horz" pos="2159"/>
        <p:guide pos="35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51440f92cbd3e5f/&#25991;&#26723;/S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51440f92cbd3e5f/&#25991;&#26723;/S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51440f92cbd3e5f/&#25991;&#26723;/S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51440f92cbd3e5f/&#25991;&#26723;/SB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51440f92cbd3e5f/&#25991;&#26723;/SB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51440f92cbd3e5f/&#25991;&#26723;/SB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FP16</a:t>
            </a:r>
            <a:endParaRPr lang="zh-CN" altLang="en-US"/>
          </a:p>
        </c:rich>
      </c:tx>
      <c:layout>
        <c:manualLayout>
          <c:xMode val="edge"/>
          <c:yMode val="edge"/>
          <c:x val="0.49228841228137687"/>
          <c:y val="3.03166710999256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BSB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Sheet1!$E$56:$H$56</c:f>
              <c:numCache>
                <c:formatCode>General</c:formatCode>
                <c:ptCount val="4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</c:numCache>
            </c:numRef>
          </c:cat>
          <c:val>
            <c:numRef>
              <c:f>Sheet1!$E$57:$H$57</c:f>
              <c:numCache>
                <c:formatCode>General</c:formatCode>
                <c:ptCount val="4"/>
                <c:pt idx="0">
                  <c:v>-7.0000000000000001E-3</c:v>
                </c:pt>
                <c:pt idx="1">
                  <c:v>1E-3</c:v>
                </c:pt>
                <c:pt idx="2">
                  <c:v>3.5000000000000001E-3</c:v>
                </c:pt>
                <c:pt idx="3">
                  <c:v>5.7999999999999996E-3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2F-45DE-A14F-B27B11E414AB}"/>
            </c:ext>
          </c:extLst>
        </c:ser>
        <c:ser>
          <c:idx val="1"/>
          <c:order val="1"/>
          <c:tx>
            <c:v>DSB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Sheet1!$E$56:$H$56</c:f>
              <c:numCache>
                <c:formatCode>General</c:formatCode>
                <c:ptCount val="4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</c:numCache>
            </c:numRef>
          </c:cat>
          <c:val>
            <c:numRef>
              <c:f>Sheet1!$E$58:$H$58</c:f>
              <c:numCache>
                <c:formatCode>General</c:formatCode>
                <c:ptCount val="4"/>
                <c:pt idx="0">
                  <c:v>6.0000000000000001E-3</c:v>
                </c:pt>
                <c:pt idx="1">
                  <c:v>4.0000000000000001E-3</c:v>
                </c:pt>
                <c:pt idx="2">
                  <c:v>1.6999999999999999E-3</c:v>
                </c:pt>
                <c:pt idx="3">
                  <c:v>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2F-45DE-A14F-B27B11E414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24757760"/>
        <c:axId val="724756320"/>
      </c:barChart>
      <c:catAx>
        <c:axId val="7247577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正态分布标准差</a:t>
                </a:r>
              </a:p>
            </c:rich>
          </c:tx>
          <c:layout>
            <c:manualLayout>
              <c:xMode val="edge"/>
              <c:yMode val="edge"/>
              <c:x val="0.46531346324843903"/>
              <c:y val="0.7859421357395699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4756320"/>
        <c:crosses val="autoZero"/>
        <c:auto val="1"/>
        <c:lblAlgn val="ctr"/>
        <c:lblOffset val="100"/>
        <c:noMultiLvlLbl val="0"/>
      </c:catAx>
      <c:valAx>
        <c:axId val="724756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质量损失率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247577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rgbClr val="1D1D1A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INT8</a:t>
            </a:r>
            <a:endParaRPr lang="zh-CN" alt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rgbClr val="1D1D1A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BSB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Sheet1!$E$61:$G$61</c:f>
              <c:numCache>
                <c:formatCode>General</c:formatCode>
                <c:ptCount val="3"/>
                <c:pt idx="0">
                  <c:v>0.01</c:v>
                </c:pt>
                <c:pt idx="1">
                  <c:v>0.05</c:v>
                </c:pt>
                <c:pt idx="2">
                  <c:v>0.1</c:v>
                </c:pt>
              </c:numCache>
            </c:numRef>
          </c:cat>
          <c:val>
            <c:numRef>
              <c:f>Sheet1!$E$62:$G$62</c:f>
              <c:numCache>
                <c:formatCode>General</c:formatCode>
                <c:ptCount val="3"/>
                <c:pt idx="0">
                  <c:v>0.24</c:v>
                </c:pt>
                <c:pt idx="1">
                  <c:v>0.22</c:v>
                </c:pt>
                <c:pt idx="2">
                  <c:v>0.23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47-4630-A624-1E3776743F04}"/>
            </c:ext>
          </c:extLst>
        </c:ser>
        <c:ser>
          <c:idx val="1"/>
          <c:order val="1"/>
          <c:tx>
            <c:v>DSB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Sheet1!$E$61:$G$61</c:f>
              <c:numCache>
                <c:formatCode>General</c:formatCode>
                <c:ptCount val="3"/>
                <c:pt idx="0">
                  <c:v>0.01</c:v>
                </c:pt>
                <c:pt idx="1">
                  <c:v>0.05</c:v>
                </c:pt>
                <c:pt idx="2">
                  <c:v>0.1</c:v>
                </c:pt>
              </c:numCache>
            </c:numRef>
          </c:cat>
          <c:val>
            <c:numRef>
              <c:f>Sheet1!$E$63:$G$63</c:f>
              <c:numCache>
                <c:formatCode>General</c:formatCode>
                <c:ptCount val="3"/>
                <c:pt idx="0">
                  <c:v>0.04</c:v>
                </c:pt>
                <c:pt idx="1">
                  <c:v>3.3000000000000002E-2</c:v>
                </c:pt>
                <c:pt idx="2">
                  <c:v>3.7999999999999999E-2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47-4630-A624-1E3776743F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59959008"/>
        <c:axId val="559960448"/>
      </c:barChart>
      <c:catAx>
        <c:axId val="5599590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000" b="0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正态分布标准差</a:t>
                </a:r>
                <a:endParaRPr lang="zh-CN" altLang="en-US"/>
              </a:p>
            </c:rich>
          </c:tx>
          <c:layout>
            <c:manualLayout>
              <c:xMode val="edge"/>
              <c:yMode val="edge"/>
              <c:x val="0.45788284068853341"/>
              <c:y val="0.7816111827252948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9960448"/>
        <c:crosses val="autoZero"/>
        <c:auto val="1"/>
        <c:lblAlgn val="ctr"/>
        <c:lblOffset val="100"/>
        <c:noMultiLvlLbl val="0"/>
      </c:catAx>
      <c:valAx>
        <c:axId val="559960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000" b="0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质量损失率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59959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BSB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FP16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Sheet1!$E$41:$J$41</c:f>
              <c:numCache>
                <c:formatCode>General</c:formatCode>
                <c:ptCount val="6"/>
                <c:pt idx="0">
                  <c:v>10</c:v>
                </c:pt>
                <c:pt idx="1">
                  <c:v>25</c:v>
                </c:pt>
                <c:pt idx="2">
                  <c:v>50</c:v>
                </c:pt>
                <c:pt idx="3">
                  <c:v>100</c:v>
                </c:pt>
                <c:pt idx="4">
                  <c:v>500</c:v>
                </c:pt>
                <c:pt idx="5">
                  <c:v>1000</c:v>
                </c:pt>
              </c:numCache>
            </c:numRef>
          </c:cat>
          <c:val>
            <c:numRef>
              <c:f>Sheet1!$E$42:$J$42</c:f>
              <c:numCache>
                <c:formatCode>General</c:formatCode>
                <c:ptCount val="6"/>
                <c:pt idx="0">
                  <c:v>3.1993601279751326E-4</c:v>
                </c:pt>
                <c:pt idx="1">
                  <c:v>-1.2218963831867058E-3</c:v>
                </c:pt>
                <c:pt idx="2">
                  <c:v>2.0198881292728403E-3</c:v>
                </c:pt>
                <c:pt idx="3">
                  <c:v>-1.0677242220866383E-3</c:v>
                </c:pt>
                <c:pt idx="4">
                  <c:v>-7.9951727259016173E-4</c:v>
                </c:pt>
                <c:pt idx="5">
                  <c:v>-8.5895117540684416E-4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7E-40D2-A3B4-0A88A819F6DF}"/>
            </c:ext>
          </c:extLst>
        </c:ser>
        <c:ser>
          <c:idx val="1"/>
          <c:order val="1"/>
          <c:tx>
            <c:v>INT8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Sheet1!$E$41:$J$41</c:f>
              <c:numCache>
                <c:formatCode>General</c:formatCode>
                <c:ptCount val="6"/>
                <c:pt idx="0">
                  <c:v>10</c:v>
                </c:pt>
                <c:pt idx="1">
                  <c:v>25</c:v>
                </c:pt>
                <c:pt idx="2">
                  <c:v>50</c:v>
                </c:pt>
                <c:pt idx="3">
                  <c:v>100</c:v>
                </c:pt>
                <c:pt idx="4">
                  <c:v>500</c:v>
                </c:pt>
                <c:pt idx="5">
                  <c:v>1000</c:v>
                </c:pt>
              </c:numCache>
            </c:numRef>
          </c:cat>
          <c:val>
            <c:numRef>
              <c:f>Sheet1!$E$43:$J$43</c:f>
              <c:numCache>
                <c:formatCode>General</c:formatCode>
                <c:ptCount val="6"/>
                <c:pt idx="0">
                  <c:v>1.8076384723055318E-2</c:v>
                </c:pt>
                <c:pt idx="1">
                  <c:v>3.6819811013359995E-3</c:v>
                </c:pt>
                <c:pt idx="2">
                  <c:v>1.0565568676196679E-3</c:v>
                </c:pt>
                <c:pt idx="3">
                  <c:v>9.6095179987800209E-4</c:v>
                </c:pt>
                <c:pt idx="4">
                  <c:v>1.961080102579849E-4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7E-40D2-A3B4-0A88A819F6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7342079"/>
        <c:axId val="2007342559"/>
      </c:barChart>
      <c:catAx>
        <c:axId val="20073420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 sz="1000" b="0" i="0" u="none" strike="noStrike" kern="1200" baseline="0">
                    <a:solidFill>
                      <a:srgbClr val="1D1D1A">
                        <a:lumMod val="65000"/>
                        <a:lumOff val="35000"/>
                      </a:srgbClr>
                    </a:solidFill>
                  </a:rPr>
                  <a:t>迭代次数</a:t>
                </a:r>
                <a:endParaRPr lang="zh-CN" altLang="en-US" sz="10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07342559"/>
        <c:crosses val="autoZero"/>
        <c:auto val="1"/>
        <c:lblAlgn val="ctr"/>
        <c:lblOffset val="100"/>
        <c:noMultiLvlLbl val="0"/>
      </c:catAx>
      <c:valAx>
        <c:axId val="2007342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质量损失率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073420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DSB</a:t>
            </a:r>
            <a:endParaRPr lang="zh-CN" altLang="en-US"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FP16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Sheet1!$E$44:$J$44</c:f>
              <c:numCache>
                <c:formatCode>General</c:formatCode>
                <c:ptCount val="6"/>
                <c:pt idx="0">
                  <c:v>10</c:v>
                </c:pt>
                <c:pt idx="1">
                  <c:v>25</c:v>
                </c:pt>
                <c:pt idx="2">
                  <c:v>50</c:v>
                </c:pt>
                <c:pt idx="3">
                  <c:v>100</c:v>
                </c:pt>
                <c:pt idx="4">
                  <c:v>500</c:v>
                </c:pt>
                <c:pt idx="5">
                  <c:v>1000</c:v>
                </c:pt>
              </c:numCache>
            </c:numRef>
          </c:cat>
          <c:val>
            <c:numRef>
              <c:f>Sheet1!$E$45:$J$45</c:f>
              <c:numCache>
                <c:formatCode>General</c:formatCode>
                <c:ptCount val="6"/>
                <c:pt idx="0">
                  <c:v>2.3844193665817919E-3</c:v>
                </c:pt>
                <c:pt idx="1">
                  <c:v>-2.2969647251845776E-3</c:v>
                </c:pt>
                <c:pt idx="2">
                  <c:v>-3.9240506329114213E-3</c:v>
                </c:pt>
                <c:pt idx="3">
                  <c:v>-1.4137020351095795E-3</c:v>
                </c:pt>
                <c:pt idx="4">
                  <c:v>1.9439767335067838E-3</c:v>
                </c:pt>
                <c:pt idx="5">
                  <c:v>4.2762454564894799E-4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5F-4188-B2D2-5E4358010ECC}"/>
            </c:ext>
          </c:extLst>
        </c:ser>
        <c:ser>
          <c:idx val="1"/>
          <c:order val="1"/>
          <c:tx>
            <c:v>INT8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Sheet1!$E$44:$J$44</c:f>
              <c:numCache>
                <c:formatCode>General</c:formatCode>
                <c:ptCount val="6"/>
                <c:pt idx="0">
                  <c:v>10</c:v>
                </c:pt>
                <c:pt idx="1">
                  <c:v>25</c:v>
                </c:pt>
                <c:pt idx="2">
                  <c:v>50</c:v>
                </c:pt>
                <c:pt idx="3">
                  <c:v>100</c:v>
                </c:pt>
                <c:pt idx="4">
                  <c:v>500</c:v>
                </c:pt>
                <c:pt idx="5">
                  <c:v>1000</c:v>
                </c:pt>
              </c:numCache>
            </c:numRef>
          </c:cat>
          <c:val>
            <c:numRef>
              <c:f>Sheet1!$E$46:$J$46</c:f>
              <c:numCache>
                <c:formatCode>General</c:formatCode>
                <c:ptCount val="6"/>
                <c:pt idx="0">
                  <c:v>1.2013105205679585E-3</c:v>
                </c:pt>
                <c:pt idx="1">
                  <c:v>-1.2141099261689314E-3</c:v>
                </c:pt>
                <c:pt idx="2">
                  <c:v>-2.8006329113923764E-3</c:v>
                </c:pt>
                <c:pt idx="3">
                  <c:v>-2.3768836414479076E-3</c:v>
                </c:pt>
                <c:pt idx="4">
                  <c:v>-1.7756007959590333E-3</c:v>
                </c:pt>
                <c:pt idx="5">
                  <c:v>-2.1228504230427986E-3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5F-4188-B2D2-5E4358010E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07364159"/>
        <c:axId val="2007344959"/>
      </c:barChart>
      <c:catAx>
        <c:axId val="20073641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迭代次数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07344959"/>
        <c:crosses val="autoZero"/>
        <c:auto val="1"/>
        <c:lblAlgn val="ctr"/>
        <c:lblOffset val="100"/>
        <c:noMultiLvlLbl val="0"/>
      </c:catAx>
      <c:valAx>
        <c:axId val="2007344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CN" altLang="en-US"/>
                  <a:t>质量损失率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07364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u="none" strike="noStrike">
                <a:effectLst/>
              </a:rPr>
              <a:t>BSB</a:t>
            </a:r>
            <a:endParaRPr lang="en-US" altLang="zh-CN" sz="1400" b="0" i="0" u="none" strike="noStrike">
              <a:solidFill>
                <a:srgbClr val="0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v>FP16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Sheet1!$C$15:$K$15</c:f>
              <c:numCache>
                <c:formatCode>General</c:formatCode>
                <c:ptCount val="9"/>
                <c:pt idx="0">
                  <c:v>1</c:v>
                </c:pt>
                <c:pt idx="1">
                  <c:v>10</c:v>
                </c:pt>
                <c:pt idx="2">
                  <c:v>16</c:v>
                </c:pt>
                <c:pt idx="3">
                  <c:v>25</c:v>
                </c:pt>
                <c:pt idx="4">
                  <c:v>32</c:v>
                </c:pt>
                <c:pt idx="5">
                  <c:v>50</c:v>
                </c:pt>
                <c:pt idx="6">
                  <c:v>64</c:v>
                </c:pt>
                <c:pt idx="7">
                  <c:v>100</c:v>
                </c:pt>
                <c:pt idx="8">
                  <c:v>128</c:v>
                </c:pt>
              </c:numCache>
            </c:numRef>
          </c:cat>
          <c:val>
            <c:numRef>
              <c:f>Sheet1!$C$17:$K$17</c:f>
              <c:numCache>
                <c:formatCode>0.0_ </c:formatCode>
                <c:ptCount val="9"/>
                <c:pt idx="0">
                  <c:v>2.6586538461538458</c:v>
                </c:pt>
                <c:pt idx="1">
                  <c:v>14.211640211640214</c:v>
                </c:pt>
                <c:pt idx="2">
                  <c:v>22.13917525773196</c:v>
                </c:pt>
                <c:pt idx="3">
                  <c:v>25.716049382716047</c:v>
                </c:pt>
                <c:pt idx="4">
                  <c:v>40.294416243654823</c:v>
                </c:pt>
                <c:pt idx="5">
                  <c:v>45.215139442231077</c:v>
                </c:pt>
                <c:pt idx="6">
                  <c:v>64.365079365079367</c:v>
                </c:pt>
                <c:pt idx="7">
                  <c:v>80.914012738853501</c:v>
                </c:pt>
                <c:pt idx="8">
                  <c:v>128.76171875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FA-47C0-A8AF-A859E2FF7D49}"/>
            </c:ext>
          </c:extLst>
        </c:ser>
        <c:ser>
          <c:idx val="2"/>
          <c:order val="2"/>
          <c:tx>
            <c:v>INT8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Sheet1!$C$15:$K$15</c:f>
              <c:numCache>
                <c:formatCode>General</c:formatCode>
                <c:ptCount val="9"/>
                <c:pt idx="0">
                  <c:v>1</c:v>
                </c:pt>
                <c:pt idx="1">
                  <c:v>10</c:v>
                </c:pt>
                <c:pt idx="2">
                  <c:v>16</c:v>
                </c:pt>
                <c:pt idx="3">
                  <c:v>25</c:v>
                </c:pt>
                <c:pt idx="4">
                  <c:v>32</c:v>
                </c:pt>
                <c:pt idx="5">
                  <c:v>50</c:v>
                </c:pt>
                <c:pt idx="6">
                  <c:v>64</c:v>
                </c:pt>
                <c:pt idx="7">
                  <c:v>100</c:v>
                </c:pt>
                <c:pt idx="8">
                  <c:v>128</c:v>
                </c:pt>
              </c:numCache>
            </c:numRef>
          </c:cat>
          <c:val>
            <c:numRef>
              <c:f>Sheet1!$C$18:$K$18</c:f>
              <c:numCache>
                <c:formatCode>0.0_ </c:formatCode>
                <c:ptCount val="9"/>
                <c:pt idx="0">
                  <c:v>5.6428571428571423</c:v>
                </c:pt>
                <c:pt idx="1">
                  <c:v>14.839779005524862</c:v>
                </c:pt>
                <c:pt idx="2">
                  <c:v>18.593073593073591</c:v>
                </c:pt>
                <c:pt idx="3">
                  <c:v>44.635714285714286</c:v>
                </c:pt>
                <c:pt idx="4">
                  <c:v>57.521739130434774</c:v>
                </c:pt>
                <c:pt idx="5">
                  <c:v>62.701657458563538</c:v>
                </c:pt>
                <c:pt idx="6">
                  <c:v>102.65822784810126</c:v>
                </c:pt>
                <c:pt idx="7">
                  <c:v>144.35795454545453</c:v>
                </c:pt>
                <c:pt idx="8">
                  <c:v>166.47979797979798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FA-47C0-A8AF-A859E2FF7D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5299103"/>
        <c:axId val="1515296703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Sheet1!$C$15:$K$15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</c:v>
                      </c:pt>
                      <c:pt idx="1">
                        <c:v>10</c:v>
                      </c:pt>
                      <c:pt idx="2">
                        <c:v>16</c:v>
                      </c:pt>
                      <c:pt idx="3">
                        <c:v>25</c:v>
                      </c:pt>
                      <c:pt idx="4">
                        <c:v>32</c:v>
                      </c:pt>
                      <c:pt idx="5">
                        <c:v>50</c:v>
                      </c:pt>
                      <c:pt idx="6">
                        <c:v>64</c:v>
                      </c:pt>
                      <c:pt idx="7">
                        <c:v>100</c:v>
                      </c:pt>
                      <c:pt idx="8">
                        <c:v>128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Sheet1!$C$16:$K$16</c15:sqref>
                        </c15:formulaRef>
                      </c:ext>
                    </c:extLst>
                    <c:numCache>
                      <c:formatCode>0.0_ </c:formatCode>
                      <c:ptCount val="9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0DFA-47C0-A8AF-A859E2FF7D49}"/>
                  </c:ext>
                </c:extLst>
              </c15:ser>
            </c15:filteredBarSeries>
          </c:ext>
        </c:extLst>
      </c:barChart>
      <c:catAx>
        <c:axId val="15152991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b="0" i="0" u="none" strike="noStrike" kern="1200" spc="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  <a:effectLst/>
                  </a:rPr>
                  <a:t>Batch size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15296703"/>
        <c:crosses val="autoZero"/>
        <c:auto val="1"/>
        <c:lblAlgn val="ctr"/>
        <c:lblOffset val="100"/>
        <c:noMultiLvlLbl val="0"/>
      </c:catAx>
      <c:valAx>
        <c:axId val="15152967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b="0" i="0" u="none" strike="noStrike" baseline="0"/>
                  <a:t>Normalized speedup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15299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</a:rPr>
              <a:t>DSB</a:t>
            </a:r>
            <a:endParaRPr lang="en-US" altLang="zh-CN" sz="1400" b="0" i="0" u="none" strike="noStrike" kern="1200" spc="0" baseline="0">
              <a:solidFill>
                <a:srgbClr val="000000"/>
              </a:solidFill>
              <a:effectLst/>
              <a:latin typeface="等线" panose="02010600030101010101" pitchFamily="2" charset="-122"/>
              <a:ea typeface="+mn-ea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5"/>
          <c:order val="5"/>
          <c:tx>
            <c:v>FP16</c:v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Sheet1!$C$15:$K$15</c:f>
              <c:numCache>
                <c:formatCode>General</c:formatCode>
                <c:ptCount val="9"/>
                <c:pt idx="0">
                  <c:v>1</c:v>
                </c:pt>
                <c:pt idx="1">
                  <c:v>10</c:v>
                </c:pt>
                <c:pt idx="2">
                  <c:v>16</c:v>
                </c:pt>
                <c:pt idx="3">
                  <c:v>25</c:v>
                </c:pt>
                <c:pt idx="4">
                  <c:v>32</c:v>
                </c:pt>
                <c:pt idx="5">
                  <c:v>50</c:v>
                </c:pt>
                <c:pt idx="6">
                  <c:v>64</c:v>
                </c:pt>
                <c:pt idx="7">
                  <c:v>100</c:v>
                </c:pt>
                <c:pt idx="8">
                  <c:v>128</c:v>
                </c:pt>
              </c:numCache>
            </c:numRef>
          </c:cat>
          <c:val>
            <c:numRef>
              <c:f>Sheet1!$C$21:$K$21</c:f>
              <c:numCache>
                <c:formatCode>0.0_);[Red]\(0.0\)</c:formatCode>
                <c:ptCount val="9"/>
                <c:pt idx="0">
                  <c:v>2.4545454545454546</c:v>
                </c:pt>
                <c:pt idx="1">
                  <c:v>14.375</c:v>
                </c:pt>
                <c:pt idx="2">
                  <c:v>22.612612612612612</c:v>
                </c:pt>
                <c:pt idx="3">
                  <c:v>26.603053435114504</c:v>
                </c:pt>
                <c:pt idx="4">
                  <c:v>39.868995633187772</c:v>
                </c:pt>
                <c:pt idx="5">
                  <c:v>48.254545454545458</c:v>
                </c:pt>
                <c:pt idx="6">
                  <c:v>80.858369098712444</c:v>
                </c:pt>
                <c:pt idx="7">
                  <c:v>83.011363636363626</c:v>
                </c:pt>
                <c:pt idx="8">
                  <c:v>196.50349650349651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7C-416C-A221-78F8521183C5}"/>
            </c:ext>
          </c:extLst>
        </c:ser>
        <c:ser>
          <c:idx val="6"/>
          <c:order val="6"/>
          <c:tx>
            <c:v>INT8</c:v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Sheet1!$C$15:$K$15</c:f>
              <c:numCache>
                <c:formatCode>General</c:formatCode>
                <c:ptCount val="9"/>
                <c:pt idx="0">
                  <c:v>1</c:v>
                </c:pt>
                <c:pt idx="1">
                  <c:v>10</c:v>
                </c:pt>
                <c:pt idx="2">
                  <c:v>16</c:v>
                </c:pt>
                <c:pt idx="3">
                  <c:v>25</c:v>
                </c:pt>
                <c:pt idx="4">
                  <c:v>32</c:v>
                </c:pt>
                <c:pt idx="5">
                  <c:v>50</c:v>
                </c:pt>
                <c:pt idx="6">
                  <c:v>64</c:v>
                </c:pt>
                <c:pt idx="7">
                  <c:v>100</c:v>
                </c:pt>
                <c:pt idx="8">
                  <c:v>128</c:v>
                </c:pt>
              </c:numCache>
            </c:numRef>
          </c:cat>
          <c:val>
            <c:numRef>
              <c:f>Sheet1!$C$22:$K$22</c:f>
              <c:numCache>
                <c:formatCode>0.0_);[Red]\(0.0\)</c:formatCode>
                <c:ptCount val="9"/>
                <c:pt idx="0">
                  <c:v>5.0769230769230775</c:v>
                </c:pt>
                <c:pt idx="1">
                  <c:v>15.1010101010101</c:v>
                </c:pt>
                <c:pt idx="2">
                  <c:v>20.40650406504065</c:v>
                </c:pt>
                <c:pt idx="3">
                  <c:v>41.98795180722891</c:v>
                </c:pt>
                <c:pt idx="4">
                  <c:v>40.577777777777776</c:v>
                </c:pt>
                <c:pt idx="5">
                  <c:v>83.987341772151893</c:v>
                </c:pt>
                <c:pt idx="6">
                  <c:v>112.14285714285714</c:v>
                </c:pt>
                <c:pt idx="7">
                  <c:v>141.15942028985506</c:v>
                </c:pt>
                <c:pt idx="8">
                  <c:v>252.01793721973092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27C-416C-A221-78F8521183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5308703"/>
        <c:axId val="1515309663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Sheet1!$C$15:$K$15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</c:v>
                      </c:pt>
                      <c:pt idx="1">
                        <c:v>10</c:v>
                      </c:pt>
                      <c:pt idx="2">
                        <c:v>16</c:v>
                      </c:pt>
                      <c:pt idx="3">
                        <c:v>25</c:v>
                      </c:pt>
                      <c:pt idx="4">
                        <c:v>32</c:v>
                      </c:pt>
                      <c:pt idx="5">
                        <c:v>50</c:v>
                      </c:pt>
                      <c:pt idx="6">
                        <c:v>64</c:v>
                      </c:pt>
                      <c:pt idx="7">
                        <c:v>100</c:v>
                      </c:pt>
                      <c:pt idx="8">
                        <c:v>128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Sheet1!$C$16:$K$16</c15:sqref>
                        </c15:formulaRef>
                      </c:ext>
                    </c:extLst>
                    <c:numCache>
                      <c:formatCode>0.0_ </c:formatCode>
                      <c:ptCount val="9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227C-416C-A221-78F8521183C5}"/>
                  </c:ext>
                </c:extLst>
              </c15:ser>
            </c15:filteredBarSeries>
            <c15:filteredBarSeries>
              <c15:ser>
                <c:idx val="1"/>
                <c:order val="1"/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Sheet1!$C$15:$K$15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</c:v>
                      </c:pt>
                      <c:pt idx="1">
                        <c:v>10</c:v>
                      </c:pt>
                      <c:pt idx="2">
                        <c:v>16</c:v>
                      </c:pt>
                      <c:pt idx="3">
                        <c:v>25</c:v>
                      </c:pt>
                      <c:pt idx="4">
                        <c:v>32</c:v>
                      </c:pt>
                      <c:pt idx="5">
                        <c:v>50</c:v>
                      </c:pt>
                      <c:pt idx="6">
                        <c:v>64</c:v>
                      </c:pt>
                      <c:pt idx="7">
                        <c:v>100</c:v>
                      </c:pt>
                      <c:pt idx="8">
                        <c:v>128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Sheet1!$C$17:$K$17</c15:sqref>
                        </c15:formulaRef>
                      </c:ext>
                    </c:extLst>
                    <c:numCache>
                      <c:formatCode>0.0_ </c:formatCode>
                      <c:ptCount val="9"/>
                      <c:pt idx="0">
                        <c:v>2.6586538461538458</c:v>
                      </c:pt>
                      <c:pt idx="1">
                        <c:v>14.211640211640214</c:v>
                      </c:pt>
                      <c:pt idx="2">
                        <c:v>22.13917525773196</c:v>
                      </c:pt>
                      <c:pt idx="3">
                        <c:v>25.716049382716047</c:v>
                      </c:pt>
                      <c:pt idx="4">
                        <c:v>40.294416243654823</c:v>
                      </c:pt>
                      <c:pt idx="5">
                        <c:v>45.215139442231077</c:v>
                      </c:pt>
                      <c:pt idx="6">
                        <c:v>64.365079365079367</c:v>
                      </c:pt>
                      <c:pt idx="7">
                        <c:v>80.914012738853501</c:v>
                      </c:pt>
                      <c:pt idx="8">
                        <c:v>128.76171875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227C-416C-A221-78F8521183C5}"/>
                  </c:ext>
                </c:extLst>
              </c15:ser>
            </c15:filteredBarSeries>
            <c15:filteredBarSeries>
              <c15:ser>
                <c:idx val="2"/>
                <c:order val="2"/>
                <c:spPr>
                  <a:solidFill>
                    <a:schemeClr val="accent5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Sheet1!$C$15:$K$15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</c:v>
                      </c:pt>
                      <c:pt idx="1">
                        <c:v>10</c:v>
                      </c:pt>
                      <c:pt idx="2">
                        <c:v>16</c:v>
                      </c:pt>
                      <c:pt idx="3">
                        <c:v>25</c:v>
                      </c:pt>
                      <c:pt idx="4">
                        <c:v>32</c:v>
                      </c:pt>
                      <c:pt idx="5">
                        <c:v>50</c:v>
                      </c:pt>
                      <c:pt idx="6">
                        <c:v>64</c:v>
                      </c:pt>
                      <c:pt idx="7">
                        <c:v>100</c:v>
                      </c:pt>
                      <c:pt idx="8">
                        <c:v>128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Sheet1!$C$18:$K$18</c15:sqref>
                        </c15:formulaRef>
                      </c:ext>
                    </c:extLst>
                    <c:numCache>
                      <c:formatCode>0.0_ </c:formatCode>
                      <c:ptCount val="9"/>
                      <c:pt idx="0">
                        <c:v>5.6428571428571423</c:v>
                      </c:pt>
                      <c:pt idx="1">
                        <c:v>14.839779005524862</c:v>
                      </c:pt>
                      <c:pt idx="2">
                        <c:v>18.593073593073591</c:v>
                      </c:pt>
                      <c:pt idx="3">
                        <c:v>44.635714285714286</c:v>
                      </c:pt>
                      <c:pt idx="4">
                        <c:v>57.521739130434774</c:v>
                      </c:pt>
                      <c:pt idx="5">
                        <c:v>62.701657458563538</c:v>
                      </c:pt>
                      <c:pt idx="6">
                        <c:v>102.65822784810126</c:v>
                      </c:pt>
                      <c:pt idx="7">
                        <c:v>144.35795454545453</c:v>
                      </c:pt>
                      <c:pt idx="8">
                        <c:v>166.47979797979798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227C-416C-A221-78F8521183C5}"/>
                  </c:ext>
                </c:extLst>
              </c15:ser>
            </c15:filteredBarSeries>
            <c15:filteredBarSeries>
              <c15:ser>
                <c:idx val="3"/>
                <c:order val="3"/>
                <c:spPr>
                  <a:solidFill>
                    <a:schemeClr val="accent1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Sheet1!$C$15:$K$15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</c:v>
                      </c:pt>
                      <c:pt idx="1">
                        <c:v>10</c:v>
                      </c:pt>
                      <c:pt idx="2">
                        <c:v>16</c:v>
                      </c:pt>
                      <c:pt idx="3">
                        <c:v>25</c:v>
                      </c:pt>
                      <c:pt idx="4">
                        <c:v>32</c:v>
                      </c:pt>
                      <c:pt idx="5">
                        <c:v>50</c:v>
                      </c:pt>
                      <c:pt idx="6">
                        <c:v>64</c:v>
                      </c:pt>
                      <c:pt idx="7">
                        <c:v>100</c:v>
                      </c:pt>
                      <c:pt idx="8">
                        <c:v>128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Sheet1!$C$19:$K$19</c15:sqref>
                        </c15:formulaRef>
                      </c:ext>
                    </c:extLst>
                    <c:numCache>
                      <c:formatCode>General</c:formatCode>
                      <c:ptCount val="9"/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227C-416C-A221-78F8521183C5}"/>
                  </c:ext>
                </c:extLst>
              </c15:ser>
            </c15:filteredBarSeries>
            <c15:filteredBarSeries>
              <c15:ser>
                <c:idx val="4"/>
                <c:order val="4"/>
                <c:spPr>
                  <a:solidFill>
                    <a:schemeClr val="accent3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Sheet1!$C$15:$K$15</c15:sqref>
                        </c15:formulaRef>
                      </c:ext>
                    </c:extLst>
                    <c:numCache>
                      <c:formatCode>General</c:formatCode>
                      <c:ptCount val="9"/>
                      <c:pt idx="0">
                        <c:v>1</c:v>
                      </c:pt>
                      <c:pt idx="1">
                        <c:v>10</c:v>
                      </c:pt>
                      <c:pt idx="2">
                        <c:v>16</c:v>
                      </c:pt>
                      <c:pt idx="3">
                        <c:v>25</c:v>
                      </c:pt>
                      <c:pt idx="4">
                        <c:v>32</c:v>
                      </c:pt>
                      <c:pt idx="5">
                        <c:v>50</c:v>
                      </c:pt>
                      <c:pt idx="6">
                        <c:v>64</c:v>
                      </c:pt>
                      <c:pt idx="7">
                        <c:v>100</c:v>
                      </c:pt>
                      <c:pt idx="8">
                        <c:v>128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Sheet1!$C$20:$K$20</c15:sqref>
                        </c15:formulaRef>
                      </c:ext>
                    </c:extLst>
                    <c:numCache>
                      <c:formatCode>0.0_);[Red]\(0.0\)</c:formatCode>
                      <c:ptCount val="9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</c:v>
                      </c:pt>
                      <c:pt idx="4">
                        <c:v>1</c:v>
                      </c:pt>
                      <c:pt idx="5">
                        <c:v>1</c:v>
                      </c:pt>
                      <c:pt idx="6">
                        <c:v>1</c:v>
                      </c:pt>
                      <c:pt idx="7">
                        <c:v>1</c:v>
                      </c:pt>
                      <c:pt idx="8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227C-416C-A221-78F8521183C5}"/>
                  </c:ext>
                </c:extLst>
              </c15:ser>
            </c15:filteredBarSeries>
          </c:ext>
        </c:extLst>
      </c:barChart>
      <c:catAx>
        <c:axId val="15153087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Batch size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15309663"/>
        <c:crosses val="autoZero"/>
        <c:auto val="1"/>
        <c:lblAlgn val="ctr"/>
        <c:lblOffset val="100"/>
        <c:noMultiLvlLbl val="0"/>
      </c:catAx>
      <c:valAx>
        <c:axId val="1515309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000" b="0" i="0" u="none" strike="noStrike" kern="1200" baseline="0">
                    <a:solidFill>
                      <a:srgbClr val="1D1D1A">
                        <a:lumMod val="65000"/>
                        <a:lumOff val="35000"/>
                      </a:srgbClr>
                    </a:solidFill>
                  </a:rPr>
                  <a:t>Normalized speedup</a:t>
                </a:r>
                <a:endParaRPr lang="zh-CN" altLang="en-US" sz="1000" b="0" i="0" u="none" strike="noStrike" kern="1200" baseline="0">
                  <a:solidFill>
                    <a:srgbClr val="1D1D1A">
                      <a:lumMod val="65000"/>
                      <a:lumOff val="35000"/>
                    </a:srgb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0.0_);[Red]\(0.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515308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6763" cy="560226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035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1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智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6763" cy="5602265"/>
          </a:xfrm>
          <a:prstGeom prst="rect">
            <a:avLst/>
          </a:prstGeom>
        </p:spPr>
      </p:pic>
      <p:sp>
        <p:nvSpPr>
          <p:cNvPr id="18" name="L 形 17"/>
          <p:cNvSpPr/>
          <p:nvPr userDrawn="1"/>
        </p:nvSpPr>
        <p:spPr>
          <a:xfrm rot="5400000">
            <a:off x="5824025" y="256863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2AA4863-E1EF-3342-A8CB-ECD4FD06CE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95303EA-8491-464F-99A0-67F948701C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47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攀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25" r="2034" b="5607"/>
          <a:stretch/>
        </p:blipFill>
        <p:spPr>
          <a:xfrm>
            <a:off x="1" y="-36206"/>
            <a:ext cx="12196763" cy="56384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BB7B2F8-0AF7-D04F-81DD-52FDB6B732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44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1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灯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2C11B17-3CC6-445B-AC71-74F18E4B41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" t="7030" b="11599"/>
          <a:stretch/>
        </p:blipFill>
        <p:spPr>
          <a:xfrm>
            <a:off x="0" y="0"/>
            <a:ext cx="12196763" cy="5602265"/>
          </a:xfrm>
          <a:prstGeom prst="rect">
            <a:avLst/>
          </a:prstGeom>
        </p:spPr>
      </p:pic>
      <p:sp>
        <p:nvSpPr>
          <p:cNvPr id="13" name="L 形 12">
            <a:extLst>
              <a:ext uri="{FF2B5EF4-FFF2-40B4-BE49-F238E27FC236}">
                <a16:creationId xmlns:a16="http://schemas.microsoft.com/office/drawing/2014/main" id="{D9C13A00-1073-4DDB-80E9-154875087B13}"/>
              </a:ext>
            </a:extLst>
          </p:cNvPr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897A368-8F39-4049-9BB0-AEB315EB7E0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2621051-E1A4-A049-BF21-61B18B34831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997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page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0F7C7B5-0135-F749-B910-7325E96AE7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620" y="1843088"/>
            <a:ext cx="10122060" cy="3013725"/>
          </a:xfrm>
          <a:prstGeom prst="rect">
            <a:avLst/>
          </a:prstGeom>
        </p:spPr>
        <p:txBody>
          <a:bodyPr tIns="90000" bIns="90000"/>
          <a:lstStyle>
            <a:lvl1pPr marL="412750" indent="-398463">
              <a:lnSpc>
                <a:spcPct val="70000"/>
              </a:lnSpc>
              <a:buFont typeface="+mj-lt"/>
              <a:buAutoNum type="arabicPeriod"/>
              <a:tabLst/>
              <a:defRPr sz="2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12750" indent="-398463">
              <a:buFont typeface="+mj-lt"/>
              <a:buAutoNum type="arabicPeriod"/>
              <a:tabLst/>
              <a:defRPr/>
            </a:lvl2pPr>
            <a:lvl3pPr marL="14287" indent="0">
              <a:buFont typeface="+mj-lt"/>
              <a:buNone/>
              <a:tabLst/>
              <a:defRPr sz="2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4287" indent="0">
              <a:buFont typeface="+mj-lt"/>
              <a:buNone/>
              <a:tabLst/>
              <a:defRPr sz="2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14287" indent="0">
              <a:buFont typeface="+mj-lt"/>
              <a:buNone/>
              <a:tabLst/>
              <a:defRPr sz="2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</p:txBody>
      </p:sp>
      <p:cxnSp>
        <p:nvCxnSpPr>
          <p:cNvPr id="3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47485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68422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940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F72FAD7-C8C3-754A-A498-D3A7EC29A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9309" y="6270651"/>
            <a:ext cx="1982316" cy="153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1000" dirty="0"/>
              <a:t>Security Level:</a:t>
            </a:r>
            <a:endParaRPr lang="en-US" altLang="zh-CN" sz="1000" dirty="0"/>
          </a:p>
        </p:txBody>
      </p:sp>
      <p:pic>
        <p:nvPicPr>
          <p:cNvPr id="38" name="图片 3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684" y="5976168"/>
            <a:ext cx="2258389" cy="48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7" r:id="rId3"/>
    <p:sldLayoutId id="2147483822" r:id="rId4"/>
  </p:sldLayoutIdLs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pos="3841" userDrawn="1">
          <p15:clr>
            <a:srgbClr val="F26B43"/>
          </p15:clr>
        </p15:guide>
        <p15:guide id="3" pos="565" userDrawn="1">
          <p15:clr>
            <a:srgbClr val="F26B43"/>
          </p15:clr>
        </p15:guide>
        <p15:guide id="4" orient="horz" pos="4007" userDrawn="1">
          <p15:clr>
            <a:srgbClr val="F26B43"/>
          </p15:clr>
        </p15:guide>
        <p15:guide id="5" orient="horz" pos="1235" userDrawn="1">
          <p15:clr>
            <a:srgbClr val="F26B43"/>
          </p15:clr>
        </p15:guide>
        <p15:guide id="6" orient="horz" pos="55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1463467" cy="242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74" b="0" baseline="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 Confidential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图片 4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999" y="6319870"/>
            <a:ext cx="1269075" cy="271153"/>
          </a:xfrm>
          <a:prstGeom prst="rect">
            <a:avLst/>
          </a:prstGeom>
        </p:spPr>
      </p:pic>
      <p:grpSp>
        <p:nvGrpSpPr>
          <p:cNvPr id="25" name="组合 24"/>
          <p:cNvGrpSpPr/>
          <p:nvPr userDrawn="1"/>
        </p:nvGrpSpPr>
        <p:grpSpPr>
          <a:xfrm>
            <a:off x="12216278" y="2931937"/>
            <a:ext cx="1982916" cy="3934682"/>
            <a:chOff x="12216278" y="2262477"/>
            <a:chExt cx="1982916" cy="4604143"/>
          </a:xfrm>
        </p:grpSpPr>
        <p:grpSp>
          <p:nvGrpSpPr>
            <p:cNvPr id="26" name="组合 25"/>
            <p:cNvGrpSpPr/>
            <p:nvPr userDrawn="1"/>
          </p:nvGrpSpPr>
          <p:grpSpPr>
            <a:xfrm>
              <a:off x="12315635" y="2262477"/>
              <a:ext cx="1883559" cy="692624"/>
              <a:chOff x="12315635" y="2207613"/>
              <a:chExt cx="1883559" cy="692624"/>
            </a:xfrm>
          </p:grpSpPr>
          <p:sp>
            <p:nvSpPr>
              <p:cNvPr id="44" name="矩形 5">
                <a:extLst>
                  <a:ext uri="{FF2B5EF4-FFF2-40B4-BE49-F238E27FC236}">
                    <a16:creationId xmlns:a16="http://schemas.microsoft.com/office/drawing/2014/main" id="{3B0B5EC2-EA55-CC45-A9D0-D5EA5D768C99}"/>
                  </a:ext>
                </a:extLst>
              </p:cNvPr>
              <p:cNvSpPr/>
              <p:nvPr userDrawn="1"/>
            </p:nvSpPr>
            <p:spPr>
              <a:xfrm>
                <a:off x="12315635" y="2401808"/>
                <a:ext cx="911019" cy="498429"/>
              </a:xfrm>
              <a:prstGeom prst="rect">
                <a:avLst/>
              </a:prstGeom>
              <a:solidFill>
                <a:srgbClr val="C810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186C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200/16/46</a:t>
                </a:r>
              </a:p>
            </p:txBody>
          </p:sp>
          <p:sp>
            <p:nvSpPr>
              <p:cNvPr id="45" name="矩形 9">
                <a:extLst>
                  <a:ext uri="{FF2B5EF4-FFF2-40B4-BE49-F238E27FC236}">
                    <a16:creationId xmlns:a16="http://schemas.microsoft.com/office/drawing/2014/main" id="{992224C5-04A6-C041-B257-13137945DBB8}"/>
                  </a:ext>
                </a:extLst>
              </p:cNvPr>
              <p:cNvSpPr/>
              <p:nvPr userDrawn="1"/>
            </p:nvSpPr>
            <p:spPr>
              <a:xfrm>
                <a:off x="13288175" y="2401808"/>
                <a:ext cx="911019" cy="498429"/>
              </a:xfrm>
              <a:prstGeom prst="rect">
                <a:avLst/>
              </a:prstGeom>
              <a:solidFill>
                <a:srgbClr val="C7000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P</a:t>
                </a:r>
                <a:r>
                  <a:rPr kumimoji="1" lang="en-US" altLang="zh-Hant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ANTONE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185C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 199/0/11</a:t>
                </a:r>
              </a:p>
            </p:txBody>
          </p:sp>
          <p:sp>
            <p:nvSpPr>
              <p:cNvPr id="46" name="文本框 31">
                <a:extLst>
                  <a:ext uri="{FF2B5EF4-FFF2-40B4-BE49-F238E27FC236}">
                    <a16:creationId xmlns:a16="http://schemas.microsoft.com/office/drawing/2014/main" id="{58918196-0639-EE4B-AFC2-315BE04587B9}"/>
                  </a:ext>
                </a:extLst>
              </p:cNvPr>
              <p:cNvSpPr txBox="1"/>
              <p:nvPr userDrawn="1"/>
            </p:nvSpPr>
            <p:spPr>
              <a:xfrm>
                <a:off x="12326898" y="2207613"/>
                <a:ext cx="384721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品牌色</a:t>
                </a:r>
              </a:p>
            </p:txBody>
          </p:sp>
        </p:grpSp>
        <p:grpSp>
          <p:nvGrpSpPr>
            <p:cNvPr id="27" name="组合 26"/>
            <p:cNvGrpSpPr/>
            <p:nvPr userDrawn="1"/>
          </p:nvGrpSpPr>
          <p:grpSpPr>
            <a:xfrm>
              <a:off x="12216278" y="3080825"/>
              <a:ext cx="1982912" cy="3785795"/>
              <a:chOff x="12216278" y="3080825"/>
              <a:chExt cx="1982912" cy="3785795"/>
            </a:xfrm>
          </p:grpSpPr>
          <p:sp>
            <p:nvSpPr>
              <p:cNvPr id="28" name="矩形 12">
                <a:extLst>
                  <a:ext uri="{FF2B5EF4-FFF2-40B4-BE49-F238E27FC236}">
                    <a16:creationId xmlns:a16="http://schemas.microsoft.com/office/drawing/2014/main" id="{DCA8B73C-0B87-284F-805F-752EBF20B768}"/>
                  </a:ext>
                </a:extLst>
              </p:cNvPr>
              <p:cNvSpPr/>
              <p:nvPr userDrawn="1"/>
            </p:nvSpPr>
            <p:spPr>
              <a:xfrm>
                <a:off x="12315640" y="3785971"/>
                <a:ext cx="885201" cy="462672"/>
              </a:xfrm>
              <a:prstGeom prst="rect">
                <a:avLst/>
              </a:prstGeom>
              <a:solidFill>
                <a:srgbClr val="EA5A4F"/>
              </a:solidFill>
              <a:ln>
                <a:solidFill>
                  <a:srgbClr val="EA5A4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234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90/79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29" name="矩形 13">
                <a:extLst>
                  <a:ext uri="{FF2B5EF4-FFF2-40B4-BE49-F238E27FC236}">
                    <a16:creationId xmlns:a16="http://schemas.microsoft.com/office/drawing/2014/main" id="{138A39A8-BB4E-CD4E-9201-F1785C874F92}"/>
                  </a:ext>
                </a:extLst>
              </p:cNvPr>
              <p:cNvSpPr/>
              <p:nvPr userDrawn="1"/>
            </p:nvSpPr>
            <p:spPr>
              <a:xfrm>
                <a:off x="12315640" y="3259312"/>
                <a:ext cx="885201" cy="462672"/>
              </a:xfrm>
              <a:prstGeom prst="rect">
                <a:avLst/>
              </a:prstGeom>
              <a:solidFill>
                <a:srgbClr val="78000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120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0/15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0" name="文本框 15">
                <a:extLst>
                  <a:ext uri="{FF2B5EF4-FFF2-40B4-BE49-F238E27FC236}">
                    <a16:creationId xmlns:a16="http://schemas.microsoft.com/office/drawing/2014/main" id="{8F53C07A-1022-C740-8F8D-97538E174D38}"/>
                  </a:ext>
                </a:extLst>
              </p:cNvPr>
              <p:cNvSpPr txBox="1"/>
              <p:nvPr userDrawn="1"/>
            </p:nvSpPr>
            <p:spPr>
              <a:xfrm>
                <a:off x="12216278" y="3080825"/>
                <a:ext cx="569387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kumimoji="1" lang="zh-CN" altLang="en-US" sz="1000" dirty="0">
                    <a:solidFill>
                      <a:schemeClr val="tx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辅助色</a:t>
                </a:r>
              </a:p>
            </p:txBody>
          </p:sp>
          <p:sp>
            <p:nvSpPr>
              <p:cNvPr id="31" name="矩形 16">
                <a:extLst>
                  <a:ext uri="{FF2B5EF4-FFF2-40B4-BE49-F238E27FC236}">
                    <a16:creationId xmlns:a16="http://schemas.microsoft.com/office/drawing/2014/main" id="{306A7598-C00D-994F-82DA-B39F3C2E0AAD}"/>
                  </a:ext>
                </a:extLst>
              </p:cNvPr>
              <p:cNvSpPr/>
              <p:nvPr userDrawn="1"/>
            </p:nvSpPr>
            <p:spPr>
              <a:xfrm>
                <a:off x="12315640" y="4836793"/>
                <a:ext cx="885201" cy="462672"/>
              </a:xfrm>
              <a:prstGeom prst="rect">
                <a:avLst/>
              </a:prstGeom>
              <a:solidFill>
                <a:srgbClr val="F8B53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248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181/60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2" name="矩形 17">
                <a:extLst>
                  <a:ext uri="{FF2B5EF4-FFF2-40B4-BE49-F238E27FC236}">
                    <a16:creationId xmlns:a16="http://schemas.microsoft.com/office/drawing/2014/main" id="{C1423292-FF2F-A74C-943E-1C3C47534098}"/>
                  </a:ext>
                </a:extLst>
              </p:cNvPr>
              <p:cNvSpPr/>
              <p:nvPr userDrawn="1"/>
            </p:nvSpPr>
            <p:spPr>
              <a:xfrm>
                <a:off x="12315640" y="4319278"/>
                <a:ext cx="885201" cy="462672"/>
              </a:xfrm>
              <a:prstGeom prst="rect">
                <a:avLst/>
              </a:prstGeom>
              <a:solidFill>
                <a:srgbClr val="EB5C0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235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92/1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3" name="矩形 18">
                <a:extLst>
                  <a:ext uri="{FF2B5EF4-FFF2-40B4-BE49-F238E27FC236}">
                    <a16:creationId xmlns:a16="http://schemas.microsoft.com/office/drawing/2014/main" id="{2A29AF15-F5C4-A842-A63B-5DBA549CB92F}"/>
                  </a:ext>
                </a:extLst>
              </p:cNvPr>
              <p:cNvSpPr/>
              <p:nvPr userDrawn="1"/>
            </p:nvSpPr>
            <p:spPr>
              <a:xfrm>
                <a:off x="12315636" y="5880294"/>
                <a:ext cx="911019" cy="462672"/>
              </a:xfrm>
              <a:prstGeom prst="rect">
                <a:avLst/>
              </a:prstGeom>
              <a:solidFill>
                <a:srgbClr val="8989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137/137/137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4" name="矩形 19">
                <a:extLst>
                  <a:ext uri="{FF2B5EF4-FFF2-40B4-BE49-F238E27FC236}">
                    <a16:creationId xmlns:a16="http://schemas.microsoft.com/office/drawing/2014/main" id="{E9EA970A-4D36-BC41-B8BE-40DF553320E7}"/>
                  </a:ext>
                </a:extLst>
              </p:cNvPr>
              <p:cNvSpPr/>
              <p:nvPr userDrawn="1"/>
            </p:nvSpPr>
            <p:spPr>
              <a:xfrm>
                <a:off x="12315636" y="5362779"/>
                <a:ext cx="911019" cy="462672"/>
              </a:xfrm>
              <a:prstGeom prst="rect">
                <a:avLst/>
              </a:prstGeom>
              <a:solidFill>
                <a:srgbClr val="23181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35/24/21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5" name="矩形 22">
                <a:extLst>
                  <a:ext uri="{FF2B5EF4-FFF2-40B4-BE49-F238E27FC236}">
                    <a16:creationId xmlns:a16="http://schemas.microsoft.com/office/drawing/2014/main" id="{14EE21FB-1D92-0241-ABA5-5E9A6AEE0DC8}"/>
                  </a:ext>
                </a:extLst>
              </p:cNvPr>
              <p:cNvSpPr/>
              <p:nvPr userDrawn="1"/>
            </p:nvSpPr>
            <p:spPr>
              <a:xfrm>
                <a:off x="12315636" y="6403948"/>
                <a:ext cx="911019" cy="462672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221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221/221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6" name="矩形 12">
                <a:extLst>
                  <a:ext uri="{FF2B5EF4-FFF2-40B4-BE49-F238E27FC236}">
                    <a16:creationId xmlns:a16="http://schemas.microsoft.com/office/drawing/2014/main" id="{883734A3-2645-434A-9DCC-1416B6C687CC}"/>
                  </a:ext>
                </a:extLst>
              </p:cNvPr>
              <p:cNvSpPr/>
              <p:nvPr userDrawn="1"/>
            </p:nvSpPr>
            <p:spPr>
              <a:xfrm>
                <a:off x="13288175" y="3785971"/>
                <a:ext cx="885201" cy="462672"/>
              </a:xfrm>
              <a:prstGeom prst="rect">
                <a:avLst/>
              </a:prstGeom>
              <a:solidFill>
                <a:srgbClr val="E98C8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233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140/128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7" name="矩形 13">
                <a:extLst>
                  <a:ext uri="{FF2B5EF4-FFF2-40B4-BE49-F238E27FC236}">
                    <a16:creationId xmlns:a16="http://schemas.microsoft.com/office/drawing/2014/main" id="{1FF13552-FB3D-134A-A80A-6CFB35DFE1A1}"/>
                  </a:ext>
                </a:extLst>
              </p:cNvPr>
              <p:cNvSpPr/>
              <p:nvPr userDrawn="1"/>
            </p:nvSpPr>
            <p:spPr>
              <a:xfrm>
                <a:off x="13288175" y="3259312"/>
                <a:ext cx="885201" cy="462672"/>
              </a:xfrm>
              <a:prstGeom prst="rect">
                <a:avLst/>
              </a:prstGeom>
              <a:solidFill>
                <a:srgbClr val="A72126"/>
              </a:solidFill>
              <a:ln>
                <a:solidFill>
                  <a:srgbClr val="9F00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159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0/1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8" name="矩形 16">
                <a:extLst>
                  <a:ext uri="{FF2B5EF4-FFF2-40B4-BE49-F238E27FC236}">
                    <a16:creationId xmlns:a16="http://schemas.microsoft.com/office/drawing/2014/main" id="{0A96471B-CB12-1443-B01F-C14C9112C149}"/>
                  </a:ext>
                </a:extLst>
              </p:cNvPr>
              <p:cNvSpPr/>
              <p:nvPr userDrawn="1"/>
            </p:nvSpPr>
            <p:spPr>
              <a:xfrm>
                <a:off x="13288175" y="4836793"/>
                <a:ext cx="885201" cy="462672"/>
              </a:xfrm>
              <a:prstGeom prst="rect">
                <a:avLst/>
              </a:prstGeom>
              <a:solidFill>
                <a:srgbClr val="F5DC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245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220/87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39" name="矩形 17">
                <a:extLst>
                  <a:ext uri="{FF2B5EF4-FFF2-40B4-BE49-F238E27FC236}">
                    <a16:creationId xmlns:a16="http://schemas.microsoft.com/office/drawing/2014/main" id="{61890D59-CF8B-1449-A836-3A304EC9A907}"/>
                  </a:ext>
                </a:extLst>
              </p:cNvPr>
              <p:cNvSpPr/>
              <p:nvPr userDrawn="1"/>
            </p:nvSpPr>
            <p:spPr>
              <a:xfrm>
                <a:off x="13288175" y="4319278"/>
                <a:ext cx="885201" cy="462672"/>
              </a:xfrm>
              <a:prstGeom prst="rect">
                <a:avLst/>
              </a:prstGeom>
              <a:solidFill>
                <a:srgbClr val="F085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240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133/0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0" name="矩形 18">
                <a:extLst>
                  <a:ext uri="{FF2B5EF4-FFF2-40B4-BE49-F238E27FC236}">
                    <a16:creationId xmlns:a16="http://schemas.microsoft.com/office/drawing/2014/main" id="{0466A1E1-E7C7-FD49-9880-9E44BED19FF5}"/>
                  </a:ext>
                </a:extLst>
              </p:cNvPr>
              <p:cNvSpPr/>
              <p:nvPr userDrawn="1"/>
            </p:nvSpPr>
            <p:spPr>
              <a:xfrm>
                <a:off x="13288171" y="5880294"/>
                <a:ext cx="911019" cy="462672"/>
              </a:xfrm>
              <a:prstGeom prst="rect">
                <a:avLst/>
              </a:prstGeom>
              <a:solidFill>
                <a:srgbClr val="B5B5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181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181/181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2" name="矩形 19">
                <a:extLst>
                  <a:ext uri="{FF2B5EF4-FFF2-40B4-BE49-F238E27FC236}">
                    <a16:creationId xmlns:a16="http://schemas.microsoft.com/office/drawing/2014/main" id="{B21AD6AC-1275-0142-A9EA-D77B26CB40EF}"/>
                  </a:ext>
                </a:extLst>
              </p:cNvPr>
              <p:cNvSpPr/>
              <p:nvPr userDrawn="1"/>
            </p:nvSpPr>
            <p:spPr>
              <a:xfrm>
                <a:off x="13288171" y="5362779"/>
                <a:ext cx="911019" cy="462672"/>
              </a:xfrm>
              <a:prstGeom prst="rect">
                <a:avLst/>
              </a:prstGeom>
              <a:solidFill>
                <a:srgbClr val="5957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 89</a:t>
                </a:r>
                <a:r>
                  <a:rPr kumimoji="1" lang="mr-IN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tx2"/>
                    </a:solidFill>
                    <a:latin typeface="Arial" charset="0"/>
                    <a:ea typeface="Arial" charset="0"/>
                    <a:cs typeface="Arial" charset="0"/>
                  </a:rPr>
                  <a:t>87/87</a:t>
                </a:r>
                <a:endParaRPr kumimoji="1" lang="mr-IN" altLang="zh-CN" sz="7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43" name="矩形 22">
                <a:extLst>
                  <a:ext uri="{FF2B5EF4-FFF2-40B4-BE49-F238E27FC236}">
                    <a16:creationId xmlns:a16="http://schemas.microsoft.com/office/drawing/2014/main" id="{238BAC2A-AE09-A84D-875D-8472236D6610}"/>
                  </a:ext>
                </a:extLst>
              </p:cNvPr>
              <p:cNvSpPr/>
              <p:nvPr userDrawn="1"/>
            </p:nvSpPr>
            <p:spPr>
              <a:xfrm>
                <a:off x="13288171" y="6403948"/>
                <a:ext cx="911019" cy="462672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bg1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RGB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 255</a:t>
                </a:r>
                <a:r>
                  <a:rPr kumimoji="1" lang="mr-IN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/</a:t>
                </a:r>
                <a:r>
                  <a:rPr kumimoji="1" lang="en-US" altLang="zh-CN" sz="700" b="1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255/255</a:t>
                </a:r>
                <a:endParaRPr kumimoji="1" lang="mr-IN" altLang="zh-CN" sz="7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25" userDrawn="1">
          <p15:clr>
            <a:srgbClr val="F26B43"/>
          </p15:clr>
        </p15:guide>
        <p15:guide id="5" orient="horz" pos="410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573" y="1474269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Copyright©2021 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把数字世界带入每个人、每个家庭、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每个组织，构建万物互联的智能世界。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home,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  <p:pic>
        <p:nvPicPr>
          <p:cNvPr id="99" name="图片 9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497" y="5251150"/>
            <a:ext cx="1869596" cy="39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1" userDrawn="1">
          <p15:clr>
            <a:srgbClr val="F26B43"/>
          </p15:clr>
        </p15:guide>
        <p15:guide id="2" pos="3842" userDrawn="1">
          <p15:clr>
            <a:srgbClr val="F26B43"/>
          </p15:clr>
        </p15:guide>
        <p15:guide id="3" pos="458" userDrawn="1">
          <p15:clr>
            <a:srgbClr val="F26B43"/>
          </p15:clr>
        </p15:guide>
        <p15:guide id="4" pos="72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shannonwand/mindquantum" TargetMode="External"/><Relationship Id="rId2" Type="http://schemas.openxmlformats.org/officeDocument/2006/relationships/hyperlink" Target="https://summer-ospp.ac.cn/org/prodetail/24c6d042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量子启发式算法的</a:t>
            </a:r>
            <a:r>
              <a:rPr lang="en-US" altLang="zh-CN"/>
              <a:t>GPU/NPU</a:t>
            </a:r>
            <a:r>
              <a:rPr lang="zh-CN" altLang="en-US"/>
              <a:t>加速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F3DB8AC-5DE9-5548-8697-C9055F7FFC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8996" y="1609812"/>
            <a:ext cx="2374556" cy="690255"/>
          </a:xfrm>
        </p:spPr>
        <p:txBody>
          <a:bodyPr/>
          <a:lstStyle/>
          <a:p>
            <a:r>
              <a:rPr lang="zh-CN" altLang="en-US"/>
              <a:t>单位：中国科学院软件研究所</a:t>
            </a:r>
            <a:endParaRPr lang="en-US" altLang="zh-CN"/>
          </a:p>
          <a:p>
            <a:r>
              <a:rPr lang="zh-CN" altLang="en-US"/>
              <a:t>作者：王上</a:t>
            </a:r>
            <a:endParaRPr lang="en-US" altLang="zh-CN" dirty="0"/>
          </a:p>
          <a:p>
            <a:r>
              <a:rPr lang="zh-CN" altLang="en-US"/>
              <a:t>日期：</a:t>
            </a:r>
            <a:r>
              <a:rPr lang="en-US" altLang="zh-CN"/>
              <a:t>2024/8/26</a:t>
            </a:r>
            <a:endParaRPr lang="zh-CN" altLang="en-US"/>
          </a:p>
          <a:p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4881F81-F333-3B96-35DA-218CF6F721A0}"/>
              </a:ext>
            </a:extLst>
          </p:cNvPr>
          <p:cNvSpPr txBox="1"/>
          <p:nvPr/>
        </p:nvSpPr>
        <p:spPr>
          <a:xfrm>
            <a:off x="898996" y="6045096"/>
            <a:ext cx="4468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项目主页：</a:t>
            </a:r>
            <a:r>
              <a:rPr lang="en-US" altLang="zh-CN" sz="1200"/>
              <a:t> </a:t>
            </a:r>
            <a:r>
              <a:rPr lang="en-US" altLang="zh-CN" sz="1200">
                <a:hlinkClick r:id="rId2"/>
              </a:rPr>
              <a:t>https://summer-ospp.ac.cn/org/prodetail/24c6d0423</a:t>
            </a:r>
            <a:endParaRPr lang="en-US" altLang="zh-CN" sz="1200"/>
          </a:p>
          <a:p>
            <a:r>
              <a:rPr lang="zh-CN" altLang="en-US" sz="1200"/>
              <a:t>我的代码：</a:t>
            </a:r>
            <a:r>
              <a:rPr lang="en-US" altLang="zh-CN" sz="1200"/>
              <a:t> </a:t>
            </a:r>
            <a:r>
              <a:rPr lang="en-US" altLang="zh-CN" sz="1200">
                <a:hlinkClick r:id="rId3"/>
              </a:rPr>
              <a:t>https://gitee.com/shannonwand/mindquantum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3295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8F6ED133-C2A4-76D1-9BBB-FF8BDB62A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061" y="2901696"/>
            <a:ext cx="10740640" cy="1797006"/>
          </a:xfrm>
        </p:spPr>
        <p:txBody>
          <a:bodyPr>
            <a:normAutofit/>
          </a:bodyPr>
          <a:lstStyle/>
          <a:p>
            <a:pPr algn="ctr"/>
            <a:endParaRPr lang="en-US" altLang="zh-CN" sz="6600">
              <a:solidFill>
                <a:schemeClr val="tx1"/>
              </a:solidFill>
            </a:endParaRPr>
          </a:p>
          <a:p>
            <a:pPr algn="ctr"/>
            <a:r>
              <a:rPr lang="en-US" altLang="zh-CN" sz="5400">
                <a:solidFill>
                  <a:schemeClr val="tx1"/>
                </a:solidFill>
              </a:rPr>
              <a:t>MindQuantum GPU</a:t>
            </a:r>
            <a:r>
              <a:rPr lang="zh-CN" altLang="en-US" sz="5400">
                <a:solidFill>
                  <a:schemeClr val="tx1"/>
                </a:solidFill>
              </a:rPr>
              <a:t>算子封装</a:t>
            </a:r>
            <a:endParaRPr lang="en-US" altLang="zh-CN" sz="5400">
              <a:solidFill>
                <a:schemeClr val="tx1"/>
              </a:solidFill>
            </a:endParaRP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155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5B30F4C3-0080-6CF5-445D-3608CA14B2D3}"/>
              </a:ext>
            </a:extLst>
          </p:cNvPr>
          <p:cNvSpPr txBox="1"/>
          <p:nvPr/>
        </p:nvSpPr>
        <p:spPr>
          <a:xfrm>
            <a:off x="3263693" y="494190"/>
            <a:ext cx="56693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>
                <a:latin typeface="+mj-ea"/>
                <a:ea typeface="+mj-ea"/>
              </a:rPr>
              <a:t>自定义</a:t>
            </a:r>
            <a:r>
              <a:rPr lang="en-US" altLang="zh-CN" sz="4000">
                <a:latin typeface="+mn-ea"/>
              </a:rPr>
              <a:t>GPU</a:t>
            </a:r>
            <a:r>
              <a:rPr lang="zh-CN" altLang="en-US" sz="4000">
                <a:latin typeface="+mj-ea"/>
                <a:ea typeface="+mj-ea"/>
              </a:rPr>
              <a:t>算子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7F648D-D225-7B18-3E96-CA09323E9FB4}"/>
              </a:ext>
            </a:extLst>
          </p:cNvPr>
          <p:cNvSpPr txBox="1"/>
          <p:nvPr/>
        </p:nvSpPr>
        <p:spPr>
          <a:xfrm>
            <a:off x="6862169" y="509475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NVIDIA Sans"/>
              </a:rPr>
              <a:t>BSB</a:t>
            </a:r>
            <a:endParaRPr lang="zh-CN" altLang="en-US">
              <a:latin typeface="NVIDIA San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ECA64C7-1A29-DD52-6F7F-F56575477B19}"/>
              </a:ext>
            </a:extLst>
          </p:cNvPr>
          <p:cNvSpPr txBox="1"/>
          <p:nvPr/>
        </p:nvSpPr>
        <p:spPr>
          <a:xfrm>
            <a:off x="10098529" y="5094754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NVIDIA Sans"/>
              </a:rPr>
              <a:t>DSB</a:t>
            </a:r>
            <a:endParaRPr lang="zh-CN" altLang="en-US">
              <a:latin typeface="NVIDIA San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2BAEC70-5DFB-B435-B5A9-2BF017D02079}"/>
              </a:ext>
            </a:extLst>
          </p:cNvPr>
          <p:cNvSpPr txBox="1"/>
          <p:nvPr/>
        </p:nvSpPr>
        <p:spPr>
          <a:xfrm>
            <a:off x="216055" y="3376211"/>
            <a:ext cx="1415772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封装：</a:t>
            </a:r>
            <a:endParaRPr lang="zh-CN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E3B201E-1E06-A5A2-8673-B5DABCCE77E3}"/>
              </a:ext>
            </a:extLst>
          </p:cNvPr>
          <p:cNvSpPr txBox="1"/>
          <p:nvPr/>
        </p:nvSpPr>
        <p:spPr>
          <a:xfrm>
            <a:off x="8031086" y="1650517"/>
            <a:ext cx="1415772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3200">
                <a:latin typeface="Microsoft YaHei" panose="020B0503020204020204" pitchFamily="34" charset="-122"/>
                <a:ea typeface="Microsoft YaHei" panose="020B0503020204020204" pitchFamily="34" charset="-122"/>
              </a:rPr>
              <a:t>调用：</a:t>
            </a:r>
            <a:endParaRPr lang="zh-CN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95E3435-F072-846D-0123-14AE9FAB7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828" y="1744883"/>
            <a:ext cx="3948003" cy="3791006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0130A4B-59F3-5FA0-FA92-16BD93C4F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906" y="2480724"/>
            <a:ext cx="2904297" cy="236594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E4777E7-EE95-E6C5-2B1A-7C04985F4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3069" y="2480724"/>
            <a:ext cx="2889086" cy="236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174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5777CB5-151C-3DA5-1714-C16336D8A472}"/>
              </a:ext>
            </a:extLst>
          </p:cNvPr>
          <p:cNvSpPr txBox="1">
            <a:spLocks/>
          </p:cNvSpPr>
          <p:nvPr/>
        </p:nvSpPr>
        <p:spPr>
          <a:xfrm>
            <a:off x="7134359" y="831725"/>
            <a:ext cx="3071951" cy="33855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1877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71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1600">
                <a:latin typeface="NVIDIA Sans"/>
              </a:rPr>
              <a:t>(INT8, batch size=100 , iter=1000)</a:t>
            </a:r>
            <a:endParaRPr lang="zh-CN" altLang="en-US" sz="1600">
              <a:latin typeface="NVIDIA Sans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A3633F-AA2A-B23B-4BE0-50C4B1A2841D}"/>
              </a:ext>
            </a:extLst>
          </p:cNvPr>
          <p:cNvSpPr txBox="1"/>
          <p:nvPr/>
        </p:nvSpPr>
        <p:spPr>
          <a:xfrm>
            <a:off x="794836" y="4803781"/>
            <a:ext cx="3275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NVIDIA Sans"/>
              </a:rPr>
              <a:t>G22(N=2000, Sparsity=99.5%)</a:t>
            </a:r>
            <a:endParaRPr lang="zh-CN" altLang="en-US" sz="1600">
              <a:latin typeface="NVIDIA San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48B5E9-0FA1-3EB7-D9C5-B853EE6361F5}"/>
              </a:ext>
            </a:extLst>
          </p:cNvPr>
          <p:cNvSpPr txBox="1"/>
          <p:nvPr/>
        </p:nvSpPr>
        <p:spPr>
          <a:xfrm>
            <a:off x="4496716" y="4803781"/>
            <a:ext cx="3275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NVIDIA Sans"/>
              </a:rPr>
              <a:t>G39(N=2000, Sparsity=99.7%)</a:t>
            </a:r>
            <a:endParaRPr lang="zh-CN" altLang="en-US" sz="1600">
              <a:latin typeface="NVIDIA San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E34CB4-453E-DED3-379A-B03CFA65AF7A}"/>
              </a:ext>
            </a:extLst>
          </p:cNvPr>
          <p:cNvSpPr txBox="1"/>
          <p:nvPr/>
        </p:nvSpPr>
        <p:spPr>
          <a:xfrm>
            <a:off x="8198595" y="4803781"/>
            <a:ext cx="32754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latin typeface="NVIDIA Sans"/>
              </a:rPr>
              <a:t>G81(N=20000, Sparsity=99.99%)</a:t>
            </a:r>
            <a:endParaRPr lang="zh-CN" altLang="en-US" sz="1600">
              <a:latin typeface="NVIDIA Sans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962C28-8BAC-823B-74A6-360EA0C4E897}"/>
              </a:ext>
            </a:extLst>
          </p:cNvPr>
          <p:cNvSpPr txBox="1"/>
          <p:nvPr/>
        </p:nvSpPr>
        <p:spPr>
          <a:xfrm>
            <a:off x="4977743" y="462393"/>
            <a:ext cx="23182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latin typeface="NVIDIA Sans"/>
              </a:rPr>
              <a:t>运行结果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7AE5139-EC6F-693E-E67B-E0E235446EAA}"/>
              </a:ext>
            </a:extLst>
          </p:cNvPr>
          <p:cNvSpPr txBox="1"/>
          <p:nvPr/>
        </p:nvSpPr>
        <p:spPr>
          <a:xfrm>
            <a:off x="4075271" y="5749276"/>
            <a:ext cx="4046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>
                <a:latin typeface="NVIDIA Sans"/>
              </a:rPr>
              <a:t>BSB</a:t>
            </a:r>
            <a:r>
              <a:rPr lang="zh-CN" altLang="en-US">
                <a:latin typeface="NVIDIA Sans"/>
              </a:rPr>
              <a:t>平均加速</a:t>
            </a:r>
            <a:r>
              <a:rPr lang="en-US" altLang="zh-CN">
                <a:solidFill>
                  <a:srgbClr val="FF0000"/>
                </a:solidFill>
                <a:latin typeface="NVIDIA Sans"/>
              </a:rPr>
              <a:t>33x</a:t>
            </a:r>
            <a:r>
              <a:rPr lang="zh-CN" altLang="en-US">
                <a:latin typeface="NVIDIA Sans"/>
              </a:rPr>
              <a:t>，</a:t>
            </a:r>
            <a:r>
              <a:rPr lang="en-US" altLang="zh-CN">
                <a:latin typeface="NVIDIA Sans"/>
              </a:rPr>
              <a:t>DSB</a:t>
            </a:r>
            <a:r>
              <a:rPr lang="zh-CN" altLang="en-US">
                <a:latin typeface="NVIDIA Sans"/>
              </a:rPr>
              <a:t>平均加速</a:t>
            </a:r>
            <a:r>
              <a:rPr lang="en-US" altLang="zh-CN">
                <a:solidFill>
                  <a:srgbClr val="FF0000"/>
                </a:solidFill>
                <a:latin typeface="NVIDIA Sans"/>
              </a:rPr>
              <a:t>40x</a:t>
            </a:r>
            <a:endParaRPr lang="zh-CN" altLang="en-US">
              <a:solidFill>
                <a:srgbClr val="FF0000"/>
              </a:solidFill>
              <a:latin typeface="NVIDIA Sans"/>
            </a:endParaRPr>
          </a:p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45B7A3D-DDB9-E0F6-13FB-7C19FE220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58" y="1785335"/>
            <a:ext cx="3282855" cy="293162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904A7A2-AA0C-6B9D-A07F-353DE9499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416" y="1775498"/>
            <a:ext cx="3228078" cy="29316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0E2A4F0-0FB5-24AA-9826-EBD93EEBD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8595" y="1778736"/>
            <a:ext cx="3166990" cy="2916231"/>
          </a:xfrm>
          <a:prstGeom prst="rect">
            <a:avLst/>
          </a:prstGeom>
        </p:spPr>
      </p:pic>
      <p:sp>
        <p:nvSpPr>
          <p:cNvPr id="13" name="箭头: 上弧形 12">
            <a:extLst>
              <a:ext uri="{FF2B5EF4-FFF2-40B4-BE49-F238E27FC236}">
                <a16:creationId xmlns:a16="http://schemas.microsoft.com/office/drawing/2014/main" id="{8479090B-ADB1-EBBC-3D38-3FC97C527E98}"/>
              </a:ext>
            </a:extLst>
          </p:cNvPr>
          <p:cNvSpPr/>
          <p:nvPr/>
        </p:nvSpPr>
        <p:spPr>
          <a:xfrm rot="5400000">
            <a:off x="10025517" y="2736462"/>
            <a:ext cx="773808" cy="301943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93C7D53-7F19-1424-254B-AC930A9A27E0}"/>
              </a:ext>
            </a:extLst>
          </p:cNvPr>
          <p:cNvSpPr txBox="1"/>
          <p:nvPr/>
        </p:nvSpPr>
        <p:spPr>
          <a:xfrm>
            <a:off x="10244765" y="2764322"/>
            <a:ext cx="11208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</a:rPr>
              <a:t>质量损失：</a:t>
            </a:r>
            <a:r>
              <a:rPr lang="en-US" altLang="zh-CN" sz="1000">
                <a:solidFill>
                  <a:srgbClr val="FF0000"/>
                </a:solidFill>
              </a:rPr>
              <a:t>0.12%</a:t>
            </a:r>
            <a:endParaRPr lang="zh-CN" altLang="en-US" sz="1000">
              <a:solidFill>
                <a:srgbClr val="FF0000"/>
              </a:solidFill>
            </a:endParaRPr>
          </a:p>
        </p:txBody>
      </p:sp>
      <p:sp>
        <p:nvSpPr>
          <p:cNvPr id="15" name="箭头: 上弧形 14">
            <a:extLst>
              <a:ext uri="{FF2B5EF4-FFF2-40B4-BE49-F238E27FC236}">
                <a16:creationId xmlns:a16="http://schemas.microsoft.com/office/drawing/2014/main" id="{E72B092A-9679-0E0F-C599-89EA94976366}"/>
              </a:ext>
            </a:extLst>
          </p:cNvPr>
          <p:cNvSpPr/>
          <p:nvPr/>
        </p:nvSpPr>
        <p:spPr>
          <a:xfrm rot="5400000">
            <a:off x="10025517" y="4108953"/>
            <a:ext cx="773808" cy="301943"/>
          </a:xfrm>
          <a:prstGeom prst="curved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6A613E5-24E7-60C4-F0CB-9F73C5077193}"/>
              </a:ext>
            </a:extLst>
          </p:cNvPr>
          <p:cNvSpPr txBox="1"/>
          <p:nvPr/>
        </p:nvSpPr>
        <p:spPr>
          <a:xfrm>
            <a:off x="10244836" y="4136813"/>
            <a:ext cx="13773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</a:rPr>
              <a:t>质量损失：</a:t>
            </a:r>
            <a:r>
              <a:rPr lang="en-US" altLang="zh-CN" sz="1000">
                <a:solidFill>
                  <a:srgbClr val="FF0000"/>
                </a:solidFill>
              </a:rPr>
              <a:t>0.22%</a:t>
            </a:r>
            <a:endParaRPr lang="zh-CN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511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83681D-12EE-844E-8C09-E767231D8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3620" y="2135696"/>
            <a:ext cx="10045712" cy="3013725"/>
          </a:xfrm>
        </p:spPr>
        <p:txBody>
          <a:bodyPr/>
          <a:lstStyle/>
          <a:p>
            <a:r>
              <a:rPr lang="en-US" altLang="zh-CN"/>
              <a:t>BSB/DSB</a:t>
            </a:r>
            <a:r>
              <a:rPr lang="zh-CN" altLang="en-US"/>
              <a:t>算法</a:t>
            </a:r>
            <a:r>
              <a:rPr lang="zh-CN" altLang="en-US">
                <a:solidFill>
                  <a:schemeClr val="tx1"/>
                </a:solidFill>
              </a:rPr>
              <a:t>低精格式可行性验证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lang="en-US" altLang="zh-CN"/>
              <a:t>CUDA</a:t>
            </a:r>
            <a:r>
              <a:rPr lang="zh-CN" altLang="en-US"/>
              <a:t>算子实现</a:t>
            </a:r>
            <a:endParaRPr lang="en-US" altLang="zh-CN"/>
          </a:p>
          <a:p>
            <a:r>
              <a:rPr lang="en-US" altLang="zh-CN">
                <a:solidFill>
                  <a:schemeClr val="tx1"/>
                </a:solidFill>
              </a:rPr>
              <a:t>MindQuantum GPU</a:t>
            </a:r>
            <a:r>
              <a:rPr lang="zh-CN" altLang="en-US">
                <a:solidFill>
                  <a:schemeClr val="tx1"/>
                </a:solidFill>
              </a:rPr>
              <a:t>算子封装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22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8536F3D-D0C8-B447-A64B-59D377EA5296}"/>
              </a:ext>
            </a:extLst>
          </p:cNvPr>
          <p:cNvSpPr txBox="1"/>
          <p:nvPr/>
        </p:nvSpPr>
        <p:spPr>
          <a:xfrm>
            <a:off x="5660391" y="-1188720"/>
            <a:ext cx="184731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40"/>
              </a:lnSpc>
            </a:pPr>
            <a:endParaRPr 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E294E33A-CF63-FD73-2B29-4B359A89A98C}"/>
              </a:ext>
            </a:extLst>
          </p:cNvPr>
          <p:cNvSpPr txBox="1">
            <a:spLocks/>
          </p:cNvSpPr>
          <p:nvPr/>
        </p:nvSpPr>
        <p:spPr>
          <a:xfrm>
            <a:off x="838199" y="501842"/>
            <a:ext cx="10515600" cy="6692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1877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71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>
                <a:latin typeface="NVIDIA Sans"/>
              </a:rPr>
              <a:t>Tensor Cores </a:t>
            </a:r>
            <a:r>
              <a:rPr lang="zh-CN" altLang="en-US" sz="4000">
                <a:latin typeface="NVIDIA Sans"/>
              </a:rPr>
              <a:t>加速 </a:t>
            </a:r>
            <a:r>
              <a:rPr lang="en-US" altLang="zh-CN" sz="4000">
                <a:latin typeface="NVIDIA Sans"/>
              </a:rPr>
              <a:t>BSB/DSB </a:t>
            </a:r>
            <a:r>
              <a:rPr lang="zh-CN" altLang="en-US" sz="4000">
                <a:latin typeface="NVIDIA Sans"/>
              </a:rPr>
              <a:t>算法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08EFCE5C-53DE-3D9E-D08C-E1088FE9119C}"/>
              </a:ext>
            </a:extLst>
          </p:cNvPr>
          <p:cNvSpPr txBox="1">
            <a:spLocks/>
          </p:cNvSpPr>
          <p:nvPr/>
        </p:nvSpPr>
        <p:spPr>
          <a:xfrm>
            <a:off x="2614031" y="3886200"/>
            <a:ext cx="6963935" cy="2622358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 defTabSz="1187798" rtl="0" eaLnBrk="1" latinLnBrk="0" hangingPunct="1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  <a:buNone/>
              <a:defRPr sz="32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93900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77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1699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5598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694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3396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57297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1195" indent="0" algn="ctr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None/>
              <a:defRPr sz="20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>
                <a:latin typeface="NVIDIA Sans"/>
              </a:rPr>
              <a:t>我的工作</a:t>
            </a:r>
            <a:endParaRPr lang="en-US" altLang="zh-CN" sz="2400">
              <a:latin typeface="NVIDIA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FP16/INT8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低精格式求解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BSB/DSB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问题，求解质量是否满足要求。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 使用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cuBLAS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库调用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Tensor Cores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加速计算。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 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MindQuantum GPU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算子。</a:t>
            </a:r>
            <a:endParaRPr lang="en-US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>
              <a:latin typeface="NVIDIA Sans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D304B47-1CE0-78A6-4F01-5FB6C1BF3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009" y="1840173"/>
            <a:ext cx="4330305" cy="90302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DACE145-2C80-93F8-ADC1-0BD596F9B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686" y="1753660"/>
            <a:ext cx="4561445" cy="105190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D67DBB1-D0E9-D081-D1EE-B39B29105DC9}"/>
              </a:ext>
            </a:extLst>
          </p:cNvPr>
          <p:cNvSpPr txBox="1"/>
          <p:nvPr/>
        </p:nvSpPr>
        <p:spPr>
          <a:xfrm>
            <a:off x="3504275" y="297526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BSB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5B6A611-C75E-00C2-583B-2814CEBE7FEB}"/>
              </a:ext>
            </a:extLst>
          </p:cNvPr>
          <p:cNvSpPr txBox="1"/>
          <p:nvPr/>
        </p:nvSpPr>
        <p:spPr>
          <a:xfrm>
            <a:off x="8127958" y="297526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DSB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7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8F6ED133-C2A4-76D1-9BBB-FF8BDB62A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061" y="2804160"/>
            <a:ext cx="10740640" cy="1797006"/>
          </a:xfrm>
        </p:spPr>
        <p:txBody>
          <a:bodyPr>
            <a:normAutofit/>
          </a:bodyPr>
          <a:lstStyle/>
          <a:p>
            <a:pPr algn="ctr"/>
            <a:endParaRPr lang="en-US" altLang="zh-CN" sz="6600">
              <a:solidFill>
                <a:schemeClr val="tx1"/>
              </a:solidFill>
            </a:endParaRPr>
          </a:p>
          <a:p>
            <a:pPr algn="ctr"/>
            <a:r>
              <a:rPr lang="zh-CN" altLang="en-US" sz="5400">
                <a:solidFill>
                  <a:schemeClr val="tx1"/>
                </a:solidFill>
              </a:rPr>
              <a:t>低精格式可行性验证</a:t>
            </a:r>
          </a:p>
        </p:txBody>
      </p:sp>
    </p:spTree>
    <p:extLst>
      <p:ext uri="{BB962C8B-B14F-4D97-AF65-F5344CB8AC3E}">
        <p14:creationId xmlns:p14="http://schemas.microsoft.com/office/powerpoint/2010/main" val="3500036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44C96043-2152-D3C9-3352-8DB5E3105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75" y="456134"/>
            <a:ext cx="10740640" cy="549706"/>
          </a:xfrm>
        </p:spPr>
        <p:txBody>
          <a:bodyPr/>
          <a:lstStyle/>
          <a:p>
            <a:pPr algn="ctr"/>
            <a:r>
              <a:rPr lang="zh-CN" altLang="en-US"/>
              <a:t>低精格式可行性验证</a:t>
            </a:r>
          </a:p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165549-0952-0BAE-E4BF-CCABAD9E8AFC}"/>
              </a:ext>
            </a:extLst>
          </p:cNvPr>
          <p:cNvSpPr txBox="1"/>
          <p:nvPr/>
        </p:nvSpPr>
        <p:spPr>
          <a:xfrm>
            <a:off x="1527571" y="1069225"/>
            <a:ext cx="9141620" cy="916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sz="20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结论：</a:t>
            </a:r>
            <a:r>
              <a:rPr lang="en-US" altLang="zh-CN" sz="20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INT8</a:t>
            </a:r>
            <a:r>
              <a:rPr lang="zh-CN" altLang="en-US" sz="20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格式的</a:t>
            </a:r>
            <a:r>
              <a:rPr lang="en-US" altLang="zh-CN" sz="20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BSB/DSB</a:t>
            </a:r>
            <a:r>
              <a:rPr lang="zh-CN" altLang="en-US" sz="20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求解最大割问题（</a:t>
            </a:r>
            <a:r>
              <a:rPr lang="en-US" altLang="zh-CN" sz="20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</a:t>
            </a:r>
            <a:r>
              <a:rPr lang="zh-CN" altLang="en-US" sz="20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矩阵的元素只为</a:t>
            </a:r>
            <a:r>
              <a:rPr lang="en-US" altLang="zh-CN" sz="2000" b="0" i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±</a:t>
            </a:r>
            <a:r>
              <a:rPr lang="en-US" altLang="zh-CN" sz="20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0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）可获得极致加速，而</a:t>
            </a:r>
            <a:r>
              <a:rPr lang="en-US" altLang="zh-CN" sz="20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FP16</a:t>
            </a:r>
            <a:r>
              <a:rPr lang="zh-CN" altLang="en-US" sz="20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更好地权衡了求解质量和求解速度。</a:t>
            </a:r>
            <a:endParaRPr lang="zh-CN" altLang="en-US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F9BAED6-B6B0-0404-7E35-3089C7A5018A}"/>
              </a:ext>
            </a:extLst>
          </p:cNvPr>
          <p:cNvSpPr txBox="1"/>
          <p:nvPr/>
        </p:nvSpPr>
        <p:spPr>
          <a:xfrm>
            <a:off x="728061" y="2112819"/>
            <a:ext cx="10740640" cy="910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实验：设置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J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的元素为</a:t>
            </a:r>
            <a:r>
              <a:rPr lang="zh-CN" altLang="en-US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实数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且服从独立的</a:t>
            </a:r>
            <a:r>
              <a:rPr lang="zh-CN" altLang="en-US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正态分布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，低精格式的质量损失如下。可见，当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J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矩阵的元素为实数时，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INT8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格式质量损失较大，</a:t>
            </a:r>
            <a:r>
              <a:rPr lang="en-US" altLang="zh-CN">
                <a:latin typeface="Microsoft YaHei" panose="020B0503020204020204" pitchFamily="34" charset="-122"/>
                <a:ea typeface="Microsoft YaHei" panose="020B0503020204020204" pitchFamily="34" charset="-122"/>
              </a:rPr>
              <a:t>FP16</a:t>
            </a:r>
            <a:r>
              <a:rPr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符合要求。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3" name="图表 12">
            <a:extLst>
              <a:ext uri="{FF2B5EF4-FFF2-40B4-BE49-F238E27FC236}">
                <a16:creationId xmlns:a16="http://schemas.microsoft.com/office/drawing/2014/main" id="{D4239245-DE87-2379-B941-F5DC90BFA5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1028157"/>
              </p:ext>
            </p:extLst>
          </p:nvPr>
        </p:nvGraphicFramePr>
        <p:xfrm>
          <a:off x="6348320" y="3126967"/>
          <a:ext cx="4821251" cy="2932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94B20C68-A935-C87E-F559-4933CA561A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924372"/>
              </p:ext>
            </p:extLst>
          </p:nvPr>
        </p:nvGraphicFramePr>
        <p:xfrm>
          <a:off x="1076446" y="3126967"/>
          <a:ext cx="4771998" cy="29323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97D7427C-4E32-D5EF-398D-DEC0B4415D3E}"/>
              </a:ext>
            </a:extLst>
          </p:cNvPr>
          <p:cNvSpPr txBox="1"/>
          <p:nvPr/>
        </p:nvSpPr>
        <p:spPr>
          <a:xfrm>
            <a:off x="3046138" y="6003110"/>
            <a:ext cx="6104489" cy="46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440"/>
              </a:lnSpc>
            </a:pPr>
            <a:r>
              <a:rPr lang="en-US" altLang="zh-CN" sz="1600" i="1">
                <a:latin typeface="Microsoft YaHei" panose="020B0503020204020204" pitchFamily="34" charset="-122"/>
                <a:ea typeface="Microsoft YaHei" panose="020B0503020204020204" pitchFamily="34" charset="-122"/>
              </a:rPr>
              <a:t>Figure 1.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INT8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FP16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格式下的质量损失分析（元素符合正态分布）</a:t>
            </a:r>
            <a:endPara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BC67AC-A133-DE9F-0B4E-8C4CEE1ECA8D}"/>
              </a:ext>
            </a:extLst>
          </p:cNvPr>
          <p:cNvSpPr txBox="1"/>
          <p:nvPr/>
        </p:nvSpPr>
        <p:spPr>
          <a:xfrm>
            <a:off x="2551076" y="6478169"/>
            <a:ext cx="710106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rPr>
              <a:t>注：质量损失率为负表示求解质量比</a:t>
            </a:r>
            <a:r>
              <a:rPr lang="en-US" altLang="zh-CN" sz="1000">
                <a:latin typeface="Microsoft YaHei" panose="020B0503020204020204" pitchFamily="34" charset="-122"/>
                <a:ea typeface="Microsoft YaHei" panose="020B0503020204020204" pitchFamily="34" charset="-122"/>
              </a:rPr>
              <a:t>baseline</a:t>
            </a:r>
            <a:r>
              <a:rPr lang="zh-CN" altLang="en-US" sz="1000">
                <a:latin typeface="Microsoft YaHei" panose="020B0503020204020204" pitchFamily="34" charset="-122"/>
                <a:ea typeface="Microsoft YaHei" panose="020B0503020204020204" pitchFamily="34" charset="-122"/>
              </a:rPr>
              <a:t>更好。</a:t>
            </a:r>
            <a:endParaRPr lang="zh-CN" altLang="en-US" sz="1000"/>
          </a:p>
        </p:txBody>
      </p:sp>
    </p:spTree>
    <p:extLst>
      <p:ext uri="{BB962C8B-B14F-4D97-AF65-F5344CB8AC3E}">
        <p14:creationId xmlns:p14="http://schemas.microsoft.com/office/powerpoint/2010/main" val="214794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F152F48-96C2-9D90-CF55-96778DB4C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227406"/>
              </p:ext>
            </p:extLst>
          </p:nvPr>
        </p:nvGraphicFramePr>
        <p:xfrm>
          <a:off x="2832069" y="1603625"/>
          <a:ext cx="6800848" cy="169431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850106">
                  <a:extLst>
                    <a:ext uri="{9D8B030D-6E8A-4147-A177-3AD203B41FA5}">
                      <a16:colId xmlns:a16="http://schemas.microsoft.com/office/drawing/2014/main" val="964676219"/>
                    </a:ext>
                  </a:extLst>
                </a:gridCol>
                <a:gridCol w="850106">
                  <a:extLst>
                    <a:ext uri="{9D8B030D-6E8A-4147-A177-3AD203B41FA5}">
                      <a16:colId xmlns:a16="http://schemas.microsoft.com/office/drawing/2014/main" val="3907118020"/>
                    </a:ext>
                  </a:extLst>
                </a:gridCol>
                <a:gridCol w="850106">
                  <a:extLst>
                    <a:ext uri="{9D8B030D-6E8A-4147-A177-3AD203B41FA5}">
                      <a16:colId xmlns:a16="http://schemas.microsoft.com/office/drawing/2014/main" val="1796805297"/>
                    </a:ext>
                  </a:extLst>
                </a:gridCol>
                <a:gridCol w="850106">
                  <a:extLst>
                    <a:ext uri="{9D8B030D-6E8A-4147-A177-3AD203B41FA5}">
                      <a16:colId xmlns:a16="http://schemas.microsoft.com/office/drawing/2014/main" val="2605213612"/>
                    </a:ext>
                  </a:extLst>
                </a:gridCol>
                <a:gridCol w="850106">
                  <a:extLst>
                    <a:ext uri="{9D8B030D-6E8A-4147-A177-3AD203B41FA5}">
                      <a16:colId xmlns:a16="http://schemas.microsoft.com/office/drawing/2014/main" val="485065644"/>
                    </a:ext>
                  </a:extLst>
                </a:gridCol>
                <a:gridCol w="850106">
                  <a:extLst>
                    <a:ext uri="{9D8B030D-6E8A-4147-A177-3AD203B41FA5}">
                      <a16:colId xmlns:a16="http://schemas.microsoft.com/office/drawing/2014/main" val="3525163403"/>
                    </a:ext>
                  </a:extLst>
                </a:gridCol>
                <a:gridCol w="850106">
                  <a:extLst>
                    <a:ext uri="{9D8B030D-6E8A-4147-A177-3AD203B41FA5}">
                      <a16:colId xmlns:a16="http://schemas.microsoft.com/office/drawing/2014/main" val="1692274533"/>
                    </a:ext>
                  </a:extLst>
                </a:gridCol>
                <a:gridCol w="850106">
                  <a:extLst>
                    <a:ext uri="{9D8B030D-6E8A-4147-A177-3AD203B41FA5}">
                      <a16:colId xmlns:a16="http://schemas.microsoft.com/office/drawing/2014/main" val="4132500491"/>
                    </a:ext>
                  </a:extLst>
                </a:gridCol>
              </a:tblGrid>
              <a:tr h="188257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Ising energy / n_iter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151910"/>
                  </a:ext>
                </a:extLst>
              </a:tr>
              <a:tr h="18825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Iter：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25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500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1000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9020696"/>
                  </a:ext>
                </a:extLst>
              </a:tr>
              <a:tr h="18825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BSB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原</a:t>
                      </a:r>
                      <a:r>
                        <a:rPr lang="en-US" sz="1100" u="none" strike="noStrike">
                          <a:effectLst/>
                        </a:rPr>
                        <a:t>CPU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-5001.0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-6138.0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-6436.0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-6556.0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-6629.0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-6636.0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72878536"/>
                  </a:ext>
                </a:extLst>
              </a:tr>
              <a:tr h="18825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FP16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-4999.4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-6145.5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-6423.0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-6563.0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-6634.3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-6641.7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84971974"/>
                  </a:ext>
                </a:extLst>
              </a:tr>
              <a:tr h="18825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INT8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-4910.6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-6115.4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-6429.2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-6549.7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-6627.7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-6636.0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25905174"/>
                  </a:ext>
                </a:extLst>
              </a:tr>
              <a:tr h="188257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64109429"/>
                  </a:ext>
                </a:extLst>
              </a:tr>
              <a:tr h="18825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DSB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 u="none" strike="noStrike">
                          <a:effectLst/>
                        </a:rPr>
                        <a:t>原</a:t>
                      </a:r>
                      <a:r>
                        <a:rPr lang="en-US" sz="1100" u="none" strike="noStrike">
                          <a:effectLst/>
                        </a:rPr>
                        <a:t>CPU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-5494.0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-6095.0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-6320.0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-6437.0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-6533.0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-6547.8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03431047"/>
                  </a:ext>
                </a:extLst>
              </a:tr>
              <a:tr h="1882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FP16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-5480.9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-6109.0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-6344.8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-6446.1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-6520.3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-6545.0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62174243"/>
                  </a:ext>
                </a:extLst>
              </a:tr>
              <a:tr h="1882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INT8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-5487.4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-6102.4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-6337.7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-6452.3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-6544.6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100" u="none" strike="noStrike">
                          <a:effectLst/>
                        </a:rPr>
                        <a:t>-6561.7 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34000182"/>
                  </a:ext>
                </a:extLst>
              </a:tr>
            </a:tbl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1FE67F21-8472-B15D-7BE6-7E6433D5F5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2333101"/>
              </p:ext>
            </p:extLst>
          </p:nvPr>
        </p:nvGraphicFramePr>
        <p:xfrm>
          <a:off x="1614668" y="3474649"/>
          <a:ext cx="4532556" cy="2592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>
            <a:extLst>
              <a:ext uri="{FF2B5EF4-FFF2-40B4-BE49-F238E27FC236}">
                <a16:creationId xmlns:a16="http://schemas.microsoft.com/office/drawing/2014/main" id="{4972380A-C970-484B-221C-12CA0C3C11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312063"/>
              </p:ext>
            </p:extLst>
          </p:nvPr>
        </p:nvGraphicFramePr>
        <p:xfrm>
          <a:off x="6317763" y="3474649"/>
          <a:ext cx="4532556" cy="2592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副标题 1">
            <a:extLst>
              <a:ext uri="{FF2B5EF4-FFF2-40B4-BE49-F238E27FC236}">
                <a16:creationId xmlns:a16="http://schemas.microsoft.com/office/drawing/2014/main" id="{8123AD0B-5B60-3465-49E7-BC75FA698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75" y="456134"/>
            <a:ext cx="10740640" cy="549706"/>
          </a:xfrm>
        </p:spPr>
        <p:txBody>
          <a:bodyPr/>
          <a:lstStyle/>
          <a:p>
            <a:pPr algn="ctr"/>
            <a:r>
              <a:rPr lang="zh-CN" altLang="en-US"/>
              <a:t>低精格式可行性验证</a:t>
            </a:r>
          </a:p>
          <a:p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28F561-461A-FBE2-1CB8-A5E61E3AE9EE}"/>
              </a:ext>
            </a:extLst>
          </p:cNvPr>
          <p:cNvSpPr txBox="1"/>
          <p:nvPr/>
        </p:nvSpPr>
        <p:spPr>
          <a:xfrm>
            <a:off x="3695892" y="1005840"/>
            <a:ext cx="5243743" cy="480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当</a:t>
            </a:r>
            <a:r>
              <a:rPr lang="en-US" altLang="zh-CN" sz="200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J</a:t>
            </a:r>
            <a:r>
              <a:rPr lang="zh-CN" altLang="en-US" sz="200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矩阵的元素只为</a:t>
            </a:r>
            <a:r>
              <a:rPr lang="en-US" altLang="zh-CN" sz="2000" b="0" i="0">
                <a:solidFill>
                  <a:schemeClr val="accent2"/>
                </a:solidFill>
                <a:effectLst/>
                <a:highlight>
                  <a:srgbClr val="FFFFFF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±</a:t>
            </a:r>
            <a:r>
              <a:rPr lang="en-US" altLang="zh-CN" sz="2000">
                <a:solidFill>
                  <a:schemeClr val="accent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000">
                <a:latin typeface="Microsoft YaHei" panose="020B0503020204020204" pitchFamily="34" charset="-122"/>
                <a:ea typeface="Microsoft YaHei" panose="020B0503020204020204" pitchFamily="34" charset="-122"/>
              </a:rPr>
              <a:t>时，无明显质量损失。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4EB1267-2705-97C3-1AD8-43D977975EB1}"/>
              </a:ext>
            </a:extLst>
          </p:cNvPr>
          <p:cNvSpPr txBox="1"/>
          <p:nvPr/>
        </p:nvSpPr>
        <p:spPr>
          <a:xfrm>
            <a:off x="3285745" y="6009407"/>
            <a:ext cx="5893497" cy="46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440"/>
              </a:lnSpc>
            </a:pPr>
            <a:r>
              <a:rPr lang="en-US" altLang="zh-CN" sz="1600" i="1">
                <a:latin typeface="Microsoft YaHei" panose="020B0503020204020204" pitchFamily="34" charset="-122"/>
                <a:ea typeface="Microsoft YaHei" panose="020B0503020204020204" pitchFamily="34" charset="-122"/>
              </a:rPr>
              <a:t>Figure 2.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INT8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FP16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格式下的质量损失分析（元素仅为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±1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5123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8F6ED133-C2A4-76D1-9BBB-FF8BDB62A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061" y="2901696"/>
            <a:ext cx="10740640" cy="1797006"/>
          </a:xfrm>
        </p:spPr>
        <p:txBody>
          <a:bodyPr>
            <a:normAutofit/>
          </a:bodyPr>
          <a:lstStyle/>
          <a:p>
            <a:pPr algn="ctr"/>
            <a:endParaRPr lang="en-US" altLang="zh-CN" sz="6600">
              <a:solidFill>
                <a:schemeClr val="tx1"/>
              </a:solidFill>
            </a:endParaRPr>
          </a:p>
          <a:p>
            <a:pPr algn="ctr"/>
            <a:r>
              <a:rPr lang="en-US" altLang="zh-CN" sz="5400"/>
              <a:t>CUDA</a:t>
            </a:r>
            <a:r>
              <a:rPr lang="zh-CN" altLang="en-US" sz="5400"/>
              <a:t>算子实现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423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5D7A266A-9A9D-3A88-A2A3-6ED7BF613DBD}"/>
              </a:ext>
            </a:extLst>
          </p:cNvPr>
          <p:cNvSpPr/>
          <p:nvPr/>
        </p:nvSpPr>
        <p:spPr>
          <a:xfrm>
            <a:off x="4549902" y="3005329"/>
            <a:ext cx="3083052" cy="9753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A1C411C4-FF32-1BCD-44FC-1FEA273C3B42}"/>
              </a:ext>
            </a:extLst>
          </p:cNvPr>
          <p:cNvSpPr txBox="1">
            <a:spLocks/>
          </p:cNvSpPr>
          <p:nvPr/>
        </p:nvSpPr>
        <p:spPr>
          <a:xfrm>
            <a:off x="838199" y="501842"/>
            <a:ext cx="10515600" cy="6692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11877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71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>
                <a:latin typeface="NVIDIA Sans"/>
              </a:rPr>
              <a:t>计算流程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537F2A4-2A52-D7E8-E711-6C12884DFBFE}"/>
              </a:ext>
            </a:extLst>
          </p:cNvPr>
          <p:cNvSpPr/>
          <p:nvPr/>
        </p:nvSpPr>
        <p:spPr>
          <a:xfrm>
            <a:off x="771145" y="3238754"/>
            <a:ext cx="1176528" cy="50596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2"/>
                </a:solidFill>
              </a:rPr>
              <a:t>填充</a:t>
            </a:r>
            <a:r>
              <a:rPr lang="en-US" altLang="zh-CN" sz="1200">
                <a:solidFill>
                  <a:schemeClr val="tx2"/>
                </a:solidFill>
              </a:rPr>
              <a:t>J</a:t>
            </a:r>
            <a:r>
              <a:rPr lang="zh-CN" altLang="en-US" sz="1200">
                <a:solidFill>
                  <a:schemeClr val="tx2"/>
                </a:solidFill>
              </a:rPr>
              <a:t>至稠密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1CAB479E-87B9-DAF0-48C4-6818D5BF43AC}"/>
              </a:ext>
            </a:extLst>
          </p:cNvPr>
          <p:cNvSpPr/>
          <p:nvPr/>
        </p:nvSpPr>
        <p:spPr>
          <a:xfrm>
            <a:off x="2331721" y="3104642"/>
            <a:ext cx="1786128" cy="77419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2"/>
                </a:solidFill>
              </a:rPr>
              <a:t>分配显存空间并将数据从主机传输至设备 </a:t>
            </a:r>
            <a:r>
              <a:rPr lang="en-US" altLang="zh-CN" sz="1200">
                <a:solidFill>
                  <a:schemeClr val="tx2"/>
                </a:solidFill>
              </a:rPr>
              <a:t>(H2D)</a:t>
            </a:r>
            <a:endParaRPr lang="zh-CN" altLang="en-US" sz="1200">
              <a:solidFill>
                <a:schemeClr val="tx2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9DBC2A59-5F99-DA84-6889-BFEB7BDBB972}"/>
              </a:ext>
            </a:extLst>
          </p:cNvPr>
          <p:cNvSpPr/>
          <p:nvPr/>
        </p:nvSpPr>
        <p:spPr>
          <a:xfrm>
            <a:off x="4752975" y="3251352"/>
            <a:ext cx="972312" cy="503428"/>
          </a:xfrm>
          <a:prstGeom prst="roundRect">
            <a:avLst/>
          </a:prstGeom>
          <a:solidFill>
            <a:schemeClr val="bg2">
              <a:lumMod val="25000"/>
            </a:schemeClr>
          </a:solidFill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2"/>
                </a:solidFill>
              </a:rPr>
              <a:t>MatMul</a:t>
            </a:r>
            <a:endParaRPr lang="zh-CN" altLang="en-US" sz="1200">
              <a:solidFill>
                <a:schemeClr val="tx2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0A390B7-7430-0AAE-8488-817D94B2FC19}"/>
              </a:ext>
            </a:extLst>
          </p:cNvPr>
          <p:cNvSpPr/>
          <p:nvPr/>
        </p:nvSpPr>
        <p:spPr>
          <a:xfrm>
            <a:off x="5985129" y="3275736"/>
            <a:ext cx="1444752" cy="45466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2"/>
                </a:solidFill>
              </a:rPr>
              <a:t>更新变量 </a:t>
            </a:r>
            <a:r>
              <a:rPr lang="en-US" altLang="zh-CN" sz="1200">
                <a:solidFill>
                  <a:schemeClr val="tx2"/>
                </a:solidFill>
              </a:rPr>
              <a:t>x </a:t>
            </a:r>
            <a:r>
              <a:rPr lang="zh-CN" altLang="en-US" sz="1200">
                <a:solidFill>
                  <a:schemeClr val="tx2"/>
                </a:solidFill>
              </a:rPr>
              <a:t>和 </a:t>
            </a:r>
            <a:r>
              <a:rPr lang="en-US" altLang="zh-CN" sz="1200">
                <a:solidFill>
                  <a:schemeClr val="tx2"/>
                </a:solidFill>
              </a:rPr>
              <a:t>y</a:t>
            </a:r>
            <a:endParaRPr lang="zh-CN" altLang="en-US" sz="1200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66AAD3ED-A8C4-23D9-8FB0-E5C5C81B9362}"/>
              </a:ext>
            </a:extLst>
          </p:cNvPr>
          <p:cNvSpPr/>
          <p:nvPr/>
        </p:nvSpPr>
        <p:spPr>
          <a:xfrm>
            <a:off x="8065007" y="3049777"/>
            <a:ext cx="1876235" cy="883921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2"/>
                </a:solidFill>
              </a:rPr>
              <a:t>计算结果从设备传回主机 </a:t>
            </a:r>
            <a:r>
              <a:rPr lang="en-US" altLang="zh-CN" sz="1200">
                <a:solidFill>
                  <a:schemeClr val="tx2"/>
                </a:solidFill>
              </a:rPr>
              <a:t>(D2H)</a:t>
            </a:r>
            <a:r>
              <a:rPr lang="zh-CN" altLang="en-US" sz="1200">
                <a:solidFill>
                  <a:schemeClr val="tx2"/>
                </a:solidFill>
              </a:rPr>
              <a:t>，</a:t>
            </a:r>
            <a:r>
              <a:rPr lang="en-US" altLang="zh-CN" sz="1200">
                <a:solidFill>
                  <a:schemeClr val="tx2"/>
                </a:solidFill>
              </a:rPr>
              <a:t>x</a:t>
            </a:r>
            <a:r>
              <a:rPr lang="zh-CN" altLang="en-US" sz="1200">
                <a:solidFill>
                  <a:schemeClr val="tx2"/>
                </a:solidFill>
              </a:rPr>
              <a:t>列优先转换为行优先格式（</a:t>
            </a:r>
            <a:r>
              <a:rPr lang="en-US" altLang="zh-CN" sz="1200">
                <a:solidFill>
                  <a:schemeClr val="tx2"/>
                </a:solidFill>
              </a:rPr>
              <a:t>INT8</a:t>
            </a:r>
            <a:r>
              <a:rPr lang="zh-CN" altLang="en-US" sz="1200">
                <a:solidFill>
                  <a:schemeClr val="tx2"/>
                </a:solidFill>
              </a:rPr>
              <a:t>）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4098DCD-E2EA-F00C-90FF-C7317D0D91DF}"/>
              </a:ext>
            </a:extLst>
          </p:cNvPr>
          <p:cNvSpPr/>
          <p:nvPr/>
        </p:nvSpPr>
        <p:spPr>
          <a:xfrm>
            <a:off x="10230802" y="3238754"/>
            <a:ext cx="1231392" cy="50342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>
                <a:solidFill>
                  <a:schemeClr val="tx2"/>
                </a:solidFill>
              </a:rPr>
              <a:t>释放显存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D0B5A83-5D42-A5A8-F993-8C251D8D98D3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1947673" y="3491738"/>
            <a:ext cx="3840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32B4CA2-3F18-0D7E-FD69-57CF6B9016BA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9941242" y="3490468"/>
            <a:ext cx="289560" cy="12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2B1B915-58EB-839D-43FD-33E17320B826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4117849" y="3491738"/>
            <a:ext cx="432053" cy="1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84C4CC2-4B30-651F-2E6D-146582C80D60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7632954" y="3491738"/>
            <a:ext cx="432053" cy="1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F9D2CBB9-E7FE-2A39-0601-CB70E95C61C1}"/>
              </a:ext>
            </a:extLst>
          </p:cNvPr>
          <p:cNvCxnSpPr/>
          <p:nvPr/>
        </p:nvCxnSpPr>
        <p:spPr>
          <a:xfrm>
            <a:off x="7790688" y="3490468"/>
            <a:ext cx="0" cy="6822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C5494345-58BF-F52E-7D97-24CCBD197B7E}"/>
              </a:ext>
            </a:extLst>
          </p:cNvPr>
          <p:cNvCxnSpPr>
            <a:cxnSpLocks/>
          </p:cNvCxnSpPr>
          <p:nvPr/>
        </p:nvCxnSpPr>
        <p:spPr>
          <a:xfrm flipH="1">
            <a:off x="4333875" y="4172712"/>
            <a:ext cx="345681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56C8A665-D34A-D43B-2B2B-BF0324C5E8ED}"/>
              </a:ext>
            </a:extLst>
          </p:cNvPr>
          <p:cNvCxnSpPr/>
          <p:nvPr/>
        </p:nvCxnSpPr>
        <p:spPr>
          <a:xfrm flipV="1">
            <a:off x="4333875" y="3490468"/>
            <a:ext cx="0" cy="6822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222AB046-F9DC-4DFA-D802-2079580A2E7C}"/>
              </a:ext>
            </a:extLst>
          </p:cNvPr>
          <p:cNvSpPr txBox="1"/>
          <p:nvPr/>
        </p:nvSpPr>
        <p:spPr>
          <a:xfrm>
            <a:off x="5659061" y="4070882"/>
            <a:ext cx="878640" cy="462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440"/>
              </a:lnSpc>
            </a:pP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迭代</a:t>
            </a:r>
            <a:r>
              <a:rPr lang="en-US" altLang="zh-CN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lang="zh-CN" altLang="en-US" sz="1400">
                <a:latin typeface="Microsoft YaHei" panose="020B0503020204020204" pitchFamily="34" charset="-122"/>
                <a:ea typeface="Microsoft YaHei" panose="020B0503020204020204" pitchFamily="34" charset="-122"/>
              </a:rPr>
              <a:t>轮</a:t>
            </a:r>
            <a:endParaRPr lang="zh-CN" altLang="en-US" sz="1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6755CE6F-DA22-0E39-7AF5-DF9C08EB3FCF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5725287" y="3503066"/>
            <a:ext cx="259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文本框 86">
            <a:extLst>
              <a:ext uri="{FF2B5EF4-FFF2-40B4-BE49-F238E27FC236}">
                <a16:creationId xmlns:a16="http://schemas.microsoft.com/office/drawing/2014/main" id="{BB0167E8-B3BA-E2C4-0061-05022476872C}"/>
              </a:ext>
            </a:extLst>
          </p:cNvPr>
          <p:cNvSpPr txBox="1"/>
          <p:nvPr/>
        </p:nvSpPr>
        <p:spPr>
          <a:xfrm>
            <a:off x="5771208" y="2813301"/>
            <a:ext cx="654346" cy="455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altLang="zh-CN" sz="1200">
                <a:latin typeface="Microsoft YaHei" panose="020B0503020204020204" pitchFamily="34" charset="-122"/>
                <a:ea typeface="Microsoft YaHei" panose="020B0503020204020204" pitchFamily="34" charset="-122"/>
              </a:rPr>
              <a:t>device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541F60E1-169C-9C1C-64C5-A4D8916245D5}"/>
              </a:ext>
            </a:extLst>
          </p:cNvPr>
          <p:cNvCxnSpPr/>
          <p:nvPr/>
        </p:nvCxnSpPr>
        <p:spPr>
          <a:xfrm>
            <a:off x="5245227" y="2560320"/>
            <a:ext cx="0" cy="678434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578AB8B8-A1BF-6801-7890-60E7B9FBE569}"/>
              </a:ext>
            </a:extLst>
          </p:cNvPr>
          <p:cNvSpPr txBox="1"/>
          <p:nvPr/>
        </p:nvSpPr>
        <p:spPr>
          <a:xfrm>
            <a:off x="4313268" y="2103442"/>
            <a:ext cx="1851725" cy="468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3440"/>
              </a:lnSpc>
            </a:pPr>
            <a:r>
              <a:rPr lang="en-US" altLang="zh-CN" sz="1600">
                <a:solidFill>
                  <a:schemeClr val="accent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Tensor Cores</a:t>
            </a:r>
            <a:r>
              <a:rPr lang="zh-CN" altLang="en-US" sz="1600">
                <a:solidFill>
                  <a:schemeClr val="accent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加速</a:t>
            </a:r>
            <a:endParaRPr lang="zh-CN" altLang="en-US" sz="1600" dirty="0">
              <a:solidFill>
                <a:schemeClr val="accent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1588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F57FCF62-B506-7BFD-7419-776D4C866333}"/>
              </a:ext>
            </a:extLst>
          </p:cNvPr>
          <p:cNvSpPr txBox="1">
            <a:spLocks/>
          </p:cNvSpPr>
          <p:nvPr/>
        </p:nvSpPr>
        <p:spPr>
          <a:xfrm>
            <a:off x="838199" y="479386"/>
            <a:ext cx="10515600" cy="675004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11877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716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000">
                <a:latin typeface="NVIDIA Sans"/>
              </a:rPr>
              <a:t>加速效果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7C64DF-639D-F513-F7C0-D77DBB5019DF}"/>
              </a:ext>
            </a:extLst>
          </p:cNvPr>
          <p:cNvSpPr txBox="1"/>
          <p:nvPr/>
        </p:nvSpPr>
        <p:spPr>
          <a:xfrm>
            <a:off x="1718689" y="1330094"/>
            <a:ext cx="8754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NVIDIA Sans"/>
              </a:rPr>
              <a:t>Experiment Setup: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NVIDIA Sans"/>
              </a:rPr>
              <a:t>CPU : i9-13900HX (24cores)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NVIDIA Sans"/>
              </a:rPr>
              <a:t>GPU : NVIDIA 3090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NVIDIA Sans"/>
              </a:rPr>
              <a:t>Docker container : swr.cn-south-1.myhuaweicloud.com/mindspore/mindspore-gpu-cuda11.6:2.2.14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latin typeface="NVIDIA Sans"/>
              </a:rPr>
              <a:t>Dataset : G22</a:t>
            </a: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26289CF1-20CE-E218-AEBE-2539B506C9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9172719"/>
              </p:ext>
            </p:extLst>
          </p:nvPr>
        </p:nvGraphicFramePr>
        <p:xfrm>
          <a:off x="1400494" y="2894750"/>
          <a:ext cx="4457218" cy="30446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D5206BFC-0D49-08BE-1D90-92AB620C27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2872035"/>
              </p:ext>
            </p:extLst>
          </p:nvPr>
        </p:nvGraphicFramePr>
        <p:xfrm>
          <a:off x="6341791" y="2894751"/>
          <a:ext cx="4452214" cy="30446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0B347046-17C1-B92F-20E4-6CD549F232CB}"/>
              </a:ext>
            </a:extLst>
          </p:cNvPr>
          <p:cNvSpPr txBox="1"/>
          <p:nvPr/>
        </p:nvSpPr>
        <p:spPr>
          <a:xfrm>
            <a:off x="4110680" y="5914634"/>
            <a:ext cx="3970637" cy="468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440"/>
              </a:lnSpc>
            </a:pPr>
            <a:r>
              <a:rPr lang="en-US" altLang="zh-CN" sz="1600" i="1">
                <a:latin typeface="Microsoft YaHei" panose="020B0503020204020204" pitchFamily="34" charset="-122"/>
                <a:ea typeface="Microsoft YaHei" panose="020B0503020204020204" pitchFamily="34" charset="-122"/>
              </a:rPr>
              <a:t>Figure 3. </a:t>
            </a:r>
            <a:r>
              <a:rPr lang="en-US" altLang="zh-CN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Batch Size</a:t>
            </a:r>
            <a:r>
              <a:rPr lang="zh-CN" altLang="en-US" sz="1600">
                <a:latin typeface="Microsoft YaHei" panose="020B0503020204020204" pitchFamily="34" charset="-122"/>
                <a:ea typeface="Microsoft YaHei" panose="020B0503020204020204" pitchFamily="34" charset="-122"/>
              </a:rPr>
              <a:t>对加速效果的影响</a:t>
            </a:r>
            <a:endParaRPr lang="zh-CN" alt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7565067"/>
      </p:ext>
    </p:extLst>
  </p:cSld>
  <p:clrMapOvr>
    <a:masterClrMapping/>
  </p:clrMapOvr>
</p:sld>
</file>

<file path=ppt/theme/theme1.xml><?xml version="1.0" encoding="utf-8"?>
<a:theme xmlns:a="http://schemas.openxmlformats.org/drawingml/2006/main" name="1_Title Slid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57575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5D7106B4-FD24-471A-B326-8B58E27A973B}" vid="{FC2917F5-FC52-4782-A0FF-AE2013F589C8}"/>
    </a:ext>
  </a:extLst>
</a:theme>
</file>

<file path=ppt/theme/theme2.xml><?xml version="1.0" encoding="utf-8"?>
<a:theme xmlns:a="http://schemas.openxmlformats.org/drawingml/2006/main" name="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7000B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5D7106B4-FD24-471A-B326-8B58E27A973B}" vid="{25829FED-7996-4B48-8C44-EBA668E4F8ED}"/>
    </a:ext>
  </a:extLst>
</a:theme>
</file>

<file path=ppt/theme/theme3.xml><?xml version="1.0" encoding="utf-8"?>
<a:theme xmlns:a="http://schemas.openxmlformats.org/drawingml/2006/main" name="4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5D7106B4-FD24-471A-B326-8B58E27A973B}" vid="{6DF1AB71-8E54-4DA3-96CA-45CA365BFE54}"/>
    </a:ext>
  </a:extLst>
</a:theme>
</file>

<file path=ppt/theme/theme4.xml><?xml version="1.0" encoding="utf-8"?>
<a:theme xmlns:a="http://schemas.openxmlformats.org/drawingml/2006/main" name="End page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5D7106B4-FD24-471A-B326-8B58E27A973B}" vid="{1AA013AF-7C2E-4A39-9796-86760F640C19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MWC 19-PPT模板-白底 16比9</Template>
  <TotalTime>4380</TotalTime>
  <Words>564</Words>
  <Application>Microsoft Office PowerPoint</Application>
  <PresentationFormat>自定义</PresentationFormat>
  <Paragraphs>133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NVIDIA Sans</vt:lpstr>
      <vt:lpstr>等线</vt:lpstr>
      <vt:lpstr>Microsoft YaHei</vt:lpstr>
      <vt:lpstr>Microsoft YaHei</vt:lpstr>
      <vt:lpstr>Microsoft YaHei</vt:lpstr>
      <vt:lpstr>Arial</vt:lpstr>
      <vt:lpstr>Calibri</vt:lpstr>
      <vt:lpstr>1_Title Slide</vt:lpstr>
      <vt:lpstr>Chart page</vt:lpstr>
      <vt:lpstr>4_Chart page</vt:lpstr>
      <vt:lpstr>End page</vt:lpstr>
      <vt:lpstr>量子启发式算法的GPU/NPU加速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Sean Wang</cp:lastModifiedBy>
  <cp:revision>44</cp:revision>
  <dcterms:created xsi:type="dcterms:W3CDTF">2018-12-05T07:23:25Z</dcterms:created>
  <dcterms:modified xsi:type="dcterms:W3CDTF">2024-09-29T05:23:13Z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(3)9K7MhttPmctKTlAepJVghc5jVCKqhwlg3WUynTcyZRlAqvXwyh4Oh5MUn/S1qsRekxYaSjf0
xAMb+XIVmiFW19LQ5rzY8SxUDMVg4vj7tzi0SPjrpQaZEh2i7Q63wUANwPymQ9KhvkOpupId
8g/WiPz/3mo9lw2+u0HERtEEQOFSNHxTfxkHcxU8CosEcorCYU1bf3Ron8rzicflycNnYO6T
HSqLQgGez4SDJnplgK</vt:lpwstr>
  </property>
  <property fmtid="{D5CDD505-2E9C-101B-9397-08002B2CF9AE}" pid="3" name="_2015_ms_pID_7253431">
    <vt:lpwstr>82SGjRTEfRs+Omq1PLLlyH6r/NUeGWJLUTXD4xX4AdBDIbA5M3xGE1
FJDhGJWv+ZwJEBjSUU7vQG7pD9Re+jwOMeH8KvtBR51uSvL8QqKWID096WZ7sSv/LL5pae3t
XPEALNuJBpV72sbxfdY4icFZGPfj4727kRAWuT9uG/4Al1hW+8FJdNQ/J9I8uxSoEyoyJ96g
hvAj6RniZYqx1mFTVrh3xskdX0KPyR3xTPNI</vt:lpwstr>
  </property>
  <property fmtid="{D5CDD505-2E9C-101B-9397-08002B2CF9AE}" pid="4" name="_2015_ms_pID_7253432">
    <vt:lpwstr>zr4dAB7xmHqg7+bcC24Pv9M=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1575429571</vt:lpwstr>
  </property>
</Properties>
</file>