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sldIdLst>
    <p:sldId id="257" r:id="rId3"/>
    <p:sldId id="258" r:id="rId4"/>
    <p:sldId id="259" r:id="rId5"/>
    <p:sldId id="468" r:id="rId6"/>
    <p:sldId id="473" r:id="rId7"/>
    <p:sldId id="469" r:id="rId8"/>
    <p:sldId id="470" r:id="rId9"/>
    <p:sldId id="471" r:id="rId10"/>
    <p:sldId id="4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EDA8E0B-2795-4C39-A1ED-B71FEFFA27B8}">
          <p14:sldIdLst>
            <p14:sldId id="257"/>
            <p14:sldId id="258"/>
            <p14:sldId id="259"/>
            <p14:sldId id="468"/>
            <p14:sldId id="473"/>
            <p14:sldId id="469"/>
            <p14:sldId id="470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xs" initials="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CFA"/>
    <a:srgbClr val="E0DDFF"/>
    <a:srgbClr val="EDF4E8"/>
    <a:srgbClr val="2B8208"/>
    <a:srgbClr val="FBFFFB"/>
    <a:srgbClr val="F9F9FF"/>
    <a:srgbClr val="E1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418F3-60B2-4D5C-AB6F-97D40712A73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4B56D-9A68-4332-8394-45FCBCCC30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基于前面的介绍，我们就有了</a:t>
            </a:r>
            <a:r>
              <a:rPr lang="en-US" altLang="zh-CN" dirty="0" err="1"/>
              <a:t>MindQuantum</a:t>
            </a:r>
            <a:r>
              <a:rPr lang="zh-CN" altLang="en-US" dirty="0"/>
              <a:t>工具来搭建和训练量子神经网络。</a:t>
            </a:r>
            <a:endParaRPr lang="en-US" altLang="zh-CN" dirty="0"/>
          </a:p>
          <a:p>
            <a:r>
              <a:rPr lang="en-US" altLang="zh-CN" dirty="0"/>
              <a:t>XXX</a:t>
            </a:r>
          </a:p>
          <a:p>
            <a:r>
              <a:rPr lang="zh-CN" altLang="en-US" dirty="0"/>
              <a:t>这是我们的一些架构图，当前我们是利用量子模拟器算子来对量子体系进行模拟，它可以完成前向传播和梯度计算的功能，在此基础之上，我们有量子算法库，例如量子神经网络啊、量子化学模拟的</a:t>
            </a:r>
            <a:r>
              <a:rPr lang="en-US" altLang="zh-CN" dirty="0"/>
              <a:t>VQE</a:t>
            </a:r>
            <a:r>
              <a:rPr lang="zh-CN" altLang="en-US" dirty="0"/>
              <a:t>和量子优化算法的</a:t>
            </a:r>
            <a:r>
              <a:rPr lang="en-US" altLang="zh-CN" dirty="0"/>
              <a:t>QAOA</a:t>
            </a:r>
            <a:r>
              <a:rPr lang="zh-CN" altLang="en-US" dirty="0"/>
              <a:t>等，再往上就有了量子应用，我们可以利用</a:t>
            </a:r>
            <a:r>
              <a:rPr lang="en-US" altLang="zh-CN" dirty="0" err="1"/>
              <a:t>MIndQuantum</a:t>
            </a:r>
            <a:r>
              <a:rPr lang="zh-CN" altLang="en-US" dirty="0"/>
              <a:t>的量子算法来进行机器学习、化学模拟和运筹优化等任务。右边这幅图说的是一些具体的细节，这里的量子线路可以有三大块构成，编码线路会将经典数据编码到量子态上，然后就是待训练线路，可以通过调节线路中逻辑门的参数来使得最后的测量结果符合预期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基于前面的介绍，我们就有了</a:t>
            </a:r>
            <a:r>
              <a:rPr lang="en-US" altLang="zh-CN" dirty="0" err="1"/>
              <a:t>MindQuantum</a:t>
            </a:r>
            <a:r>
              <a:rPr lang="zh-CN" altLang="en-US" dirty="0"/>
              <a:t>工具来搭建和训练量子神经网络。</a:t>
            </a:r>
            <a:endParaRPr lang="en-US" altLang="zh-CN" dirty="0"/>
          </a:p>
          <a:p>
            <a:r>
              <a:rPr lang="en-US" altLang="zh-CN" dirty="0"/>
              <a:t>XXX</a:t>
            </a:r>
          </a:p>
          <a:p>
            <a:r>
              <a:rPr lang="zh-CN" altLang="en-US" dirty="0"/>
              <a:t>这是我们的一些架构图，当前我们是利用量子模拟器算子来对量子体系进行模拟，它可以完成前向传播和梯度计算的功能，在此基础之上，我们有量子算法库，例如量子神经网络啊、量子化学模拟的</a:t>
            </a:r>
            <a:r>
              <a:rPr lang="en-US" altLang="zh-CN" dirty="0"/>
              <a:t>VQE</a:t>
            </a:r>
            <a:r>
              <a:rPr lang="zh-CN" altLang="en-US" dirty="0"/>
              <a:t>和量子优化算法的</a:t>
            </a:r>
            <a:r>
              <a:rPr lang="en-US" altLang="zh-CN" dirty="0"/>
              <a:t>QAOA</a:t>
            </a:r>
            <a:r>
              <a:rPr lang="zh-CN" altLang="en-US" dirty="0"/>
              <a:t>等，再往上就有了量子应用，我们可以利用</a:t>
            </a:r>
            <a:r>
              <a:rPr lang="en-US" altLang="zh-CN" dirty="0" err="1"/>
              <a:t>MIndQuantum</a:t>
            </a:r>
            <a:r>
              <a:rPr lang="zh-CN" altLang="en-US" dirty="0"/>
              <a:t>的量子算法来进行机器学习、化学模拟和运筹优化等任务。右边这幅图说的是一些具体的细节，这里的量子线路可以有三大块构成，编码线路会将经典数据编码到量子态上，然后就是待训练线路，可以通过调节线路中逻辑门的参数来使得最后的测量结果符合预期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1AA-1C4C-41D0-9AE2-0B466F4401F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175-5B73-4C59-ADFB-66FECBB36F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1AA-1C4C-41D0-9AE2-0B466F4401F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175-5B73-4C59-ADFB-66FECBB36F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1AA-1C4C-41D0-9AE2-0B466F4401F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175-5B73-4C59-ADFB-66FECBB36F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2021/9/9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1AA-1C4C-41D0-9AE2-0B466F4401F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175-5B73-4C59-ADFB-66FECBB36F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1AA-1C4C-41D0-9AE2-0B466F4401F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175-5B73-4C59-ADFB-66FECBB36F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1AA-1C4C-41D0-9AE2-0B466F4401F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175-5B73-4C59-ADFB-66FECBB36F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1AA-1C4C-41D0-9AE2-0B466F4401F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175-5B73-4C59-ADFB-66FECBB36F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1AA-1C4C-41D0-9AE2-0B466F4401F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175-5B73-4C59-ADFB-66FECBB36F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1AA-1C4C-41D0-9AE2-0B466F4401F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175-5B73-4C59-ADFB-66FECBB36F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1AA-1C4C-41D0-9AE2-0B466F4401F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175-5B73-4C59-ADFB-66FECBB36F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1AA-1C4C-41D0-9AE2-0B466F4401F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175-5B73-4C59-ADFB-66FECBB36F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E1AA-1C4C-41D0-9AE2-0B466F4401F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1175-5B73-4C59-ADFB-66FECBB36F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4.xml"/><Relationship Id="rId4" Type="http://schemas.openxmlformats.org/officeDocument/2006/relationships/hyperlink" Target="https://gitee.com/mindspore/mindquantum/tree/master/tutorials/benchmark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345" y="1002665"/>
            <a:ext cx="4470400" cy="18853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MindQuantum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从入门到精通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94018" y="4959356"/>
            <a:ext cx="3815080" cy="968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徐旭升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华为量子</a:t>
            </a:r>
            <a:r>
              <a:rPr lang="zh-CN" altLang="en-US" sz="2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计算高级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工程师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55330" y="385445"/>
            <a:ext cx="36239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中国科学技术大学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量子计算</a:t>
            </a:r>
            <a:r>
              <a:rPr kumimoji="0" lang="en-US" altLang="zh-CN" sz="22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2021</a:t>
            </a:r>
            <a:r>
              <a:rPr kumimoji="0" lang="zh-CN" altLang="en-US" sz="22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研讨班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45504" y="567311"/>
            <a:ext cx="130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4730" y="1634490"/>
            <a:ext cx="101625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团队介绍</a:t>
            </a:r>
          </a:p>
          <a:p>
            <a:pPr marL="742950" indent="-74295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MindQuantum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介绍</a:t>
            </a:r>
          </a:p>
          <a:p>
            <a:pPr marL="742950" indent="-7429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近期活动</a:t>
            </a:r>
          </a:p>
          <a:p>
            <a:pPr marL="742950" indent="-7429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从入门：相位估计算法</a:t>
            </a:r>
          </a:p>
          <a:p>
            <a:pPr marL="742950" indent="-7429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到精通：量子神经网络（鸢尾花识别）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448129" y="577172"/>
            <a:ext cx="5561901" cy="5561901"/>
          </a:xfrm>
          <a:prstGeom prst="ellipse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徽标, 公司名称&#10;&#10;描述已自动生成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7" b="29324"/>
          <a:stretch>
            <a:fillRect/>
          </a:stretch>
        </p:blipFill>
        <p:spPr>
          <a:xfrm>
            <a:off x="2382520" y="2814955"/>
            <a:ext cx="1694180" cy="6946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9265" y="239395"/>
            <a:ext cx="266001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27997" y="1445273"/>
            <a:ext cx="612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华为量子计算软件与算法团队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5" t="1182" r="25741" b="27655"/>
          <a:stretch>
            <a:fillRect/>
          </a:stretch>
        </p:blipFill>
        <p:spPr bwMode="auto">
          <a:xfrm>
            <a:off x="9196705" y="419735"/>
            <a:ext cx="2180590" cy="207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9388667" y="2679960"/>
            <a:ext cx="17970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首席科学家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翁文康 教授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81688" y="5986157"/>
            <a:ext cx="3829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2021:</a:t>
            </a:r>
            <a:r>
              <a:rPr lang="zh-CN" altLang="en-US" sz="3200" dirty="0">
                <a:solidFill>
                  <a:schemeClr val="bg1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MindQuantum</a:t>
            </a:r>
            <a:endParaRPr lang="zh-CN" altLang="en-US" sz="3200" dirty="0">
              <a:solidFill>
                <a:schemeClr val="bg1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1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50545" y="3742055"/>
          <a:ext cx="110909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2018 HiQ1.0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2019 HiQ2.0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2020 HiQ3.0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HiQ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量子计算云平台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量子化学模拟：</a:t>
                      </a: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HiQ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Fermion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量子比特脉冲设计：</a:t>
                      </a: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HiQ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Pulse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量子组合优化：</a:t>
                      </a: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HiQ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Optimizer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张量计算：</a:t>
                      </a: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HiQ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Tensor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53760" y="1451610"/>
            <a:ext cx="599376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4048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40485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lang="en-US" altLang="zh-CN" sz="2000" b="1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MindQuantum</a:t>
            </a:r>
            <a:r>
              <a:rPr kumimoji="0" lang="zh-CN" altLang="en-US" sz="2000" b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是结合</a:t>
            </a:r>
            <a:r>
              <a:rPr kumimoji="0" lang="en-US" altLang="zh-CN" sz="2000" b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MindSpore</a:t>
            </a:r>
            <a:r>
              <a:rPr kumimoji="0" lang="zh-CN" altLang="en-US" sz="2000" b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kumimoji="0" lang="en-US" altLang="zh-CN" sz="2000" b="0" u="none" strike="noStrike" kern="1200" cap="none" spc="0" normalizeH="0" baseline="0" noProof="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HiQ</a:t>
            </a:r>
            <a:r>
              <a:rPr kumimoji="0" lang="zh-CN" altLang="en-US" sz="2000" b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开发的量子机器学习框架，支持多种量子神经网络的训练和推理。得益于华为</a:t>
            </a:r>
            <a:r>
              <a:rPr kumimoji="0" lang="en-US" altLang="zh-CN" sz="2000" b="0" u="none" strike="noStrike" kern="1200" cap="none" spc="0" normalizeH="0" baseline="0" noProof="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HiQ</a:t>
            </a:r>
            <a:r>
              <a:rPr kumimoji="0" lang="zh-CN" altLang="en-US" sz="2000" b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团队的量子计算研发能力和</a:t>
            </a:r>
            <a:r>
              <a:rPr kumimoji="0" lang="en-US" altLang="zh-CN" sz="2000" b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MindSpore</a:t>
            </a:r>
            <a:r>
              <a:rPr kumimoji="0" lang="zh-CN" altLang="en-US" sz="2000" b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高性能自动微分能力，</a:t>
            </a:r>
            <a:r>
              <a:rPr kumimoji="0" lang="en-US" altLang="zh-CN" sz="2000" b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MindQuantum</a:t>
            </a:r>
            <a:r>
              <a:rPr kumimoji="0" lang="zh-CN" altLang="en-US" sz="2000" b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能够高效处理量子机器学习、量子化学模拟和量子优化等问题，性能达到业界</a:t>
            </a:r>
            <a:r>
              <a:rPr kumimoji="0" lang="en-US" altLang="zh-CN" sz="2000" b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/>
              </a:rPr>
              <a:t>TOP1</a:t>
            </a:r>
            <a:r>
              <a:rPr kumimoji="0" lang="zh-CN" altLang="en-US" sz="2000" b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，为广大的科研人员、老师和学生提供了快速设计和验证量子机器学习算法的高效平台。</a:t>
            </a:r>
          </a:p>
        </p:txBody>
      </p:sp>
      <p:sp>
        <p:nvSpPr>
          <p:cNvPr id="2" name="矩形 1"/>
          <p:cNvSpPr/>
          <p:nvPr/>
        </p:nvSpPr>
        <p:spPr>
          <a:xfrm>
            <a:off x="1564958" y="6079727"/>
            <a:ext cx="30397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MindQuantum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endParaRPr kumimoji="1" lang="en-US" altLang="zh-CN" sz="24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6240" y="1257935"/>
            <a:ext cx="5271770" cy="4524375"/>
            <a:chOff x="5880410" y="0"/>
            <a:chExt cx="4220164" cy="3229430"/>
          </a:xfrm>
        </p:grpSpPr>
        <p:sp>
          <p:nvSpPr>
            <p:cNvPr id="15" name="矩形 14"/>
            <p:cNvSpPr/>
            <p:nvPr/>
          </p:nvSpPr>
          <p:spPr>
            <a:xfrm>
              <a:off x="5880410" y="0"/>
              <a:ext cx="4220164" cy="2090397"/>
            </a:xfrm>
            <a:prstGeom prst="rect">
              <a:avLst/>
            </a:prstGeom>
            <a:solidFill>
              <a:srgbClr val="EDED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428277" y="72521"/>
              <a:ext cx="1189495" cy="218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MindQuantum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002302" y="369332"/>
              <a:ext cx="3976381" cy="691316"/>
            </a:xfrm>
            <a:prstGeom prst="rect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632119" y="406567"/>
              <a:ext cx="716238" cy="218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量子应用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046927" y="660074"/>
              <a:ext cx="1260000" cy="3103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机器学习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7360478" y="660074"/>
              <a:ext cx="1260000" cy="3103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化学模拟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674030" y="660074"/>
              <a:ext cx="1260000" cy="3103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运筹优化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002302" y="1169142"/>
              <a:ext cx="3976381" cy="856239"/>
            </a:xfrm>
            <a:prstGeom prst="rect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45702" y="1220611"/>
              <a:ext cx="890088" cy="218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量子算法库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6046927" y="1487208"/>
              <a:ext cx="1260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量子机器学习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QNN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360479" y="1487208"/>
              <a:ext cx="1260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量子化学模拟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VQE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674030" y="1487208"/>
              <a:ext cx="1260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量子优化算法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QAOA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880410" y="2131031"/>
              <a:ext cx="4220164" cy="1098399"/>
            </a:xfrm>
            <a:prstGeom prst="rect">
              <a:avLst/>
            </a:prstGeom>
            <a:solidFill>
              <a:srgbClr val="EDED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495575" y="2148812"/>
              <a:ext cx="990207" cy="218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MindSpore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976580" y="2419194"/>
              <a:ext cx="4027825" cy="369332"/>
            </a:xfrm>
            <a:prstGeom prst="rect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量子模拟器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5976579" y="2839423"/>
              <a:ext cx="1330347" cy="288000"/>
            </a:xfrm>
            <a:prstGeom prst="rect">
              <a:avLst/>
            </a:prstGeom>
            <a:solidFill>
              <a:srgbClr val="EDED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CPU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7360478" y="2839423"/>
              <a:ext cx="1260000" cy="288000"/>
            </a:xfrm>
            <a:prstGeom prst="rect">
              <a:avLst/>
            </a:prstGeom>
            <a:solidFill>
              <a:srgbClr val="EDED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GPU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674030" y="2839423"/>
              <a:ext cx="1330375" cy="288000"/>
            </a:xfrm>
            <a:prstGeom prst="rect">
              <a:avLst/>
            </a:prstGeom>
            <a:solidFill>
              <a:srgbClr val="EDED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昇腾计算硬件平台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69265" y="239395"/>
            <a:ext cx="484632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MindQuantum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>
            <p:custDataLst>
              <p:tags r:id="rId2"/>
            </p:custDataLst>
          </p:nvPr>
        </p:nvSpPr>
        <p:spPr>
          <a:xfrm>
            <a:off x="1387475" y="5840095"/>
            <a:ext cx="9295765" cy="93345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2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用</a:t>
            </a:r>
            <a:r>
              <a:rPr kumimoji="0" lang="en-US" altLang="zh-CN" sz="2400" b="1" i="0" u="none" strike="noStrike" kern="1200" cap="none" spc="2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MindQuantum</a:t>
            </a:r>
            <a:r>
              <a:rPr kumimoji="0" lang="zh-CN" altLang="en-US" sz="2400" b="1" i="0" u="none" strike="noStrike" kern="1200" cap="none" spc="2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搭建和训练量子神经网络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899160"/>
            <a:ext cx="9756775" cy="51415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9265" y="239395"/>
            <a:ext cx="487616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MindQuantum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140710" y="1503680"/>
            <a:ext cx="5432425" cy="904240"/>
          </a:xfrm>
          <a:prstGeom prst="ellipse">
            <a:avLst/>
          </a:prstGeom>
          <a:solidFill>
            <a:srgbClr val="E2E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32133" y="6239451"/>
            <a:ext cx="2345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MindQuantum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9265" y="266065"/>
            <a:ext cx="494474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MindQuantum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endCxn id="41" idx="2"/>
          </p:cNvCxnSpPr>
          <p:nvPr/>
        </p:nvCxnSpPr>
        <p:spPr>
          <a:xfrm flipH="1" flipV="1">
            <a:off x="6083300" y="5605780"/>
            <a:ext cx="25400" cy="63627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39" idx="3"/>
          </p:cNvCxnSpPr>
          <p:nvPr/>
        </p:nvCxnSpPr>
        <p:spPr>
          <a:xfrm flipH="1" flipV="1">
            <a:off x="4932045" y="5848985"/>
            <a:ext cx="1163955" cy="39052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43" idx="1"/>
          </p:cNvCxnSpPr>
          <p:nvPr/>
        </p:nvCxnSpPr>
        <p:spPr>
          <a:xfrm flipV="1">
            <a:off x="6096000" y="5843270"/>
            <a:ext cx="1138555" cy="39878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413942" y="52362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玻色子算符</a:t>
            </a:r>
          </a:p>
        </p:txBody>
      </p:sp>
      <p:sp>
        <p:nvSpPr>
          <p:cNvPr id="44" name="椭圆 43"/>
          <p:cNvSpPr/>
          <p:nvPr/>
        </p:nvSpPr>
        <p:spPr>
          <a:xfrm>
            <a:off x="71120" y="3508375"/>
            <a:ext cx="4712335" cy="2467610"/>
          </a:xfrm>
          <a:prstGeom prst="ellipse">
            <a:avLst/>
          </a:prstGeom>
          <a:solidFill>
            <a:srgbClr val="EDF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675164" y="4620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量子线路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291536" y="54951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线路绘制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38626" y="50383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量子化学线路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40542" y="40934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组合优化线路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26464" y="45659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量子机器学习线路</a:t>
            </a:r>
          </a:p>
        </p:txBody>
      </p:sp>
      <p:cxnSp>
        <p:nvCxnSpPr>
          <p:cNvPr id="57" name="直接箭头连接符 56"/>
          <p:cNvCxnSpPr>
            <a:stCxn id="53" idx="3"/>
            <a:endCxn id="48" idx="1"/>
          </p:cNvCxnSpPr>
          <p:nvPr/>
        </p:nvCxnSpPr>
        <p:spPr>
          <a:xfrm>
            <a:off x="2210202" y="4278099"/>
            <a:ext cx="1464945" cy="52768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5" idx="3"/>
            <a:endCxn id="48" idx="1"/>
          </p:cNvCxnSpPr>
          <p:nvPr/>
        </p:nvCxnSpPr>
        <p:spPr>
          <a:xfrm>
            <a:off x="2157789" y="4750580"/>
            <a:ext cx="1517650" cy="5524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2" idx="3"/>
            <a:endCxn id="48" idx="1"/>
          </p:cNvCxnSpPr>
          <p:nvPr/>
        </p:nvCxnSpPr>
        <p:spPr>
          <a:xfrm flipV="1">
            <a:off x="2208286" y="4805866"/>
            <a:ext cx="1466850" cy="41719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1" idx="3"/>
            <a:endCxn id="48" idx="1"/>
          </p:cNvCxnSpPr>
          <p:nvPr/>
        </p:nvCxnSpPr>
        <p:spPr>
          <a:xfrm flipV="1">
            <a:off x="2399532" y="4805380"/>
            <a:ext cx="1275715" cy="87439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9" idx="0"/>
            <a:endCxn id="48" idx="2"/>
          </p:cNvCxnSpPr>
          <p:nvPr/>
        </p:nvCxnSpPr>
        <p:spPr>
          <a:xfrm flipH="1" flipV="1">
            <a:off x="4229100" y="4990465"/>
            <a:ext cx="264160" cy="67373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055068" y="5664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量子门</a:t>
            </a:r>
          </a:p>
        </p:txBody>
      </p:sp>
      <p:sp>
        <p:nvSpPr>
          <p:cNvPr id="66" name="椭圆 65"/>
          <p:cNvSpPr/>
          <p:nvPr/>
        </p:nvSpPr>
        <p:spPr>
          <a:xfrm>
            <a:off x="7234555" y="3499485"/>
            <a:ext cx="4916805" cy="2611120"/>
          </a:xfrm>
          <a:prstGeom prst="ellipse">
            <a:avLst/>
          </a:prstGeom>
          <a:solidFill>
            <a:srgbClr val="EDF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220938" y="4557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哈密顿量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732633" y="4976412"/>
            <a:ext cx="221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jordan_wigner</a:t>
            </a:r>
            <a:r>
              <a:rPr lang="zh-CN" altLang="en-US" dirty="0">
                <a:latin typeface="+mn-ea"/>
              </a:rPr>
              <a:t>变换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9702418" y="452121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bravyi_kitaev</a:t>
            </a:r>
            <a:r>
              <a:rPr lang="zh-CN" altLang="en-US" dirty="0">
                <a:latin typeface="+mn-ea"/>
              </a:rPr>
              <a:t>变换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9547041" y="4066018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parity</a:t>
            </a:r>
            <a:r>
              <a:rPr lang="zh-CN" altLang="en-US" dirty="0">
                <a:latin typeface="+mn-ea"/>
              </a:rPr>
              <a:t>变换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9579154" y="5431609"/>
            <a:ext cx="19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ternary_tree</a:t>
            </a:r>
            <a:r>
              <a:rPr lang="zh-CN" altLang="en-US" dirty="0">
                <a:latin typeface="+mn-ea"/>
              </a:rPr>
              <a:t>变换</a:t>
            </a:r>
          </a:p>
        </p:txBody>
      </p:sp>
      <p:cxnSp>
        <p:nvCxnSpPr>
          <p:cNvPr id="78" name="直接箭头连接符 77"/>
          <p:cNvCxnSpPr>
            <a:stCxn id="43" idx="0"/>
            <a:endCxn id="68" idx="2"/>
          </p:cNvCxnSpPr>
          <p:nvPr/>
        </p:nvCxnSpPr>
        <p:spPr>
          <a:xfrm flipH="1" flipV="1">
            <a:off x="7774940" y="4926965"/>
            <a:ext cx="128905" cy="73152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4" idx="1"/>
            <a:endCxn id="68" idx="3"/>
          </p:cNvCxnSpPr>
          <p:nvPr/>
        </p:nvCxnSpPr>
        <p:spPr>
          <a:xfrm flipH="1">
            <a:off x="8329111" y="4250684"/>
            <a:ext cx="1217930" cy="49149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2" idx="1"/>
            <a:endCxn id="68" idx="3"/>
          </p:cNvCxnSpPr>
          <p:nvPr/>
        </p:nvCxnSpPr>
        <p:spPr>
          <a:xfrm flipH="1">
            <a:off x="8329548" y="4705881"/>
            <a:ext cx="1372870" cy="3619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0" idx="1"/>
            <a:endCxn id="68" idx="3"/>
          </p:cNvCxnSpPr>
          <p:nvPr/>
        </p:nvCxnSpPr>
        <p:spPr>
          <a:xfrm flipH="1" flipV="1">
            <a:off x="8329283" y="4741978"/>
            <a:ext cx="1403350" cy="41910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1"/>
            <a:endCxn id="68" idx="3"/>
          </p:cNvCxnSpPr>
          <p:nvPr/>
        </p:nvCxnSpPr>
        <p:spPr>
          <a:xfrm flipH="1" flipV="1">
            <a:off x="8329474" y="4741880"/>
            <a:ext cx="1249680" cy="87439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234481" y="56584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费米子算符</a:t>
            </a:r>
          </a:p>
        </p:txBody>
      </p:sp>
      <p:sp>
        <p:nvSpPr>
          <p:cNvPr id="83" name="椭圆 82"/>
          <p:cNvSpPr/>
          <p:nvPr/>
        </p:nvSpPr>
        <p:spPr>
          <a:xfrm>
            <a:off x="3601720" y="2586355"/>
            <a:ext cx="4749800" cy="1724660"/>
          </a:xfrm>
          <a:prstGeom prst="ellipse">
            <a:avLst/>
          </a:prstGeom>
          <a:solidFill>
            <a:srgbClr val="E0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5122466" y="31435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量子模拟器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8329476" y="2162270"/>
            <a:ext cx="183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ProjectQ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(CPU)</a:t>
            </a:r>
            <a:endParaRPr lang="zh-CN" altLang="en-US" dirty="0">
              <a:latin typeface="+mn-ea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450186" y="25864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Quest (GPU, CPU)</a:t>
            </a:r>
            <a:endParaRPr lang="zh-CN" altLang="en-US" dirty="0">
              <a:latin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339195" y="301070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张量网络</a:t>
            </a:r>
            <a:r>
              <a:rPr lang="en-US" altLang="zh-CN" dirty="0">
                <a:latin typeface="+mn-ea"/>
              </a:rPr>
              <a:t> (GPU, CPU)</a:t>
            </a:r>
            <a:endParaRPr lang="zh-CN" altLang="en-US" dirty="0">
              <a:latin typeface="+mn-ea"/>
            </a:endParaRPr>
          </a:p>
        </p:txBody>
      </p:sp>
      <p:cxnSp>
        <p:nvCxnSpPr>
          <p:cNvPr id="91" name="直接箭头连接符 90"/>
          <p:cNvCxnSpPr>
            <a:endCxn id="84" idx="2"/>
          </p:cNvCxnSpPr>
          <p:nvPr/>
        </p:nvCxnSpPr>
        <p:spPr>
          <a:xfrm flipV="1">
            <a:off x="4388485" y="3605530"/>
            <a:ext cx="1595755" cy="90424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84" idx="2"/>
          </p:cNvCxnSpPr>
          <p:nvPr/>
        </p:nvCxnSpPr>
        <p:spPr>
          <a:xfrm flipH="1" flipV="1">
            <a:off x="5984240" y="3605530"/>
            <a:ext cx="1590675" cy="83883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5" idx="1"/>
          </p:cNvCxnSpPr>
          <p:nvPr/>
        </p:nvCxnSpPr>
        <p:spPr>
          <a:xfrm flipH="1">
            <a:off x="6845935" y="2346960"/>
            <a:ext cx="1483360" cy="102806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6" idx="1"/>
            <a:endCxn id="84" idx="3"/>
          </p:cNvCxnSpPr>
          <p:nvPr/>
        </p:nvCxnSpPr>
        <p:spPr>
          <a:xfrm flipH="1">
            <a:off x="6845935" y="2771140"/>
            <a:ext cx="1604010" cy="60325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9" idx="1"/>
            <a:endCxn id="84" idx="3"/>
          </p:cNvCxnSpPr>
          <p:nvPr/>
        </p:nvCxnSpPr>
        <p:spPr>
          <a:xfrm flipH="1">
            <a:off x="6845935" y="3195320"/>
            <a:ext cx="1493520" cy="17907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4" idx="0"/>
            <a:endCxn id="103" idx="2"/>
          </p:cNvCxnSpPr>
          <p:nvPr/>
        </p:nvCxnSpPr>
        <p:spPr>
          <a:xfrm flipH="1" flipV="1">
            <a:off x="4262755" y="2157730"/>
            <a:ext cx="1721485" cy="98615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105" idx="2"/>
          </p:cNvCxnSpPr>
          <p:nvPr/>
        </p:nvCxnSpPr>
        <p:spPr>
          <a:xfrm flipH="1" flipV="1">
            <a:off x="5968365" y="2070735"/>
            <a:ext cx="17145" cy="106172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4" idx="0"/>
          </p:cNvCxnSpPr>
          <p:nvPr/>
        </p:nvCxnSpPr>
        <p:spPr>
          <a:xfrm flipV="1">
            <a:off x="5984240" y="2157730"/>
            <a:ext cx="1603375" cy="98615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3593506" y="17884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比特串测量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7149029" y="17884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期望值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5414294" y="1701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梯度计算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3663740" y="91128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量子神经网络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5994444" y="89637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量子线路优化</a:t>
            </a:r>
          </a:p>
        </p:txBody>
      </p:sp>
      <p:cxnSp>
        <p:nvCxnSpPr>
          <p:cNvPr id="108" name="直接箭头连接符 107"/>
          <p:cNvCxnSpPr>
            <a:endCxn id="106" idx="2"/>
          </p:cNvCxnSpPr>
          <p:nvPr/>
        </p:nvCxnSpPr>
        <p:spPr>
          <a:xfrm flipH="1" flipV="1">
            <a:off x="4679315" y="1372870"/>
            <a:ext cx="1281430" cy="33337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107" idx="2"/>
          </p:cNvCxnSpPr>
          <p:nvPr/>
        </p:nvCxnSpPr>
        <p:spPr>
          <a:xfrm flipV="1">
            <a:off x="5955030" y="1358265"/>
            <a:ext cx="1055370" cy="34798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箭头: 下 87"/>
          <p:cNvSpPr/>
          <p:nvPr/>
        </p:nvSpPr>
        <p:spPr>
          <a:xfrm rot="10800000">
            <a:off x="11449685" y="526415"/>
            <a:ext cx="579755" cy="3079115"/>
          </a:xfrm>
          <a:prstGeom prst="downArrow">
            <a:avLst>
              <a:gd name="adj1" fmla="val 50000"/>
              <a:gd name="adj2" fmla="val 19200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265" y="6206490"/>
            <a:ext cx="94075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252B3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400" b="0" i="0" dirty="0">
                <a:solidFill>
                  <a:srgbClr val="252B3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热门活动</a:t>
            </a:r>
            <a:r>
              <a:rPr lang="en-US" altLang="zh-CN" sz="2400" b="0" i="0" dirty="0">
                <a:solidFill>
                  <a:srgbClr val="252B3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】MindQuantum</a:t>
            </a:r>
            <a:r>
              <a:rPr lang="zh-CN" altLang="en-US" sz="2400" b="0" i="0" dirty="0">
                <a:solidFill>
                  <a:srgbClr val="252B3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本次</a:t>
            </a:r>
            <a:r>
              <a:rPr lang="en-US" altLang="zh-CN" sz="2400" b="0" i="0" dirty="0">
                <a:solidFill>
                  <a:srgbClr val="252B3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Issues</a:t>
            </a:r>
            <a:r>
              <a:rPr lang="zh-CN" altLang="en-US" sz="2400" b="0" i="0" dirty="0">
                <a:solidFill>
                  <a:srgbClr val="252B3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已发布，就等您大展身手！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" y="1221740"/>
            <a:ext cx="4657725" cy="4414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450" y="4973320"/>
            <a:ext cx="1860550" cy="18846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150" y="616029"/>
            <a:ext cx="5400111" cy="516025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9265" y="266065"/>
            <a:ext cx="473456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近期活动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69265" y="1767434"/>
                <a:ext cx="3146390" cy="606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|"/>
                          <m:endChr m:val="⟩"/>
                          <m:ctrlPr>
                            <a:rPr lang="zh-CN" altLang="en-US" sz="320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zh-CN" altLang="en-US" sz="3200" i="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320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3200" i="0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320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320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320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zh-CN" altLang="en-US" sz="3200" i="1" smtClean="0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zh-CN" sz="3200" b="0" i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微软雅黑" panose="020B0503020204020204" pitchFamily="34" charset="-122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65" y="1767434"/>
                <a:ext cx="3146390" cy="6065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9265" y="2565400"/>
                <a:ext cx="4097655" cy="829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zh-CN" altLang="en-US" sz="2400" i="1" smtClean="0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sz="24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的本征态，我们需要通过量子算法来估计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400" b="0" i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65" y="2565400"/>
                <a:ext cx="4097655" cy="8299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The quantum circuit for phase estimatio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185" y="1607820"/>
            <a:ext cx="7823200" cy="290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69265" y="3778250"/>
                <a:ext cx="3662680" cy="583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zh-CN" altLang="en-US" sz="3200" i="1" smtClean="0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32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=</a:t>
                </a:r>
                <a:r>
                  <a:rPr lang="zh-CN" altLang="en-US" sz="32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zh-CN" altLang="en-US" sz="3200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32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𝑈</m:t>
                    </m:r>
                    <m:r>
                      <a:rPr lang="en-US" altLang="zh-CN" sz="3200" b="0" i="1" smtClean="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𝑅𝑍</m:t>
                    </m:r>
                  </m:oMath>
                </a14:m>
                <a:endParaRPr lang="en-US" altLang="zh-CN" sz="3200" b="0" i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微软雅黑" panose="020B0503020204020204" pitchFamily="34" charset="-122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65" y="3778250"/>
                <a:ext cx="3662680" cy="5835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69265" y="4744720"/>
                <a:ext cx="9849194" cy="1451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zh-CN" altLang="en-US" sz="320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zh-CN" altLang="en-US" sz="320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0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sz="3200" i="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320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n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32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2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3200" i="0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sz="3200" i="1">
                                            <a:ln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3200" i="1">
                                            <a:ln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sz="3200" i="1">
                                            <a:ln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zh-CN" altLang="en-US" sz="3200" i="0">
                                            <a:ln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zh-CN" altLang="en-US" sz="3200" i="0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32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2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zh-CN" altLang="en-US" sz="3200" i="1">
                                            <a:ln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3200" i="1">
                                            <a:ln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sz="3200" i="1">
                                            <a:ln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zh-CN" altLang="en-US" sz="3200" i="0">
                                            <a:ln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sz="320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n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0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3200" i="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320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3200" i="0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3200" i="1">
                                  <a:ln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i="1">
                                  <a:ln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3200" i="1">
                                  <a:ln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zh-CN" altLang="en-US" sz="3200" i="0">
                                  <a:ln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zh-CN" altLang="en-US" sz="320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0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sz="3200" i="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 </m:t>
                      </m:r>
                      <m:r>
                        <a:rPr lang="zh-CN" altLang="en-US" sz="3200" i="1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3200" i="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=−4</m:t>
                      </m:r>
                      <m:r>
                        <a:rPr lang="zh-CN" altLang="en-US" sz="3200" i="1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𝜋𝜃</m:t>
                      </m:r>
                    </m:oMath>
                  </m:oMathPara>
                </a14:m>
                <a:endParaRPr lang="zh-CN" altLang="en-US" sz="3200" i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65" y="4744720"/>
                <a:ext cx="9849194" cy="1451359"/>
              </a:xfrm>
              <a:prstGeom prst="rect">
                <a:avLst/>
              </a:prstGeom>
              <a:blipFill>
                <a:blip r:embed="rId6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69265" y="266065"/>
            <a:ext cx="529272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从入门：相位估计算法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0530" y="3484880"/>
          <a:ext cx="5237480" cy="17424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6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Sepal Length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Sepal Width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Petal Length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Petal Width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  <a:endParaRPr lang="en-US" altLang="zh-CN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  <a:endParaRPr lang="en-US" altLang="zh-CN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</a:t>
                      </a:r>
                      <a:endParaRPr lang="en-US" altLang="zh-CN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  <a:endParaRPr lang="en-US" altLang="zh-CN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30530" y="5894705"/>
            <a:ext cx="53816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altLang="zh-CN" sz="2400" b="0" u="none" strike="noStrike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0: setosa</a:t>
            </a:r>
            <a:r>
              <a:rPr lang="zh-CN" altLang="en-US" sz="2400" b="0" u="none" strike="noStrike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2400" b="0" u="none" strike="noStrike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1: versicolor</a:t>
            </a:r>
            <a:r>
              <a:rPr lang="zh-CN" altLang="en-US" sz="2400" b="0" u="none" strike="noStrike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2400" b="0" u="none" strike="noStrike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2: virginica</a:t>
            </a:r>
            <a:endParaRPr lang="en-US" altLang="zh-CN" sz="2400" b="0" i="0" u="none" strike="noStrike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23" y="1093442"/>
            <a:ext cx="4970427" cy="185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FEADB597-4355-4843-886D-CFD599CAA855}"/>
              </a:ext>
            </a:extLst>
          </p:cNvPr>
          <p:cNvGrpSpPr/>
          <p:nvPr/>
        </p:nvGrpSpPr>
        <p:grpSpPr>
          <a:xfrm>
            <a:off x="5890895" y="998980"/>
            <a:ext cx="5956300" cy="2297305"/>
            <a:chOff x="5890895" y="998980"/>
            <a:chExt cx="5956300" cy="22973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890895" y="1604645"/>
                  <a:ext cx="5941060" cy="529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predict</m:t>
                        </m:r>
                        <m:r>
                          <a:rPr lang="en-US" altLang="zh-CN" sz="2400" b="0" i="1" smtClean="0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zh-CN" altLang="en-US" sz="2400" i="1" smtClean="0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400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  <m:sup>
                                    <m:r>
                                      <a:rPr lang="zh-CN" altLang="en-US" sz="2400" i="0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24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zh-CN" altLang="en-US" sz="24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zh-CN" altLang="en-US" sz="2400" i="0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24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</m:d>
                                <m:r>
                                  <a:rPr lang="zh-CN" altLang="en-US" sz="2400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sz="24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zh-CN" altLang="en-US" sz="24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sz="2400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</m:d>
                              </m:e>
                            </m:d>
                            <m:r>
                              <a:rPr lang="zh-CN" altLang="en-US" sz="2400" i="0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CN" altLang="en-US" sz="2400" i="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微软雅黑" panose="020B0503020204020204" pitchFamily="34" charset="-122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895" y="1604645"/>
                  <a:ext cx="5941060" cy="5295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7810137" y="998980"/>
              <a:ext cx="23164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变分量子算法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6475730" y="2205990"/>
                  <a:ext cx="5371465" cy="4603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f</m:t>
                      </m:r>
                    </m:oMath>
                  </a14:m>
                  <a:r>
                    <a:rPr lang="zh-CN" altLang="en-US" sz="2400" dirty="0">
                      <a:ln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：样本特征；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w</m:t>
                      </m:r>
                    </m:oMath>
                  </a14:m>
                  <a:r>
                    <a:rPr lang="zh-CN" altLang="en-US" sz="2400" dirty="0">
                      <a:ln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：待训练参数</a:t>
                  </a: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730" y="2205990"/>
                  <a:ext cx="5371465" cy="460375"/>
                </a:xfrm>
                <a:prstGeom prst="rect">
                  <a:avLst/>
                </a:prstGeom>
                <a:blipFill>
                  <a:blip r:embed="rId4"/>
                  <a:stretch>
                    <a:fillRect l="-568" t="-13333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6167120" y="2748280"/>
                  <a:ext cx="5372100" cy="5480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400" i="1" smtClean="0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400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en-US" sz="2400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Loss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mbria Math" panose="02040503050406030204" pitchFamily="18" charset="0"/>
                                  </a:rPr>
                                  <m:t>target</m:t>
                                </m:r>
                                <m:r>
                                  <a:rPr lang="zh-CN" altLang="en-US" sz="2400" i="0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mbria Math" panose="02040503050406030204" pitchFamily="18" charset="0"/>
                                  </a:rPr>
                                  <m:t>predict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2400" i="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微软雅黑" panose="020B0503020204020204" pitchFamily="34" charset="-122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120" y="2748280"/>
                  <a:ext cx="5372100" cy="548005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本框 11"/>
          <p:cNvSpPr txBox="1"/>
          <p:nvPr/>
        </p:nvSpPr>
        <p:spPr>
          <a:xfrm>
            <a:off x="469265" y="266065"/>
            <a:ext cx="848169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到精通：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量子神经网络（鸢尾花识别）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2D75B0-737B-4DC8-A82A-A07950F55DBE}"/>
              </a:ext>
            </a:extLst>
          </p:cNvPr>
          <p:cNvGrpSpPr/>
          <p:nvPr/>
        </p:nvGrpSpPr>
        <p:grpSpPr>
          <a:xfrm>
            <a:off x="6515284" y="3484373"/>
            <a:ext cx="5331911" cy="3290442"/>
            <a:chOff x="6515284" y="3484373"/>
            <a:chExt cx="5331911" cy="3290442"/>
          </a:xfrm>
        </p:grpSpPr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7055342" y="3885934"/>
              <a:ext cx="428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cxnSpLocks/>
            </p:cNvCxnSpPr>
            <p:nvPr/>
          </p:nvCxnSpPr>
          <p:spPr>
            <a:xfrm>
              <a:off x="7055342" y="4590117"/>
              <a:ext cx="428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>
              <a:off x="7055342" y="5294300"/>
              <a:ext cx="428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</p:cNvCxnSpPr>
            <p:nvPr/>
          </p:nvCxnSpPr>
          <p:spPr>
            <a:xfrm>
              <a:off x="7055342" y="5998482"/>
              <a:ext cx="428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382635" y="3484373"/>
              <a:ext cx="681990" cy="679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RZ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8382635" y="4207708"/>
              <a:ext cx="681990" cy="679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RZ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8382635" y="4931043"/>
              <a:ext cx="681990" cy="679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RZ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8382635" y="5654378"/>
              <a:ext cx="681990" cy="679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RZ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9937115" y="3484373"/>
              <a:ext cx="681990" cy="679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RX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9937115" y="4207708"/>
              <a:ext cx="681990" cy="679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RX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9937115" y="4931043"/>
              <a:ext cx="681990" cy="679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RX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937115" y="5654378"/>
              <a:ext cx="681990" cy="679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RX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9682480" y="6314440"/>
                  <a:ext cx="1125220" cy="4603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2480" y="6314440"/>
                  <a:ext cx="1125220" cy="460375"/>
                </a:xfrm>
                <a:prstGeom prst="rect">
                  <a:avLst/>
                </a:prstGeom>
                <a:blipFill>
                  <a:blip r:embed="rId6"/>
                  <a:stretch>
                    <a:fillRect l="-10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8338185" y="6314440"/>
                  <a:ext cx="865505" cy="4603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f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185" y="6314440"/>
                  <a:ext cx="865505" cy="460375"/>
                </a:xfrm>
                <a:prstGeom prst="rect">
                  <a:avLst/>
                </a:prstGeom>
                <a:blipFill>
                  <a:blip r:embed="rId7"/>
                  <a:stretch>
                    <a:fillRect l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1359515" y="6304280"/>
                  <a:ext cx="487680" cy="4603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微软雅黑" panose="020B0503020204020204" pitchFamily="34" charset="-122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9515" y="6304280"/>
                  <a:ext cx="487680" cy="460375"/>
                </a:xfrm>
                <a:prstGeom prst="rect">
                  <a:avLst/>
                </a:prstGeom>
                <a:blipFill>
                  <a:blip r:embed="rId8"/>
                  <a:stretch>
                    <a:fillRect l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11344275" y="5768340"/>
                  <a:ext cx="487680" cy="4603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⟨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4275" y="5768340"/>
                  <a:ext cx="487680" cy="460375"/>
                </a:xfrm>
                <a:prstGeom prst="rect">
                  <a:avLst/>
                </a:prstGeom>
                <a:blipFill>
                  <a:blip r:embed="rId9"/>
                  <a:stretch>
                    <a:fillRect l="-11250" r="-31250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11344275" y="5113655"/>
                  <a:ext cx="487680" cy="4603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4275" y="5113655"/>
                  <a:ext cx="487680" cy="4603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DA123F3-4C0F-4341-B33D-58B2A36F9D3D}"/>
                    </a:ext>
                  </a:extLst>
                </p:cNvPr>
                <p:cNvSpPr txBox="1"/>
                <p:nvPr/>
              </p:nvSpPr>
              <p:spPr>
                <a:xfrm>
                  <a:off x="6515284" y="3647983"/>
                  <a:ext cx="37540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DA123F3-4C0F-4341-B33D-58B2A36F9D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284" y="3647983"/>
                  <a:ext cx="375407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4754" r="-63934"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8137718-AE4C-4F2F-8D47-D17741C94D5C}"/>
                    </a:ext>
                  </a:extLst>
                </p:cNvPr>
                <p:cNvSpPr txBox="1"/>
                <p:nvPr/>
              </p:nvSpPr>
              <p:spPr>
                <a:xfrm>
                  <a:off x="6515284" y="5751089"/>
                  <a:ext cx="37540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8137718-AE4C-4F2F-8D47-D17741C94D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284" y="5751089"/>
                  <a:ext cx="375407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14754" r="-63934"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CD2BD67-5227-42D3-B8E8-6EC54EB3022B}"/>
                    </a:ext>
                  </a:extLst>
                </p:cNvPr>
                <p:cNvSpPr txBox="1"/>
                <p:nvPr/>
              </p:nvSpPr>
              <p:spPr>
                <a:xfrm>
                  <a:off x="6515284" y="5050053"/>
                  <a:ext cx="37540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CD2BD67-5227-42D3-B8E8-6EC54EB30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284" y="5050053"/>
                  <a:ext cx="375407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14754" r="-63934"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B7D31E48-4F6A-4E87-B273-260CA5C0D5C9}"/>
                    </a:ext>
                  </a:extLst>
                </p:cNvPr>
                <p:cNvSpPr txBox="1"/>
                <p:nvPr/>
              </p:nvSpPr>
              <p:spPr>
                <a:xfrm>
                  <a:off x="6515284" y="4349018"/>
                  <a:ext cx="37540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B7D31E48-4F6A-4E87-B273-260CA5C0D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284" y="4349018"/>
                  <a:ext cx="375407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4754" r="-63934"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89E7769-991C-4B42-BFAF-03FD049FB73F}"/>
              </a:ext>
            </a:extLst>
          </p:cNvPr>
          <p:cNvGrpSpPr/>
          <p:nvPr/>
        </p:nvGrpSpPr>
        <p:grpSpPr>
          <a:xfrm>
            <a:off x="982344" y="3649345"/>
            <a:ext cx="7566037" cy="1871980"/>
            <a:chOff x="982345" y="3649345"/>
            <a:chExt cx="7351078" cy="1871980"/>
          </a:xfrm>
        </p:grpSpPr>
        <p:sp>
          <p:nvSpPr>
            <p:cNvPr id="28" name="箭头: 上 27"/>
            <p:cNvSpPr/>
            <p:nvPr/>
          </p:nvSpPr>
          <p:spPr>
            <a:xfrm rot="5560364">
              <a:off x="6137275" y="1957070"/>
              <a:ext cx="424815" cy="3809365"/>
            </a:xfrm>
            <a:prstGeom prst="upArrow">
              <a:avLst>
                <a:gd name="adj1" fmla="val 50000"/>
                <a:gd name="adj2" fmla="val 2665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箭头: 上 29"/>
            <p:cNvSpPr/>
            <p:nvPr/>
          </p:nvSpPr>
          <p:spPr>
            <a:xfrm rot="5608647">
              <a:off x="5652135" y="2010410"/>
              <a:ext cx="424815" cy="4891405"/>
            </a:xfrm>
            <a:prstGeom prst="upArrow">
              <a:avLst>
                <a:gd name="adj1" fmla="val 50000"/>
                <a:gd name="adj2" fmla="val 2766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箭头: 上 30"/>
            <p:cNvSpPr/>
            <p:nvPr/>
          </p:nvSpPr>
          <p:spPr>
            <a:xfrm rot="5813573">
              <a:off x="5029835" y="1860550"/>
              <a:ext cx="424815" cy="6182360"/>
            </a:xfrm>
            <a:prstGeom prst="upArrow">
              <a:avLst>
                <a:gd name="adj1" fmla="val 50000"/>
                <a:gd name="adj2" fmla="val 2632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箭头: 上 31"/>
            <p:cNvSpPr/>
            <p:nvPr/>
          </p:nvSpPr>
          <p:spPr>
            <a:xfrm rot="5941166">
              <a:off x="4441190" y="1637665"/>
              <a:ext cx="424815" cy="7342505"/>
            </a:xfrm>
            <a:prstGeom prst="upArrow">
              <a:avLst>
                <a:gd name="adj1" fmla="val 50000"/>
                <a:gd name="adj2" fmla="val 28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0e3fe52-5926-45b2-a3d1-5e22969a264e}"/>
  <p:tag name="TABLE_ENDDRAG_ORIGIN_RECT" val="873*158"/>
  <p:tag name="TABLE_ENDDRAG_RECT" val="43*290*873*15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4"/>
  <p:tag name="KSO_WM_UNIT_COLOR_SCHEME_PARENT_PAGE" val="0_3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285_4*l_h_f*1_2_1"/>
  <p:tag name="KSO_WM_TEMPLATE_CATEGORY" val="custom"/>
  <p:tag name="KSO_WM_TEMPLATE_INDEX" val="20204285"/>
  <p:tag name="KSO_WM_UNIT_LAYERLEVEL" val="1_1_1"/>
  <p:tag name="KSO_WM_TAG_VERSION" val="1.0"/>
  <p:tag name="KSO_WM_BEAUTIFY_FLAG" val="#wm#"/>
  <p:tag name="KSO_WM_UNIT_PRESET_TEXT" val="单击此处添加小标题内容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798</Words>
  <Application>Microsoft Office PowerPoint</Application>
  <PresentationFormat>宽屏</PresentationFormat>
  <Paragraphs>143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Calibri</vt:lpstr>
      <vt:lpstr>Cambria Math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xuxs</dc:creator>
  <cp:lastModifiedBy>xuxs</cp:lastModifiedBy>
  <cp:revision>32</cp:revision>
  <dcterms:created xsi:type="dcterms:W3CDTF">2021-09-07T21:47:00Z</dcterms:created>
  <dcterms:modified xsi:type="dcterms:W3CDTF">2021-09-09T08:38:37Z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2D42D648BBEF49279B6D7580D35C0C0E</vt:lpwstr>
  </property>
  <property fmtid="{D5CDD505-2E9C-101B-9397-08002B2CF9AE}" pid="3" name="KSOProductBuildVer">
    <vt:lpwstr>2052-11.1.0.10938</vt:lpwstr>
  </property>
</Properties>
</file>