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0" r:id="rId4"/>
  </p:sldMasterIdLst>
  <p:notesMasterIdLst>
    <p:notesMasterId r:id="rId33"/>
  </p:notesMasterIdLst>
  <p:sldIdLst>
    <p:sldId id="256" r:id="rId5"/>
    <p:sldId id="257" r:id="rId6"/>
    <p:sldId id="2037" r:id="rId7"/>
    <p:sldId id="599" r:id="rId8"/>
    <p:sldId id="1010" r:id="rId9"/>
    <p:sldId id="455" r:id="rId10"/>
    <p:sldId id="395" r:id="rId11"/>
    <p:sldId id="405" r:id="rId12"/>
    <p:sldId id="401" r:id="rId13"/>
    <p:sldId id="460" r:id="rId14"/>
    <p:sldId id="458" r:id="rId15"/>
    <p:sldId id="461" r:id="rId16"/>
    <p:sldId id="462" r:id="rId17"/>
    <p:sldId id="463" r:id="rId18"/>
    <p:sldId id="459" r:id="rId19"/>
    <p:sldId id="464" r:id="rId20"/>
    <p:sldId id="465" r:id="rId21"/>
    <p:sldId id="466" r:id="rId22"/>
    <p:sldId id="397" r:id="rId23"/>
    <p:sldId id="404" r:id="rId24"/>
    <p:sldId id="467" r:id="rId25"/>
    <p:sldId id="468" r:id="rId26"/>
    <p:sldId id="470" r:id="rId27"/>
    <p:sldId id="469" r:id="rId28"/>
    <p:sldId id="523" r:id="rId29"/>
    <p:sldId id="524" r:id="rId30"/>
    <p:sldId id="525" r:id="rId31"/>
    <p:sldId id="52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B65B21-A95C-4A04-8F1D-84FBE9002DA2}">
          <p14:sldIdLst>
            <p14:sldId id="256"/>
            <p14:sldId id="257"/>
          </p14:sldIdLst>
        </p14:section>
        <p14:section name="深度学习训练原理简介" id="{0535FFEE-86C9-47BE-BA5D-130E4075DDE0}">
          <p14:sldIdLst>
            <p14:sldId id="2037"/>
            <p14:sldId id="599"/>
            <p14:sldId id="1010"/>
            <p14:sldId id="455"/>
            <p14:sldId id="395"/>
          </p14:sldIdLst>
        </p14:section>
        <p14:section name="OOP+FP" id="{F5FFDBB7-DE7D-42BB-83F1-3720DBA63B7E}">
          <p14:sldIdLst>
            <p14:sldId id="405"/>
            <p14:sldId id="401"/>
            <p14:sldId id="460"/>
            <p14:sldId id="458"/>
            <p14:sldId id="461"/>
            <p14:sldId id="462"/>
            <p14:sldId id="463"/>
            <p14:sldId id="459"/>
            <p14:sldId id="464"/>
            <p14:sldId id="465"/>
            <p14:sldId id="466"/>
            <p14:sldId id="397"/>
            <p14:sldId id="404"/>
          </p14:sldIdLst>
        </p14:section>
        <p14:section name="函数式自动微分" id="{3E4C5F21-B5FD-455F-92E7-E8B87A0DD8A9}">
          <p14:sldIdLst>
            <p14:sldId id="467"/>
            <p14:sldId id="468"/>
          </p14:sldIdLst>
        </p14:section>
        <p14:section name="梯度操作" id="{74793CA3-2AEE-410E-9559-DCA9DEF49C1F}">
          <p14:sldIdLst>
            <p14:sldId id="470"/>
            <p14:sldId id="469"/>
          </p14:sldIdLst>
        </p14:section>
        <p14:section name="学习资源" id="{A30001C5-7D5B-4A79-AD81-CB2366E434C8}">
          <p14:sldIdLst>
            <p14:sldId id="523"/>
            <p14:sldId id="524"/>
            <p14:sldId id="525"/>
          </p14:sldIdLst>
        </p14:section>
        <p14:section name="结束语" id="{77C6777E-9158-4406-8E36-C6BCB1AA0E77}">
          <p14:sldIdLst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03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Shape 2814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58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15" name="Shape 28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solidFill>
                  <a:srgbClr val="990000"/>
                </a:solidFill>
                <a:latin typeface="微软雅黑" pitchFamily="34" charset="-122"/>
              </a:rPr>
              <a:t>MindSpore </a:t>
            </a:r>
            <a:r>
              <a:rPr lang="zh-CN" altLang="en-US" dirty="0">
                <a:solidFill>
                  <a:srgbClr val="990000"/>
                </a:solidFill>
                <a:latin typeface="微软雅黑" pitchFamily="34" charset="-122"/>
              </a:rPr>
              <a:t>自从</a:t>
            </a:r>
            <a:r>
              <a:rPr lang="en-US" altLang="zh-CN" dirty="0">
                <a:solidFill>
                  <a:srgbClr val="990000"/>
                </a:solidFill>
                <a:latin typeface="微软雅黑" pitchFamily="34" charset="-122"/>
              </a:rPr>
              <a:t>2020.3</a:t>
            </a:r>
            <a:r>
              <a:rPr lang="zh-CN" altLang="en-US" dirty="0">
                <a:solidFill>
                  <a:srgbClr val="990000"/>
                </a:solidFill>
                <a:latin typeface="微软雅黑" pitchFamily="34" charset="-122"/>
              </a:rPr>
              <a:t>月正式开源以来，与社区伙伴一起持续完善易用性，并且重点构建了大模型能力，</a:t>
            </a:r>
            <a:r>
              <a:rPr lang="en-US" altLang="zh-CN" dirty="0">
                <a:solidFill>
                  <a:srgbClr val="990000"/>
                </a:solidFill>
                <a:latin typeface="微软雅黑" pitchFamily="34" charset="-122"/>
              </a:rPr>
              <a:t>AI4S</a:t>
            </a:r>
            <a:r>
              <a:rPr lang="zh-CN" altLang="en-US" dirty="0">
                <a:solidFill>
                  <a:srgbClr val="990000"/>
                </a:solidFill>
                <a:latin typeface="微软雅黑" pitchFamily="34" charset="-122"/>
              </a:rPr>
              <a:t>领域也进行了完整的布局，今天发布的</a:t>
            </a:r>
            <a:r>
              <a:rPr lang="en-US" altLang="zh-CN" dirty="0">
                <a:solidFill>
                  <a:srgbClr val="990000"/>
                </a:solidFill>
                <a:latin typeface="微软雅黑" pitchFamily="34" charset="-122"/>
              </a:rPr>
              <a:t>2.0</a:t>
            </a:r>
            <a:r>
              <a:rPr lang="zh-CN" altLang="en-US" dirty="0">
                <a:solidFill>
                  <a:srgbClr val="990000"/>
                </a:solidFill>
                <a:latin typeface="微软雅黑" pitchFamily="34" charset="-122"/>
              </a:rPr>
              <a:t>版本在这三个方面达到了新的里程碑：</a:t>
            </a:r>
            <a:endParaRPr lang="en-US" altLang="zh-CN" dirty="0">
              <a:solidFill>
                <a:srgbClr val="990000"/>
              </a:solidFill>
              <a:latin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、提升框架易用性，对上提供领域开发套件，内部完善动态图、以及静态图语法支持度，提升框架易用性。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、大模型方面，基于大模型套件降低开发成本，同时构建大模型分布式训练推理加速能力，提供高性能的分布式训推基础设施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AI4S</a:t>
            </a:r>
            <a:r>
              <a:rPr lang="zh-CN" altLang="en-US" dirty="0"/>
              <a:t>领域构建了电磁仿真、流体力学、生物计算三个套件，同时构建融合框架能力，提供函数式微分，计算图编译加速，支撑</a:t>
            </a:r>
            <a:r>
              <a:rPr lang="en-US" altLang="zh-CN" dirty="0"/>
              <a:t>AI4S</a:t>
            </a:r>
            <a:r>
              <a:rPr lang="zh-CN" altLang="en-US" dirty="0"/>
              <a:t>突破前研特性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F277A-14D1-4AFB-BEFA-4B10DD2A00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62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8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0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7" y="630374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/>
            <a:r>
              <a:rPr kumimoji="1" lang="zh-CN" altLang="en-US" sz="3635" dirty="0">
                <a:solidFill>
                  <a:prstClr val="black"/>
                </a:solidFill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351899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2438" y="447468"/>
            <a:ext cx="11296649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9421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24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7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429" indent="0" algn="ctr">
              <a:buNone/>
              <a:defRPr sz="2599"/>
            </a:lvl2pPr>
            <a:lvl3pPr marL="1187491" indent="0" algn="ctr">
              <a:buNone/>
              <a:defRPr sz="2339"/>
            </a:lvl3pPr>
            <a:lvl4pPr marL="1780919" indent="0" algn="ctr">
              <a:buNone/>
              <a:defRPr sz="2079"/>
            </a:lvl4pPr>
            <a:lvl5pPr marL="2374347" indent="0" algn="ctr">
              <a:buNone/>
              <a:defRPr sz="2079"/>
            </a:lvl5pPr>
            <a:lvl6pPr marL="2967775" indent="0" algn="ctr">
              <a:buNone/>
              <a:defRPr sz="2079"/>
            </a:lvl6pPr>
            <a:lvl7pPr marL="3561839" indent="0" algn="ctr">
              <a:buNone/>
              <a:defRPr sz="2079"/>
            </a:lvl7pPr>
            <a:lvl8pPr marL="4155266" indent="0" algn="ctr">
              <a:buNone/>
              <a:defRPr sz="2079"/>
            </a:lvl8pPr>
            <a:lvl9pPr marL="47486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6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8"/>
            <a:ext cx="10740640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23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920836"/>
          <a:ext cx="10177327" cy="254952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99907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99907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99907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99907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1235711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724882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8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4913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304473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此版式用于思考题具体格式</a:t>
            </a:r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2982806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1053278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2037009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3473678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28385783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153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2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484312"/>
            <a:ext cx="1129347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99597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178018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7594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2438" y="447468"/>
            <a:ext cx="11296649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372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165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09909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5144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z00522965\AppData\Roaming\eSpace_Desktop\UserData\z00522965\imagefiles\originalImgfiles\F80A838C-22AD-40A3-98CD-6406681B1209.png">
            <a:extLst>
              <a:ext uri="{FF2B5EF4-FFF2-40B4-BE49-F238E27FC236}">
                <a16:creationId xmlns:a16="http://schemas.microsoft.com/office/drawing/2014/main" id="{D834CB6D-639B-4089-8822-B8B8BA30A6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729" y="6181552"/>
            <a:ext cx="1202575" cy="67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2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2">
          <p15:clr>
            <a:srgbClr val="F26B43"/>
          </p15:clr>
        </p15:guide>
        <p15:guide id="2" pos="7038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162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73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orient="horz" pos="234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905" y="457499"/>
            <a:ext cx="11291061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84313"/>
            <a:ext cx="1129347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32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2341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935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orient="horz" pos="91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Copyright©2021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>
          <p15:clr>
            <a:srgbClr val="F26B43"/>
          </p15:clr>
        </p15:guide>
        <p15:guide id="4" pos="71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59230" y="1350395"/>
            <a:ext cx="6287846" cy="168148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MindSpore</a:t>
            </a:r>
            <a:r>
              <a:rPr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深度学习训练</a:t>
            </a:r>
            <a:endParaRPr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99" b="1" dirty="0" err="1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  <a:sym typeface="+mn-ea"/>
              </a:rPr>
              <a:t>MindSpore</a:t>
            </a: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  <a:sym typeface="+mn-ea"/>
              </a:rPr>
              <a:t>模型训练</a:t>
            </a:r>
            <a:endParaRPr lang="zh-CN" altLang="en-US" sz="2799" b="1" dirty="0">
              <a:solidFill>
                <a:srgbClr val="990000"/>
              </a:solidFill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850" y="4815966"/>
            <a:ext cx="10515600" cy="150018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以手写数字识别为例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621030"/>
            <a:ext cx="5541645" cy="2533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网络构建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1770"/>
            <a:ext cx="4902200" cy="491934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6386830" y="1557020"/>
            <a:ext cx="4966970" cy="489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nn.Cell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构造神经网络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中实例化神经网络层、设置状态等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方法中书写正向计算逻辑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8035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Loss function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5915"/>
            <a:ext cx="5810250" cy="78105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919480" y="2650490"/>
            <a:ext cx="4463415" cy="380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合适的损失函数，如手写数字识别任务是多分类问题，适合使用交叉熵损失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CrossEntropyLoss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7" name="图片 6" descr="截图_选择区域_202211291835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0"/>
            <a:ext cx="66103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Optimizer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765" y="149860"/>
            <a:ext cx="5233035" cy="2211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79" y="4816559"/>
            <a:ext cx="7820025" cy="61912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656590" y="1959063"/>
            <a:ext cx="10697210" cy="4945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模型优化（</a:t>
            </a:r>
            <a:r>
              <a:rPr lang="en-U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Optimization）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是在每个训练步骤中调整模型参数以减少模型误差的过程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MindSpore提供多种优化算法的实现，称之为优化器（Optimizer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优化器内部定义了模型的参数优化过程（即梯度如何更新至模型参数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所有优化逻辑都封装在优化器对象中。在这里，我们使用SGD（Stochastic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Gradient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Descent）优化器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我们通过model.trainable_params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方法获得模型的可训练参数，并传入学习率超参来初始化优化器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Parameter and Hyper-parameter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模型参数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(Parameter)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神经网络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需要从数据中学习和估计得到，需要训练的参数矩阵或向量，在模型定义时采用随机初始化，通常是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层内的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weight/bias/gamma/beta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超参数（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Hyper-Parameter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人为设定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的调优参数。如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hidden 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 of layers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epochs/steps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训练逻辑</a:t>
            </a:r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一个</a:t>
            </a:r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Step</a:t>
            </a: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的训练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1806575"/>
            <a:ext cx="8553450" cy="3781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3955" y="2347595"/>
            <a:ext cx="2893695" cy="52197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163955" y="4683125"/>
            <a:ext cx="3695065" cy="32067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63955" y="5038725"/>
            <a:ext cx="3990340" cy="26606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9581515" y="2347595"/>
            <a:ext cx="2270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正向计算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Loss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84055" y="4107180"/>
            <a:ext cx="29660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反向传播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,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获得梯度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84055" y="5003165"/>
            <a:ext cx="2270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权重更新</a:t>
            </a:r>
          </a:p>
        </p:txBody>
      </p:sp>
      <p:cxnSp>
        <p:nvCxnSpPr>
          <p:cNvPr id="18" name="直接箭头连接符 17"/>
          <p:cNvCxnSpPr>
            <a:stCxn id="10" idx="3"/>
            <a:endCxn id="16" idx="1"/>
          </p:cNvCxnSpPr>
          <p:nvPr/>
        </p:nvCxnSpPr>
        <p:spPr>
          <a:xfrm>
            <a:off x="5154295" y="5172075"/>
            <a:ext cx="4429760" cy="6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5" idx="1"/>
          </p:cNvCxnSpPr>
          <p:nvPr/>
        </p:nvCxnSpPr>
        <p:spPr>
          <a:xfrm flipV="1">
            <a:off x="4859020" y="4337685"/>
            <a:ext cx="4725035" cy="50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13" idx="1"/>
          </p:cNvCxnSpPr>
          <p:nvPr/>
        </p:nvCxnSpPr>
        <p:spPr>
          <a:xfrm flipV="1">
            <a:off x="4057650" y="2578100"/>
            <a:ext cx="5523865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43585" y="3659505"/>
            <a:ext cx="8237220" cy="32829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文本框 22"/>
          <p:cNvSpPr txBox="1"/>
          <p:nvPr/>
        </p:nvSpPr>
        <p:spPr>
          <a:xfrm>
            <a:off x="9584055" y="3496945"/>
            <a:ext cx="2270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梯度计算函数</a:t>
            </a:r>
          </a:p>
        </p:txBody>
      </p:sp>
      <p:cxnSp>
        <p:nvCxnSpPr>
          <p:cNvPr id="24" name="直接箭头连接符 23"/>
          <p:cNvCxnSpPr>
            <a:stCxn id="12" idx="3"/>
            <a:endCxn id="23" idx="1"/>
          </p:cNvCxnSpPr>
          <p:nvPr/>
        </p:nvCxnSpPr>
        <p:spPr>
          <a:xfrm flipV="1">
            <a:off x="8980805" y="3727450"/>
            <a:ext cx="603250" cy="96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数据集遍历迭代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" y="1355725"/>
            <a:ext cx="7503795" cy="53968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6745" y="1906270"/>
            <a:ext cx="6979285" cy="28911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8583930" y="1691005"/>
            <a:ext cx="2692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一个Step的训练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  <a:sym typeface="+mn-ea"/>
            </a:endParaRPr>
          </a:p>
        </p:txBody>
      </p:sp>
      <p:cxnSp>
        <p:nvCxnSpPr>
          <p:cNvPr id="21" name="直接箭头连接符 20"/>
          <p:cNvCxnSpPr>
            <a:stCxn id="6" idx="3"/>
            <a:endCxn id="13" idx="1"/>
          </p:cNvCxnSpPr>
          <p:nvPr/>
        </p:nvCxnSpPr>
        <p:spPr>
          <a:xfrm flipV="1">
            <a:off x="7606030" y="1921510"/>
            <a:ext cx="977900" cy="14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0555" y="5434330"/>
            <a:ext cx="6979285" cy="131826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8587740" y="3646170"/>
            <a:ext cx="3084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遍历数据集，</a:t>
            </a:r>
          </a:p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一次数据集的完整遍历称为一个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epoch</a:t>
            </a:r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 flipV="1">
            <a:off x="7609840" y="4245610"/>
            <a:ext cx="977900" cy="184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模型评估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60" y="2121535"/>
            <a:ext cx="8296275" cy="3486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7250" y="2671445"/>
            <a:ext cx="2279650" cy="3371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9408795" y="1994535"/>
            <a:ext cx="2270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模型状态需置为非训练</a:t>
            </a:r>
          </a:p>
        </p:txBody>
      </p:sp>
      <p:cxnSp>
        <p:nvCxnSpPr>
          <p:cNvPr id="21" name="直接箭头连接符 20"/>
          <p:cNvCxnSpPr>
            <a:stCxn id="6" idx="3"/>
            <a:endCxn id="13" idx="1"/>
          </p:cNvCxnSpPr>
          <p:nvPr/>
        </p:nvCxnSpPr>
        <p:spPr>
          <a:xfrm flipV="1">
            <a:off x="3136900" y="2409825"/>
            <a:ext cx="6271895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4250" y="3503295"/>
            <a:ext cx="2279650" cy="3371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9408795" y="3409950"/>
            <a:ext cx="2270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模型评估仅需要执行正向</a:t>
            </a:r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3263900" y="3672205"/>
            <a:ext cx="6144895" cy="15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197610" y="4086860"/>
            <a:ext cx="4936490" cy="58293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/>
        </p:nvSpPr>
        <p:spPr>
          <a:xfrm>
            <a:off x="9408160" y="5048250"/>
            <a:ext cx="2435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自定义评价指标</a:t>
            </a:r>
          </a:p>
        </p:txBody>
      </p:sp>
      <p:cxnSp>
        <p:nvCxnSpPr>
          <p:cNvPr id="19" name="直接箭头连接符 18"/>
          <p:cNvCxnSpPr>
            <a:stCxn id="17" idx="3"/>
            <a:endCxn id="18" idx="1"/>
          </p:cNvCxnSpPr>
          <p:nvPr/>
        </p:nvCxnSpPr>
        <p:spPr>
          <a:xfrm>
            <a:off x="6134100" y="4378325"/>
            <a:ext cx="3274060" cy="90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模型保存与加载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3131820"/>
            <a:ext cx="550545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533265"/>
            <a:ext cx="6915150" cy="176212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838200" y="1691005"/>
            <a:ext cx="1069721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lnSpc>
                <a:spcPct val="150000"/>
              </a:lnSpc>
              <a:buNone/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在训练网络模型的过程中，实际上我们希望保存中间和最后的结果，用于微调（fine-tune）和后续的模型推理与部署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068" y="281235"/>
            <a:ext cx="10515600" cy="1325563"/>
          </a:xfrm>
        </p:spPr>
        <p:txBody>
          <a:bodyPr/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  <a:sym typeface="+mn-ea"/>
              </a:rPr>
              <a:t>计算图</a:t>
            </a:r>
            <a:endParaRPr lang="zh-CN" altLang="en-US" sz="2799" b="1" dirty="0">
              <a:solidFill>
                <a:srgbClr val="990000"/>
              </a:solidFill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640" y="1537970"/>
            <a:ext cx="10965815" cy="5185410"/>
          </a:xfrm>
        </p:spPr>
        <p:txBody>
          <a:bodyPr>
            <a:normAutofit fontScale="80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动态图：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其核心特点是计算图的构建和计算同时发生（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run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类似Python解释器，在计算图中定义一个Tensor时，其值就已经被计算且确定了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Pythonic语法，在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调试模型时较为方便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，能够实时得到中间结果的值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由于所有节点都需要被保存，导致难以对整个计算图进行优化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静态图：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将计算图的构建和实际计算分开（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run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在构建阶段，根据完整的计算流程对原始的计算图进行优化和调整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编译得到更省内存和计算量更少的计算图。编译之后图的结构不再改变，所以称之为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静态图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。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在计算阶段，根据输入数据执行编译好的计算图得到计算结果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静态图相比起动态图，对全局的信息掌握更丰富，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可做的优化也会更多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中间过程对于用户来说是个黑盒，无法像动态图一样实时拿到中间计算结果</a:t>
            </a:r>
            <a:r>
              <a:rPr lang="en-US" altLang="zh-CN" dirty="0"/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684746" y="0"/>
            <a:ext cx="5507254" cy="6858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193450" y="1"/>
            <a:ext cx="4755631" cy="685800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  <a:alpha val="0"/>
                </a:srgbClr>
              </a:gs>
              <a:gs pos="11000">
                <a:sysClr val="window" lastClr="FFFFFF">
                  <a:alpha val="8000"/>
                </a:sysClr>
              </a:gs>
              <a:gs pos="35000">
                <a:sysClr val="window" lastClr="FFFFFF">
                  <a:alpha val="73000"/>
                </a:sysClr>
              </a:gs>
              <a:gs pos="58000">
                <a:srgbClr val="FFFFFF"/>
              </a:gs>
              <a:gs pos="79174">
                <a:srgbClr val="FFFFFF"/>
              </a:gs>
              <a:gs pos="89983">
                <a:srgbClr val="FFFFFF"/>
              </a:gs>
              <a:gs pos="100000">
                <a:sysClr val="window" lastClr="FFFFFF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endParaRPr lang="en-US" sz="2400" kern="0" dirty="0">
              <a:solidFill>
                <a:prstClr val="white"/>
              </a:solidFill>
              <a:cs typeface="Huawei Sans" panose="020C0503030203020204" pitchFamily="34" charset="0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16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深度学习训练原理简介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MindSpore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面向对象融合编程范式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函数式自动微分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梯度操作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即时编译</a:t>
            </a:r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(Just In Time, JIT)</a:t>
            </a:r>
          </a:p>
        </p:txBody>
      </p:sp>
      <p:sp>
        <p:nvSpPr>
          <p:cNvPr id="6" name="下箭头 5"/>
          <p:cNvSpPr/>
          <p:nvPr/>
        </p:nvSpPr>
        <p:spPr>
          <a:xfrm>
            <a:off x="3533140" y="3434080"/>
            <a:ext cx="436245" cy="75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7359650" y="2381885"/>
            <a:ext cx="3994150" cy="315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ms.jit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修饰器：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一行代码切换动静态图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即时编译，被修饰函数转为整图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4370705"/>
            <a:ext cx="5686425" cy="1826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19437"/>
          <a:stretch>
            <a:fillRect/>
          </a:stretch>
        </p:blipFill>
        <p:spPr>
          <a:xfrm>
            <a:off x="1050925" y="1857375"/>
            <a:ext cx="5686425" cy="14712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函数式自动微分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1959610"/>
            <a:ext cx="5532120" cy="1694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5" y="1982470"/>
            <a:ext cx="5036820" cy="19380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732790" y="4077970"/>
                <a:ext cx="10515600" cy="254889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457200" algn="just">
                  <a:lnSpc>
                    <a:spcPct val="170000"/>
                  </a:lnSpc>
                  <a:buNone/>
                </a:pP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为了优化模型参数，需要求参数对loss的导数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，此时我们调用mindspore.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value_and_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grad函数，来获得function的微分函数。这里使用了grad函数的两个入参，分别为：</a:t>
                </a:r>
              </a:p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fn：待求导的函数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grad_position：指定求导输入位置的索引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790" y="4077970"/>
                <a:ext cx="10515600" cy="2548890"/>
              </a:xfrm>
              <a:blipFill>
                <a:blip r:embed="rId4"/>
                <a:stretch>
                  <a:fillRect l="-580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6997"/>
            <a:ext cx="10515600" cy="1325563"/>
          </a:xfrm>
        </p:spPr>
        <p:txBody>
          <a:bodyPr/>
          <a:lstStyle/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  <a:sym typeface="+mn-ea"/>
              </a:rPr>
              <a:t>函数式自动微分</a:t>
            </a:r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  <a:sym typeface="+mn-ea"/>
              </a:rPr>
              <a:t>——</a:t>
            </a: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  <a:sym typeface="+mn-ea"/>
              </a:rPr>
              <a:t>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2570" y="3302635"/>
            <a:ext cx="6031230" cy="3152140"/>
          </a:xfrm>
        </p:spPr>
        <p:txBody>
          <a:bodyPr>
            <a:normAutofit fontScale="80000" lnSpcReduction="10000"/>
          </a:bodyPr>
          <a:lstStyle/>
          <a:p>
            <a:pPr marL="0" indent="457200" algn="just">
              <a:lnSpc>
                <a:spcPct val="16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使用Cell封装神经网络模型，模型参数为Cell的内部属性，此时我们不需要使用grad_position指定对函数输入求导，因此将其配置为None。对模型参数求导时，我们使用weights参数，使用model.trainable_params()方法从Cell中取出可以求导的参数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547495"/>
            <a:ext cx="4127500" cy="5107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05" y="1432560"/>
            <a:ext cx="5532120" cy="16941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高阶梯度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2225675"/>
            <a:ext cx="5832475" cy="27768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08675" y="3548380"/>
            <a:ext cx="3053080" cy="77660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49425"/>
            <a:ext cx="4077970" cy="1674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r="15552"/>
          <a:stretch>
            <a:fillRect/>
          </a:stretch>
        </p:blipFill>
        <p:spPr>
          <a:xfrm>
            <a:off x="876300" y="3646170"/>
            <a:ext cx="4424045" cy="258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4371340"/>
            <a:ext cx="3844290" cy="570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5302885"/>
            <a:ext cx="3896995" cy="5041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  <a:sym typeface="+mn-ea"/>
              </a:rPr>
              <a:t>梯度裁剪</a:t>
            </a:r>
            <a:endParaRPr lang="zh-CN" altLang="en-US" sz="2799" b="1" dirty="0">
              <a:solidFill>
                <a:srgbClr val="990000"/>
              </a:solidFill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常见的梯度裁剪有两种：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确定一个范围，如果参数的gradient超过了，直接裁剪；</a:t>
            </a:r>
          </a:p>
          <a:p>
            <a:pPr marL="514350" indent="-514350">
              <a:buFont typeface="+mj-lt"/>
              <a:buAutoNum type="alphaLcParenR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根据若干个参数的gradient组成的vector的L2 Norm进行裁剪。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0" y="2792730"/>
            <a:ext cx="7743825" cy="485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35" y="3824605"/>
            <a:ext cx="7744460" cy="57721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425" y="4684395"/>
            <a:ext cx="5723255" cy="18472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244"/>
          <p:cNvSpPr/>
          <p:nvPr/>
        </p:nvSpPr>
        <p:spPr>
          <a:xfrm>
            <a:off x="3866112" y="1577611"/>
            <a:ext cx="3927523" cy="1547858"/>
          </a:xfrm>
          <a:prstGeom prst="roundRect">
            <a:avLst>
              <a:gd name="adj" fmla="val 2392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miter lim="400000"/>
          </a:ln>
          <a:effectLst>
            <a:outerShdw blurRad="101600" dist="12700" dir="5400000" rotWithShape="0">
              <a:srgbClr val="000000">
                <a:alpha val="20000"/>
              </a:srgbClr>
            </a:outerShdw>
          </a:effectLst>
        </p:spPr>
        <p:txBody>
          <a:bodyPr lIns="26115" tIns="26115" rIns="26115" bIns="26115" anchor="ctr"/>
          <a:lstStyle/>
          <a:p>
            <a:pPr defTabSz="261508">
              <a:defRPr sz="3400" b="0"/>
            </a:pPr>
            <a:endParaRPr sz="918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251791" y="3278270"/>
            <a:ext cx="10149685" cy="3058022"/>
          </a:xfrm>
        </p:spPr>
        <p:txBody>
          <a:bodyPr/>
          <a:lstStyle/>
          <a:p>
            <a:pPr algn="l"/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MindSpore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教程：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https://www.mindspore.cn/tutorials/zh-CN/r2.1/index.html</a:t>
            </a:r>
          </a:p>
          <a:p>
            <a:pPr algn="l"/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昇思技术公开课 大模型专题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https://github.com/mindspore-courses/step_into_chatgpt</a:t>
            </a:r>
          </a:p>
          <a:p>
            <a:pPr algn="l"/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动手学深度学习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MindSpore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https://github.com/mindspore-courses/d2l-mindspore</a:t>
            </a:r>
            <a:endParaRPr lang="en-US" altLang="zh-CN" sz="15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MindSpore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知识地图与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映射表：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https://mindspore.cn/resources/knowledgeMap</a:t>
            </a:r>
            <a:endParaRPr lang="en-US" altLang="zh-CN" sz="15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开发者微信群：添加微信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mindspore0328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，备注“开发者”</a:t>
            </a:r>
            <a:endParaRPr lang="en-US" altLang="zh-CN" sz="15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官方交流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QQ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群：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871543426 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官方微信公众号：昇思</a:t>
            </a:r>
            <a:r>
              <a:rPr lang="en-US" altLang="zh-CN" sz="15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MindSpore</a:t>
            </a:r>
            <a:endParaRPr lang="zh-CN" altLang="en-US" sz="19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44"/>
          <p:cNvSpPr/>
          <p:nvPr/>
        </p:nvSpPr>
        <p:spPr>
          <a:xfrm>
            <a:off x="112111" y="1560417"/>
            <a:ext cx="3624298" cy="1582245"/>
          </a:xfrm>
          <a:prstGeom prst="roundRect">
            <a:avLst>
              <a:gd name="adj" fmla="val 2392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miter lim="400000"/>
          </a:ln>
          <a:effectLst>
            <a:outerShdw blurRad="101600" dist="12700" dir="5400000" rotWithShape="0">
              <a:srgbClr val="000000">
                <a:alpha val="20000"/>
              </a:srgbClr>
            </a:outerShdw>
          </a:effectLst>
        </p:spPr>
        <p:txBody>
          <a:bodyPr lIns="26115" tIns="26115" rIns="26115" bIns="26115" anchor="ctr"/>
          <a:lstStyle/>
          <a:p>
            <a:pPr defTabSz="261508">
              <a:defRPr sz="3400" b="0"/>
            </a:pPr>
            <a:endParaRPr sz="918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矩形 2"/>
          <p:cNvSpPr txBox="1"/>
          <p:nvPr/>
        </p:nvSpPr>
        <p:spPr>
          <a:xfrm>
            <a:off x="254066" y="2720574"/>
            <a:ext cx="2547639" cy="30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334" rIns="12334">
            <a:spAutoFit/>
          </a:bodyPr>
          <a:lstStyle>
            <a:lvl1pPr defTabSz="1521354">
              <a:defRPr sz="7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sz="1399" kern="0" dirty="0">
                <a:solidFill>
                  <a:prstClr val="black"/>
                </a:solidFill>
                <a:cs typeface="+mn-ea"/>
                <a:sym typeface="+mn-lt"/>
              </a:rPr>
              <a:t>https://www.mindspore.cn</a:t>
            </a:r>
            <a:endParaRPr sz="1799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矩形 26"/>
          <p:cNvSpPr txBox="1"/>
          <p:nvPr/>
        </p:nvSpPr>
        <p:spPr>
          <a:xfrm>
            <a:off x="4299234" y="2748168"/>
            <a:ext cx="2812463" cy="30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334" rIns="12334">
            <a:spAutoFit/>
          </a:bodyPr>
          <a:lstStyle>
            <a:lvl1pPr defTabSz="1521354">
              <a:defRPr sz="7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sz="1399" kern="0" dirty="0">
                <a:solidFill>
                  <a:prstClr val="black"/>
                </a:solidFill>
                <a:cs typeface="+mn-ea"/>
                <a:sym typeface="+mn-lt"/>
              </a:rPr>
              <a:t>https://gitee.com/mindspore</a:t>
            </a:r>
          </a:p>
        </p:txBody>
      </p:sp>
      <p:pic>
        <p:nvPicPr>
          <p:cNvPr id="14" name="image37.png" descr="image37.png"/>
          <p:cNvPicPr>
            <a:picLocks noChangeAspect="1"/>
          </p:cNvPicPr>
          <p:nvPr/>
        </p:nvPicPr>
        <p:blipFill>
          <a:blip r:embed="rId3"/>
          <a:srcRect b="2"/>
          <a:stretch>
            <a:fillRect/>
          </a:stretch>
        </p:blipFill>
        <p:spPr>
          <a:xfrm>
            <a:off x="3866111" y="1865323"/>
            <a:ext cx="2424619" cy="995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" y="0"/>
                </a:moveTo>
                <a:cubicBezTo>
                  <a:pt x="166" y="0"/>
                  <a:pt x="0" y="403"/>
                  <a:pt x="0" y="900"/>
                </a:cubicBezTo>
                <a:lnTo>
                  <a:pt x="0" y="20700"/>
                </a:lnTo>
                <a:cubicBezTo>
                  <a:pt x="0" y="21197"/>
                  <a:pt x="166" y="21600"/>
                  <a:pt x="371" y="21600"/>
                </a:cubicBezTo>
                <a:lnTo>
                  <a:pt x="21229" y="21600"/>
                </a:lnTo>
                <a:cubicBezTo>
                  <a:pt x="21434" y="21600"/>
                  <a:pt x="21600" y="21197"/>
                  <a:pt x="21600" y="20700"/>
                </a:cubicBezTo>
                <a:lnTo>
                  <a:pt x="21600" y="900"/>
                </a:lnTo>
                <a:cubicBezTo>
                  <a:pt x="21600" y="403"/>
                  <a:pt x="21434" y="0"/>
                  <a:pt x="21229" y="0"/>
                </a:cubicBezTo>
                <a:lnTo>
                  <a:pt x="371" y="0"/>
                </a:lnTo>
                <a:close/>
              </a:path>
            </a:pathLst>
          </a:custGeom>
          <a:ln w="12700">
            <a:miter lim="400000"/>
          </a:ln>
          <a:effectLst>
            <a:reflection stA="10000" endPos="40000" dir="5400000" sy="-100000" algn="bl" rotWithShape="0"/>
          </a:effectLst>
        </p:spPr>
      </p:pic>
      <p:pic>
        <p:nvPicPr>
          <p:cNvPr id="15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455" y="1891528"/>
            <a:ext cx="999037" cy="999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332" y="1875366"/>
            <a:ext cx="999037" cy="99903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文本占位符 16"/>
          <p:cNvSpPr txBox="1">
            <a:spLocks/>
          </p:cNvSpPr>
          <p:nvPr/>
        </p:nvSpPr>
        <p:spPr>
          <a:xfrm>
            <a:off x="1317623" y="1618250"/>
            <a:ext cx="1265709" cy="233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86868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6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599" dirty="0">
                <a:solidFill>
                  <a:prstClr val="black"/>
                </a:solidFill>
                <a:cs typeface="+mn-ea"/>
                <a:sym typeface="+mn-lt"/>
              </a:rPr>
              <a:t>官方网站</a:t>
            </a:r>
          </a:p>
        </p:txBody>
      </p:sp>
      <p:sp>
        <p:nvSpPr>
          <p:cNvPr id="18" name="文本占位符 16"/>
          <p:cNvSpPr/>
          <p:nvPr/>
        </p:nvSpPr>
        <p:spPr>
          <a:xfrm>
            <a:off x="5078422" y="1670701"/>
            <a:ext cx="1248213" cy="233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334" rIns="12334" anchor="ctr">
            <a:noAutofit/>
          </a:bodyPr>
          <a:lstStyle>
            <a:lvl1pPr defTabSz="868680">
              <a:lnSpc>
                <a:spcPct val="90000"/>
              </a:lnSpc>
              <a:spcBef>
                <a:spcPts val="900"/>
              </a:spcBef>
              <a:defRPr sz="6650" b="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>
              <a:defRPr/>
            </a:pPr>
            <a:r>
              <a:rPr sz="1599" dirty="0" err="1">
                <a:solidFill>
                  <a:prstClr val="black"/>
                </a:solidFill>
                <a:latin typeface="方正兰亭黑简体"/>
                <a:ea typeface="方正兰亭黑简体"/>
                <a:cs typeface="+mn-ea"/>
                <a:sym typeface="+mn-lt"/>
              </a:rPr>
              <a:t>代码托管平台</a:t>
            </a:r>
            <a:endParaRPr sz="1599" dirty="0">
              <a:solidFill>
                <a:prstClr val="black"/>
              </a:solidFill>
              <a:latin typeface="方正兰亭黑简体"/>
              <a:ea typeface="方正兰亭黑简体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4EFC9-8883-4419-A6CF-0CBA2DC354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93" b="28654"/>
          <a:stretch/>
        </p:blipFill>
        <p:spPr>
          <a:xfrm>
            <a:off x="348131" y="1947222"/>
            <a:ext cx="1827263" cy="808633"/>
          </a:xfrm>
          <a:prstGeom prst="rect">
            <a:avLst/>
          </a:prstGeom>
        </p:spPr>
      </p:pic>
      <p:sp>
        <p:nvSpPr>
          <p:cNvPr id="19" name="圆角矩形 244"/>
          <p:cNvSpPr/>
          <p:nvPr/>
        </p:nvSpPr>
        <p:spPr>
          <a:xfrm>
            <a:off x="8027312" y="1560418"/>
            <a:ext cx="4011508" cy="1547858"/>
          </a:xfrm>
          <a:prstGeom prst="roundRect">
            <a:avLst>
              <a:gd name="adj" fmla="val 2392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miter lim="400000"/>
          </a:ln>
          <a:effectLst>
            <a:outerShdw blurRad="101600" dist="12700" dir="5400000" rotWithShape="0">
              <a:srgbClr val="000000">
                <a:alpha val="20000"/>
              </a:srgbClr>
            </a:outerShdw>
          </a:effectLst>
        </p:spPr>
        <p:txBody>
          <a:bodyPr lIns="26115" tIns="26115" rIns="26115" bIns="26115" anchor="ctr"/>
          <a:lstStyle/>
          <a:p>
            <a:pPr defTabSz="261508">
              <a:defRPr sz="3400" b="0"/>
            </a:pPr>
            <a:endParaRPr sz="918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矩形 26"/>
          <p:cNvSpPr txBox="1"/>
          <p:nvPr/>
        </p:nvSpPr>
        <p:spPr>
          <a:xfrm>
            <a:off x="8136151" y="2827573"/>
            <a:ext cx="3162088" cy="30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334" rIns="12334">
            <a:spAutoFit/>
          </a:bodyPr>
          <a:lstStyle>
            <a:lvl1pPr defTabSz="1521354">
              <a:defRPr sz="7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z="1399" kern="0" dirty="0">
                <a:solidFill>
                  <a:prstClr val="black"/>
                </a:solidFill>
                <a:cs typeface="+mn-ea"/>
                <a:sym typeface="+mn-lt"/>
              </a:rPr>
              <a:t>https://github.com/mindspore-lab</a:t>
            </a:r>
            <a:endParaRPr sz="1399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文本占位符 16"/>
          <p:cNvSpPr/>
          <p:nvPr/>
        </p:nvSpPr>
        <p:spPr>
          <a:xfrm>
            <a:off x="9321424" y="1661179"/>
            <a:ext cx="2181156" cy="233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334" rIns="12334" anchor="ctr">
            <a:noAutofit/>
          </a:bodyPr>
          <a:lstStyle>
            <a:lvl1pPr defTabSz="868680">
              <a:lnSpc>
                <a:spcPct val="90000"/>
              </a:lnSpc>
              <a:spcBef>
                <a:spcPts val="900"/>
              </a:spcBef>
              <a:defRPr sz="6650" b="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>
              <a:defRPr/>
            </a:pPr>
            <a:r>
              <a:rPr lang="zh-CN" altLang="en-US" sz="1599" dirty="0">
                <a:solidFill>
                  <a:prstClr val="black"/>
                </a:solidFill>
                <a:latin typeface="方正兰亭黑简体"/>
                <a:ea typeface="方正兰亭黑简体"/>
                <a:cs typeface="+mn-ea"/>
                <a:sym typeface="+mn-lt"/>
              </a:rPr>
              <a:t>领域套件与扩展包</a:t>
            </a:r>
            <a:endParaRPr sz="1599" dirty="0">
              <a:solidFill>
                <a:prstClr val="black"/>
              </a:solidFill>
              <a:latin typeface="方正兰亭黑简体"/>
              <a:ea typeface="方正兰亭黑简体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014" y="1962588"/>
            <a:ext cx="1104469" cy="428458"/>
          </a:xfrm>
          <a:prstGeom prst="rect">
            <a:avLst/>
          </a:prstGeom>
        </p:spPr>
      </p:pic>
      <p:pic>
        <p:nvPicPr>
          <p:cNvPr id="1026" name="Picture 2" descr="C:\Users\t00256222\AppData\Roaming\eSpace_Desktop\UserData\t00632592\imagefiles\0CC16F1E-D616-40D8-9CD5-7E6114A28D3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695" y="1913121"/>
            <a:ext cx="1090794" cy="106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1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缩略语表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71062" y="1336577"/>
          <a:ext cx="8336963" cy="4721200"/>
        </p:xfrm>
        <a:graphic>
          <a:graphicData uri="http://schemas.openxmlformats.org/drawingml/2006/table">
            <a:tbl>
              <a:tblPr firstRow="1" bandRow="1"/>
              <a:tblGrid>
                <a:gridCol w="231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缩略语</a:t>
                      </a:r>
                    </a:p>
                  </a:txBody>
                  <a:tcPr marL="91404" marR="91404" marT="45702" marB="45702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全称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中文释义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AI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Artificial Intelligence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人工智能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96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CANN</a:t>
                      </a: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Compute Architecture for Neural Networks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神经网络计算架构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NAIE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Network AI Engine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网络智能体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NPU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Neural-network Processing Unit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神经网络处理器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GPU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Graphics processing unit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图形处理器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CPU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Central Processing Unit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中央处理器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TF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TensorFlow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是一个端到端开源机器学习平台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MNIST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Modified National Institute of Standards and Technology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是美国国家标准与技术研究院收集整理的大型手写数字数据集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CIFAR-10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Canadian Institute for Advanced Research, 10 classes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是一个包含</a:t>
                      </a:r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种类别常见物体的彩色图像数据集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VOC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Visual Object Classes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是常用于图像分类、目标检测等计算机视觉领域的数据集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COCO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Common Objects in Context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是常用于图像分类、目标检测、图像分割等计算机视觉领域的数据集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CHW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Channel,</a:t>
                      </a:r>
                      <a:r>
                        <a:rPr lang="en-US" altLang="zh-CN" sz="1200" baseline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Height, Weight 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通道，高度，宽度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SGD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Stochastic Gradient Descent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随机梯度下降算法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78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缩略语表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13195" y="1498624"/>
          <a:ext cx="8336963" cy="3078444"/>
        </p:xfrm>
        <a:graphic>
          <a:graphicData uri="http://schemas.openxmlformats.org/drawingml/2006/table">
            <a:tbl>
              <a:tblPr firstRow="1" bandRow="1"/>
              <a:tblGrid>
                <a:gridCol w="231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缩略语</a:t>
                      </a:r>
                    </a:p>
                  </a:txBody>
                  <a:tcPr marL="91404" marR="91404" marT="45702" marB="45702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全称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中文释义</a:t>
                      </a:r>
                    </a:p>
                  </a:txBody>
                  <a:tcPr marL="91404" marR="91404" marT="45702" marB="4570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RMSProp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Root Mean Square Propagation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是一种自适应学习率优化算法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Adam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Adaptive Momentum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是一种自适应动量的随机优化算法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LARS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Least Angle Regression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最小角回归算法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FTRL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Follow The Regularized Leader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是一种在线学习场景下求解稀疏化模型的优化算法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NAG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Nesterov Accelerated Gradient 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是一种基于动量优化器改进的优化算法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ONNX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Open Neural Network Exchange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是一种用于存储机器学习模型的开放式文件存储格式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API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Application Programming Interface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应用程序接口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6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Huawei Sans" panose="020F0502020204030204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668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3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副标题 1">
            <a:extLst>
              <a:ext uri="{FF2B5EF4-FFF2-40B4-BE49-F238E27FC236}">
                <a16:creationId xmlns:a16="http://schemas.microsoft.com/office/drawing/2014/main" id="{2F828DCC-E88E-4031-8438-71F38D88B149}"/>
              </a:ext>
            </a:extLst>
          </p:cNvPr>
          <p:cNvSpPr txBox="1">
            <a:spLocks/>
          </p:cNvSpPr>
          <p:nvPr/>
        </p:nvSpPr>
        <p:spPr>
          <a:xfrm>
            <a:off x="723617" y="448840"/>
            <a:ext cx="10727310" cy="43071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 defTabSz="457017">
              <a:lnSpc>
                <a:spcPct val="90000"/>
              </a:lnSpc>
              <a:spcBef>
                <a:spcPct val="0"/>
              </a:spcBef>
              <a:buNone/>
              <a:defRPr kumimoji="1" sz="2799" b="1">
                <a:solidFill>
                  <a:srgbClr val="7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890849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4748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8648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725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微软雅黑" panose="020B0503020204020204" pitchFamily="34" charset="-122"/>
              </a:rPr>
              <a:t>昇思</a:t>
            </a:r>
            <a:r>
              <a:rPr lang="en-US" altLang="zh-CN" dirty="0">
                <a:sym typeface="微软雅黑" panose="020B0503020204020204" pitchFamily="34" charset="-122"/>
              </a:rPr>
              <a:t>MindSpore </a:t>
            </a:r>
            <a:r>
              <a:rPr lang="zh-CN" altLang="en-US" dirty="0">
                <a:sym typeface="微软雅黑" panose="020B0503020204020204" pitchFamily="34" charset="-122"/>
              </a:rPr>
              <a:t>开源</a:t>
            </a:r>
            <a:r>
              <a:rPr lang="en-US" altLang="zh-CN" dirty="0">
                <a:sym typeface="微软雅黑" panose="020B0503020204020204" pitchFamily="34" charset="-122"/>
              </a:rPr>
              <a:t>AI</a:t>
            </a:r>
            <a:r>
              <a:rPr lang="zh-CN" altLang="en-US" dirty="0">
                <a:sym typeface="微软雅黑" panose="020B0503020204020204" pitchFamily="34" charset="-122"/>
              </a:rPr>
              <a:t>框架：兼容多样性算力，使能</a:t>
            </a:r>
            <a:r>
              <a:rPr lang="en-US" altLang="zh-CN" dirty="0">
                <a:sym typeface="微软雅黑" panose="020B0503020204020204" pitchFamily="34" charset="-122"/>
              </a:rPr>
              <a:t>AI</a:t>
            </a:r>
            <a:r>
              <a:rPr lang="zh-CN" altLang="en-US" dirty="0">
                <a:sym typeface="微软雅黑" panose="020B0503020204020204" pitchFamily="34" charset="-122"/>
              </a:rPr>
              <a:t>模型创新 </a:t>
            </a:r>
          </a:p>
        </p:txBody>
      </p:sp>
      <p:sp>
        <p:nvSpPr>
          <p:cNvPr id="40" name="梯形 39">
            <a:extLst>
              <a:ext uri="{FF2B5EF4-FFF2-40B4-BE49-F238E27FC236}">
                <a16:creationId xmlns:a16="http://schemas.microsoft.com/office/drawing/2014/main" id="{CDE7E2DD-2CD6-4214-A50E-5C03C34160E1}"/>
              </a:ext>
            </a:extLst>
          </p:cNvPr>
          <p:cNvSpPr/>
          <p:nvPr/>
        </p:nvSpPr>
        <p:spPr>
          <a:xfrm rot="10800000" flipV="1">
            <a:off x="1179106" y="4751323"/>
            <a:ext cx="4337698" cy="497787"/>
          </a:xfrm>
          <a:prstGeom prst="trapezoid">
            <a:avLst>
              <a:gd name="adj" fmla="val 277668"/>
            </a:avLst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0">
                <a:srgbClr val="002060">
                  <a:alpha val="7000"/>
                </a:srgbClr>
              </a:gs>
            </a:gsLst>
            <a:lin ang="5400000" scaled="0"/>
            <a:tileRect/>
          </a:gradFill>
          <a:ln w="12700">
            <a:noFill/>
            <a:miter lim="400000"/>
          </a:ln>
        </p:spPr>
        <p:txBody>
          <a:bodyPr lIns="100327" tIns="100327" rIns="100327" bIns="100327" anchor="ctr"/>
          <a:lstStyle/>
          <a:p>
            <a:pPr marL="0" marR="0" lvl="0" indent="0" algn="ctr" defTabSz="55554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123" b="0" i="0" u="none" strike="noStrike" kern="0" cap="none" spc="0" normalizeH="0" baseline="0" noProof="0">
              <a:ln>
                <a:noFill/>
              </a:ln>
              <a:solidFill>
                <a:srgbClr val="EBEBE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sp>
        <p:nvSpPr>
          <p:cNvPr id="41" name="梯形 40">
            <a:extLst>
              <a:ext uri="{FF2B5EF4-FFF2-40B4-BE49-F238E27FC236}">
                <a16:creationId xmlns:a16="http://schemas.microsoft.com/office/drawing/2014/main" id="{873E447D-EB64-4AE9-BF38-48EDD2CC552D}"/>
              </a:ext>
            </a:extLst>
          </p:cNvPr>
          <p:cNvSpPr/>
          <p:nvPr/>
        </p:nvSpPr>
        <p:spPr>
          <a:xfrm rot="10800000">
            <a:off x="1179106" y="1895254"/>
            <a:ext cx="4337698" cy="497787"/>
          </a:xfrm>
          <a:prstGeom prst="trapezoid">
            <a:avLst>
              <a:gd name="adj" fmla="val 277668"/>
            </a:avLst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0">
                <a:srgbClr val="002060">
                  <a:alpha val="7000"/>
                </a:srgbClr>
              </a:gs>
            </a:gsLst>
            <a:lin ang="5400000" scaled="0"/>
            <a:tileRect/>
          </a:gradFill>
          <a:ln w="12700">
            <a:noFill/>
            <a:miter lim="400000"/>
          </a:ln>
        </p:spPr>
        <p:txBody>
          <a:bodyPr lIns="100327" tIns="100327" rIns="100327" bIns="100327" anchor="ctr"/>
          <a:lstStyle/>
          <a:p>
            <a:pPr marL="0" marR="0" lvl="0" indent="0" algn="ctr" defTabSz="55554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123" b="0" i="0" u="none" strike="noStrike" kern="0" cap="none" spc="0" normalizeH="0" baseline="0" noProof="0">
              <a:ln>
                <a:noFill/>
              </a:ln>
              <a:solidFill>
                <a:srgbClr val="EBEBE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sp>
        <p:nvSpPr>
          <p:cNvPr id="42" name="矩形">
            <a:extLst>
              <a:ext uri="{FF2B5EF4-FFF2-40B4-BE49-F238E27FC236}">
                <a16:creationId xmlns:a16="http://schemas.microsoft.com/office/drawing/2014/main" id="{5C25769B-EBC8-4A35-B739-653B64B45D1C}"/>
              </a:ext>
            </a:extLst>
          </p:cNvPr>
          <p:cNvSpPr/>
          <p:nvPr/>
        </p:nvSpPr>
        <p:spPr>
          <a:xfrm>
            <a:off x="657739" y="1303986"/>
            <a:ext cx="5380433" cy="468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  <a:sym typeface="HarmonyOS Sans SC"/>
            </a:endParaRPr>
          </a:p>
        </p:txBody>
      </p:sp>
      <p:sp>
        <p:nvSpPr>
          <p:cNvPr id="43" name="框架">
            <a:extLst>
              <a:ext uri="{FF2B5EF4-FFF2-40B4-BE49-F238E27FC236}">
                <a16:creationId xmlns:a16="http://schemas.microsoft.com/office/drawing/2014/main" id="{6F88E11D-6585-4F01-9729-6754F1F99F7F}"/>
              </a:ext>
            </a:extLst>
          </p:cNvPr>
          <p:cNvSpPr txBox="1"/>
          <p:nvPr/>
        </p:nvSpPr>
        <p:spPr>
          <a:xfrm>
            <a:off x="865301" y="1438974"/>
            <a:ext cx="675263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2902058">
              <a:lnSpc>
                <a:spcPct val="120000"/>
              </a:lnSpc>
              <a:defRPr sz="4000"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marL="0" marR="0" lvl="0" indent="0" algn="l" defTabSz="290089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算法应用</a:t>
            </a:r>
          </a:p>
        </p:txBody>
      </p:sp>
      <p:sp>
        <p:nvSpPr>
          <p:cNvPr id="44" name="矩形 4">
            <a:extLst>
              <a:ext uri="{FF2B5EF4-FFF2-40B4-BE49-F238E27FC236}">
                <a16:creationId xmlns:a16="http://schemas.microsoft.com/office/drawing/2014/main" id="{AB8FAFD9-2D7B-400A-A324-4868214D71D9}"/>
              </a:ext>
            </a:extLst>
          </p:cNvPr>
          <p:cNvSpPr/>
          <p:nvPr/>
        </p:nvSpPr>
        <p:spPr>
          <a:xfrm>
            <a:off x="532337" y="1153098"/>
            <a:ext cx="5631236" cy="4864620"/>
          </a:xfrm>
          <a:prstGeom prst="rect">
            <a:avLst/>
          </a:prstGeom>
          <a:ln w="9525">
            <a:solidFill>
              <a:srgbClr val="C00000">
                <a:alpha val="50000"/>
              </a:srgbClr>
            </a:solidFill>
            <a:miter lim="400000"/>
          </a:ln>
          <a:effectLst>
            <a:outerShdw blurRad="203200" dir="5400000" rotWithShape="0">
              <a:srgbClr val="C4D6FA">
                <a:alpha val="19911"/>
              </a:srgbClr>
            </a:outerShdw>
          </a:effectLst>
        </p:spPr>
        <p:txBody>
          <a:bodyPr lIns="216518" tIns="216518" rIns="216518" bIns="216518" anchor="ctr"/>
          <a:lstStyle/>
          <a:p>
            <a:pPr marL="0" marR="0" lvl="0" indent="0" algn="l" defTabSz="327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666666"/>
                </a:solidFill>
                <a:latin typeface="HarmonyOS Sans SC"/>
                <a:ea typeface="HarmonyOS Sans SC"/>
                <a:cs typeface="HarmonyOS Sans SC"/>
                <a:sym typeface="HarmonyOS Sans SC"/>
              </a:defRPr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HarmonyOS Sans SC"/>
              <a:ea typeface="HarmonyOS Sans SC"/>
              <a:cs typeface="HarmonyOS Sans SC"/>
              <a:sym typeface="HarmonyOS Sans SC"/>
            </a:endParaRPr>
          </a:p>
        </p:txBody>
      </p:sp>
      <p:sp>
        <p:nvSpPr>
          <p:cNvPr id="45" name="矩形">
            <a:extLst>
              <a:ext uri="{FF2B5EF4-FFF2-40B4-BE49-F238E27FC236}">
                <a16:creationId xmlns:a16="http://schemas.microsoft.com/office/drawing/2014/main" id="{89A607A3-C245-472D-A928-C78812AF02D7}"/>
              </a:ext>
            </a:extLst>
          </p:cNvPr>
          <p:cNvSpPr/>
          <p:nvPr/>
        </p:nvSpPr>
        <p:spPr>
          <a:xfrm>
            <a:off x="657739" y="2542434"/>
            <a:ext cx="5380433" cy="202828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  <a:sym typeface="HarmonyOS Sans SC"/>
            </a:endParaRPr>
          </a:p>
        </p:txBody>
      </p:sp>
      <p:sp>
        <p:nvSpPr>
          <p:cNvPr id="46" name="框架">
            <a:extLst>
              <a:ext uri="{FF2B5EF4-FFF2-40B4-BE49-F238E27FC236}">
                <a16:creationId xmlns:a16="http://schemas.microsoft.com/office/drawing/2014/main" id="{5E1E1F8B-6409-4AF7-BC52-246F095DAC8C}"/>
              </a:ext>
            </a:extLst>
          </p:cNvPr>
          <p:cNvSpPr txBox="1"/>
          <p:nvPr/>
        </p:nvSpPr>
        <p:spPr>
          <a:xfrm>
            <a:off x="2682711" y="2067256"/>
            <a:ext cx="1330490" cy="1690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2902058">
              <a:lnSpc>
                <a:spcPct val="120000"/>
              </a:lnSpc>
              <a:defRPr sz="4000"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marL="0" marR="0" lvl="0" indent="0" algn="ctr" defTabSz="290089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使能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AI</a:t>
            </a: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模型开发</a:t>
            </a:r>
          </a:p>
        </p:txBody>
      </p:sp>
      <p:sp>
        <p:nvSpPr>
          <p:cNvPr id="48" name="矩形">
            <a:extLst>
              <a:ext uri="{FF2B5EF4-FFF2-40B4-BE49-F238E27FC236}">
                <a16:creationId xmlns:a16="http://schemas.microsoft.com/office/drawing/2014/main" id="{E7E3180B-5B91-4D9A-B6CE-6CFDFF34A7CF}"/>
              </a:ext>
            </a:extLst>
          </p:cNvPr>
          <p:cNvSpPr/>
          <p:nvPr/>
        </p:nvSpPr>
        <p:spPr>
          <a:xfrm>
            <a:off x="657739" y="5396248"/>
            <a:ext cx="5380433" cy="468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  <a:sym typeface="HarmonyOS Sans SC"/>
            </a:endParaRPr>
          </a:p>
        </p:txBody>
      </p:sp>
      <p:sp>
        <p:nvSpPr>
          <p:cNvPr id="49" name="框架">
            <a:extLst>
              <a:ext uri="{FF2B5EF4-FFF2-40B4-BE49-F238E27FC236}">
                <a16:creationId xmlns:a16="http://schemas.microsoft.com/office/drawing/2014/main" id="{8D7914C9-6FBB-4242-B9F1-AA6FC21C6842}"/>
              </a:ext>
            </a:extLst>
          </p:cNvPr>
          <p:cNvSpPr txBox="1"/>
          <p:nvPr/>
        </p:nvSpPr>
        <p:spPr>
          <a:xfrm>
            <a:off x="2682711" y="4987356"/>
            <a:ext cx="133049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2902058">
              <a:lnSpc>
                <a:spcPct val="120000"/>
              </a:lnSpc>
              <a:defRPr sz="4000"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marL="0" marR="0" lvl="0" indent="0" algn="ctr" defTabSz="290089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支持异构芯片</a:t>
            </a:r>
          </a:p>
        </p:txBody>
      </p:sp>
      <p:sp>
        <p:nvSpPr>
          <p:cNvPr id="50" name="框架">
            <a:extLst>
              <a:ext uri="{FF2B5EF4-FFF2-40B4-BE49-F238E27FC236}">
                <a16:creationId xmlns:a16="http://schemas.microsoft.com/office/drawing/2014/main" id="{39AF5E77-7088-4851-9AC3-7213AD11253F}"/>
              </a:ext>
            </a:extLst>
          </p:cNvPr>
          <p:cNvSpPr txBox="1"/>
          <p:nvPr/>
        </p:nvSpPr>
        <p:spPr>
          <a:xfrm>
            <a:off x="1843272" y="1437580"/>
            <a:ext cx="3414527" cy="1690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2902058">
              <a:lnSpc>
                <a:spcPct val="120000"/>
              </a:lnSpc>
              <a:defRPr sz="4000"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marL="0" marR="0" lvl="0" indent="0" algn="ctr" defTabSz="290089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计算机视觉     自然语言处理     推荐搜索     科学计算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     ……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LanTingHeiS-R-GB"/>
            </a:endParaRPr>
          </a:p>
        </p:txBody>
      </p:sp>
      <p:sp>
        <p:nvSpPr>
          <p:cNvPr id="51" name="框架">
            <a:extLst>
              <a:ext uri="{FF2B5EF4-FFF2-40B4-BE49-F238E27FC236}">
                <a16:creationId xmlns:a16="http://schemas.microsoft.com/office/drawing/2014/main" id="{A9EBAAAE-29D8-45E5-A87F-CE77AEA1B6C9}"/>
              </a:ext>
            </a:extLst>
          </p:cNvPr>
          <p:cNvSpPr txBox="1"/>
          <p:nvPr/>
        </p:nvSpPr>
        <p:spPr>
          <a:xfrm>
            <a:off x="865301" y="2713498"/>
            <a:ext cx="675263" cy="1690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2902058">
              <a:lnSpc>
                <a:spcPct val="120000"/>
              </a:lnSpc>
              <a:defRPr sz="4000"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marL="0" marR="0" lvl="0" indent="0" algn="l" defTabSz="290089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AI</a:t>
            </a: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LanTingHeiS-R-GB"/>
              </a:rPr>
              <a:t>框架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D54F0361-0857-486A-B86F-58D0A03765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58" y="2688945"/>
            <a:ext cx="665795" cy="218127"/>
          </a:xfrm>
          <a:prstGeom prst="rect">
            <a:avLst/>
          </a:prstGeom>
        </p:spPr>
      </p:pic>
      <p:sp>
        <p:nvSpPr>
          <p:cNvPr id="55" name="矩形">
            <a:extLst>
              <a:ext uri="{FF2B5EF4-FFF2-40B4-BE49-F238E27FC236}">
                <a16:creationId xmlns:a16="http://schemas.microsoft.com/office/drawing/2014/main" id="{53F64C41-5E0C-4235-BA66-F527A8AA68BD}"/>
              </a:ext>
            </a:extLst>
          </p:cNvPr>
          <p:cNvSpPr/>
          <p:nvPr/>
        </p:nvSpPr>
        <p:spPr>
          <a:xfrm>
            <a:off x="858335" y="3072540"/>
            <a:ext cx="1620000" cy="396000"/>
          </a:xfrm>
          <a:prstGeom prst="rect">
            <a:avLst/>
          </a:prstGeom>
          <a:gradFill flip="none" rotWithShape="1">
            <a:gsLst>
              <a:gs pos="0">
                <a:srgbClr val="D6E2F1"/>
              </a:gs>
              <a:gs pos="100000">
                <a:srgbClr val="ACBCE4"/>
              </a:gs>
            </a:gsLst>
            <a:lin ang="3600000" scaled="0"/>
          </a:gradFill>
          <a:ln w="3175" cap="flat">
            <a:noFill/>
            <a:prstDash val="solid"/>
            <a:miter lim="400000"/>
          </a:ln>
          <a:effectLst/>
        </p:spPr>
        <p:txBody>
          <a:bodyPr wrap="square" lIns="216518" tIns="216518" rIns="216518" bIns="216518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cs"/>
              </a:rPr>
              <a:t>大模型</a:t>
            </a:r>
          </a:p>
        </p:txBody>
      </p:sp>
      <p:sp>
        <p:nvSpPr>
          <p:cNvPr id="56" name="矩形">
            <a:extLst>
              <a:ext uri="{FF2B5EF4-FFF2-40B4-BE49-F238E27FC236}">
                <a16:creationId xmlns:a16="http://schemas.microsoft.com/office/drawing/2014/main" id="{224275FC-5CEB-4086-80EB-2F8F6267A440}"/>
              </a:ext>
            </a:extLst>
          </p:cNvPr>
          <p:cNvSpPr/>
          <p:nvPr/>
        </p:nvSpPr>
        <p:spPr>
          <a:xfrm>
            <a:off x="4224956" y="3072540"/>
            <a:ext cx="1620000" cy="396000"/>
          </a:xfrm>
          <a:prstGeom prst="rect">
            <a:avLst/>
          </a:prstGeom>
          <a:gradFill flip="none" rotWithShape="1">
            <a:gsLst>
              <a:gs pos="0">
                <a:srgbClr val="D6E2F1"/>
              </a:gs>
              <a:gs pos="100000">
                <a:srgbClr val="ACBCE4"/>
              </a:gs>
            </a:gsLst>
            <a:lin ang="3600000" scaled="0"/>
          </a:gradFill>
          <a:ln w="3175" cap="flat">
            <a:noFill/>
            <a:prstDash val="solid"/>
            <a:miter lim="400000"/>
          </a:ln>
          <a:effectLst/>
        </p:spPr>
        <p:txBody>
          <a:bodyPr wrap="square" lIns="216518" tIns="216518" rIns="216518" bIns="216518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cs"/>
              </a:rPr>
              <a:t>行业使能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57" name="矩形">
            <a:extLst>
              <a:ext uri="{FF2B5EF4-FFF2-40B4-BE49-F238E27FC236}">
                <a16:creationId xmlns:a16="http://schemas.microsoft.com/office/drawing/2014/main" id="{475148B8-1C4F-4012-B274-EE997752AC17}"/>
              </a:ext>
            </a:extLst>
          </p:cNvPr>
          <p:cNvSpPr/>
          <p:nvPr/>
        </p:nvSpPr>
        <p:spPr>
          <a:xfrm>
            <a:off x="858335" y="3536034"/>
            <a:ext cx="4986205" cy="550550"/>
          </a:xfrm>
          <a:prstGeom prst="rect">
            <a:avLst/>
          </a:prstGeom>
          <a:gradFill flip="none" rotWithShape="1">
            <a:gsLst>
              <a:gs pos="0">
                <a:srgbClr val="D6E2F1"/>
              </a:gs>
              <a:gs pos="100000">
                <a:srgbClr val="ACBCE4"/>
              </a:gs>
            </a:gsLst>
            <a:lin ang="3600000" scaled="0"/>
          </a:gradFill>
          <a:ln w="3175" cap="flat">
            <a:noFill/>
            <a:prstDash val="solid"/>
            <a:miter lim="400000"/>
          </a:ln>
          <a:effectLst/>
        </p:spPr>
        <p:txBody>
          <a:bodyPr wrap="square" lIns="216518" tIns="216518" rIns="216518" bIns="216518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58" name="矩形">
            <a:extLst>
              <a:ext uri="{FF2B5EF4-FFF2-40B4-BE49-F238E27FC236}">
                <a16:creationId xmlns:a16="http://schemas.microsoft.com/office/drawing/2014/main" id="{FF54474B-D8E4-40A9-816D-388592F35571}"/>
              </a:ext>
            </a:extLst>
          </p:cNvPr>
          <p:cNvSpPr/>
          <p:nvPr/>
        </p:nvSpPr>
        <p:spPr>
          <a:xfrm>
            <a:off x="2151625" y="3637252"/>
            <a:ext cx="2392658" cy="1538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Microsoft YaHei" charset="-122"/>
              </a:rPr>
              <a:t>AI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Microsoft YaHei" charset="-122"/>
              </a:rPr>
              <a:t>框架核心</a:t>
            </a:r>
          </a:p>
        </p:txBody>
      </p:sp>
      <p:sp>
        <p:nvSpPr>
          <p:cNvPr id="59" name="框架">
            <a:extLst>
              <a:ext uri="{FF2B5EF4-FFF2-40B4-BE49-F238E27FC236}">
                <a16:creationId xmlns:a16="http://schemas.microsoft.com/office/drawing/2014/main" id="{A7A9EF3F-C468-4F4B-BE22-F155A52BBD3D}"/>
              </a:ext>
            </a:extLst>
          </p:cNvPr>
          <p:cNvSpPr txBox="1"/>
          <p:nvPr/>
        </p:nvSpPr>
        <p:spPr>
          <a:xfrm>
            <a:off x="1525367" y="3853744"/>
            <a:ext cx="3645174" cy="1373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2902058">
              <a:lnSpc>
                <a:spcPct val="120000"/>
              </a:lnSpc>
              <a:defRPr sz="4000"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marL="0" marR="0" lvl="0" indent="0" algn="ctr" defTabSz="290205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B0604020202020204"/>
                <a:ea typeface="微软雅黑"/>
                <a:sym typeface="FZLanTingHeiS-R-GB"/>
              </a:rPr>
              <a:t>全场景覆盖、全自动并行、全流程极简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9551824-EDEC-4FB9-A9AE-74351DFECB4E}"/>
              </a:ext>
            </a:extLst>
          </p:cNvPr>
          <p:cNvSpPr/>
          <p:nvPr/>
        </p:nvSpPr>
        <p:spPr>
          <a:xfrm>
            <a:off x="6371135" y="3830440"/>
            <a:ext cx="5284309" cy="648000"/>
          </a:xfrm>
          <a:prstGeom prst="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EBEBEB">
                  <a:alpha val="10000"/>
                </a:srgbClr>
              </a:gs>
              <a:gs pos="100000">
                <a:srgbClr val="FFFFFF">
                  <a:lumMod val="95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A40AA4-9D48-45B6-8195-624CAC9A005C}"/>
              </a:ext>
            </a:extLst>
          </p:cNvPr>
          <p:cNvSpPr/>
          <p:nvPr/>
        </p:nvSpPr>
        <p:spPr>
          <a:xfrm>
            <a:off x="6380116" y="4592489"/>
            <a:ext cx="5284309" cy="648000"/>
          </a:xfrm>
          <a:prstGeom prst="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EBEBEB">
                  <a:alpha val="10000"/>
                </a:srgbClr>
              </a:gs>
              <a:gs pos="100000">
                <a:srgbClr val="FFFFFF">
                  <a:lumMod val="95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0DD433F-DC1E-4AB9-AB83-F9FE3CFD0AA5}"/>
              </a:ext>
            </a:extLst>
          </p:cNvPr>
          <p:cNvSpPr/>
          <p:nvPr/>
        </p:nvSpPr>
        <p:spPr>
          <a:xfrm>
            <a:off x="6380116" y="5360286"/>
            <a:ext cx="5284309" cy="648000"/>
          </a:xfrm>
          <a:prstGeom prst="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EBEBEB">
                  <a:alpha val="10000"/>
                </a:srgbClr>
              </a:gs>
              <a:gs pos="100000">
                <a:srgbClr val="FFFFFF">
                  <a:lumMod val="95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70" name="文本框 171">
            <a:extLst>
              <a:ext uri="{FF2B5EF4-FFF2-40B4-BE49-F238E27FC236}">
                <a16:creationId xmlns:a16="http://schemas.microsoft.com/office/drawing/2014/main" id="{0E4F06AE-350A-4F0A-8B51-3CB5904DBCEC}"/>
              </a:ext>
            </a:extLst>
          </p:cNvPr>
          <p:cNvSpPr txBox="1"/>
          <p:nvPr/>
        </p:nvSpPr>
        <p:spPr>
          <a:xfrm>
            <a:off x="6594151" y="3942395"/>
            <a:ext cx="573521" cy="42409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354209">
              <a:lnSpc>
                <a:spcPct val="120000"/>
              </a:lnSpc>
              <a:defRPr sz="5000">
                <a:gradFill flip="none" rotWithShape="1">
                  <a:gsLst>
                    <a:gs pos="0">
                      <a:srgbClr val="EEF7FF"/>
                    </a:gs>
                    <a:gs pos="100000">
                      <a:srgbClr val="C0D6FF"/>
                    </a:gs>
                  </a:gsLst>
                  <a:lin ang="36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pPr marL="0" marR="0" lvl="0" indent="0" algn="ctr" defTabSz="3542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全场景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algn="ctr" defTabSz="3542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覆盖</a:t>
            </a:r>
          </a:p>
        </p:txBody>
      </p:sp>
      <p:sp>
        <p:nvSpPr>
          <p:cNvPr id="71" name="文本框 171">
            <a:extLst>
              <a:ext uri="{FF2B5EF4-FFF2-40B4-BE49-F238E27FC236}">
                <a16:creationId xmlns:a16="http://schemas.microsoft.com/office/drawing/2014/main" id="{DD1D4218-300E-43F4-A2B3-2817FDEB4061}"/>
              </a:ext>
            </a:extLst>
          </p:cNvPr>
          <p:cNvSpPr txBox="1"/>
          <p:nvPr/>
        </p:nvSpPr>
        <p:spPr>
          <a:xfrm>
            <a:off x="6594151" y="4704444"/>
            <a:ext cx="573521" cy="42409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354209">
              <a:lnSpc>
                <a:spcPct val="120000"/>
              </a:lnSpc>
              <a:defRPr sz="5000">
                <a:gradFill flip="none" rotWithShape="1">
                  <a:gsLst>
                    <a:gs pos="0">
                      <a:srgbClr val="EEF7FF"/>
                    </a:gs>
                    <a:gs pos="100000">
                      <a:srgbClr val="C0D6FF"/>
                    </a:gs>
                  </a:gsLst>
                  <a:lin ang="36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pPr marL="0" marR="0" lvl="0" indent="0" algn="ctr" defTabSz="3542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全自动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algn="ctr" defTabSz="3542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并行</a:t>
            </a:r>
          </a:p>
        </p:txBody>
      </p:sp>
      <p:sp>
        <p:nvSpPr>
          <p:cNvPr id="72" name="文本框 171">
            <a:extLst>
              <a:ext uri="{FF2B5EF4-FFF2-40B4-BE49-F238E27FC236}">
                <a16:creationId xmlns:a16="http://schemas.microsoft.com/office/drawing/2014/main" id="{F631371F-DB00-4933-9292-9B15CCEB7954}"/>
              </a:ext>
            </a:extLst>
          </p:cNvPr>
          <p:cNvSpPr txBox="1"/>
          <p:nvPr/>
        </p:nvSpPr>
        <p:spPr>
          <a:xfrm>
            <a:off x="6594151" y="5472241"/>
            <a:ext cx="573521" cy="42409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354209">
              <a:lnSpc>
                <a:spcPct val="120000"/>
              </a:lnSpc>
              <a:defRPr sz="5000">
                <a:gradFill flip="none" rotWithShape="1">
                  <a:gsLst>
                    <a:gs pos="0">
                      <a:srgbClr val="EEF7FF"/>
                    </a:gs>
                    <a:gs pos="100000">
                      <a:srgbClr val="C0D6FF"/>
                    </a:gs>
                  </a:gsLst>
                  <a:lin ang="36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pPr marL="0" marR="0" lvl="0" indent="0" algn="ctr" defTabSz="3542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全流程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algn="ctr" defTabSz="3542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极简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6F254FA-5681-4974-9F9D-EA0FD91E32C2}"/>
              </a:ext>
            </a:extLst>
          </p:cNvPr>
          <p:cNvSpPr txBox="1"/>
          <p:nvPr/>
        </p:nvSpPr>
        <p:spPr>
          <a:xfrm>
            <a:off x="7435091" y="3869875"/>
            <a:ext cx="3732546" cy="569130"/>
          </a:xfrm>
          <a:prstGeom prst="rect">
            <a:avLst/>
          </a:prstGeom>
          <a:ln w="508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6252296">
              <a:defRPr sz="5000">
                <a:gradFill flip="none" rotWithShape="1">
                  <a:gsLst>
                    <a:gs pos="0">
                      <a:srgbClr val="FFE8AF"/>
                    </a:gs>
                    <a:gs pos="100000">
                      <a:srgbClr val="CAAB53"/>
                    </a:gs>
                  </a:gsLst>
                  <a:lin ang="0" scaled="0"/>
                </a:gradFill>
                <a:latin typeface="FZLanTingHeiS-B-GB"/>
                <a:ea typeface="FZLanTingHeiS-B-GB"/>
                <a:cs typeface="FZLanTingHeiS-B-GB"/>
              </a:defRPr>
            </a:lvl1pPr>
          </a:lstStyle>
          <a:p>
            <a:pPr marL="171381" marR="0" lvl="0" indent="-171381" algn="just" defTabSz="6252296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南北向解耦，支持多样性算力</a:t>
            </a:r>
          </a:p>
          <a:p>
            <a:pPr marL="171381" marR="0" lvl="0" indent="-171381" algn="just" defTabSz="6252296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统一中间表达</a:t>
            </a:r>
            <a:r>
              <a:rPr kumimoji="0" lang="en-US" altLang="zh-CN" sz="1000" b="0" i="0" u="none" strike="noStrike" kern="0" cap="none" spc="0" normalizeH="0" baseline="0" noProof="0" dirty="0" err="1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MindIR</a:t>
            </a:r>
            <a:r>
              <a:rPr kumimoji="0" lang="zh-CN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端边云场景</a:t>
            </a:r>
            <a:r>
              <a:rPr kumimoji="0" lang="zh-CN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kumimoji="0" lang="zh-CN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零转换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0843227-D958-41F5-9C37-5F1B05EC6031}"/>
              </a:ext>
            </a:extLst>
          </p:cNvPr>
          <p:cNvSpPr txBox="1"/>
          <p:nvPr/>
        </p:nvSpPr>
        <p:spPr>
          <a:xfrm>
            <a:off x="7435091" y="4631924"/>
            <a:ext cx="4071730" cy="569130"/>
          </a:xfrm>
          <a:prstGeom prst="rect">
            <a:avLst/>
          </a:prstGeom>
          <a:ln w="508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6252296">
              <a:defRPr sz="5000">
                <a:gradFill flip="none" rotWithShape="1">
                  <a:gsLst>
                    <a:gs pos="0">
                      <a:srgbClr val="FFE8AF"/>
                    </a:gs>
                    <a:gs pos="100000">
                      <a:srgbClr val="CAAB53"/>
                    </a:gs>
                  </a:gsLst>
                  <a:lin ang="0" scaled="0"/>
                </a:gradFill>
                <a:latin typeface="FZLanTingHeiS-B-GB"/>
                <a:ea typeface="FZLanTingHeiS-B-GB"/>
                <a:cs typeface="FZLanTingHeiS-B-GB"/>
              </a:defRPr>
            </a:lvl1pPr>
          </a:lstStyle>
          <a:p>
            <a:pPr marL="171381" marR="0" lvl="0" indent="-171381" algn="just" defTabSz="6252296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一行代码实现串行算法并行化，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并行代码量降低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  <a:p>
            <a:pPr marL="171381" marR="0" lvl="0" indent="-171381" algn="just" defTabSz="6252296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并行策略业界最多，自动搜索最佳并行策略，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降低系统调优时间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A211DE2-E516-4C46-BDC0-912353C67D55}"/>
              </a:ext>
            </a:extLst>
          </p:cNvPr>
          <p:cNvSpPr txBox="1"/>
          <p:nvPr/>
        </p:nvSpPr>
        <p:spPr>
          <a:xfrm>
            <a:off x="7435091" y="5399721"/>
            <a:ext cx="3110126" cy="569130"/>
          </a:xfrm>
          <a:prstGeom prst="rect">
            <a:avLst/>
          </a:prstGeom>
          <a:ln w="508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6252296">
              <a:defRPr sz="5000">
                <a:gradFill flip="none" rotWithShape="1">
                  <a:gsLst>
                    <a:gs pos="0">
                      <a:srgbClr val="FFE8AF"/>
                    </a:gs>
                    <a:gs pos="100000">
                      <a:srgbClr val="CAAB53"/>
                    </a:gs>
                  </a:gsLst>
                  <a:lin ang="0" scaled="0"/>
                </a:gradFill>
                <a:latin typeface="FZLanTingHeiS-B-GB"/>
                <a:ea typeface="FZLanTingHeiS-B-GB"/>
                <a:cs typeface="FZLanTingHeiS-B-GB"/>
              </a:defRPr>
            </a:lvl1pPr>
          </a:lstStyle>
          <a:p>
            <a:pPr marL="171381" marR="0" lvl="0" indent="-171381" algn="just" defTabSz="6252296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动静态图统一，兼顾模型开发效率与执行效率</a:t>
            </a:r>
          </a:p>
          <a:p>
            <a:pPr marL="171381" marR="0" lvl="0" indent="-171381" algn="just" defTabSz="6252296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400+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高性能模型，开箱即用</a:t>
            </a: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C3268D81-1AB8-4EAA-B221-ECF54A4C4B78}"/>
              </a:ext>
            </a:extLst>
          </p:cNvPr>
          <p:cNvSpPr txBox="1"/>
          <p:nvPr/>
        </p:nvSpPr>
        <p:spPr>
          <a:xfrm>
            <a:off x="966471" y="5554191"/>
            <a:ext cx="4762966" cy="1690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2902058">
              <a:lnSpc>
                <a:spcPct val="120000"/>
              </a:lnSpc>
              <a:defRPr sz="4000"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marL="0" marR="0" lvl="0" indent="0" algn="ctr" defTabSz="290205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  <a:sym typeface="FZLanTingHeiS-R-GB"/>
              </a:rPr>
              <a:t>多样性算力（ 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  <a:sym typeface="FZLanTingHeiS-R-GB"/>
              </a:rPr>
              <a:t>CPU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  <a:sym typeface="FZLanTingHeiS-R-GB"/>
              </a:rPr>
              <a:t>｜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  <a:sym typeface="FZLanTingHeiS-R-GB"/>
              </a:rPr>
              <a:t>GPU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  <a:sym typeface="FZLanTingHeiS-R-GB"/>
              </a:rPr>
              <a:t>｜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  <a:sym typeface="FZLanTingHeiS-R-GB"/>
              </a:rPr>
              <a:t>NPU 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  <a:sym typeface="FZLanTingHeiS-R-GB"/>
              </a:rPr>
              <a:t>）</a:t>
            </a:r>
          </a:p>
        </p:txBody>
      </p:sp>
      <p:sp>
        <p:nvSpPr>
          <p:cNvPr id="78" name="矩形">
            <a:extLst>
              <a:ext uri="{FF2B5EF4-FFF2-40B4-BE49-F238E27FC236}">
                <a16:creationId xmlns:a16="http://schemas.microsoft.com/office/drawing/2014/main" id="{378CD914-74B4-42FD-8C27-AE5F92E8DD35}"/>
              </a:ext>
            </a:extLst>
          </p:cNvPr>
          <p:cNvSpPr/>
          <p:nvPr/>
        </p:nvSpPr>
        <p:spPr>
          <a:xfrm>
            <a:off x="865301" y="4158752"/>
            <a:ext cx="4979239" cy="252178"/>
          </a:xfrm>
          <a:prstGeom prst="rect">
            <a:avLst/>
          </a:prstGeom>
          <a:gradFill flip="none" rotWithShape="1">
            <a:gsLst>
              <a:gs pos="0">
                <a:srgbClr val="D6E2F1"/>
              </a:gs>
              <a:gs pos="100000">
                <a:srgbClr val="ACBCE4"/>
              </a:gs>
            </a:gsLst>
            <a:lin ang="3600000" scaled="0"/>
          </a:gradFill>
          <a:ln w="3175" cap="flat">
            <a:noFill/>
            <a:prstDash val="solid"/>
            <a:miter lim="400000"/>
          </a:ln>
          <a:effectLst/>
        </p:spPr>
        <p:txBody>
          <a:bodyPr wrap="square" lIns="216518" tIns="216518" rIns="216518" bIns="216518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cs"/>
              </a:rPr>
              <a:t>多样性算力接入</a:t>
            </a:r>
          </a:p>
        </p:txBody>
      </p:sp>
      <p:sp>
        <p:nvSpPr>
          <p:cNvPr id="79" name="矩形">
            <a:extLst>
              <a:ext uri="{FF2B5EF4-FFF2-40B4-BE49-F238E27FC236}">
                <a16:creationId xmlns:a16="http://schemas.microsoft.com/office/drawing/2014/main" id="{4B8C9F2E-243F-41FE-B291-DFF82981F2FD}"/>
              </a:ext>
            </a:extLst>
          </p:cNvPr>
          <p:cNvSpPr/>
          <p:nvPr/>
        </p:nvSpPr>
        <p:spPr>
          <a:xfrm>
            <a:off x="2541646" y="3072540"/>
            <a:ext cx="1620000" cy="396000"/>
          </a:xfrm>
          <a:prstGeom prst="rect">
            <a:avLst/>
          </a:prstGeom>
          <a:gradFill flip="none" rotWithShape="1">
            <a:gsLst>
              <a:gs pos="0">
                <a:srgbClr val="D6E2F1"/>
              </a:gs>
              <a:gs pos="100000">
                <a:srgbClr val="ACBCE4"/>
              </a:gs>
            </a:gsLst>
            <a:lin ang="3600000" scaled="0"/>
          </a:gradFill>
          <a:ln w="3175" cap="flat">
            <a:noFill/>
            <a:prstDash val="solid"/>
            <a:miter lim="400000"/>
          </a:ln>
          <a:effectLst/>
        </p:spPr>
        <p:txBody>
          <a:bodyPr wrap="square" lIns="216518" tIns="216518" rIns="216518" bIns="216518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cs"/>
              </a:rPr>
              <a:t>科学智能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C4D4711-7ED6-4C68-9397-6B1D899885BE}"/>
              </a:ext>
            </a:extLst>
          </p:cNvPr>
          <p:cNvSpPr/>
          <p:nvPr/>
        </p:nvSpPr>
        <p:spPr>
          <a:xfrm>
            <a:off x="6364168" y="1178822"/>
            <a:ext cx="1728000" cy="2520000"/>
          </a:xfrm>
          <a:prstGeom prst="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EBEBEB">
                  <a:alpha val="10000"/>
                </a:srgbClr>
              </a:gs>
              <a:gs pos="100000">
                <a:srgbClr val="FFFFFF">
                  <a:lumMod val="95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81" name="文本框 171">
            <a:extLst>
              <a:ext uri="{FF2B5EF4-FFF2-40B4-BE49-F238E27FC236}">
                <a16:creationId xmlns:a16="http://schemas.microsoft.com/office/drawing/2014/main" id="{916E7AAE-8BCD-4291-AD30-75F88748DE37}"/>
              </a:ext>
            </a:extLst>
          </p:cNvPr>
          <p:cNvSpPr txBox="1"/>
          <p:nvPr/>
        </p:nvSpPr>
        <p:spPr>
          <a:xfrm>
            <a:off x="6736186" y="1374341"/>
            <a:ext cx="983965" cy="2362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354209">
              <a:lnSpc>
                <a:spcPct val="120000"/>
              </a:lnSpc>
              <a:defRPr sz="5000">
                <a:gradFill flip="none" rotWithShape="1">
                  <a:gsLst>
                    <a:gs pos="0">
                      <a:srgbClr val="EEF7FF"/>
                    </a:gs>
                    <a:gs pos="100000">
                      <a:srgbClr val="C0D6FF"/>
                    </a:gs>
                  </a:gsLst>
                  <a:lin ang="36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pPr marL="0" marR="0" lvl="0" indent="0" algn="ctr" defTabSz="3542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大模型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90B1FD7-41E7-4AE8-95D9-B1F819352182}"/>
              </a:ext>
            </a:extLst>
          </p:cNvPr>
          <p:cNvSpPr txBox="1"/>
          <p:nvPr/>
        </p:nvSpPr>
        <p:spPr>
          <a:xfrm>
            <a:off x="6472168" y="1793758"/>
            <a:ext cx="1512000" cy="1632113"/>
          </a:xfrm>
          <a:prstGeom prst="rect">
            <a:avLst/>
          </a:prstGeom>
          <a:ln w="508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6252296">
              <a:defRPr sz="5000">
                <a:gradFill flip="none" rotWithShape="1">
                  <a:gsLst>
                    <a:gs pos="0">
                      <a:srgbClr val="FFE8AF"/>
                    </a:gs>
                    <a:gs pos="100000">
                      <a:srgbClr val="CAAB53"/>
                    </a:gs>
                  </a:gsLst>
                  <a:lin ang="0" scaled="0"/>
                </a:gradFill>
                <a:latin typeface="FZLanTingHeiS-B-GB"/>
                <a:ea typeface="FZLanTingHeiS-B-GB"/>
                <a:cs typeface="FZLanTingHeiS-B-GB"/>
              </a:defRPr>
            </a:lvl1pPr>
          </a:lstStyle>
          <a:p>
            <a:pPr marL="171381" marR="0" lvl="0" indent="-171381" algn="l" defTabSz="625229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15+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基于昇思的开源预训练大模型开箱即用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marR="0" lvl="0" indent="-171381" algn="l" defTabSz="625229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开发、训练、微调、部署端到端全流程使能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marR="0" lvl="0" indent="-171381" algn="l" defTabSz="625229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基于昇思产业落地大模型占国内整体应用大模型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40%+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54BA7D9-566F-4AB6-A818-C0ABFB7CE9B5}"/>
              </a:ext>
            </a:extLst>
          </p:cNvPr>
          <p:cNvSpPr/>
          <p:nvPr/>
        </p:nvSpPr>
        <p:spPr>
          <a:xfrm>
            <a:off x="8137353" y="1175455"/>
            <a:ext cx="1728000" cy="2520000"/>
          </a:xfrm>
          <a:prstGeom prst="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EBEBEB">
                  <a:alpha val="10000"/>
                </a:srgbClr>
              </a:gs>
              <a:gs pos="100000">
                <a:srgbClr val="FFFFFF">
                  <a:lumMod val="95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5A55024-6785-4207-9028-1C7E7DE85C04}"/>
              </a:ext>
            </a:extLst>
          </p:cNvPr>
          <p:cNvSpPr/>
          <p:nvPr/>
        </p:nvSpPr>
        <p:spPr>
          <a:xfrm>
            <a:off x="9910538" y="1168272"/>
            <a:ext cx="1728000" cy="2520000"/>
          </a:xfrm>
          <a:prstGeom prst="rect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50000">
                <a:srgbClr val="EBEBEB">
                  <a:alpha val="10000"/>
                </a:srgbClr>
              </a:gs>
              <a:gs pos="100000">
                <a:srgbClr val="FFFFFF">
                  <a:lumMod val="95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85" name="文本框 171">
            <a:extLst>
              <a:ext uri="{FF2B5EF4-FFF2-40B4-BE49-F238E27FC236}">
                <a16:creationId xmlns:a16="http://schemas.microsoft.com/office/drawing/2014/main" id="{5C46D5A7-A209-4F93-9D48-B85B9FE9D5C8}"/>
              </a:ext>
            </a:extLst>
          </p:cNvPr>
          <p:cNvSpPr txBox="1"/>
          <p:nvPr/>
        </p:nvSpPr>
        <p:spPr>
          <a:xfrm>
            <a:off x="8509371" y="1374341"/>
            <a:ext cx="983965" cy="2362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354209">
              <a:lnSpc>
                <a:spcPct val="120000"/>
              </a:lnSpc>
              <a:defRPr sz="5000">
                <a:gradFill flip="none" rotWithShape="1">
                  <a:gsLst>
                    <a:gs pos="0">
                      <a:srgbClr val="EEF7FF"/>
                    </a:gs>
                    <a:gs pos="100000">
                      <a:srgbClr val="C0D6FF"/>
                    </a:gs>
                  </a:gsLst>
                  <a:lin ang="36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pPr marL="0" marR="0" lvl="0" indent="0" algn="ctr" defTabSz="3542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科学智能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EDE2E6C-0647-4522-9DC6-50A29B2755B1}"/>
              </a:ext>
            </a:extLst>
          </p:cNvPr>
          <p:cNvSpPr txBox="1"/>
          <p:nvPr/>
        </p:nvSpPr>
        <p:spPr>
          <a:xfrm>
            <a:off x="8245353" y="1793758"/>
            <a:ext cx="1512000" cy="1357808"/>
          </a:xfrm>
          <a:prstGeom prst="rect">
            <a:avLst/>
          </a:prstGeom>
          <a:ln w="508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6252296">
              <a:defRPr sz="5000">
                <a:gradFill flip="none" rotWithShape="1">
                  <a:gsLst>
                    <a:gs pos="0">
                      <a:srgbClr val="FFE8AF"/>
                    </a:gs>
                    <a:gs pos="100000">
                      <a:srgbClr val="CAAB53"/>
                    </a:gs>
                  </a:gsLst>
                  <a:lin ang="0" scaled="0"/>
                </a:gradFill>
                <a:latin typeface="FZLanTingHeiS-B-GB"/>
                <a:ea typeface="FZLanTingHeiS-B-GB"/>
                <a:cs typeface="FZLanTingHeiS-B-GB"/>
              </a:defRPr>
            </a:lvl1pPr>
          </a:lstStyle>
          <a:p>
            <a:pPr marL="171381" marR="0" lvl="0" indent="-171381" algn="l" defTabSz="625229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AI4S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研发人员，打造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AI+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科学的融合计算平台，加速科研创新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marR="0" lvl="0" indent="-171381" algn="l" defTabSz="625229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AI4S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用户，打造科学套件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超级应用，科研赋能产业</a:t>
            </a:r>
          </a:p>
        </p:txBody>
      </p:sp>
      <p:sp>
        <p:nvSpPr>
          <p:cNvPr id="87" name="文本框 171">
            <a:extLst>
              <a:ext uri="{FF2B5EF4-FFF2-40B4-BE49-F238E27FC236}">
                <a16:creationId xmlns:a16="http://schemas.microsoft.com/office/drawing/2014/main" id="{471FD163-B3AC-4C95-A5EC-449A764571D7}"/>
              </a:ext>
            </a:extLst>
          </p:cNvPr>
          <p:cNvSpPr txBox="1"/>
          <p:nvPr/>
        </p:nvSpPr>
        <p:spPr>
          <a:xfrm>
            <a:off x="10282556" y="1374341"/>
            <a:ext cx="983965" cy="2362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354209">
              <a:lnSpc>
                <a:spcPct val="120000"/>
              </a:lnSpc>
              <a:defRPr sz="5000">
                <a:gradFill flip="none" rotWithShape="1">
                  <a:gsLst>
                    <a:gs pos="0">
                      <a:srgbClr val="EEF7FF"/>
                    </a:gs>
                    <a:gs pos="100000">
                      <a:srgbClr val="C0D6FF"/>
                    </a:gs>
                  </a:gsLst>
                  <a:lin ang="36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pPr marL="0" marR="0" lvl="0" indent="0" algn="ctr" defTabSz="3542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行业使能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2D21948-7D16-4566-A9EF-7DDDCEA83D77}"/>
              </a:ext>
            </a:extLst>
          </p:cNvPr>
          <p:cNvSpPr txBox="1"/>
          <p:nvPr/>
        </p:nvSpPr>
        <p:spPr>
          <a:xfrm>
            <a:off x="10018538" y="1793758"/>
            <a:ext cx="1512000" cy="1632113"/>
          </a:xfrm>
          <a:prstGeom prst="rect">
            <a:avLst/>
          </a:prstGeom>
          <a:ln w="508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6252296">
              <a:defRPr sz="5000">
                <a:gradFill flip="none" rotWithShape="1">
                  <a:gsLst>
                    <a:gs pos="0">
                      <a:srgbClr val="FFE8AF"/>
                    </a:gs>
                    <a:gs pos="100000">
                      <a:srgbClr val="CAAB53"/>
                    </a:gs>
                  </a:gsLst>
                  <a:lin ang="0" scaled="0"/>
                </a:gradFill>
                <a:latin typeface="FZLanTingHeiS-B-GB"/>
                <a:ea typeface="FZLanTingHeiS-B-GB"/>
                <a:cs typeface="FZLanTingHeiS-B-GB"/>
              </a:defRPr>
            </a:lvl1pPr>
          </a:lstStyle>
          <a:p>
            <a:pPr marL="171381" marR="0" lvl="0" indent="-171381" algn="l" defTabSz="625229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低门槛易用：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</a:rPr>
              <a:t>集成主流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</a:rPr>
              <a:t>SOTA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</a:rPr>
              <a:t>模型、易用数据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</a:rPr>
              <a:t>/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微软雅黑"/>
                <a:ea typeface="微软雅黑"/>
              </a:rPr>
              <a:t>模型接口，开箱即用</a:t>
            </a:r>
          </a:p>
          <a:p>
            <a:pPr marL="171381" marR="0" lvl="0" indent="-171381" algn="l" defTabSz="625229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高性能提效：领域关键模型精度比业界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SOTA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0.5~3pct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，性能领先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20~50% 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/>
          <p:cNvSpPr txBox="1">
            <a:spLocks/>
          </p:cNvSpPr>
          <p:nvPr/>
        </p:nvSpPr>
        <p:spPr>
          <a:xfrm>
            <a:off x="182070" y="478016"/>
            <a:ext cx="11801638" cy="540237"/>
          </a:xfrm>
          <a:prstGeom prst="rect">
            <a:avLst/>
          </a:prstGeom>
        </p:spPr>
        <p:txBody>
          <a:bodyPr/>
          <a:lstStyle>
            <a:lvl1pPr marL="0" algn="l" defTabSz="9144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algn="ctr" defTabSz="457017"/>
            <a:r>
              <a:rPr lang="zh-CN" altLang="en-US" sz="2799" dirty="0">
                <a:solidFill>
                  <a:srgbClr val="7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华为昇腾</a:t>
            </a:r>
            <a:r>
              <a:rPr lang="en-US" altLang="zh-CN" sz="2799" dirty="0">
                <a:solidFill>
                  <a:srgbClr val="7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AI</a:t>
            </a:r>
            <a:r>
              <a:rPr lang="zh-CN" altLang="en-US" sz="2799" dirty="0">
                <a:solidFill>
                  <a:srgbClr val="7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解决方案</a:t>
            </a:r>
          </a:p>
        </p:txBody>
      </p:sp>
      <p:sp>
        <p:nvSpPr>
          <p:cNvPr id="113" name="矩形: 圆角 128">
            <a:extLst>
              <a:ext uri="{FF2B5EF4-FFF2-40B4-BE49-F238E27FC236}">
                <a16:creationId xmlns:a16="http://schemas.microsoft.com/office/drawing/2014/main" id="{0E03B34B-8038-460D-B615-FEEB6A4D16FB}"/>
              </a:ext>
            </a:extLst>
          </p:cNvPr>
          <p:cNvSpPr/>
          <p:nvPr/>
        </p:nvSpPr>
        <p:spPr>
          <a:xfrm>
            <a:off x="791406" y="1953718"/>
            <a:ext cx="5883032" cy="1187107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668">
              <a:defRPr/>
            </a:pPr>
            <a:endParaRPr lang="zh-CN" altLang="en-US" sz="1200" kern="0">
              <a:solidFill>
                <a:prstClr val="white"/>
              </a:solidFill>
              <a:latin typeface="微软雅黑" panose="020B0503020204020204" pitchFamily="34" charset="-122"/>
              <a:ea typeface="微软雅黑"/>
              <a:cs typeface="Huawei Sans" panose="020C0503030203020204" pitchFamily="34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769144" y="4161068"/>
            <a:ext cx="5906599" cy="475821"/>
            <a:chOff x="788179" y="3926245"/>
            <a:chExt cx="5927385" cy="476007"/>
          </a:xfrm>
          <a:solidFill>
            <a:sysClr val="window" lastClr="FFFFFF">
              <a:lumMod val="95000"/>
            </a:sysClr>
          </a:solidFill>
        </p:grpSpPr>
        <p:grpSp>
          <p:nvGrpSpPr>
            <p:cNvPr id="115" name="组合 114"/>
            <p:cNvGrpSpPr/>
            <p:nvPr/>
          </p:nvGrpSpPr>
          <p:grpSpPr>
            <a:xfrm>
              <a:off x="788179" y="3926245"/>
              <a:ext cx="5927385" cy="476007"/>
              <a:chOff x="788179" y="3926245"/>
              <a:chExt cx="5927385" cy="476007"/>
            </a:xfrm>
            <a:grpFill/>
          </p:grpSpPr>
          <p:sp>
            <p:nvSpPr>
              <p:cNvPr id="117" name="矩形: 圆角 130">
                <a:extLst>
                  <a:ext uri="{FF2B5EF4-FFF2-40B4-BE49-F238E27FC236}">
                    <a16:creationId xmlns:a16="http://schemas.microsoft.com/office/drawing/2014/main" id="{2A7F2FFB-F61B-411F-9379-8BC86F8CEB9D}"/>
                  </a:ext>
                </a:extLst>
              </p:cNvPr>
              <p:cNvSpPr/>
              <p:nvPr/>
            </p:nvSpPr>
            <p:spPr>
              <a:xfrm>
                <a:off x="830234" y="3926245"/>
                <a:ext cx="5885330" cy="438407"/>
              </a:xfrm>
              <a:prstGeom prst="roundRect">
                <a:avLst>
                  <a:gd name="adj" fmla="val 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668">
                  <a:defRPr/>
                </a:pPr>
                <a:endParaRPr lang="zh-CN" altLang="en-US" sz="1798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/>
                  <a:cs typeface="Huawei Sans" panose="020C0503030203020204" pitchFamily="34" charset="0"/>
                </a:endParaRPr>
              </a:p>
            </p:txBody>
          </p:sp>
          <p:sp>
            <p:nvSpPr>
              <p:cNvPr id="118" name="圆角矩形 95">
                <a:extLst>
                  <a:ext uri="{FF2B5EF4-FFF2-40B4-BE49-F238E27FC236}">
                    <a16:creationId xmlns:a16="http://schemas.microsoft.com/office/drawing/2014/main" id="{E7824B8C-E520-48D3-90F8-9C9F3BDE418A}"/>
                  </a:ext>
                </a:extLst>
              </p:cNvPr>
              <p:cNvSpPr/>
              <p:nvPr/>
            </p:nvSpPr>
            <p:spPr>
              <a:xfrm>
                <a:off x="788179" y="3951489"/>
                <a:ext cx="5621054" cy="450763"/>
              </a:xfrm>
              <a:prstGeom prst="roundRect">
                <a:avLst>
                  <a:gd name="adj" fmla="val 0"/>
                </a:avLst>
              </a:prstGeom>
              <a:grpFill/>
              <a:ln w="19050" cap="flat" cmpd="sng" algn="ctr">
                <a:noFill/>
                <a:prstDash val="solid"/>
              </a:ln>
              <a:effectLst/>
            </p:spPr>
            <p:txBody>
              <a:bodyPr lIns="35972" tIns="35972" rIns="35972" bIns="35972" rtlCol="0" anchor="ctr"/>
              <a:lstStyle>
                <a:defPPr>
                  <a:defRPr lang="zh-CN"/>
                </a:defPPr>
                <a:lvl1pPr marL="0" algn="l" defTabSz="1219272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36" algn="l" defTabSz="1219272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72" algn="l" defTabSz="1219272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908" algn="l" defTabSz="1219272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545" algn="l" defTabSz="1219272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180" algn="l" defTabSz="1219272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816" algn="l" defTabSz="1219272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452" algn="l" defTabSz="1219272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087" algn="l" defTabSz="1219272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84">
                  <a:defRPr/>
                </a:pPr>
                <a:r>
                  <a:rPr lang="en-US" altLang="zh-CN" sz="1598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/>
                    <a:cs typeface="Huawei Sans" panose="020C0503030203020204" pitchFamily="34" charset="0"/>
                  </a:rPr>
                  <a:t>CANN</a:t>
                </a:r>
              </a:p>
              <a:p>
                <a:pPr algn="ctr" defTabSz="1218784">
                  <a:defRPr/>
                </a:pPr>
                <a:r>
                  <a:rPr lang="en-US" altLang="zh-CN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/>
                    <a:cs typeface="Huawei Sans" panose="020C0503030203020204" pitchFamily="34" charset="0"/>
                  </a:rPr>
                  <a:t>Compute Architecture for Neural Networks</a:t>
                </a:r>
                <a:endParaRPr lang="zh-CN" alt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/>
                  <a:cs typeface="Huawei Sans" panose="020C0503030203020204" pitchFamily="34" charset="0"/>
                </a:endParaRPr>
              </a:p>
            </p:txBody>
          </p:sp>
        </p:grpSp>
        <p:sp>
          <p:nvSpPr>
            <p:cNvPr id="116" name="文本框 160">
              <a:extLst>
                <a:ext uri="{FF2B5EF4-FFF2-40B4-BE49-F238E27FC236}">
                  <a16:creationId xmlns:a16="http://schemas.microsoft.com/office/drawing/2014/main" id="{1EA2D1C9-28FB-4318-99A4-69D70C446AF4}"/>
                </a:ext>
              </a:extLst>
            </p:cNvPr>
            <p:cNvSpPr txBox="1"/>
            <p:nvPr/>
          </p:nvSpPr>
          <p:spPr>
            <a:xfrm>
              <a:off x="5367640" y="4037428"/>
              <a:ext cx="126811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1218296">
                <a:spcAft>
                  <a:spcPts val="600"/>
                </a:spcAft>
                <a:defRPr/>
              </a:pPr>
              <a:r>
                <a:rPr lang="zh-CN" altLang="en-US" sz="1399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/>
                  <a:cs typeface="Huawei Sans" panose="020C0503030203020204" pitchFamily="34" charset="0"/>
                </a:rPr>
                <a:t>异构计算架构</a:t>
              </a:r>
            </a:p>
          </p:txBody>
        </p:sp>
      </p:grpSp>
      <p:sp>
        <p:nvSpPr>
          <p:cNvPr id="119" name="矩形: 圆角 129">
            <a:extLst>
              <a:ext uri="{FF2B5EF4-FFF2-40B4-BE49-F238E27FC236}">
                <a16:creationId xmlns:a16="http://schemas.microsoft.com/office/drawing/2014/main" id="{795FCD8E-42C2-4D51-8177-6280EF984134}"/>
              </a:ext>
            </a:extLst>
          </p:cNvPr>
          <p:cNvSpPr/>
          <p:nvPr/>
        </p:nvSpPr>
        <p:spPr>
          <a:xfrm>
            <a:off x="797362" y="3297614"/>
            <a:ext cx="5874797" cy="531742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668">
              <a:defRPr/>
            </a:pPr>
            <a:endParaRPr lang="zh-CN" altLang="en-US" sz="1798" kern="0">
              <a:solidFill>
                <a:prstClr val="white"/>
              </a:solidFill>
              <a:latin typeface="微软雅黑" panose="020B0503020204020204" pitchFamily="34" charset="-122"/>
              <a:ea typeface="微软雅黑"/>
              <a:cs typeface="Huawei Sans" panose="020C0503030203020204" pitchFamily="34" charset="0"/>
            </a:endParaRPr>
          </a:p>
        </p:txBody>
      </p:sp>
      <p:sp>
        <p:nvSpPr>
          <p:cNvPr id="120" name="文本框 159">
            <a:extLst>
              <a:ext uri="{FF2B5EF4-FFF2-40B4-BE49-F238E27FC236}">
                <a16:creationId xmlns:a16="http://schemas.microsoft.com/office/drawing/2014/main" id="{CA11D654-7014-47FE-993C-D55DB91AFFC1}"/>
              </a:ext>
            </a:extLst>
          </p:cNvPr>
          <p:cNvSpPr txBox="1"/>
          <p:nvPr/>
        </p:nvSpPr>
        <p:spPr>
          <a:xfrm>
            <a:off x="5563123" y="3399673"/>
            <a:ext cx="913710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218296">
              <a:spcAft>
                <a:spcPts val="600"/>
              </a:spcAft>
              <a:defRPr/>
            </a:pPr>
            <a:r>
              <a:rPr lang="en-US" altLang="zh-CN" sz="1399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AI </a:t>
            </a:r>
            <a:r>
              <a:rPr lang="zh-CN" altLang="en-US" sz="1399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框架</a:t>
            </a:r>
          </a:p>
        </p:txBody>
      </p:sp>
      <p:sp>
        <p:nvSpPr>
          <p:cNvPr id="121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1098887" y="3377403"/>
            <a:ext cx="4174786" cy="315838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5972" tIns="35972" rIns="35972" bIns="35972" rtlCol="0" anchor="ctr"/>
          <a:lstStyle/>
          <a:p>
            <a:pPr algn="ctr" defTabSz="290111" hangingPunct="0">
              <a:defRPr/>
            </a:pPr>
            <a:r>
              <a:rPr lang="en-US" altLang="zh-CN" sz="1200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MindSpore</a:t>
            </a:r>
            <a:r>
              <a:rPr lang="en-US" altLang="zh-CN" sz="1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 </a:t>
            </a:r>
            <a:endParaRPr lang="en-US" altLang="zh-CN" sz="11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/>
              <a:cs typeface="Huawei Sans" panose="020C050303020302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789127" y="4934394"/>
            <a:ext cx="5883032" cy="438236"/>
            <a:chOff x="830234" y="4712471"/>
            <a:chExt cx="5885330" cy="438407"/>
          </a:xfrm>
          <a:solidFill>
            <a:sysClr val="window" lastClr="FFFFFF">
              <a:lumMod val="95000"/>
            </a:sysClr>
          </a:solidFill>
        </p:grpSpPr>
        <p:sp>
          <p:nvSpPr>
            <p:cNvPr id="123" name="矩形: 圆角 130">
              <a:extLst>
                <a:ext uri="{FF2B5EF4-FFF2-40B4-BE49-F238E27FC236}">
                  <a16:creationId xmlns:a16="http://schemas.microsoft.com/office/drawing/2014/main" id="{2A7F2FFB-F61B-411F-9379-8BC86F8CEB9D}"/>
                </a:ext>
              </a:extLst>
            </p:cNvPr>
            <p:cNvSpPr/>
            <p:nvPr/>
          </p:nvSpPr>
          <p:spPr>
            <a:xfrm>
              <a:off x="830234" y="4712471"/>
              <a:ext cx="5885330" cy="438407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white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grpSp>
          <p:nvGrpSpPr>
            <p:cNvPr id="124" name="成组"/>
            <p:cNvGrpSpPr>
              <a:grpSpLocks noChangeAspect="1"/>
            </p:cNvGrpSpPr>
            <p:nvPr/>
          </p:nvGrpSpPr>
          <p:grpSpPr>
            <a:xfrm>
              <a:off x="885969" y="4786604"/>
              <a:ext cx="4659538" cy="306675"/>
              <a:chOff x="413335" y="0"/>
              <a:chExt cx="13741161" cy="902082"/>
            </a:xfrm>
            <a:grpFill/>
          </p:grpSpPr>
          <p:pic>
            <p:nvPicPr>
              <p:cNvPr id="126" name="图片 32" descr="图片 3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658950" y="29562"/>
                <a:ext cx="1210491" cy="842990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</p:pic>
          <p:pic>
            <p:nvPicPr>
              <p:cNvPr id="127" name="图片 33" descr="图片 33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298963" y="232058"/>
                <a:ext cx="1261033" cy="43799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</p:pic>
          <p:pic>
            <p:nvPicPr>
              <p:cNvPr id="128" name="图片 34" descr="图片 34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989518" y="158182"/>
                <a:ext cx="942510" cy="58574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</p:pic>
          <p:pic>
            <p:nvPicPr>
              <p:cNvPr id="129" name="SDC - 半罩球 X系列.331.png" descr="SDC - 半罩球 X系列.331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464994" y="2702"/>
                <a:ext cx="764434" cy="896710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</p:pic>
          <p:pic>
            <p:nvPicPr>
              <p:cNvPr id="130" name="图片 36" descr="图片 36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0979286" y="121727"/>
                <a:ext cx="1440665" cy="658657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</p:pic>
          <p:pic>
            <p:nvPicPr>
              <p:cNvPr id="131" name="图片 37" descr="图片 37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9419482" y="191575"/>
                <a:ext cx="1130282" cy="51896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</p:pic>
          <p:pic>
            <p:nvPicPr>
              <p:cNvPr id="132" name="图片 5" descr="图片 5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rcRect t="29140"/>
              <a:stretch>
                <a:fillRect/>
              </a:stretch>
            </p:blipFill>
            <p:spPr>
              <a:xfrm>
                <a:off x="7361550" y="0"/>
                <a:ext cx="1628410" cy="902082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</p:pic>
          <p:pic>
            <p:nvPicPr>
              <p:cNvPr id="133" name="Picture 2" descr="Picture 2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/>
              <a:stretch>
                <a:fillRect/>
              </a:stretch>
            </p:blipFill>
            <p:spPr>
              <a:xfrm>
                <a:off x="413335" y="36818"/>
                <a:ext cx="622138" cy="82862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</p:pic>
          <p:grpSp>
            <p:nvGrpSpPr>
              <p:cNvPr id="134" name="组合 2"/>
              <p:cNvGrpSpPr/>
              <p:nvPr/>
            </p:nvGrpSpPr>
            <p:grpSpPr>
              <a:xfrm>
                <a:off x="12849473" y="36606"/>
                <a:ext cx="1305023" cy="707324"/>
                <a:chOff x="-2301709" y="-36457"/>
                <a:chExt cx="1305022" cy="707323"/>
              </a:xfrm>
              <a:grpFill/>
            </p:grpSpPr>
            <p:sp>
              <p:nvSpPr>
                <p:cNvPr id="135" name="Freeform 8"/>
                <p:cNvSpPr/>
                <p:nvPr/>
              </p:nvSpPr>
              <p:spPr>
                <a:xfrm>
                  <a:off x="-2301709" y="-36457"/>
                  <a:ext cx="1305022" cy="7073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47" y="12897"/>
                      </a:moveTo>
                      <a:lnTo>
                        <a:pt x="19319" y="12559"/>
                      </a:lnTo>
                      <a:lnTo>
                        <a:pt x="19276" y="12220"/>
                      </a:lnTo>
                      <a:lnTo>
                        <a:pt x="19227" y="11894"/>
                      </a:lnTo>
                      <a:lnTo>
                        <a:pt x="19115" y="11269"/>
                      </a:lnTo>
                      <a:lnTo>
                        <a:pt x="19045" y="10956"/>
                      </a:lnTo>
                      <a:lnTo>
                        <a:pt x="18968" y="10657"/>
                      </a:lnTo>
                      <a:lnTo>
                        <a:pt x="18883" y="10370"/>
                      </a:lnTo>
                      <a:lnTo>
                        <a:pt x="18792" y="10083"/>
                      </a:lnTo>
                      <a:lnTo>
                        <a:pt x="18694" y="9810"/>
                      </a:lnTo>
                      <a:lnTo>
                        <a:pt x="18483" y="9289"/>
                      </a:lnTo>
                      <a:lnTo>
                        <a:pt x="18371" y="9041"/>
                      </a:lnTo>
                      <a:lnTo>
                        <a:pt x="18245" y="8794"/>
                      </a:lnTo>
                      <a:lnTo>
                        <a:pt x="17992" y="8351"/>
                      </a:lnTo>
                      <a:lnTo>
                        <a:pt x="17851" y="8142"/>
                      </a:lnTo>
                      <a:lnTo>
                        <a:pt x="17571" y="7752"/>
                      </a:lnTo>
                      <a:lnTo>
                        <a:pt x="17262" y="7413"/>
                      </a:lnTo>
                      <a:lnTo>
                        <a:pt x="17107" y="7269"/>
                      </a:lnTo>
                      <a:lnTo>
                        <a:pt x="16939" y="7126"/>
                      </a:lnTo>
                      <a:lnTo>
                        <a:pt x="16777" y="6996"/>
                      </a:lnTo>
                      <a:lnTo>
                        <a:pt x="16609" y="6892"/>
                      </a:lnTo>
                      <a:lnTo>
                        <a:pt x="16433" y="6787"/>
                      </a:lnTo>
                      <a:lnTo>
                        <a:pt x="16258" y="6709"/>
                      </a:lnTo>
                      <a:lnTo>
                        <a:pt x="15893" y="6579"/>
                      </a:lnTo>
                      <a:lnTo>
                        <a:pt x="15710" y="6540"/>
                      </a:lnTo>
                      <a:lnTo>
                        <a:pt x="15331" y="6514"/>
                      </a:lnTo>
                      <a:lnTo>
                        <a:pt x="15100" y="6527"/>
                      </a:lnTo>
                      <a:lnTo>
                        <a:pt x="14868" y="6566"/>
                      </a:lnTo>
                      <a:lnTo>
                        <a:pt x="14784" y="6201"/>
                      </a:lnTo>
                      <a:lnTo>
                        <a:pt x="14685" y="5849"/>
                      </a:lnTo>
                      <a:lnTo>
                        <a:pt x="14587" y="5511"/>
                      </a:lnTo>
                      <a:lnTo>
                        <a:pt x="14482" y="5172"/>
                      </a:lnTo>
                      <a:lnTo>
                        <a:pt x="14370" y="4846"/>
                      </a:lnTo>
                      <a:lnTo>
                        <a:pt x="14250" y="4521"/>
                      </a:lnTo>
                      <a:lnTo>
                        <a:pt x="14124" y="4208"/>
                      </a:lnTo>
                      <a:lnTo>
                        <a:pt x="13998" y="3908"/>
                      </a:lnTo>
                      <a:lnTo>
                        <a:pt x="13857" y="3609"/>
                      </a:lnTo>
                      <a:lnTo>
                        <a:pt x="13717" y="3335"/>
                      </a:lnTo>
                      <a:lnTo>
                        <a:pt x="13569" y="3062"/>
                      </a:lnTo>
                      <a:lnTo>
                        <a:pt x="13415" y="2788"/>
                      </a:lnTo>
                      <a:lnTo>
                        <a:pt x="13260" y="2540"/>
                      </a:lnTo>
                      <a:lnTo>
                        <a:pt x="13099" y="2293"/>
                      </a:lnTo>
                      <a:lnTo>
                        <a:pt x="12931" y="2058"/>
                      </a:lnTo>
                      <a:lnTo>
                        <a:pt x="12762" y="1837"/>
                      </a:lnTo>
                      <a:lnTo>
                        <a:pt x="12587" y="1615"/>
                      </a:lnTo>
                      <a:lnTo>
                        <a:pt x="12404" y="1420"/>
                      </a:lnTo>
                      <a:lnTo>
                        <a:pt x="12222" y="1238"/>
                      </a:lnTo>
                      <a:lnTo>
                        <a:pt x="12032" y="1055"/>
                      </a:lnTo>
                      <a:lnTo>
                        <a:pt x="11639" y="743"/>
                      </a:lnTo>
                      <a:lnTo>
                        <a:pt x="11442" y="599"/>
                      </a:lnTo>
                      <a:lnTo>
                        <a:pt x="11035" y="365"/>
                      </a:lnTo>
                      <a:lnTo>
                        <a:pt x="10825" y="274"/>
                      </a:lnTo>
                      <a:lnTo>
                        <a:pt x="10614" y="195"/>
                      </a:lnTo>
                      <a:lnTo>
                        <a:pt x="10396" y="117"/>
                      </a:lnTo>
                      <a:lnTo>
                        <a:pt x="10179" y="65"/>
                      </a:lnTo>
                      <a:lnTo>
                        <a:pt x="9961" y="26"/>
                      </a:lnTo>
                      <a:lnTo>
                        <a:pt x="9736" y="0"/>
                      </a:lnTo>
                      <a:lnTo>
                        <a:pt x="9512" y="0"/>
                      </a:lnTo>
                      <a:lnTo>
                        <a:pt x="9231" y="13"/>
                      </a:lnTo>
                      <a:lnTo>
                        <a:pt x="8950" y="52"/>
                      </a:lnTo>
                      <a:lnTo>
                        <a:pt x="8677" y="104"/>
                      </a:lnTo>
                      <a:lnTo>
                        <a:pt x="8403" y="195"/>
                      </a:lnTo>
                      <a:lnTo>
                        <a:pt x="8136" y="300"/>
                      </a:lnTo>
                      <a:lnTo>
                        <a:pt x="7869" y="430"/>
                      </a:lnTo>
                      <a:lnTo>
                        <a:pt x="7609" y="586"/>
                      </a:lnTo>
                      <a:lnTo>
                        <a:pt x="7357" y="756"/>
                      </a:lnTo>
                      <a:lnTo>
                        <a:pt x="7111" y="951"/>
                      </a:lnTo>
                      <a:lnTo>
                        <a:pt x="6872" y="1172"/>
                      </a:lnTo>
                      <a:lnTo>
                        <a:pt x="6641" y="1407"/>
                      </a:lnTo>
                      <a:lnTo>
                        <a:pt x="6409" y="1668"/>
                      </a:lnTo>
                      <a:lnTo>
                        <a:pt x="6191" y="1928"/>
                      </a:lnTo>
                      <a:lnTo>
                        <a:pt x="5974" y="2228"/>
                      </a:lnTo>
                      <a:lnTo>
                        <a:pt x="5770" y="2527"/>
                      </a:lnTo>
                      <a:lnTo>
                        <a:pt x="5567" y="2853"/>
                      </a:lnTo>
                      <a:lnTo>
                        <a:pt x="5377" y="3192"/>
                      </a:lnTo>
                      <a:lnTo>
                        <a:pt x="5195" y="3557"/>
                      </a:lnTo>
                      <a:lnTo>
                        <a:pt x="5026" y="3921"/>
                      </a:lnTo>
                      <a:lnTo>
                        <a:pt x="4865" y="4312"/>
                      </a:lnTo>
                      <a:lnTo>
                        <a:pt x="4703" y="4716"/>
                      </a:lnTo>
                      <a:lnTo>
                        <a:pt x="4563" y="5120"/>
                      </a:lnTo>
                      <a:lnTo>
                        <a:pt x="4430" y="5550"/>
                      </a:lnTo>
                      <a:lnTo>
                        <a:pt x="4303" y="5993"/>
                      </a:lnTo>
                      <a:lnTo>
                        <a:pt x="4191" y="6436"/>
                      </a:lnTo>
                      <a:lnTo>
                        <a:pt x="4086" y="6892"/>
                      </a:lnTo>
                      <a:lnTo>
                        <a:pt x="3994" y="7374"/>
                      </a:lnTo>
                      <a:lnTo>
                        <a:pt x="3917" y="7843"/>
                      </a:lnTo>
                      <a:lnTo>
                        <a:pt x="3847" y="8338"/>
                      </a:lnTo>
                      <a:lnTo>
                        <a:pt x="3791" y="8833"/>
                      </a:lnTo>
                      <a:lnTo>
                        <a:pt x="3749" y="9341"/>
                      </a:lnTo>
                      <a:lnTo>
                        <a:pt x="3713" y="9862"/>
                      </a:lnTo>
                      <a:lnTo>
                        <a:pt x="3587" y="9823"/>
                      </a:lnTo>
                      <a:lnTo>
                        <a:pt x="3320" y="9771"/>
                      </a:lnTo>
                      <a:lnTo>
                        <a:pt x="3187" y="9771"/>
                      </a:lnTo>
                      <a:lnTo>
                        <a:pt x="3019" y="9784"/>
                      </a:lnTo>
                      <a:lnTo>
                        <a:pt x="2857" y="9797"/>
                      </a:lnTo>
                      <a:lnTo>
                        <a:pt x="2703" y="9836"/>
                      </a:lnTo>
                      <a:lnTo>
                        <a:pt x="2541" y="9888"/>
                      </a:lnTo>
                      <a:lnTo>
                        <a:pt x="2387" y="9953"/>
                      </a:lnTo>
                      <a:lnTo>
                        <a:pt x="2239" y="10031"/>
                      </a:lnTo>
                      <a:lnTo>
                        <a:pt x="1944" y="10240"/>
                      </a:lnTo>
                      <a:lnTo>
                        <a:pt x="1804" y="10357"/>
                      </a:lnTo>
                      <a:lnTo>
                        <a:pt x="1664" y="10487"/>
                      </a:lnTo>
                      <a:lnTo>
                        <a:pt x="1530" y="10631"/>
                      </a:lnTo>
                      <a:lnTo>
                        <a:pt x="1278" y="10943"/>
                      </a:lnTo>
                      <a:lnTo>
                        <a:pt x="1039" y="11308"/>
                      </a:lnTo>
                      <a:lnTo>
                        <a:pt x="934" y="11503"/>
                      </a:lnTo>
                      <a:lnTo>
                        <a:pt x="723" y="11920"/>
                      </a:lnTo>
                      <a:lnTo>
                        <a:pt x="632" y="12142"/>
                      </a:lnTo>
                      <a:lnTo>
                        <a:pt x="541" y="12376"/>
                      </a:lnTo>
                      <a:lnTo>
                        <a:pt x="456" y="12624"/>
                      </a:lnTo>
                      <a:lnTo>
                        <a:pt x="316" y="13119"/>
                      </a:lnTo>
                      <a:lnTo>
                        <a:pt x="246" y="13379"/>
                      </a:lnTo>
                      <a:lnTo>
                        <a:pt x="190" y="13653"/>
                      </a:lnTo>
                      <a:lnTo>
                        <a:pt x="140" y="13927"/>
                      </a:lnTo>
                      <a:lnTo>
                        <a:pt x="98" y="14213"/>
                      </a:lnTo>
                      <a:lnTo>
                        <a:pt x="63" y="14487"/>
                      </a:lnTo>
                      <a:lnTo>
                        <a:pt x="35" y="14786"/>
                      </a:lnTo>
                      <a:lnTo>
                        <a:pt x="14" y="15086"/>
                      </a:lnTo>
                      <a:lnTo>
                        <a:pt x="0" y="15386"/>
                      </a:lnTo>
                      <a:lnTo>
                        <a:pt x="0" y="15985"/>
                      </a:lnTo>
                      <a:lnTo>
                        <a:pt x="14" y="16285"/>
                      </a:lnTo>
                      <a:lnTo>
                        <a:pt x="35" y="16584"/>
                      </a:lnTo>
                      <a:lnTo>
                        <a:pt x="63" y="16871"/>
                      </a:lnTo>
                      <a:lnTo>
                        <a:pt x="98" y="17158"/>
                      </a:lnTo>
                      <a:lnTo>
                        <a:pt x="140" y="17444"/>
                      </a:lnTo>
                      <a:lnTo>
                        <a:pt x="190" y="17718"/>
                      </a:lnTo>
                      <a:lnTo>
                        <a:pt x="246" y="17991"/>
                      </a:lnTo>
                      <a:lnTo>
                        <a:pt x="316" y="18252"/>
                      </a:lnTo>
                      <a:lnTo>
                        <a:pt x="456" y="18747"/>
                      </a:lnTo>
                      <a:lnTo>
                        <a:pt x="541" y="18994"/>
                      </a:lnTo>
                      <a:lnTo>
                        <a:pt x="632" y="19229"/>
                      </a:lnTo>
                      <a:lnTo>
                        <a:pt x="723" y="19450"/>
                      </a:lnTo>
                      <a:lnTo>
                        <a:pt x="934" y="19867"/>
                      </a:lnTo>
                      <a:lnTo>
                        <a:pt x="1039" y="20063"/>
                      </a:lnTo>
                      <a:lnTo>
                        <a:pt x="1278" y="20428"/>
                      </a:lnTo>
                      <a:lnTo>
                        <a:pt x="1530" y="20740"/>
                      </a:lnTo>
                      <a:lnTo>
                        <a:pt x="1664" y="20883"/>
                      </a:lnTo>
                      <a:lnTo>
                        <a:pt x="1804" y="21014"/>
                      </a:lnTo>
                      <a:lnTo>
                        <a:pt x="1944" y="21131"/>
                      </a:lnTo>
                      <a:lnTo>
                        <a:pt x="2239" y="21339"/>
                      </a:lnTo>
                      <a:lnTo>
                        <a:pt x="2387" y="21418"/>
                      </a:lnTo>
                      <a:lnTo>
                        <a:pt x="2541" y="21483"/>
                      </a:lnTo>
                      <a:lnTo>
                        <a:pt x="2703" y="21535"/>
                      </a:lnTo>
                      <a:lnTo>
                        <a:pt x="2857" y="21574"/>
                      </a:lnTo>
                      <a:lnTo>
                        <a:pt x="3019" y="21587"/>
                      </a:lnTo>
                      <a:lnTo>
                        <a:pt x="3187" y="21600"/>
                      </a:lnTo>
                      <a:lnTo>
                        <a:pt x="19375" y="21600"/>
                      </a:lnTo>
                      <a:lnTo>
                        <a:pt x="19613" y="21548"/>
                      </a:lnTo>
                      <a:lnTo>
                        <a:pt x="19726" y="21509"/>
                      </a:lnTo>
                      <a:lnTo>
                        <a:pt x="19950" y="21405"/>
                      </a:lnTo>
                      <a:lnTo>
                        <a:pt x="20063" y="21339"/>
                      </a:lnTo>
                      <a:lnTo>
                        <a:pt x="20168" y="21261"/>
                      </a:lnTo>
                      <a:lnTo>
                        <a:pt x="20273" y="21170"/>
                      </a:lnTo>
                      <a:lnTo>
                        <a:pt x="20372" y="21079"/>
                      </a:lnTo>
                      <a:lnTo>
                        <a:pt x="20470" y="20975"/>
                      </a:lnTo>
                      <a:lnTo>
                        <a:pt x="20568" y="20857"/>
                      </a:lnTo>
                      <a:lnTo>
                        <a:pt x="20659" y="20740"/>
                      </a:lnTo>
                      <a:lnTo>
                        <a:pt x="20744" y="20610"/>
                      </a:lnTo>
                      <a:lnTo>
                        <a:pt x="20912" y="20323"/>
                      </a:lnTo>
                      <a:lnTo>
                        <a:pt x="21066" y="20011"/>
                      </a:lnTo>
                      <a:lnTo>
                        <a:pt x="21137" y="19854"/>
                      </a:lnTo>
                      <a:lnTo>
                        <a:pt x="21200" y="19685"/>
                      </a:lnTo>
                      <a:lnTo>
                        <a:pt x="21263" y="19503"/>
                      </a:lnTo>
                      <a:lnTo>
                        <a:pt x="21319" y="19320"/>
                      </a:lnTo>
                      <a:lnTo>
                        <a:pt x="21368" y="19138"/>
                      </a:lnTo>
                      <a:lnTo>
                        <a:pt x="21417" y="18942"/>
                      </a:lnTo>
                      <a:lnTo>
                        <a:pt x="21460" y="18747"/>
                      </a:lnTo>
                      <a:lnTo>
                        <a:pt x="21530" y="18330"/>
                      </a:lnTo>
                      <a:lnTo>
                        <a:pt x="21551" y="18122"/>
                      </a:lnTo>
                      <a:lnTo>
                        <a:pt x="21572" y="17900"/>
                      </a:lnTo>
                      <a:lnTo>
                        <a:pt x="21586" y="17692"/>
                      </a:lnTo>
                      <a:lnTo>
                        <a:pt x="21600" y="17470"/>
                      </a:lnTo>
                      <a:lnTo>
                        <a:pt x="21600" y="17027"/>
                      </a:lnTo>
                      <a:lnTo>
                        <a:pt x="21586" y="16806"/>
                      </a:lnTo>
                      <a:lnTo>
                        <a:pt x="21558" y="16389"/>
                      </a:lnTo>
                      <a:lnTo>
                        <a:pt x="21502" y="15972"/>
                      </a:lnTo>
                      <a:lnTo>
                        <a:pt x="21467" y="15777"/>
                      </a:lnTo>
                      <a:lnTo>
                        <a:pt x="21425" y="15581"/>
                      </a:lnTo>
                      <a:lnTo>
                        <a:pt x="21382" y="15399"/>
                      </a:lnTo>
                      <a:lnTo>
                        <a:pt x="21333" y="15216"/>
                      </a:lnTo>
                      <a:lnTo>
                        <a:pt x="21277" y="15034"/>
                      </a:lnTo>
                      <a:lnTo>
                        <a:pt x="21221" y="14865"/>
                      </a:lnTo>
                      <a:lnTo>
                        <a:pt x="21158" y="14695"/>
                      </a:lnTo>
                      <a:lnTo>
                        <a:pt x="21088" y="14526"/>
                      </a:lnTo>
                      <a:lnTo>
                        <a:pt x="21017" y="14370"/>
                      </a:lnTo>
                      <a:lnTo>
                        <a:pt x="20947" y="14226"/>
                      </a:lnTo>
                      <a:lnTo>
                        <a:pt x="20870" y="14083"/>
                      </a:lnTo>
                      <a:lnTo>
                        <a:pt x="20786" y="13940"/>
                      </a:lnTo>
                      <a:lnTo>
                        <a:pt x="20701" y="13809"/>
                      </a:lnTo>
                      <a:lnTo>
                        <a:pt x="20519" y="13575"/>
                      </a:lnTo>
                      <a:lnTo>
                        <a:pt x="20428" y="13471"/>
                      </a:lnTo>
                      <a:lnTo>
                        <a:pt x="20231" y="13288"/>
                      </a:lnTo>
                      <a:lnTo>
                        <a:pt x="20126" y="13197"/>
                      </a:lnTo>
                      <a:lnTo>
                        <a:pt x="19915" y="13067"/>
                      </a:lnTo>
                      <a:lnTo>
                        <a:pt x="19803" y="13015"/>
                      </a:lnTo>
                      <a:lnTo>
                        <a:pt x="19698" y="12963"/>
                      </a:lnTo>
                      <a:lnTo>
                        <a:pt x="19578" y="12937"/>
                      </a:lnTo>
                      <a:lnTo>
                        <a:pt x="19466" y="12910"/>
                      </a:lnTo>
                      <a:lnTo>
                        <a:pt x="19347" y="1289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404040"/>
                  </a:solidFill>
                  <a:prstDash val="solid"/>
                  <a:round/>
                </a:ln>
                <a:effectLst/>
              </p:spPr>
              <p:txBody>
                <a:bodyPr wrap="square" lIns="27071" tIns="27071" rIns="27071" bIns="27071" numCol="1" anchor="ctr">
                  <a:noAutofit/>
                </a:bodyPr>
                <a:lstStyle/>
                <a:p>
                  <a:pPr defTabSz="1923400">
                    <a:defRPr sz="1400" b="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sz="830" kern="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Huawei Sans" panose="020C0503030203020204" pitchFamily="34" charset="0"/>
                    <a:sym typeface="+mn-lt"/>
                  </a:endParaRPr>
                </a:p>
              </p:txBody>
            </p:sp>
            <p:sp>
              <p:nvSpPr>
                <p:cNvPr id="136" name="矩形 55"/>
                <p:cNvSpPr txBox="1"/>
                <p:nvPr/>
              </p:nvSpPr>
              <p:spPr>
                <a:xfrm>
                  <a:off x="-2095337" y="158993"/>
                  <a:ext cx="983706" cy="478476"/>
                </a:xfrm>
                <a:prstGeom prst="rect">
                  <a:avLst/>
                </a:prstGeom>
                <a:grp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3248295">
                    <a:defRPr sz="1400" b="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defTabSz="3246996">
                    <a:defRPr/>
                  </a:pPr>
                  <a:r>
                    <a:rPr sz="8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uawei Sans" panose="020C0503030203020204" pitchFamily="34" charset="0"/>
                      <a:sym typeface="+mn-lt"/>
                    </a:rPr>
                    <a:t>Cloud</a:t>
                  </a:r>
                </a:p>
              </p:txBody>
            </p:sp>
          </p:grpSp>
        </p:grpSp>
        <p:sp>
          <p:nvSpPr>
            <p:cNvPr id="125" name="文本框 159">
              <a:extLst>
                <a:ext uri="{FF2B5EF4-FFF2-40B4-BE49-F238E27FC236}">
                  <a16:creationId xmlns:a16="http://schemas.microsoft.com/office/drawing/2014/main" id="{CA11D654-7014-47FE-993C-D55DB91AFFC1}"/>
                </a:ext>
              </a:extLst>
            </p:cNvPr>
            <p:cNvSpPr txBox="1"/>
            <p:nvPr/>
          </p:nvSpPr>
          <p:spPr>
            <a:xfrm>
              <a:off x="5669031" y="4773794"/>
              <a:ext cx="91406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1218296">
                <a:spcAft>
                  <a:spcPts val="600"/>
                </a:spcAft>
                <a:defRPr/>
              </a:pPr>
              <a:r>
                <a:rPr lang="zh-CN" altLang="en-US" sz="1399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/>
                  <a:cs typeface="Huawei Sans" panose="020C0503030203020204" pitchFamily="34" charset="0"/>
                </a:rPr>
                <a:t>计算资源</a:t>
              </a: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DFD27E9E-719B-4BB3-9259-778820562860}"/>
              </a:ext>
            </a:extLst>
          </p:cNvPr>
          <p:cNvGrpSpPr/>
          <p:nvPr/>
        </p:nvGrpSpPr>
        <p:grpSpPr>
          <a:xfrm>
            <a:off x="801821" y="1402860"/>
            <a:ext cx="5875654" cy="398094"/>
            <a:chOff x="1211396" y="1735684"/>
            <a:chExt cx="5776941" cy="398406"/>
          </a:xfrm>
          <a:solidFill>
            <a:srgbClr val="CEE1F2"/>
          </a:solidFill>
        </p:grpSpPr>
        <p:sp>
          <p:nvSpPr>
            <p:cNvPr id="138" name="圆角矩形 104">
              <a:extLst>
                <a:ext uri="{FF2B5EF4-FFF2-40B4-BE49-F238E27FC236}">
                  <a16:creationId xmlns:a16="http://schemas.microsoft.com/office/drawing/2014/main" id="{BAA7E99B-AEC0-4622-BC9C-D4615EFA220B}"/>
                </a:ext>
              </a:extLst>
            </p:cNvPr>
            <p:cNvSpPr/>
            <p:nvPr/>
          </p:nvSpPr>
          <p:spPr>
            <a:xfrm>
              <a:off x="1211396" y="1735684"/>
              <a:ext cx="5776941" cy="398406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dist="12700" dir="18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 spc="600">
                <a:solidFill>
                  <a:prstClr val="white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AE8B1E8-1C9F-41D9-AB69-DFE658F5426D}"/>
                </a:ext>
              </a:extLst>
            </p:cNvPr>
            <p:cNvSpPr txBox="1"/>
            <p:nvPr/>
          </p:nvSpPr>
          <p:spPr>
            <a:xfrm>
              <a:off x="3576528" y="1749275"/>
              <a:ext cx="1131493" cy="369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668">
                <a:defRPr/>
              </a:pPr>
              <a:r>
                <a:rPr lang="en-US" altLang="zh-CN" sz="1798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/>
                  <a:cs typeface="Huawei Sans" panose="020C0503030203020204" pitchFamily="34" charset="0"/>
                </a:rPr>
                <a:t>AI </a:t>
              </a:r>
              <a:r>
                <a:rPr lang="zh-CN" altLang="en-US" sz="1798" b="1" kern="0" spc="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/>
                  <a:cs typeface="Huawei Sans" panose="020C0503030203020204" pitchFamily="34" charset="0"/>
                </a:rPr>
                <a:t>应用</a:t>
              </a:r>
            </a:p>
          </p:txBody>
        </p:sp>
      </p:grpSp>
      <p:sp>
        <p:nvSpPr>
          <p:cNvPr id="140" name="文本框 158">
            <a:extLst>
              <a:ext uri="{FF2B5EF4-FFF2-40B4-BE49-F238E27FC236}">
                <a16:creationId xmlns:a16="http://schemas.microsoft.com/office/drawing/2014/main" id="{E19D44C0-9631-4F7D-981B-A83528549CB5}"/>
              </a:ext>
            </a:extLst>
          </p:cNvPr>
          <p:cNvSpPr txBox="1"/>
          <p:nvPr/>
        </p:nvSpPr>
        <p:spPr>
          <a:xfrm>
            <a:off x="5536233" y="2426209"/>
            <a:ext cx="1668509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218296">
              <a:defRPr/>
            </a:pPr>
            <a:r>
              <a:rPr lang="zh-CN" altLang="en-US" sz="1399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应用使能</a:t>
            </a:r>
            <a:endParaRPr lang="en-US" altLang="zh-CN" sz="1399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Huawei Sans" panose="020C0503030203020204" pitchFamily="34" charset="0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C605CA6-B347-4009-96EB-D2A863EBF554}"/>
              </a:ext>
            </a:extLst>
          </p:cNvPr>
          <p:cNvGrpSpPr/>
          <p:nvPr/>
        </p:nvGrpSpPr>
        <p:grpSpPr>
          <a:xfrm>
            <a:off x="789129" y="5525594"/>
            <a:ext cx="5879084" cy="397578"/>
            <a:chOff x="1211662" y="5592935"/>
            <a:chExt cx="5634350" cy="397888"/>
          </a:xfrm>
        </p:grpSpPr>
        <p:sp>
          <p:nvSpPr>
            <p:cNvPr id="142" name="文本框 165">
              <a:extLst>
                <a:ext uri="{FF2B5EF4-FFF2-40B4-BE49-F238E27FC236}">
                  <a16:creationId xmlns:a16="http://schemas.microsoft.com/office/drawing/2014/main" id="{2B453DEB-A18C-4BA3-8C43-2F95DD036AF8}"/>
                </a:ext>
              </a:extLst>
            </p:cNvPr>
            <p:cNvSpPr txBox="1"/>
            <p:nvPr/>
          </p:nvSpPr>
          <p:spPr>
            <a:xfrm>
              <a:off x="3370973" y="5643089"/>
              <a:ext cx="1646050" cy="338686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84">
                <a:defRPr/>
              </a:pPr>
              <a:r>
                <a:rPr lang="zh-CN" altLang="en-US" sz="1599" b="1" spc="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/>
                  <a:cs typeface="Huawei Sans" panose="020C0503030203020204" pitchFamily="34" charset="0"/>
                </a:rPr>
                <a:t>全场景</a:t>
              </a:r>
            </a:p>
          </p:txBody>
        </p: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DF16C0F0-5489-47CA-A575-6E1DDE3CF048}"/>
                </a:ext>
              </a:extLst>
            </p:cNvPr>
            <p:cNvGrpSpPr/>
            <p:nvPr/>
          </p:nvGrpSpPr>
          <p:grpSpPr>
            <a:xfrm>
              <a:off x="1211662" y="5592935"/>
              <a:ext cx="5634350" cy="397888"/>
              <a:chOff x="1211662" y="4949043"/>
              <a:chExt cx="5634350" cy="397888"/>
            </a:xfrm>
          </p:grpSpPr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CF26EDCF-864A-475E-AAF9-EDB133651FA3}"/>
                  </a:ext>
                </a:extLst>
              </p:cNvPr>
              <p:cNvGrpSpPr/>
              <p:nvPr/>
            </p:nvGrpSpPr>
            <p:grpSpPr>
              <a:xfrm>
                <a:off x="1211662" y="4949043"/>
                <a:ext cx="5634350" cy="397888"/>
                <a:chOff x="3316889" y="5734050"/>
                <a:chExt cx="6132763" cy="432048"/>
              </a:xfrm>
            </p:grpSpPr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D78EF1A7-E787-49F7-8967-A05B062B3610}"/>
                    </a:ext>
                  </a:extLst>
                </p:cNvPr>
                <p:cNvCxnSpPr/>
                <p:nvPr/>
              </p:nvCxnSpPr>
              <p:spPr>
                <a:xfrm>
                  <a:off x="3316889" y="5734050"/>
                  <a:ext cx="0" cy="43204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65508DD2-2193-457C-8679-BCCF3EB18A45}"/>
                    </a:ext>
                  </a:extLst>
                </p:cNvPr>
                <p:cNvCxnSpPr/>
                <p:nvPr/>
              </p:nvCxnSpPr>
              <p:spPr>
                <a:xfrm>
                  <a:off x="9449652" y="5734050"/>
                  <a:ext cx="0" cy="43204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432F1B4E-D393-4EFF-ABFB-6F897DA02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060" y="5169265"/>
                <a:ext cx="2150992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282A04A8-773D-4A2A-BA12-221104750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1269" y="5167574"/>
                <a:ext cx="2380191" cy="1692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</p:grp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8A952BB2-20F7-4435-A743-33D90BEAE5CC}"/>
              </a:ext>
            </a:extLst>
          </p:cNvPr>
          <p:cNvCxnSpPr/>
          <p:nvPr/>
        </p:nvCxnSpPr>
        <p:spPr>
          <a:xfrm rot="16200000">
            <a:off x="544420" y="5236427"/>
            <a:ext cx="0" cy="39662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FD2E53ED-1041-40A2-A097-A7015F76DB7C}"/>
              </a:ext>
            </a:extLst>
          </p:cNvPr>
          <p:cNvCxnSpPr/>
          <p:nvPr/>
        </p:nvCxnSpPr>
        <p:spPr>
          <a:xfrm rot="16200000">
            <a:off x="544401" y="1723523"/>
            <a:ext cx="0" cy="39662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3C489F92-0306-4BF3-B8FB-BD09CA7B1983}"/>
              </a:ext>
            </a:extLst>
          </p:cNvPr>
          <p:cNvCxnSpPr>
            <a:cxnSpLocks/>
          </p:cNvCxnSpPr>
          <p:nvPr/>
        </p:nvCxnSpPr>
        <p:spPr>
          <a:xfrm flipV="1">
            <a:off x="546876" y="1983154"/>
            <a:ext cx="0" cy="123935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E524345-AAD1-4011-8F8E-AC8AAE3204EE}"/>
              </a:ext>
            </a:extLst>
          </p:cNvPr>
          <p:cNvCxnSpPr>
            <a:cxnSpLocks/>
          </p:cNvCxnSpPr>
          <p:nvPr/>
        </p:nvCxnSpPr>
        <p:spPr>
          <a:xfrm>
            <a:off x="546876" y="4173185"/>
            <a:ext cx="0" cy="121316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B757A60-80D0-404A-A6F2-00660A6959CC}"/>
              </a:ext>
            </a:extLst>
          </p:cNvPr>
          <p:cNvSpPr txBox="1"/>
          <p:nvPr/>
        </p:nvSpPr>
        <p:spPr>
          <a:xfrm>
            <a:off x="7542417" y="2176401"/>
            <a:ext cx="4139624" cy="59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8296">
              <a:defRPr/>
            </a:pPr>
            <a:r>
              <a:rPr lang="zh-CN" altLang="en-US" sz="1398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昇腾应用使能</a:t>
            </a:r>
            <a:endParaRPr lang="en-US" altLang="zh-CN" sz="1398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Huawei Sans" panose="020C0503030203020204" pitchFamily="34" charset="0"/>
            </a:endParaRPr>
          </a:p>
          <a:p>
            <a:pPr algn="just" defTabSz="1218296">
              <a:lnSpc>
                <a:spcPct val="150000"/>
              </a:lnSpc>
              <a:defRPr/>
            </a:pPr>
            <a:r>
              <a:rPr lang="zh-CN" altLang="en-US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使能</a:t>
            </a:r>
            <a:r>
              <a:rPr lang="en-US" altLang="zh-CN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AI</a:t>
            </a:r>
            <a:r>
              <a:rPr lang="zh-CN" altLang="en-US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应用开发</a:t>
            </a:r>
            <a:endParaRPr lang="zh-CN" altLang="en-US" sz="1398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Huawei Sans" panose="020C0503030203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9E93321-0A1D-49F5-AD4D-292E95E41CE8}"/>
              </a:ext>
            </a:extLst>
          </p:cNvPr>
          <p:cNvSpPr txBox="1"/>
          <p:nvPr/>
        </p:nvSpPr>
        <p:spPr>
          <a:xfrm>
            <a:off x="7542416" y="3062914"/>
            <a:ext cx="4375089" cy="69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8296">
              <a:lnSpc>
                <a:spcPct val="150000"/>
              </a:lnSpc>
              <a:defRPr/>
            </a:pPr>
            <a:r>
              <a:rPr lang="en-US" altLang="zh-CN" sz="1398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MindSpore</a:t>
            </a:r>
            <a:endParaRPr lang="en-US" altLang="zh-CN" sz="1398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/>
              <a:cs typeface="Huawei Sans" panose="020C0503030203020204" pitchFamily="34" charset="0"/>
            </a:endParaRPr>
          </a:p>
          <a:p>
            <a:pPr algn="just" defTabSz="1218296">
              <a:lnSpc>
                <a:spcPct val="150000"/>
              </a:lnSpc>
              <a:defRPr/>
            </a:pPr>
            <a:r>
              <a:rPr lang="zh-CN" altLang="en-US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支持端、边、云独立的和协同的统一训练和推理框架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BD3E530-A854-435A-AB2C-BF8B71489895}"/>
              </a:ext>
            </a:extLst>
          </p:cNvPr>
          <p:cNvSpPr txBox="1"/>
          <p:nvPr/>
        </p:nvSpPr>
        <p:spPr>
          <a:xfrm>
            <a:off x="7542418" y="3893806"/>
            <a:ext cx="3951647" cy="9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8296">
              <a:defRPr/>
            </a:pPr>
            <a:r>
              <a:rPr lang="en-US" altLang="zh-CN" sz="1398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CANN</a:t>
            </a:r>
          </a:p>
          <a:p>
            <a:pPr algn="just" defTabSz="1218296">
              <a:lnSpc>
                <a:spcPct val="150000"/>
              </a:lnSpc>
              <a:defRPr/>
            </a:pPr>
            <a:r>
              <a:rPr lang="zh-CN" altLang="en-US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提供统一高效编程接口，支持用户快速构建基于昇腾平台的</a:t>
            </a:r>
            <a:r>
              <a:rPr lang="en-US" altLang="zh-CN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AI</a:t>
            </a:r>
            <a:r>
              <a:rPr lang="zh-CN" altLang="en-US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应用和业务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C0720A89-7603-4039-968E-539C16FFE0D2}"/>
              </a:ext>
            </a:extLst>
          </p:cNvPr>
          <p:cNvSpPr txBox="1"/>
          <p:nvPr/>
        </p:nvSpPr>
        <p:spPr>
          <a:xfrm>
            <a:off x="7524719" y="4855135"/>
            <a:ext cx="3929035" cy="69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8296">
              <a:lnSpc>
                <a:spcPct val="150000"/>
              </a:lnSpc>
              <a:defRPr/>
            </a:pPr>
            <a:r>
              <a:rPr lang="zh-CN" altLang="en-US" sz="1398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计算资源</a:t>
            </a:r>
            <a:endParaRPr lang="en-US" altLang="zh-CN" sz="1398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Huawei Sans" panose="020C0503030203020204" pitchFamily="34" charset="0"/>
            </a:endParaRPr>
          </a:p>
          <a:p>
            <a:pPr algn="just" defTabSz="1218296">
              <a:lnSpc>
                <a:spcPct val="150000"/>
              </a:lnSpc>
              <a:defRPr/>
            </a:pPr>
            <a:r>
              <a:rPr lang="zh-CN" altLang="en-US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基于统一、可扩展架构的系列化 </a:t>
            </a:r>
            <a:r>
              <a:rPr lang="en-US" altLang="zh-CN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AI IP </a:t>
            </a:r>
            <a:r>
              <a:rPr lang="zh-CN" altLang="en-US" sz="1398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和 芯片</a:t>
            </a:r>
          </a:p>
        </p:txBody>
      </p:sp>
      <p:cxnSp>
        <p:nvCxnSpPr>
          <p:cNvPr id="157" name="直接连接符 26"/>
          <p:cNvCxnSpPr/>
          <p:nvPr/>
        </p:nvCxnSpPr>
        <p:spPr>
          <a:xfrm flipH="1">
            <a:off x="1098886" y="2582551"/>
            <a:ext cx="4286129" cy="32619"/>
          </a:xfrm>
          <a:prstGeom prst="line">
            <a:avLst/>
          </a:prstGeom>
          <a:noFill/>
          <a:ln w="3175" cap="flat" cmpd="sng" algn="ctr">
            <a:solidFill>
              <a:srgbClr val="0070C0"/>
            </a:solidFill>
            <a:prstDash val="dash"/>
          </a:ln>
          <a:effectLst/>
        </p:spPr>
      </p:cxnSp>
      <p:sp>
        <p:nvSpPr>
          <p:cNvPr id="158" name="CANN…"/>
          <p:cNvSpPr txBox="1"/>
          <p:nvPr/>
        </p:nvSpPr>
        <p:spPr>
          <a:xfrm>
            <a:off x="1053400" y="2562430"/>
            <a:ext cx="1118511" cy="46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566" tIns="8566" rIns="8566" bIns="8566" anchor="ctr"/>
          <a:lstStyle/>
          <a:p>
            <a:pPr algn="ctr" defTabSz="290111" hangingPunct="0">
              <a:defRPr sz="5000">
                <a:solidFill>
                  <a:srgbClr val="ED6D00"/>
                </a:solidFill>
                <a:latin typeface="Huawei Sans"/>
                <a:ea typeface="Huawei Sans"/>
                <a:cs typeface="Huawei Sans"/>
                <a:sym typeface="Huawei Sans"/>
              </a:defRPr>
            </a:pPr>
            <a:endParaRPr sz="1200" b="1" kern="0" dirty="0">
              <a:solidFill>
                <a:prstClr val="white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59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1109203" y="2663126"/>
            <a:ext cx="1258204" cy="299985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5972" tIns="35972" rIns="35972" bIns="35972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0111" hangingPunct="0">
              <a:defRPr sz="5000">
                <a:solidFill>
                  <a:srgbClr val="ED6D00"/>
                </a:solidFill>
                <a:latin typeface="Huawei Sans"/>
                <a:ea typeface="Huawei Sans"/>
                <a:cs typeface="Huawei Sans"/>
                <a:sym typeface="Huawei Sans"/>
              </a:defRPr>
            </a:pPr>
            <a:r>
              <a:rPr lang="en-US" altLang="zh-CN" sz="1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MindX</a:t>
            </a:r>
            <a:r>
              <a: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 Edge</a:t>
            </a:r>
            <a:endParaRPr lang="zh-CN" altLang="en-US" sz="10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60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595592" y="2574823"/>
            <a:ext cx="1459891" cy="450919"/>
          </a:xfrm>
          <a:prstGeom prst="round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5972" tIns="35972" rIns="35972" bIns="35972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0111" hangingPunct="0">
              <a:defRPr sz="5000">
                <a:solidFill>
                  <a:srgbClr val="ED6D00"/>
                </a:solidFill>
                <a:latin typeface="Huawei Sans"/>
                <a:ea typeface="Huawei Sans"/>
                <a:cs typeface="Huawei Sans"/>
                <a:sym typeface="Huawei Sans"/>
              </a:defRPr>
            </a:pPr>
            <a:endParaRPr lang="en-US" altLang="zh-CN" sz="1050" b="1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90502" y="3378067"/>
            <a:ext cx="554247" cy="7370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784">
              <a:defRPr/>
            </a:pPr>
            <a:r>
              <a:rPr lang="zh-CN" altLang="en-US" sz="1599" b="1" kern="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rPr>
              <a:t>全栈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6844889" y="2375353"/>
            <a:ext cx="625267" cy="233282"/>
            <a:chOff x="6983887" y="2650593"/>
            <a:chExt cx="625511" cy="233373"/>
          </a:xfrm>
          <a:solidFill>
            <a:srgbClr val="E7E6E6">
              <a:lumMod val="75000"/>
            </a:srgbClr>
          </a:solidFill>
        </p:grpSpPr>
        <p:sp>
          <p:nvSpPr>
            <p:cNvPr id="163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6983887" y="2650593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sp>
          <p:nvSpPr>
            <p:cNvPr id="164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7183432" y="2651402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sp>
          <p:nvSpPr>
            <p:cNvPr id="165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7372281" y="2650593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6844889" y="3431130"/>
            <a:ext cx="625267" cy="233282"/>
            <a:chOff x="6983887" y="2650593"/>
            <a:chExt cx="625511" cy="233373"/>
          </a:xfrm>
          <a:solidFill>
            <a:srgbClr val="E7E6E6">
              <a:lumMod val="75000"/>
            </a:srgbClr>
          </a:solidFill>
        </p:grpSpPr>
        <p:sp>
          <p:nvSpPr>
            <p:cNvPr id="167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6983887" y="2650593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sp>
          <p:nvSpPr>
            <p:cNvPr id="168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7183432" y="2651402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sp>
          <p:nvSpPr>
            <p:cNvPr id="169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7372281" y="2650593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6844889" y="4253326"/>
            <a:ext cx="625267" cy="233282"/>
            <a:chOff x="6983887" y="2650593"/>
            <a:chExt cx="625511" cy="233373"/>
          </a:xfrm>
          <a:solidFill>
            <a:srgbClr val="E7E6E6">
              <a:lumMod val="75000"/>
            </a:srgbClr>
          </a:solidFill>
        </p:grpSpPr>
        <p:sp>
          <p:nvSpPr>
            <p:cNvPr id="171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6983887" y="2650593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sp>
          <p:nvSpPr>
            <p:cNvPr id="172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7183432" y="2651402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sp>
          <p:nvSpPr>
            <p:cNvPr id="173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7372281" y="2650593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6844889" y="5092867"/>
            <a:ext cx="625267" cy="233282"/>
            <a:chOff x="6983887" y="2650593"/>
            <a:chExt cx="625511" cy="233373"/>
          </a:xfrm>
          <a:solidFill>
            <a:srgbClr val="E7E6E6">
              <a:lumMod val="75000"/>
            </a:srgbClr>
          </a:solidFill>
        </p:grpSpPr>
        <p:sp>
          <p:nvSpPr>
            <p:cNvPr id="175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6983887" y="2650593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sp>
          <p:nvSpPr>
            <p:cNvPr id="176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7183432" y="2651402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  <p:sp>
          <p:nvSpPr>
            <p:cNvPr id="177" name="箭头: V 形 165">
              <a:extLst>
                <a:ext uri="{FF2B5EF4-FFF2-40B4-BE49-F238E27FC236}">
                  <a16:creationId xmlns:a16="http://schemas.microsoft.com/office/drawing/2014/main" id="{6D60C7CE-52D1-47D4-A129-A26803B49414}"/>
                </a:ext>
              </a:extLst>
            </p:cNvPr>
            <p:cNvSpPr/>
            <p:nvPr/>
          </p:nvSpPr>
          <p:spPr>
            <a:xfrm>
              <a:off x="7372281" y="2650593"/>
              <a:ext cx="237117" cy="232564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Huawei Sans" panose="020C0503030203020204" pitchFamily="34" charset="0"/>
              </a:endParaRPr>
            </a:p>
          </p:txBody>
        </p:sp>
      </p:grpSp>
      <p:sp>
        <p:nvSpPr>
          <p:cNvPr id="178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2537857" y="2663126"/>
            <a:ext cx="868110" cy="299985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5972" tIns="35972" rIns="35972" bIns="35972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0111" hangingPunct="0">
              <a:defRPr sz="5000">
                <a:solidFill>
                  <a:srgbClr val="ED6D00"/>
                </a:solidFill>
                <a:latin typeface="Huawei Sans"/>
                <a:ea typeface="Huawei Sans"/>
                <a:cs typeface="Huawei Sans"/>
                <a:sym typeface="Huawei Sans"/>
              </a:defRPr>
            </a:pPr>
            <a:r>
              <a:rPr lang="en-US" altLang="zh-CN" sz="1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MindX</a:t>
            </a:r>
            <a:r>
              <a: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 DL</a:t>
            </a:r>
            <a:endParaRPr lang="zh-CN" altLang="en-US" sz="10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79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3471711" y="2663126"/>
            <a:ext cx="868110" cy="299985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5972" tIns="35972" rIns="35972" bIns="35972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0111" hangingPunct="0">
              <a:defRPr sz="5000">
                <a:solidFill>
                  <a:srgbClr val="ED6D00"/>
                </a:solidFill>
                <a:latin typeface="Huawei Sans"/>
                <a:ea typeface="Huawei Sans"/>
                <a:cs typeface="Huawei Sans"/>
                <a:sym typeface="Huawei Sans"/>
              </a:defRPr>
            </a:pPr>
            <a:r>
              <a: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NAIE</a:t>
            </a:r>
            <a:endParaRPr lang="zh-CN" altLang="en-US" sz="10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80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4405563" y="2663126"/>
            <a:ext cx="868110" cy="299985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5972" tIns="35972" rIns="35972" bIns="35972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0111" hangingPunct="0">
              <a:defRPr sz="5000">
                <a:solidFill>
                  <a:srgbClr val="ED6D00"/>
                </a:solidFill>
                <a:latin typeface="Huawei Sans"/>
                <a:ea typeface="Huawei Sans"/>
                <a:cs typeface="Huawei Sans"/>
                <a:sym typeface="Huawei Sans"/>
              </a:defRPr>
            </a:pPr>
            <a:r>
              <a: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SiteAI</a:t>
            </a:r>
            <a:endParaRPr lang="zh-CN" altLang="en-US" sz="10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81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1109202" y="2222476"/>
            <a:ext cx="1263828" cy="299985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5972" tIns="35972" rIns="35972" bIns="35972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0111" hangingPunct="0">
              <a:defRPr sz="5000">
                <a:solidFill>
                  <a:srgbClr val="ED6D00"/>
                </a:solidFill>
                <a:latin typeface="Huawei Sans"/>
                <a:ea typeface="Huawei Sans"/>
                <a:cs typeface="Huawei Sans"/>
                <a:sym typeface="Huawei Sans"/>
              </a:defRPr>
            </a:pPr>
            <a:r>
              <a:rPr lang="en-US" altLang="zh-CN" sz="1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ModelAtrs</a:t>
            </a:r>
            <a:endParaRPr lang="zh-CN" altLang="en-US" sz="10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82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2557142" y="2222476"/>
            <a:ext cx="1263828" cy="299985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5972" tIns="35972" rIns="35972" bIns="35972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0111" hangingPunct="0">
              <a:defRPr sz="5000">
                <a:solidFill>
                  <a:srgbClr val="ED6D00"/>
                </a:solidFill>
                <a:latin typeface="Huawei Sans"/>
                <a:ea typeface="Huawei Sans"/>
                <a:cs typeface="Huawei Sans"/>
                <a:sym typeface="Huawei Sans"/>
              </a:defRPr>
            </a:pPr>
            <a:r>
              <a:rPr lang="en-US" altLang="zh-CN" sz="1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HiAI</a:t>
            </a:r>
            <a:r>
              <a: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 Service</a:t>
            </a:r>
            <a:endParaRPr lang="zh-CN" altLang="en-US" sz="10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83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4005081" y="2222476"/>
            <a:ext cx="1263828" cy="299985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5972" tIns="35972" rIns="35972" bIns="35972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0111" hangingPunct="0">
              <a:defRPr sz="5000">
                <a:solidFill>
                  <a:srgbClr val="ED6D00"/>
                </a:solidFill>
                <a:latin typeface="Huawei Sans"/>
                <a:ea typeface="Huawei Sans"/>
                <a:cs typeface="Huawei Sans"/>
                <a:sym typeface="Huawei Sans"/>
              </a:defRPr>
            </a:pPr>
            <a:r>
              <a:rPr lang="zh-CN" altLang="en-US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第三方</a:t>
            </a:r>
          </a:p>
        </p:txBody>
      </p:sp>
    </p:spTree>
    <p:extLst>
      <p:ext uri="{BB962C8B-B14F-4D97-AF65-F5344CB8AC3E}">
        <p14:creationId xmlns:p14="http://schemas.microsoft.com/office/powerpoint/2010/main" val="367720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副标题 1"/>
          <p:cNvSpPr txBox="1">
            <a:spLocks/>
          </p:cNvSpPr>
          <p:nvPr/>
        </p:nvSpPr>
        <p:spPr>
          <a:xfrm>
            <a:off x="726194" y="61798"/>
            <a:ext cx="10821469" cy="38764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zh-CN"/>
            </a:defPPr>
            <a:lvl1pPr indent="0" algn="ctr" defTabSz="1187798">
              <a:lnSpc>
                <a:spcPct val="90000"/>
              </a:lnSpc>
              <a:spcBef>
                <a:spcPts val="1299"/>
              </a:spcBef>
              <a:buFont typeface="Arial" panose="020B0604020202020204" pitchFamily="34" charset="0"/>
              <a:buNone/>
              <a:defRPr sz="2800" b="1">
                <a:latin typeface="Huawei Sans" panose="020C0503030203020204" pitchFamily="34" charset="0"/>
                <a:ea typeface="微软雅黑" panose="020B0503020204020204" pitchFamily="34" charset="-122"/>
              </a:defRPr>
            </a:lvl1pPr>
            <a:lvl2pPr marL="890849" indent="-296950" defTabSz="118779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3118"/>
            </a:lvl2pPr>
            <a:lvl3pPr marL="1484748" indent="-296950" defTabSz="118779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598"/>
            </a:lvl3pPr>
            <a:lvl4pPr marL="2078648" indent="-296950" defTabSz="118779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/>
            </a:lvl4pPr>
            <a:lvl5pPr marL="2672547" indent="-296950" defTabSz="118779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/>
            </a:lvl5pPr>
            <a:lvl6pPr marL="3266447" indent="-296950" defTabSz="118779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/>
            </a:lvl6pPr>
            <a:lvl7pPr marL="3860346" indent="-296950" defTabSz="118779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/>
            </a:lvl7pPr>
            <a:lvl8pPr marL="4454245" indent="-296950" defTabSz="118779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/>
            </a:lvl8pPr>
            <a:lvl9pPr marL="5048144" indent="-296950" defTabSz="118779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/>
            </a:lvl9pPr>
          </a:lstStyle>
          <a:p>
            <a:pPr defTabSz="1187323">
              <a:spcBef>
                <a:spcPts val="1298"/>
              </a:spcBef>
            </a:pPr>
            <a:r>
              <a:rPr lang="zh-CN" altLang="en-US" sz="2799" dirty="0">
                <a:solidFill>
                  <a:srgbClr val="990000"/>
                </a:solidFill>
                <a:latin typeface="微软雅黑" pitchFamily="34" charset="-122"/>
              </a:rPr>
              <a:t>昇思</a:t>
            </a:r>
            <a:r>
              <a:rPr lang="en-US" altLang="zh-CN" sz="2799" dirty="0">
                <a:solidFill>
                  <a:srgbClr val="990000"/>
                </a:solidFill>
                <a:latin typeface="微软雅黑" pitchFamily="34" charset="-122"/>
              </a:rPr>
              <a:t>MindSpore 2.0 </a:t>
            </a:r>
            <a:r>
              <a:rPr lang="zh-CN" altLang="en-US" sz="2799" dirty="0">
                <a:solidFill>
                  <a:srgbClr val="990000"/>
                </a:solidFill>
                <a:latin typeface="微软雅黑" pitchFamily="34" charset="-122"/>
              </a:rPr>
              <a:t>技术架构一览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64006" y="1872666"/>
            <a:ext cx="6689923" cy="4500047"/>
            <a:chOff x="847718" y="2438711"/>
            <a:chExt cx="6692536" cy="3462126"/>
          </a:xfrm>
        </p:grpSpPr>
        <p:sp>
          <p:nvSpPr>
            <p:cNvPr id="116" name="矩形 115"/>
            <p:cNvSpPr/>
            <p:nvPr/>
          </p:nvSpPr>
          <p:spPr>
            <a:xfrm>
              <a:off x="847718" y="5666950"/>
              <a:ext cx="6683660" cy="2338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3399"/>
              <a:r>
                <a:rPr lang="en-US" altLang="zh-CN" sz="1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NPU/GPU/CPU</a:t>
              </a:r>
              <a:r>
                <a:rPr lang="zh-CN" altLang="en-US" sz="1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多算力支持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847718" y="5390450"/>
              <a:ext cx="6683659" cy="2254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3309" eaLnBrk="0" hangingPunct="0">
                <a:defRPr/>
              </a:pPr>
              <a:r>
                <a:rPr lang="en-US" altLang="zh-CN" sz="900" b="1" kern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MindRT</a:t>
              </a:r>
              <a:r>
                <a:rPr lang="en-US" altLang="zh-CN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(</a:t>
              </a:r>
              <a:r>
                <a:rPr lang="zh-CN" altLang="en-US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端</a:t>
              </a:r>
              <a:r>
                <a:rPr lang="en-US" altLang="zh-CN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-</a:t>
              </a:r>
              <a:r>
                <a:rPr lang="zh-CN" altLang="en-US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边</a:t>
              </a:r>
              <a:r>
                <a:rPr lang="en-US" altLang="zh-CN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-</a:t>
              </a:r>
              <a:r>
                <a:rPr lang="zh-CN" altLang="en-US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云协作的布式架构：部署</a:t>
              </a:r>
              <a:r>
                <a:rPr lang="en-US" altLang="zh-CN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/</a:t>
              </a:r>
              <a:r>
                <a:rPr lang="zh-CN" altLang="en-US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通信</a:t>
              </a:r>
              <a:r>
                <a:rPr lang="en-US" altLang="zh-CN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/</a:t>
              </a:r>
              <a:r>
                <a:rPr lang="zh-CN" altLang="en-US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运行</a:t>
              </a:r>
              <a:r>
                <a:rPr lang="en-US" altLang="zh-CN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)</a:t>
              </a:r>
              <a:endParaRPr lang="zh-CN" altLang="en-US" sz="9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864256" y="3457992"/>
              <a:ext cx="943185" cy="1867011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/>
              <a:r>
                <a:rPr lang="en-US" altLang="zh-CN" sz="1050" b="1" dirty="0">
                  <a:solidFill>
                    <a:srgbClr val="1D1D1A"/>
                  </a:solidFill>
                  <a:latin typeface="微软雅黑"/>
                  <a:ea typeface="微软雅黑"/>
                  <a:sym typeface="+mn-ea"/>
                </a:rPr>
                <a:t>MindSpore</a:t>
              </a:r>
            </a:p>
            <a:p>
              <a:pPr algn="ctr" defTabSz="914034"/>
              <a:r>
                <a:rPr lang="en-US" altLang="zh-CN" sz="1050" b="1" dirty="0">
                  <a:solidFill>
                    <a:srgbClr val="1D1D1A"/>
                  </a:solidFill>
                  <a:latin typeface="微软雅黑"/>
                  <a:ea typeface="微软雅黑"/>
                  <a:sym typeface="+mn-ea"/>
                </a:rPr>
                <a:t>Data</a:t>
              </a:r>
            </a:p>
            <a:p>
              <a:pPr algn="ctr" defTabSz="914034"/>
              <a:endParaRPr lang="en-US" altLang="zh-CN" sz="1050" b="1" dirty="0">
                <a:solidFill>
                  <a:srgbClr val="1D1D1A"/>
                </a:solidFill>
                <a:latin typeface="微软雅黑"/>
                <a:ea typeface="微软雅黑"/>
                <a:sym typeface="+mn-ea"/>
              </a:endParaRPr>
            </a:p>
            <a:p>
              <a:pPr algn="ctr" defTabSz="914034"/>
              <a:r>
                <a:rPr lang="zh-CN" altLang="en-US" sz="1000" dirty="0">
                  <a:solidFill>
                    <a:srgbClr val="1D1D1A"/>
                  </a:solidFill>
                  <a:latin typeface="微软雅黑"/>
                  <a:ea typeface="微软雅黑"/>
                  <a:sym typeface="+mn-ea"/>
                </a:rPr>
                <a:t>数据处理</a:t>
              </a:r>
              <a:endParaRPr lang="zh-CN" altLang="en-US" sz="1050" dirty="0">
                <a:solidFill>
                  <a:srgbClr val="1D1D1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856594" y="3020813"/>
              <a:ext cx="4888019" cy="344781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lIns="3598" tIns="3598" rIns="3598" bIns="3598" rtlCol="0" anchor="ctr" anchorCtr="0"/>
            <a:lstStyle/>
            <a:p>
              <a:pPr algn="ctr" defTabSz="913309" eaLnBrk="0" hangingPunct="0">
                <a:defRPr/>
              </a:pPr>
              <a:r>
                <a:rPr lang="en-US" altLang="zh-CN" sz="1000" kern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MindExpression</a:t>
              </a:r>
              <a:endParaRPr lang="en-US" altLang="zh-CN" sz="1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821690" y="3020814"/>
              <a:ext cx="1718564" cy="994928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/>
              <a:r>
                <a:rPr lang="en-US" altLang="zh-CN" sz="1100" b="1" dirty="0">
                  <a:solidFill>
                    <a:srgbClr val="1D1D1A"/>
                  </a:solidFill>
                  <a:latin typeface="微软雅黑"/>
                  <a:ea typeface="微软雅黑"/>
                  <a:sym typeface="+mn-ea"/>
                </a:rPr>
                <a:t>MindSpore</a:t>
              </a:r>
            </a:p>
            <a:p>
              <a:pPr algn="ctr" defTabSz="914034"/>
              <a:r>
                <a:rPr lang="en-US" altLang="zh-CN" sz="1100" b="1" dirty="0">
                  <a:solidFill>
                    <a:srgbClr val="1D1D1A"/>
                  </a:solidFill>
                  <a:latin typeface="微软雅黑"/>
                  <a:ea typeface="微软雅黑"/>
                  <a:sym typeface="+mn-ea"/>
                </a:rPr>
                <a:t>Insight</a:t>
              </a:r>
            </a:p>
            <a:p>
              <a:pPr algn="ctr" defTabSz="914034"/>
              <a:r>
                <a:rPr lang="zh-CN" altLang="en-US" sz="105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智能调优</a:t>
              </a:r>
              <a:endParaRPr lang="en-US" altLang="zh-CN" sz="105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806612" y="4099900"/>
              <a:ext cx="1718564" cy="1225103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34"/>
              <a:r>
                <a:rPr lang="en-US" altLang="zh-CN" sz="1100" b="1" dirty="0">
                  <a:solidFill>
                    <a:srgbClr val="1D1D1A"/>
                  </a:solidFill>
                  <a:latin typeface="微软雅黑"/>
                  <a:ea typeface="微软雅黑"/>
                  <a:sym typeface="+mn-ea"/>
                </a:rPr>
                <a:t>MindSpore</a:t>
              </a:r>
            </a:p>
            <a:p>
              <a:pPr algn="ctr" defTabSz="914034"/>
              <a:r>
                <a:rPr lang="en-US" altLang="zh-CN" sz="1100" b="1" dirty="0" err="1">
                  <a:solidFill>
                    <a:srgbClr val="1D1D1A"/>
                  </a:solidFill>
                  <a:latin typeface="微软雅黑"/>
                  <a:ea typeface="微软雅黑"/>
                  <a:sym typeface="+mn-ea"/>
                </a:rPr>
                <a:t>Armour</a:t>
              </a:r>
              <a:endParaRPr lang="en-US" altLang="zh-CN" sz="1100" b="1" dirty="0">
                <a:solidFill>
                  <a:srgbClr val="1D1D1A"/>
                </a:solidFill>
                <a:latin typeface="微软雅黑"/>
                <a:ea typeface="微软雅黑"/>
                <a:sym typeface="+mn-ea"/>
              </a:endParaRPr>
            </a:p>
            <a:p>
              <a:pPr algn="ctr" defTabSz="914034"/>
              <a:r>
                <a:rPr lang="zh-CN" altLang="en-US" sz="105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安全可信</a:t>
              </a:r>
              <a:endParaRPr lang="en-US" altLang="zh-CN" sz="105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91578" y="3435638"/>
              <a:ext cx="3853036" cy="1889365"/>
              <a:chOff x="688527" y="3983018"/>
              <a:chExt cx="4888019" cy="1889365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688527" y="3983018"/>
                <a:ext cx="4888019" cy="1889365"/>
              </a:xfrm>
              <a:prstGeom prst="rect">
                <a:avLst/>
              </a:prstGeom>
              <a:solidFill>
                <a:srgbClr val="CCECFF"/>
              </a:solidFill>
              <a:ln w="1905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 defTabSz="913309" eaLnBrk="0" hangingPunct="0">
                  <a:defRPr/>
                </a:pPr>
                <a:r>
                  <a:rPr lang="en-US" altLang="zh-CN" sz="1100" b="1" kern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MindCompiler</a:t>
                </a:r>
                <a:endParaRPr lang="zh-CN" altLang="en-US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endParaRPr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795097" y="4326261"/>
                <a:ext cx="1157477" cy="116125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1D1D1A"/>
                </a:solidFill>
                <a:prstDash val="solid"/>
              </a:ln>
            </p:spPr>
            <p:txBody>
              <a:bodyPr wrap="square">
                <a:noAutofit/>
              </a:bodyPr>
              <a:lstStyle/>
              <a:p>
                <a:pPr algn="ctr" defTabSz="913399"/>
                <a:r>
                  <a:rPr lang="zh-CN" altLang="en-US" sz="1100" b="1" kern="0" dirty="0">
                    <a:solidFill>
                      <a:srgbClr val="1D1D1A"/>
                    </a:solidFill>
                    <a:latin typeface="微软雅黑"/>
                    <a:ea typeface="微软雅黑"/>
                  </a:rPr>
                  <a:t>基础易用</a:t>
                </a: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2043719" y="4319388"/>
                <a:ext cx="1013795" cy="116762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1D1D1A"/>
                </a:solidFill>
                <a:prstDash val="solid"/>
              </a:ln>
            </p:spPr>
            <p:txBody>
              <a:bodyPr wrap="square">
                <a:noAutofit/>
              </a:bodyPr>
              <a:lstStyle/>
              <a:p>
                <a:pPr algn="ctr" defTabSz="913399"/>
                <a:r>
                  <a:rPr lang="zh-CN" altLang="en-US" sz="1100" b="1" kern="0" dirty="0">
                    <a:solidFill>
                      <a:srgbClr val="1D1D1A"/>
                    </a:solidFill>
                    <a:latin typeface="微软雅黑"/>
                    <a:ea typeface="微软雅黑"/>
                  </a:rPr>
                  <a:t>超大模型</a:t>
                </a: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3167052" y="4320615"/>
                <a:ext cx="1169358" cy="116649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1D1D1A"/>
                </a:solidFill>
                <a:prstDash val="solid"/>
              </a:ln>
            </p:spPr>
            <p:txBody>
              <a:bodyPr wrap="square">
                <a:noAutofit/>
              </a:bodyPr>
              <a:lstStyle/>
              <a:p>
                <a:pPr algn="ctr" defTabSz="913399"/>
                <a:r>
                  <a:rPr lang="zh-CN" altLang="en-US" sz="1050" b="1" kern="0" dirty="0">
                    <a:solidFill>
                      <a:srgbClr val="1D1D1A"/>
                    </a:solidFill>
                    <a:latin typeface="微软雅黑"/>
                    <a:ea typeface="微软雅黑"/>
                  </a:rPr>
                  <a:t>融合框架</a:t>
                </a: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865976" y="5090635"/>
                <a:ext cx="999766" cy="301495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097" tIns="39550" rIns="79097" bIns="39550" numCol="1" rtlCol="0" anchor="ctr" anchorCtr="0" compatLnSpc="1">
                <a:noAutofit/>
              </a:bodyPr>
              <a:lstStyle/>
              <a:p>
                <a:pPr algn="ctr" defTabSz="800415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000" kern="0" dirty="0">
                    <a:solidFill>
                      <a:srgbClr val="000000"/>
                    </a:solidFill>
                    <a:latin typeface="微软雅黑"/>
                    <a:ea typeface="微软雅黑"/>
                    <a:sym typeface="Huawei Sans" panose="020C0503030203020204" pitchFamily="34" charset="0"/>
                  </a:rPr>
                  <a:t>动静转换</a:t>
                </a:r>
                <a:endParaRPr lang="en-US" altLang="zh-CN" sz="1000" kern="0" dirty="0">
                  <a:solidFill>
                    <a:srgbClr val="000000"/>
                  </a:solidFill>
                  <a:latin typeface="微软雅黑"/>
                  <a:ea typeface="微软雅黑"/>
                  <a:sym typeface="Huawei Sans" panose="020C0503030203020204" pitchFamily="34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3300091" y="4650454"/>
                <a:ext cx="911974" cy="363957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097" tIns="39550" rIns="79097" bIns="39550" numCol="1" rtlCol="0" anchor="ctr" anchorCtr="0" compatLnSpc="1">
                <a:noAutofit/>
              </a:bodyPr>
              <a:lstStyle/>
              <a:p>
                <a:pPr algn="ctr" defTabSz="800415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900" kern="0" dirty="0">
                    <a:solidFill>
                      <a:srgbClr val="000000"/>
                    </a:solidFill>
                    <a:latin typeface="微软雅黑"/>
                    <a:ea typeface="微软雅黑"/>
                    <a:sym typeface="Huawei Sans" panose="020C0503030203020204" pitchFamily="34" charset="0"/>
                  </a:rPr>
                  <a:t>融合编程</a:t>
                </a:r>
                <a:endParaRPr lang="en-US" altLang="zh-CN" sz="900" kern="0" dirty="0">
                  <a:solidFill>
                    <a:srgbClr val="000000"/>
                  </a:solidFill>
                  <a:latin typeface="微软雅黑"/>
                  <a:ea typeface="微软雅黑"/>
                  <a:sym typeface="Huawei Sans" panose="020C0503030203020204" pitchFamily="34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865976" y="4639343"/>
                <a:ext cx="999767" cy="280391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097" tIns="39550" rIns="79097" bIns="39550" numCol="1" rtlCol="0" anchor="ctr" anchorCtr="0" compatLnSpc="1">
                <a:noAutofit/>
              </a:bodyPr>
              <a:lstStyle/>
              <a:p>
                <a:pPr algn="ctr" defTabSz="800415" fontAlgn="base">
                  <a:spcAft>
                    <a:spcPct val="0"/>
                  </a:spcAft>
                </a:pPr>
                <a:r>
                  <a:rPr lang="zh-CN" altLang="en-US" sz="1000" kern="0" dirty="0">
                    <a:solidFill>
                      <a:srgbClr val="000000"/>
                    </a:solidFill>
                    <a:latin typeface="微软雅黑"/>
                    <a:ea typeface="微软雅黑"/>
                    <a:sym typeface="Huawei Sans" panose="020C0503030203020204" pitchFamily="34" charset="0"/>
                  </a:rPr>
                  <a:t>动静态图</a:t>
                </a:r>
                <a:endParaRPr lang="en-US" altLang="zh-CN" sz="1000" kern="0" dirty="0">
                  <a:solidFill>
                    <a:srgbClr val="000000"/>
                  </a:solidFill>
                  <a:latin typeface="微软雅黑"/>
                  <a:ea typeface="微软雅黑"/>
                  <a:sym typeface="Huawei Sans" panose="020C0503030203020204" pitchFamily="34" charset="0"/>
                </a:endParaRPr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3300091" y="5092653"/>
                <a:ext cx="911974" cy="283497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097" tIns="39550" rIns="79097" bIns="39550" numCol="1" rtlCol="0" anchor="ctr" anchorCtr="0" compatLnSpc="1">
                <a:noAutofit/>
              </a:bodyPr>
              <a:lstStyle/>
              <a:p>
                <a:pPr algn="ctr" defTabSz="800415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900" kern="0" dirty="0">
                    <a:solidFill>
                      <a:srgbClr val="000000"/>
                    </a:solidFill>
                    <a:latin typeface="微软雅黑"/>
                    <a:ea typeface="微软雅黑"/>
                    <a:sym typeface="Huawei Sans" panose="020C0503030203020204" pitchFamily="34" charset="0"/>
                  </a:rPr>
                  <a:t>融合优化</a:t>
                </a:r>
                <a:endParaRPr lang="en-US" altLang="zh-CN" sz="900" kern="0" dirty="0">
                  <a:solidFill>
                    <a:srgbClr val="000000"/>
                  </a:solidFill>
                  <a:latin typeface="微软雅黑"/>
                  <a:ea typeface="微软雅黑"/>
                  <a:sym typeface="Huawei Sans" panose="020C0503030203020204" pitchFamily="34" charset="0"/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2091674" y="5085209"/>
                <a:ext cx="886332" cy="290941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097" tIns="39550" rIns="79097" bIns="39550" numCol="1" rtlCol="0" anchor="ctr" anchorCtr="0" compatLnSpc="1">
                <a:noAutofit/>
              </a:bodyPr>
              <a:lstStyle/>
              <a:p>
                <a:pPr algn="ctr" defTabSz="800415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000" kern="0" dirty="0">
                    <a:solidFill>
                      <a:srgbClr val="000000"/>
                    </a:solidFill>
                    <a:latin typeface="微软雅黑"/>
                    <a:ea typeface="微软雅黑"/>
                    <a:sym typeface="Huawei Sans" panose="020C0503030203020204" pitchFamily="34" charset="0"/>
                  </a:rPr>
                  <a:t>多级存储</a:t>
                </a:r>
                <a:endParaRPr lang="en-US" altLang="zh-CN" sz="1000" kern="0" dirty="0">
                  <a:solidFill>
                    <a:srgbClr val="000000"/>
                  </a:solidFill>
                  <a:latin typeface="微软雅黑"/>
                  <a:ea typeface="微软雅黑"/>
                  <a:sym typeface="Huawei Sans" panose="020C0503030203020204" pitchFamily="34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524846" y="4336665"/>
                <a:ext cx="863263" cy="115160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1D1D1A"/>
                </a:solidFill>
                <a:prstDash val="solid"/>
              </a:ln>
            </p:spPr>
            <p:txBody>
              <a:bodyPr wrap="square" anchor="ctr">
                <a:noAutofit/>
              </a:bodyPr>
              <a:lstStyle/>
              <a:p>
                <a:pPr algn="ctr" defTabSz="913399"/>
                <a:r>
                  <a:rPr lang="zh-CN" altLang="en-US" sz="1050" b="1" kern="0" dirty="0">
                    <a:solidFill>
                      <a:srgbClr val="1D1D1A"/>
                    </a:solidFill>
                    <a:latin typeface="微软雅黑"/>
                    <a:ea typeface="微软雅黑"/>
                  </a:rPr>
                  <a:t>推理</a:t>
                </a:r>
                <a:r>
                  <a:rPr lang="en-US" altLang="zh-CN" sz="1050" b="1" kern="0" dirty="0">
                    <a:solidFill>
                      <a:srgbClr val="1D1D1A"/>
                    </a:solidFill>
                    <a:latin typeface="微软雅黑"/>
                    <a:ea typeface="微软雅黑"/>
                  </a:rPr>
                  <a:t>&amp;</a:t>
                </a:r>
                <a:r>
                  <a:rPr lang="zh-CN" altLang="en-US" sz="1050" b="1" kern="0" dirty="0">
                    <a:solidFill>
                      <a:srgbClr val="1D1D1A"/>
                    </a:solidFill>
                    <a:latin typeface="微软雅黑"/>
                    <a:ea typeface="微软雅黑"/>
                  </a:rPr>
                  <a:t>部署</a:t>
                </a: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2076185" y="4647280"/>
                <a:ext cx="893467" cy="285573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097" tIns="39550" rIns="79097" bIns="39550" numCol="1" rtlCol="0" anchor="ctr" anchorCtr="0" compatLnSpc="1">
                <a:noAutofit/>
              </a:bodyPr>
              <a:lstStyle/>
              <a:p>
                <a:pPr algn="ctr" defTabSz="800415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000" kern="0" dirty="0">
                    <a:solidFill>
                      <a:srgbClr val="000000"/>
                    </a:solidFill>
                    <a:latin typeface="微软雅黑"/>
                    <a:ea typeface="微软雅黑"/>
                    <a:sym typeface="Huawei Sans" panose="020C0503030203020204" pitchFamily="34" charset="0"/>
                  </a:rPr>
                  <a:t>多维并行</a:t>
                </a:r>
                <a:endParaRPr lang="en-US" altLang="zh-CN" sz="1000" kern="0" dirty="0">
                  <a:solidFill>
                    <a:srgbClr val="000000"/>
                  </a:solidFill>
                  <a:latin typeface="微软雅黑"/>
                  <a:ea typeface="微软雅黑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64256" y="2438711"/>
              <a:ext cx="6675998" cy="505090"/>
              <a:chOff x="495443" y="2852437"/>
              <a:chExt cx="7281968" cy="50509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95443" y="2855182"/>
                <a:ext cx="835410" cy="502345"/>
              </a:xfrm>
              <a:prstGeom prst="rect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algn="ctr" defTabSz="913309" eaLnBrk="0" hangingPunct="0">
                  <a:defRPr/>
                </a:pPr>
                <a:r>
                  <a:rPr lang="en-US" altLang="zh-CN" sz="1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Model Zoo</a:t>
                </a: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2829556" y="2852437"/>
                <a:ext cx="1136636" cy="502346"/>
              </a:xfrm>
              <a:prstGeom prst="rect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35955" tIns="35955" rIns="35955" bIns="35955" rtlCol="0" anchor="ctr"/>
              <a:lstStyle/>
              <a:p>
                <a:pPr algn="ctr" defTabSz="913309" eaLnBrk="0" hangingPunct="0">
                  <a:defRPr/>
                </a:pPr>
                <a:r>
                  <a:rPr lang="zh-CN" altLang="en-US" sz="1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大模型套件</a:t>
                </a:r>
                <a:r>
                  <a:rPr lang="en-US" altLang="zh-CN" sz="1000" kern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MindFormers</a:t>
                </a:r>
                <a:r>
                  <a:rPr lang="en-US" altLang="zh-CN" sz="1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/…</a:t>
                </a:r>
                <a:endParaRPr lang="zh-CN" altLang="en-US" sz="1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4024895" y="2858120"/>
                <a:ext cx="1119399" cy="496663"/>
              </a:xfrm>
              <a:prstGeom prst="rect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35955" tIns="35955" rIns="35955" bIns="35955" rtlCol="0" anchor="ctr"/>
              <a:lstStyle/>
              <a:p>
                <a:pPr algn="ctr" defTabSz="913309" eaLnBrk="0" hangingPunct="0">
                  <a:defRPr/>
                </a:pPr>
                <a:r>
                  <a:rPr lang="en-US" altLang="zh-CN" sz="1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AI4S</a:t>
                </a:r>
                <a:endParaRPr lang="en-US" altLang="zh-CN" sz="1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endParaRPr>
              </a:p>
              <a:p>
                <a:pPr algn="ctr" defTabSz="913309" eaLnBrk="0" hangingPunct="0">
                  <a:defRPr/>
                </a:pPr>
                <a:r>
                  <a:rPr lang="zh-CN" altLang="en-US" sz="9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电磁</a:t>
                </a:r>
                <a:r>
                  <a:rPr lang="en-US" altLang="zh-CN" sz="9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/</a:t>
                </a:r>
                <a:r>
                  <a:rPr lang="zh-CN" altLang="en-US" sz="9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生物制药</a:t>
                </a:r>
                <a:r>
                  <a:rPr lang="en-US" altLang="zh-CN" sz="9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/…</a:t>
                </a:r>
                <a:endPara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408882" y="2852438"/>
                <a:ext cx="1342645" cy="502345"/>
              </a:xfrm>
              <a:prstGeom prst="rect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algn="ctr" defTabSz="913309" eaLnBrk="0" hangingPunct="0">
                  <a:defRPr/>
                </a:pPr>
                <a:r>
                  <a:rPr lang="zh-CN" altLang="en-US" sz="1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领域套件</a:t>
                </a:r>
                <a:endPara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endParaRPr>
              </a:p>
              <a:p>
                <a:pPr algn="ctr" defTabSz="913309" eaLnBrk="0" hangingPunct="0">
                  <a:defRPr/>
                </a:pPr>
                <a:r>
                  <a:rPr lang="en-US" altLang="zh-CN" sz="1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CV/NLP/Audio…</a:t>
                </a: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6247640" y="2864077"/>
                <a:ext cx="1529771" cy="490706"/>
              </a:xfrm>
              <a:prstGeom prst="rect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35955" tIns="35955" rIns="35955" bIns="35955" rtlCol="0" anchor="ctr"/>
              <a:lstStyle/>
              <a:p>
                <a:pPr algn="ctr" defTabSz="913309" eaLnBrk="0" hangingPunct="0">
                  <a:defRPr/>
                </a:pPr>
                <a:r>
                  <a:rPr lang="zh-CN" altLang="en-US" sz="10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领域拓展库</a:t>
                </a:r>
                <a:endPara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endParaRPr>
              </a:p>
              <a:p>
                <a:pPr algn="ctr" defTabSz="913309" eaLnBrk="0" hangingPunct="0">
                  <a:defRPr/>
                </a:pPr>
                <a:r>
                  <a:rPr lang="en-US" altLang="zh-CN" sz="1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GNN/</a:t>
                </a:r>
                <a:r>
                  <a:rPr lang="zh-CN" altLang="en-US" sz="1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强化学习</a:t>
                </a:r>
                <a:r>
                  <a:rPr lang="en-US" altLang="zh-CN" sz="1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/</a:t>
                </a:r>
                <a:r>
                  <a:rPr lang="zh-CN" altLang="en-US" sz="1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推荐</a:t>
                </a:r>
                <a:r>
                  <a:rPr lang="en-US" altLang="zh-CN" sz="1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...</a:t>
                </a:r>
                <a:endParaRPr lang="zh-CN" altLang="en-US" sz="1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176209" y="2858119"/>
                <a:ext cx="1044421" cy="496921"/>
              </a:xfrm>
              <a:prstGeom prst="rect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algn="ctr" defTabSz="913309" eaLnBrk="0" hangingPunct="0">
                  <a:defRPr/>
                </a:pPr>
                <a:r>
                  <a:rPr lang="en-US" altLang="zh-CN" sz="1000" b="1" kern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/>
                  </a:rPr>
                  <a:t>MSAdapter</a:t>
                </a:r>
                <a:endPara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endParaRPr>
              </a:p>
            </p:txBody>
          </p:sp>
        </p:grpSp>
        <p:sp>
          <p:nvSpPr>
            <p:cNvPr id="187" name="矩形 186"/>
            <p:cNvSpPr/>
            <p:nvPr/>
          </p:nvSpPr>
          <p:spPr>
            <a:xfrm>
              <a:off x="1980486" y="4991196"/>
              <a:ext cx="3626569" cy="23919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097" tIns="39550" rIns="79097" bIns="39550" numCol="1" rtlCol="0" anchor="ctr" anchorCtr="0" compatLnSpc="1">
              <a:noAutofit/>
            </a:bodyPr>
            <a:lstStyle/>
            <a:p>
              <a:pPr algn="ctr" defTabSz="913309" eaLnBrk="0" hangingPunct="0">
                <a:defRPr/>
              </a:pPr>
              <a:r>
                <a:rPr lang="en-US" altLang="zh-CN" sz="900" kern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MindIR</a:t>
              </a:r>
              <a:r>
                <a: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/>
                </a:rPr>
                <a:t>（全场景统一中间表达）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77285" y="1872666"/>
            <a:ext cx="3996117" cy="4514904"/>
            <a:chOff x="7618138" y="1092831"/>
            <a:chExt cx="3997678" cy="4832449"/>
          </a:xfrm>
        </p:grpSpPr>
        <p:sp>
          <p:nvSpPr>
            <p:cNvPr id="189" name="Freeform 38"/>
            <p:cNvSpPr>
              <a:spLocks noEditPoints="1"/>
            </p:cNvSpPr>
            <p:nvPr/>
          </p:nvSpPr>
          <p:spPr bwMode="auto">
            <a:xfrm>
              <a:off x="10391937" y="4618843"/>
              <a:ext cx="439454" cy="440932"/>
            </a:xfrm>
            <a:custGeom>
              <a:avLst/>
              <a:gdLst>
                <a:gd name="T0" fmla="*/ 1495 w 1496"/>
                <a:gd name="T1" fmla="*/ 255 h 1508"/>
                <a:gd name="T2" fmla="*/ 1404 w 1496"/>
                <a:gd name="T3" fmla="*/ 153 h 1508"/>
                <a:gd name="T4" fmla="*/ 1099 w 1496"/>
                <a:gd name="T5" fmla="*/ 45 h 1508"/>
                <a:gd name="T6" fmla="*/ 521 w 1496"/>
                <a:gd name="T7" fmla="*/ 18 h 1508"/>
                <a:gd name="T8" fmla="*/ 67 w 1496"/>
                <a:gd name="T9" fmla="*/ 161 h 1508"/>
                <a:gd name="T10" fmla="*/ 1 w 1496"/>
                <a:gd name="T11" fmla="*/ 255 h 1508"/>
                <a:gd name="T12" fmla="*/ 1 w 1496"/>
                <a:gd name="T13" fmla="*/ 534 h 1508"/>
                <a:gd name="T14" fmla="*/ 53 w 1496"/>
                <a:gd name="T15" fmla="*/ 982 h 1508"/>
                <a:gd name="T16" fmla="*/ 332 w 1496"/>
                <a:gd name="T17" fmla="*/ 1300 h 1508"/>
                <a:gd name="T18" fmla="*/ 714 w 1496"/>
                <a:gd name="T19" fmla="*/ 1508 h 1508"/>
                <a:gd name="T20" fmla="*/ 822 w 1496"/>
                <a:gd name="T21" fmla="*/ 1492 h 1508"/>
                <a:gd name="T22" fmla="*/ 1092 w 1496"/>
                <a:gd name="T23" fmla="*/ 1348 h 1508"/>
                <a:gd name="T24" fmla="*/ 1219 w 1496"/>
                <a:gd name="T25" fmla="*/ 1256 h 1508"/>
                <a:gd name="T26" fmla="*/ 1453 w 1496"/>
                <a:gd name="T27" fmla="*/ 948 h 1508"/>
                <a:gd name="T28" fmla="*/ 1419 w 1496"/>
                <a:gd name="T29" fmla="*/ 841 h 1508"/>
                <a:gd name="T30" fmla="*/ 1193 w 1496"/>
                <a:gd name="T31" fmla="*/ 1110 h 1508"/>
                <a:gd name="T32" fmla="*/ 1065 w 1496"/>
                <a:gd name="T33" fmla="*/ 1217 h 1508"/>
                <a:gd name="T34" fmla="*/ 729 w 1496"/>
                <a:gd name="T35" fmla="*/ 1380 h 1508"/>
                <a:gd name="T36" fmla="*/ 290 w 1496"/>
                <a:gd name="T37" fmla="*/ 1092 h 1508"/>
                <a:gd name="T38" fmla="*/ 151 w 1496"/>
                <a:gd name="T39" fmla="*/ 858 h 1508"/>
                <a:gd name="T40" fmla="*/ 135 w 1496"/>
                <a:gd name="T41" fmla="*/ 265 h 1508"/>
                <a:gd name="T42" fmla="*/ 501 w 1496"/>
                <a:gd name="T43" fmla="*/ 145 h 1508"/>
                <a:gd name="T44" fmla="*/ 701 w 1496"/>
                <a:gd name="T45" fmla="*/ 120 h 1508"/>
                <a:gd name="T46" fmla="*/ 1289 w 1496"/>
                <a:gd name="T47" fmla="*/ 231 h 1508"/>
                <a:gd name="T48" fmla="*/ 1366 w 1496"/>
                <a:gd name="T49" fmla="*/ 626 h 1508"/>
                <a:gd name="T50" fmla="*/ 1487 w 1496"/>
                <a:gd name="T51" fmla="*/ 656 h 1508"/>
                <a:gd name="T52" fmla="*/ 1170 w 1496"/>
                <a:gd name="T53" fmla="*/ 407 h 1508"/>
                <a:gd name="T54" fmla="*/ 450 w 1496"/>
                <a:gd name="T55" fmla="*/ 627 h 1508"/>
                <a:gd name="T56" fmla="*/ 341 w 1496"/>
                <a:gd name="T57" fmla="*/ 675 h 1508"/>
                <a:gd name="T58" fmla="*/ 632 w 1496"/>
                <a:gd name="T59" fmla="*/ 977 h 1508"/>
                <a:gd name="T60" fmla="*/ 745 w 1496"/>
                <a:gd name="T61" fmla="*/ 993 h 1508"/>
                <a:gd name="T62" fmla="*/ 1272 w 1496"/>
                <a:gd name="T63" fmla="*/ 41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6" h="1508">
                  <a:moveTo>
                    <a:pt x="1495" y="617"/>
                  </a:moveTo>
                  <a:cubicBezTo>
                    <a:pt x="1495" y="496"/>
                    <a:pt x="1496" y="375"/>
                    <a:pt x="1495" y="255"/>
                  </a:cubicBezTo>
                  <a:cubicBezTo>
                    <a:pt x="1489" y="228"/>
                    <a:pt x="1475" y="202"/>
                    <a:pt x="1454" y="183"/>
                  </a:cubicBezTo>
                  <a:cubicBezTo>
                    <a:pt x="1440" y="170"/>
                    <a:pt x="1421" y="163"/>
                    <a:pt x="1404" y="153"/>
                  </a:cubicBezTo>
                  <a:cubicBezTo>
                    <a:pt x="1353" y="131"/>
                    <a:pt x="1303" y="108"/>
                    <a:pt x="1250" y="92"/>
                  </a:cubicBezTo>
                  <a:cubicBezTo>
                    <a:pt x="1200" y="76"/>
                    <a:pt x="1151" y="58"/>
                    <a:pt x="1099" y="45"/>
                  </a:cubicBezTo>
                  <a:cubicBezTo>
                    <a:pt x="975" y="12"/>
                    <a:pt x="846" y="0"/>
                    <a:pt x="717" y="1"/>
                  </a:cubicBezTo>
                  <a:cubicBezTo>
                    <a:pt x="651" y="3"/>
                    <a:pt x="586" y="11"/>
                    <a:pt x="521" y="18"/>
                  </a:cubicBezTo>
                  <a:cubicBezTo>
                    <a:pt x="400" y="42"/>
                    <a:pt x="278" y="70"/>
                    <a:pt x="164" y="118"/>
                  </a:cubicBezTo>
                  <a:cubicBezTo>
                    <a:pt x="132" y="133"/>
                    <a:pt x="99" y="146"/>
                    <a:pt x="67" y="161"/>
                  </a:cubicBezTo>
                  <a:cubicBezTo>
                    <a:pt x="56" y="166"/>
                    <a:pt x="47" y="174"/>
                    <a:pt x="37" y="182"/>
                  </a:cubicBezTo>
                  <a:cubicBezTo>
                    <a:pt x="15" y="199"/>
                    <a:pt x="3" y="227"/>
                    <a:pt x="1" y="255"/>
                  </a:cubicBezTo>
                  <a:cubicBezTo>
                    <a:pt x="1" y="321"/>
                    <a:pt x="0" y="386"/>
                    <a:pt x="1" y="451"/>
                  </a:cubicBezTo>
                  <a:cubicBezTo>
                    <a:pt x="2" y="479"/>
                    <a:pt x="1" y="506"/>
                    <a:pt x="1" y="534"/>
                  </a:cubicBezTo>
                  <a:cubicBezTo>
                    <a:pt x="4" y="649"/>
                    <a:pt x="4" y="765"/>
                    <a:pt x="19" y="880"/>
                  </a:cubicBezTo>
                  <a:cubicBezTo>
                    <a:pt x="23" y="916"/>
                    <a:pt x="39" y="949"/>
                    <a:pt x="53" y="982"/>
                  </a:cubicBezTo>
                  <a:cubicBezTo>
                    <a:pt x="86" y="1054"/>
                    <a:pt x="137" y="1116"/>
                    <a:pt x="190" y="1176"/>
                  </a:cubicBezTo>
                  <a:cubicBezTo>
                    <a:pt x="233" y="1222"/>
                    <a:pt x="281" y="1263"/>
                    <a:pt x="332" y="1300"/>
                  </a:cubicBezTo>
                  <a:cubicBezTo>
                    <a:pt x="432" y="1375"/>
                    <a:pt x="541" y="1437"/>
                    <a:pt x="655" y="1488"/>
                  </a:cubicBezTo>
                  <a:cubicBezTo>
                    <a:pt x="674" y="1496"/>
                    <a:pt x="692" y="1508"/>
                    <a:pt x="714" y="1508"/>
                  </a:cubicBezTo>
                  <a:cubicBezTo>
                    <a:pt x="733" y="1508"/>
                    <a:pt x="751" y="1508"/>
                    <a:pt x="770" y="1508"/>
                  </a:cubicBezTo>
                  <a:cubicBezTo>
                    <a:pt x="789" y="1508"/>
                    <a:pt x="805" y="1498"/>
                    <a:pt x="822" y="1492"/>
                  </a:cubicBezTo>
                  <a:cubicBezTo>
                    <a:pt x="879" y="1469"/>
                    <a:pt x="933" y="1440"/>
                    <a:pt x="987" y="1411"/>
                  </a:cubicBezTo>
                  <a:cubicBezTo>
                    <a:pt x="1022" y="1390"/>
                    <a:pt x="1058" y="1371"/>
                    <a:pt x="1092" y="1348"/>
                  </a:cubicBezTo>
                  <a:cubicBezTo>
                    <a:pt x="1123" y="1329"/>
                    <a:pt x="1153" y="1307"/>
                    <a:pt x="1182" y="1286"/>
                  </a:cubicBezTo>
                  <a:cubicBezTo>
                    <a:pt x="1195" y="1276"/>
                    <a:pt x="1206" y="1265"/>
                    <a:pt x="1219" y="1256"/>
                  </a:cubicBezTo>
                  <a:cubicBezTo>
                    <a:pt x="1243" y="1234"/>
                    <a:pt x="1266" y="1212"/>
                    <a:pt x="1291" y="1190"/>
                  </a:cubicBezTo>
                  <a:cubicBezTo>
                    <a:pt x="1360" y="1120"/>
                    <a:pt x="1417" y="1039"/>
                    <a:pt x="1453" y="948"/>
                  </a:cubicBezTo>
                  <a:cubicBezTo>
                    <a:pt x="1459" y="930"/>
                    <a:pt x="1469" y="912"/>
                    <a:pt x="1465" y="892"/>
                  </a:cubicBezTo>
                  <a:cubicBezTo>
                    <a:pt x="1463" y="868"/>
                    <a:pt x="1443" y="847"/>
                    <a:pt x="1419" y="841"/>
                  </a:cubicBezTo>
                  <a:cubicBezTo>
                    <a:pt x="1388" y="832"/>
                    <a:pt x="1351" y="850"/>
                    <a:pt x="1342" y="880"/>
                  </a:cubicBezTo>
                  <a:cubicBezTo>
                    <a:pt x="1313" y="968"/>
                    <a:pt x="1259" y="1045"/>
                    <a:pt x="1193" y="1110"/>
                  </a:cubicBezTo>
                  <a:cubicBezTo>
                    <a:pt x="1170" y="1129"/>
                    <a:pt x="1151" y="1153"/>
                    <a:pt x="1126" y="1170"/>
                  </a:cubicBezTo>
                  <a:cubicBezTo>
                    <a:pt x="1108" y="1189"/>
                    <a:pt x="1086" y="1203"/>
                    <a:pt x="1065" y="1217"/>
                  </a:cubicBezTo>
                  <a:cubicBezTo>
                    <a:pt x="969" y="1282"/>
                    <a:pt x="868" y="1340"/>
                    <a:pt x="760" y="1381"/>
                  </a:cubicBezTo>
                  <a:cubicBezTo>
                    <a:pt x="750" y="1381"/>
                    <a:pt x="739" y="1383"/>
                    <a:pt x="729" y="1380"/>
                  </a:cubicBezTo>
                  <a:cubicBezTo>
                    <a:pt x="674" y="1355"/>
                    <a:pt x="619" y="1329"/>
                    <a:pt x="567" y="1299"/>
                  </a:cubicBezTo>
                  <a:cubicBezTo>
                    <a:pt x="466" y="1242"/>
                    <a:pt x="370" y="1175"/>
                    <a:pt x="290" y="1092"/>
                  </a:cubicBezTo>
                  <a:cubicBezTo>
                    <a:pt x="242" y="1037"/>
                    <a:pt x="193" y="980"/>
                    <a:pt x="167" y="912"/>
                  </a:cubicBezTo>
                  <a:cubicBezTo>
                    <a:pt x="161" y="894"/>
                    <a:pt x="152" y="877"/>
                    <a:pt x="151" y="858"/>
                  </a:cubicBezTo>
                  <a:cubicBezTo>
                    <a:pt x="142" y="792"/>
                    <a:pt x="141" y="726"/>
                    <a:pt x="138" y="660"/>
                  </a:cubicBezTo>
                  <a:cubicBezTo>
                    <a:pt x="135" y="528"/>
                    <a:pt x="133" y="396"/>
                    <a:pt x="135" y="265"/>
                  </a:cubicBezTo>
                  <a:cubicBezTo>
                    <a:pt x="161" y="253"/>
                    <a:pt x="188" y="243"/>
                    <a:pt x="213" y="230"/>
                  </a:cubicBezTo>
                  <a:cubicBezTo>
                    <a:pt x="305" y="191"/>
                    <a:pt x="403" y="166"/>
                    <a:pt x="501" y="145"/>
                  </a:cubicBezTo>
                  <a:cubicBezTo>
                    <a:pt x="528" y="140"/>
                    <a:pt x="555" y="134"/>
                    <a:pt x="582" y="132"/>
                  </a:cubicBezTo>
                  <a:cubicBezTo>
                    <a:pt x="622" y="127"/>
                    <a:pt x="661" y="122"/>
                    <a:pt x="701" y="120"/>
                  </a:cubicBezTo>
                  <a:cubicBezTo>
                    <a:pt x="780" y="117"/>
                    <a:pt x="859" y="122"/>
                    <a:pt x="936" y="133"/>
                  </a:cubicBezTo>
                  <a:cubicBezTo>
                    <a:pt x="1058" y="149"/>
                    <a:pt x="1174" y="190"/>
                    <a:pt x="1289" y="231"/>
                  </a:cubicBezTo>
                  <a:cubicBezTo>
                    <a:pt x="1314" y="244"/>
                    <a:pt x="1342" y="253"/>
                    <a:pt x="1367" y="266"/>
                  </a:cubicBezTo>
                  <a:cubicBezTo>
                    <a:pt x="1366" y="386"/>
                    <a:pt x="1367" y="506"/>
                    <a:pt x="1366" y="626"/>
                  </a:cubicBezTo>
                  <a:cubicBezTo>
                    <a:pt x="1366" y="658"/>
                    <a:pt x="1395" y="687"/>
                    <a:pt x="1428" y="687"/>
                  </a:cubicBezTo>
                  <a:cubicBezTo>
                    <a:pt x="1451" y="688"/>
                    <a:pt x="1475" y="676"/>
                    <a:pt x="1487" y="656"/>
                  </a:cubicBezTo>
                  <a:cubicBezTo>
                    <a:pt x="1494" y="644"/>
                    <a:pt x="1496" y="630"/>
                    <a:pt x="1495" y="617"/>
                  </a:cubicBezTo>
                  <a:close/>
                  <a:moveTo>
                    <a:pt x="1170" y="407"/>
                  </a:moveTo>
                  <a:cubicBezTo>
                    <a:pt x="1011" y="559"/>
                    <a:pt x="854" y="712"/>
                    <a:pt x="695" y="864"/>
                  </a:cubicBezTo>
                  <a:cubicBezTo>
                    <a:pt x="613" y="785"/>
                    <a:pt x="532" y="706"/>
                    <a:pt x="450" y="627"/>
                  </a:cubicBezTo>
                  <a:cubicBezTo>
                    <a:pt x="434" y="612"/>
                    <a:pt x="412" y="606"/>
                    <a:pt x="391" y="610"/>
                  </a:cubicBezTo>
                  <a:cubicBezTo>
                    <a:pt x="362" y="616"/>
                    <a:pt x="339" y="645"/>
                    <a:pt x="341" y="675"/>
                  </a:cubicBezTo>
                  <a:cubicBezTo>
                    <a:pt x="341" y="692"/>
                    <a:pt x="351" y="708"/>
                    <a:pt x="364" y="720"/>
                  </a:cubicBezTo>
                  <a:cubicBezTo>
                    <a:pt x="454" y="805"/>
                    <a:pt x="543" y="891"/>
                    <a:pt x="632" y="977"/>
                  </a:cubicBezTo>
                  <a:cubicBezTo>
                    <a:pt x="643" y="987"/>
                    <a:pt x="652" y="1000"/>
                    <a:pt x="666" y="1006"/>
                  </a:cubicBezTo>
                  <a:cubicBezTo>
                    <a:pt x="692" y="1018"/>
                    <a:pt x="725" y="1014"/>
                    <a:pt x="745" y="993"/>
                  </a:cubicBezTo>
                  <a:cubicBezTo>
                    <a:pt x="918" y="827"/>
                    <a:pt x="1091" y="660"/>
                    <a:pt x="1265" y="494"/>
                  </a:cubicBezTo>
                  <a:cubicBezTo>
                    <a:pt x="1285" y="474"/>
                    <a:pt x="1289" y="440"/>
                    <a:pt x="1272" y="417"/>
                  </a:cubicBezTo>
                  <a:cubicBezTo>
                    <a:pt x="1249" y="386"/>
                    <a:pt x="1198" y="380"/>
                    <a:pt x="1170" y="40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/>
              <a:endParaRPr lang="zh-CN" altLang="en-US" sz="17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190" name="圆角矩形 189"/>
            <p:cNvSpPr/>
            <p:nvPr/>
          </p:nvSpPr>
          <p:spPr>
            <a:xfrm>
              <a:off x="7618138" y="1092831"/>
              <a:ext cx="3997678" cy="4832449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668"/>
              <a:endParaRPr lang="zh-CN" altLang="en-US" sz="200" kern="0" dirty="0">
                <a:solidFill>
                  <a:prstClr val="white"/>
                </a:solidFill>
                <a:latin typeface="Huawei Sans" panose="020B0604020202020204"/>
                <a:ea typeface="微软雅黑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7747342" y="2235034"/>
              <a:ext cx="1851457" cy="5625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3746">
                <a:lnSpc>
                  <a:spcPts val="1699"/>
                </a:lnSpc>
              </a:pPr>
              <a:r>
                <a:rPr lang="zh-CN" altLang="en-US" sz="1200" b="1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极简易用</a:t>
              </a:r>
              <a:endParaRPr lang="en-US" altLang="zh-CN" sz="1200" b="1" dirty="0">
                <a:solidFill>
                  <a:srgbClr val="EBEBEB">
                    <a:lumMod val="10000"/>
                  </a:srgbClr>
                </a:solidFill>
                <a:latin typeface="微软雅黑"/>
                <a:ea typeface="微软雅黑"/>
              </a:endParaRPr>
            </a:p>
            <a:p>
              <a:pPr algn="ctr" defTabSz="913746"/>
              <a:r>
                <a:rPr lang="zh-CN" altLang="en-US" sz="1000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模型套件开箱即用，融合编程，动静态图统一</a:t>
              </a: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9763748" y="3562477"/>
              <a:ext cx="1743458" cy="5625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 defTabSz="914112">
                <a:lnSpc>
                  <a:spcPts val="1700"/>
                </a:lnSpc>
                <a:defRPr sz="1200" b="1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defTabSz="913746">
                <a:lnSpc>
                  <a:spcPts val="1699"/>
                </a:lnSpc>
              </a:pPr>
              <a:r>
                <a:rPr lang="zh-CN" altLang="en-US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高性能执行</a:t>
              </a:r>
              <a:endParaRPr lang="en-US" altLang="zh-CN" dirty="0">
                <a:solidFill>
                  <a:srgbClr val="EBEBEB">
                    <a:lumMod val="10000"/>
                  </a:srgbClr>
                </a:solidFill>
                <a:latin typeface="微软雅黑"/>
                <a:ea typeface="微软雅黑"/>
              </a:endParaRPr>
            </a:p>
            <a:p>
              <a:pPr defTabSz="913746">
                <a:lnSpc>
                  <a:spcPct val="100000"/>
                </a:lnSpc>
              </a:pPr>
              <a:r>
                <a:rPr lang="zh-CN" altLang="en-US" sz="1000" b="0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全栈协同加速，最亲和的昇腾执行引擎，发挥极致性能</a:t>
              </a:r>
              <a:endParaRPr lang="en-US" altLang="zh-CN" sz="1000" b="0" dirty="0">
                <a:solidFill>
                  <a:srgbClr val="EBEBEB">
                    <a:lumMod val="10000"/>
                  </a:srgb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9718605" y="2182276"/>
              <a:ext cx="1743458" cy="5625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3746">
                <a:lnSpc>
                  <a:spcPts val="1699"/>
                </a:lnSpc>
              </a:pPr>
              <a:r>
                <a:rPr lang="zh-CN" altLang="en-US" sz="1200" b="1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超大规模</a:t>
              </a:r>
              <a:r>
                <a:rPr lang="en-US" altLang="zh-CN" sz="1200" b="1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AI</a:t>
              </a:r>
            </a:p>
            <a:p>
              <a:pPr algn="ctr" defTabSz="913746"/>
              <a:r>
                <a:rPr lang="zh-CN" altLang="en-US" sz="1000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  <a:sym typeface="Huawei Sans" panose="020C0503030203020204" pitchFamily="34" charset="0"/>
                </a:rPr>
                <a:t>全流程开箱即用，实时在线训练，多任务终身学习</a:t>
              </a: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7818824" y="3602028"/>
              <a:ext cx="1743458" cy="5625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 defTabSz="914112">
                <a:lnSpc>
                  <a:spcPts val="1700"/>
                </a:lnSpc>
                <a:defRPr sz="1200" b="1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defTabSz="913746">
                <a:lnSpc>
                  <a:spcPts val="1699"/>
                </a:lnSpc>
              </a:pPr>
              <a:r>
                <a:rPr lang="en-US" altLang="zh-CN" dirty="0">
                  <a:solidFill>
                    <a:srgbClr val="1D1D1A"/>
                  </a:solidFill>
                  <a:latin typeface="微软雅黑"/>
                  <a:ea typeface="微软雅黑"/>
                </a:rPr>
                <a:t>AI</a:t>
              </a:r>
              <a:r>
                <a:rPr lang="zh-CN" altLang="en-US" dirty="0">
                  <a:solidFill>
                    <a:srgbClr val="1D1D1A"/>
                  </a:solidFill>
                  <a:latin typeface="微软雅黑"/>
                  <a:ea typeface="微软雅黑"/>
                </a:rPr>
                <a:t>融合计算</a:t>
              </a:r>
              <a:endParaRPr lang="en-US" altLang="zh-CN" dirty="0">
                <a:solidFill>
                  <a:srgbClr val="1D1D1A"/>
                </a:solidFill>
                <a:latin typeface="微软雅黑"/>
                <a:ea typeface="微软雅黑"/>
              </a:endParaRPr>
            </a:p>
            <a:p>
              <a:pPr defTabSz="913746">
                <a:lnSpc>
                  <a:spcPct val="100000"/>
                </a:lnSpc>
              </a:pPr>
              <a:r>
                <a:rPr lang="en-US" altLang="zh-CN" sz="1000" b="0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X</a:t>
              </a:r>
              <a:r>
                <a:rPr lang="zh-CN" altLang="en-US" sz="1000" b="0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倍加速</a:t>
              </a:r>
              <a:r>
                <a:rPr lang="en-US" altLang="zh-CN" sz="1000" b="0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AI+</a:t>
              </a:r>
              <a:r>
                <a:rPr lang="zh-CN" altLang="en-US" sz="1000" b="0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科学计算（电磁、生物制药等）融合应用</a:t>
              </a:r>
              <a:endParaRPr lang="en-US" altLang="zh-CN" sz="1000" b="0" dirty="0">
                <a:solidFill>
                  <a:srgbClr val="EBEBEB">
                    <a:lumMod val="10000"/>
                  </a:srgb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9772321" y="5146088"/>
              <a:ext cx="1743458" cy="5625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3746">
                <a:lnSpc>
                  <a:spcPts val="1699"/>
                </a:lnSpc>
              </a:pPr>
              <a:r>
                <a:rPr lang="en-US" altLang="zh-CN" sz="1200" b="1" dirty="0">
                  <a:solidFill>
                    <a:srgbClr val="1D1D1A"/>
                  </a:solidFill>
                  <a:latin typeface="微软雅黑"/>
                  <a:ea typeface="微软雅黑"/>
                </a:rPr>
                <a:t>AI</a:t>
              </a:r>
              <a:r>
                <a:rPr lang="zh-CN" altLang="en-US" sz="1200" b="1" dirty="0">
                  <a:solidFill>
                    <a:srgbClr val="1D1D1A"/>
                  </a:solidFill>
                  <a:latin typeface="微软雅黑"/>
                  <a:ea typeface="微软雅黑"/>
                </a:rPr>
                <a:t>安全可信</a:t>
              </a:r>
              <a:endParaRPr lang="en-US" altLang="zh-CN" sz="1200" b="1" dirty="0">
                <a:solidFill>
                  <a:srgbClr val="1D1D1A"/>
                </a:solidFill>
                <a:latin typeface="微软雅黑"/>
                <a:ea typeface="微软雅黑"/>
              </a:endParaRPr>
            </a:p>
            <a:p>
              <a:pPr algn="ctr" defTabSz="913746"/>
              <a:r>
                <a:rPr lang="zh-CN" altLang="en-US" sz="1000" dirty="0">
                  <a:solidFill>
                    <a:srgbClr val="EBEBEB">
                      <a:lumMod val="10000"/>
                    </a:srgbClr>
                  </a:solidFill>
                  <a:latin typeface="微软雅黑"/>
                  <a:ea typeface="微软雅黑"/>
                </a:rPr>
                <a:t>模型训练、模型评估、模型部署全流程安全可信</a:t>
              </a:r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8448002" y="1656899"/>
              <a:ext cx="365774" cy="506006"/>
              <a:chOff x="8196262" y="1412875"/>
              <a:chExt cx="898526" cy="1243013"/>
            </a:xfrm>
          </p:grpSpPr>
          <p:sp>
            <p:nvSpPr>
              <p:cNvPr id="198" name="Freeform 16"/>
              <p:cNvSpPr>
                <a:spLocks noEditPoints="1"/>
              </p:cNvSpPr>
              <p:nvPr/>
            </p:nvSpPr>
            <p:spPr bwMode="auto">
              <a:xfrm>
                <a:off x="8196262" y="1566863"/>
                <a:ext cx="898526" cy="1089025"/>
              </a:xfrm>
              <a:custGeom>
                <a:avLst/>
                <a:gdLst>
                  <a:gd name="T0" fmla="*/ 951 w 1152"/>
                  <a:gd name="T1" fmla="*/ 515 h 1395"/>
                  <a:gd name="T2" fmla="*/ 750 w 1152"/>
                  <a:gd name="T3" fmla="*/ 492 h 1395"/>
                  <a:gd name="T4" fmla="*/ 598 w 1152"/>
                  <a:gd name="T5" fmla="*/ 466 h 1395"/>
                  <a:gd name="T6" fmla="*/ 598 w 1152"/>
                  <a:gd name="T7" fmla="*/ 307 h 1395"/>
                  <a:gd name="T8" fmla="*/ 473 w 1152"/>
                  <a:gd name="T9" fmla="*/ 0 h 1395"/>
                  <a:gd name="T10" fmla="*/ 349 w 1152"/>
                  <a:gd name="T11" fmla="*/ 698 h 1395"/>
                  <a:gd name="T12" fmla="*/ 35 w 1152"/>
                  <a:gd name="T13" fmla="*/ 525 h 1395"/>
                  <a:gd name="T14" fmla="*/ 20 w 1152"/>
                  <a:gd name="T15" fmla="*/ 634 h 1395"/>
                  <a:gd name="T16" fmla="*/ 234 w 1152"/>
                  <a:gd name="T17" fmla="*/ 1163 h 1395"/>
                  <a:gd name="T18" fmla="*/ 342 w 1152"/>
                  <a:gd name="T19" fmla="*/ 1363 h 1395"/>
                  <a:gd name="T20" fmla="*/ 374 w 1152"/>
                  <a:gd name="T21" fmla="*/ 1395 h 1395"/>
                  <a:gd name="T22" fmla="*/ 1043 w 1152"/>
                  <a:gd name="T23" fmla="*/ 1395 h 1395"/>
                  <a:gd name="T24" fmla="*/ 1065 w 1152"/>
                  <a:gd name="T25" fmla="*/ 1385 h 1395"/>
                  <a:gd name="T26" fmla="*/ 1098 w 1152"/>
                  <a:gd name="T27" fmla="*/ 1253 h 1395"/>
                  <a:gd name="T28" fmla="*/ 1152 w 1152"/>
                  <a:gd name="T29" fmla="*/ 1083 h 1395"/>
                  <a:gd name="T30" fmla="*/ 1027 w 1152"/>
                  <a:gd name="T31" fmla="*/ 488 h 1395"/>
                  <a:gd name="T32" fmla="*/ 379 w 1152"/>
                  <a:gd name="T33" fmla="*/ 1394 h 1395"/>
                  <a:gd name="T34" fmla="*/ 1088 w 1152"/>
                  <a:gd name="T35" fmla="*/ 1083 h 1395"/>
                  <a:gd name="T36" fmla="*/ 1041 w 1152"/>
                  <a:gd name="T37" fmla="*/ 1223 h 1395"/>
                  <a:gd name="T38" fmla="*/ 404 w 1152"/>
                  <a:gd name="T39" fmla="*/ 1330 h 1395"/>
                  <a:gd name="T40" fmla="*/ 282 w 1152"/>
                  <a:gd name="T41" fmla="*/ 1121 h 1395"/>
                  <a:gd name="T42" fmla="*/ 81 w 1152"/>
                  <a:gd name="T43" fmla="*/ 613 h 1395"/>
                  <a:gd name="T44" fmla="*/ 130 w 1152"/>
                  <a:gd name="T45" fmla="*/ 563 h 1395"/>
                  <a:gd name="T46" fmla="*/ 356 w 1152"/>
                  <a:gd name="T47" fmla="*/ 793 h 1395"/>
                  <a:gd name="T48" fmla="*/ 413 w 1152"/>
                  <a:gd name="T49" fmla="*/ 740 h 1395"/>
                  <a:gd name="T50" fmla="*/ 473 w 1152"/>
                  <a:gd name="T51" fmla="*/ 64 h 1395"/>
                  <a:gd name="T52" fmla="*/ 534 w 1152"/>
                  <a:gd name="T53" fmla="*/ 656 h 1395"/>
                  <a:gd name="T54" fmla="*/ 566 w 1152"/>
                  <a:gd name="T55" fmla="*/ 694 h 1395"/>
                  <a:gd name="T56" fmla="*/ 598 w 1152"/>
                  <a:gd name="T57" fmla="*/ 656 h 1395"/>
                  <a:gd name="T58" fmla="*/ 658 w 1152"/>
                  <a:gd name="T59" fmla="*/ 514 h 1395"/>
                  <a:gd name="T60" fmla="*/ 718 w 1152"/>
                  <a:gd name="T61" fmla="*/ 662 h 1395"/>
                  <a:gd name="T62" fmla="*/ 782 w 1152"/>
                  <a:gd name="T63" fmla="*/ 662 h 1395"/>
                  <a:gd name="T64" fmla="*/ 843 w 1152"/>
                  <a:gd name="T65" fmla="*/ 514 h 1395"/>
                  <a:gd name="T66" fmla="*/ 903 w 1152"/>
                  <a:gd name="T67" fmla="*/ 662 h 1395"/>
                  <a:gd name="T68" fmla="*/ 967 w 1152"/>
                  <a:gd name="T69" fmla="*/ 662 h 1395"/>
                  <a:gd name="T70" fmla="*/ 1027 w 1152"/>
                  <a:gd name="T71" fmla="*/ 552 h 1395"/>
                  <a:gd name="T72" fmla="*/ 1088 w 1152"/>
                  <a:gd name="T73" fmla="*/ 1083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395">
                    <a:moveTo>
                      <a:pt x="1027" y="488"/>
                    </a:moveTo>
                    <a:cubicBezTo>
                      <a:pt x="999" y="488"/>
                      <a:pt x="972" y="498"/>
                      <a:pt x="951" y="515"/>
                    </a:cubicBezTo>
                    <a:cubicBezTo>
                      <a:pt x="930" y="476"/>
                      <a:pt x="889" y="450"/>
                      <a:pt x="843" y="450"/>
                    </a:cubicBezTo>
                    <a:cubicBezTo>
                      <a:pt x="806" y="450"/>
                      <a:pt x="773" y="466"/>
                      <a:pt x="750" y="492"/>
                    </a:cubicBezTo>
                    <a:cubicBezTo>
                      <a:pt x="727" y="466"/>
                      <a:pt x="694" y="450"/>
                      <a:pt x="658" y="450"/>
                    </a:cubicBezTo>
                    <a:cubicBezTo>
                      <a:pt x="636" y="450"/>
                      <a:pt x="615" y="456"/>
                      <a:pt x="598" y="466"/>
                    </a:cubicBezTo>
                    <a:cubicBezTo>
                      <a:pt x="598" y="424"/>
                      <a:pt x="598" y="424"/>
                      <a:pt x="598" y="424"/>
                    </a:cubicBezTo>
                    <a:cubicBezTo>
                      <a:pt x="598" y="307"/>
                      <a:pt x="598" y="307"/>
                      <a:pt x="598" y="307"/>
                    </a:cubicBezTo>
                    <a:cubicBezTo>
                      <a:pt x="598" y="127"/>
                      <a:pt x="598" y="127"/>
                      <a:pt x="598" y="127"/>
                    </a:cubicBezTo>
                    <a:cubicBezTo>
                      <a:pt x="598" y="57"/>
                      <a:pt x="542" y="0"/>
                      <a:pt x="473" y="0"/>
                    </a:cubicBezTo>
                    <a:cubicBezTo>
                      <a:pt x="405" y="0"/>
                      <a:pt x="349" y="57"/>
                      <a:pt x="349" y="127"/>
                    </a:cubicBezTo>
                    <a:cubicBezTo>
                      <a:pt x="349" y="698"/>
                      <a:pt x="349" y="698"/>
                      <a:pt x="349" y="698"/>
                    </a:cubicBezTo>
                    <a:cubicBezTo>
                      <a:pt x="304" y="618"/>
                      <a:pt x="230" y="516"/>
                      <a:pt x="141" y="500"/>
                    </a:cubicBezTo>
                    <a:cubicBezTo>
                      <a:pt x="93" y="491"/>
                      <a:pt x="58" y="499"/>
                      <a:pt x="35" y="525"/>
                    </a:cubicBezTo>
                    <a:cubicBezTo>
                      <a:pt x="0" y="564"/>
                      <a:pt x="18" y="625"/>
                      <a:pt x="20" y="632"/>
                    </a:cubicBezTo>
                    <a:cubicBezTo>
                      <a:pt x="20" y="633"/>
                      <a:pt x="20" y="633"/>
                      <a:pt x="20" y="634"/>
                    </a:cubicBezTo>
                    <a:cubicBezTo>
                      <a:pt x="182" y="1075"/>
                      <a:pt x="182" y="1075"/>
                      <a:pt x="182" y="1075"/>
                    </a:cubicBezTo>
                    <a:cubicBezTo>
                      <a:pt x="194" y="1108"/>
                      <a:pt x="211" y="1137"/>
                      <a:pt x="234" y="1163"/>
                    </a:cubicBezTo>
                    <a:cubicBezTo>
                      <a:pt x="289" y="1224"/>
                      <a:pt x="289" y="1224"/>
                      <a:pt x="289" y="1224"/>
                    </a:cubicBezTo>
                    <a:cubicBezTo>
                      <a:pt x="323" y="1262"/>
                      <a:pt x="342" y="1312"/>
                      <a:pt x="342" y="1363"/>
                    </a:cubicBezTo>
                    <a:cubicBezTo>
                      <a:pt x="342" y="1372"/>
                      <a:pt x="346" y="1381"/>
                      <a:pt x="353" y="1387"/>
                    </a:cubicBezTo>
                    <a:cubicBezTo>
                      <a:pt x="359" y="1392"/>
                      <a:pt x="366" y="1395"/>
                      <a:pt x="374" y="1395"/>
                    </a:cubicBezTo>
                    <a:cubicBezTo>
                      <a:pt x="375" y="1395"/>
                      <a:pt x="376" y="1395"/>
                      <a:pt x="377" y="1395"/>
                    </a:cubicBezTo>
                    <a:cubicBezTo>
                      <a:pt x="401" y="1393"/>
                      <a:pt x="787" y="1394"/>
                      <a:pt x="1043" y="1395"/>
                    </a:cubicBezTo>
                    <a:cubicBezTo>
                      <a:pt x="1043" y="1395"/>
                      <a:pt x="1043" y="1395"/>
                      <a:pt x="1043" y="1395"/>
                    </a:cubicBezTo>
                    <a:cubicBezTo>
                      <a:pt x="1051" y="1395"/>
                      <a:pt x="1059" y="1391"/>
                      <a:pt x="1065" y="1385"/>
                    </a:cubicBezTo>
                    <a:cubicBezTo>
                      <a:pt x="1071" y="1379"/>
                      <a:pt x="1075" y="1371"/>
                      <a:pt x="1075" y="1363"/>
                    </a:cubicBezTo>
                    <a:cubicBezTo>
                      <a:pt x="1075" y="1325"/>
                      <a:pt x="1084" y="1279"/>
                      <a:pt x="1098" y="1253"/>
                    </a:cubicBezTo>
                    <a:cubicBezTo>
                      <a:pt x="1121" y="1208"/>
                      <a:pt x="1121" y="1208"/>
                      <a:pt x="1121" y="1208"/>
                    </a:cubicBezTo>
                    <a:cubicBezTo>
                      <a:pt x="1141" y="1170"/>
                      <a:pt x="1152" y="1126"/>
                      <a:pt x="1152" y="1083"/>
                    </a:cubicBezTo>
                    <a:cubicBezTo>
                      <a:pt x="1152" y="616"/>
                      <a:pt x="1152" y="616"/>
                      <a:pt x="1152" y="616"/>
                    </a:cubicBezTo>
                    <a:cubicBezTo>
                      <a:pt x="1152" y="546"/>
                      <a:pt x="1096" y="488"/>
                      <a:pt x="1027" y="488"/>
                    </a:cubicBezTo>
                    <a:close/>
                    <a:moveTo>
                      <a:pt x="377" y="1394"/>
                    </a:moveTo>
                    <a:cubicBezTo>
                      <a:pt x="378" y="1394"/>
                      <a:pt x="378" y="1394"/>
                      <a:pt x="379" y="1394"/>
                    </a:cubicBezTo>
                    <a:cubicBezTo>
                      <a:pt x="378" y="1394"/>
                      <a:pt x="378" y="1394"/>
                      <a:pt x="377" y="1394"/>
                    </a:cubicBezTo>
                    <a:close/>
                    <a:moveTo>
                      <a:pt x="1088" y="1083"/>
                    </a:moveTo>
                    <a:cubicBezTo>
                      <a:pt x="1088" y="1116"/>
                      <a:pt x="1080" y="1149"/>
                      <a:pt x="1064" y="1179"/>
                    </a:cubicBezTo>
                    <a:cubicBezTo>
                      <a:pt x="1041" y="1223"/>
                      <a:pt x="1041" y="1223"/>
                      <a:pt x="1041" y="1223"/>
                    </a:cubicBezTo>
                    <a:cubicBezTo>
                      <a:pt x="1025" y="1254"/>
                      <a:pt x="1016" y="1295"/>
                      <a:pt x="1012" y="1331"/>
                    </a:cubicBezTo>
                    <a:cubicBezTo>
                      <a:pt x="685" y="1330"/>
                      <a:pt x="481" y="1330"/>
                      <a:pt x="404" y="1330"/>
                    </a:cubicBezTo>
                    <a:cubicBezTo>
                      <a:pt x="397" y="1275"/>
                      <a:pt x="374" y="1223"/>
                      <a:pt x="337" y="1182"/>
                    </a:cubicBezTo>
                    <a:cubicBezTo>
                      <a:pt x="282" y="1121"/>
                      <a:pt x="282" y="1121"/>
                      <a:pt x="282" y="1121"/>
                    </a:cubicBezTo>
                    <a:cubicBezTo>
                      <a:pt x="265" y="1101"/>
                      <a:pt x="251" y="1078"/>
                      <a:pt x="242" y="1053"/>
                    </a:cubicBezTo>
                    <a:cubicBezTo>
                      <a:pt x="81" y="613"/>
                      <a:pt x="81" y="613"/>
                      <a:pt x="81" y="613"/>
                    </a:cubicBezTo>
                    <a:cubicBezTo>
                      <a:pt x="77" y="599"/>
                      <a:pt x="75" y="576"/>
                      <a:pt x="83" y="567"/>
                    </a:cubicBezTo>
                    <a:cubicBezTo>
                      <a:pt x="89" y="560"/>
                      <a:pt x="107" y="558"/>
                      <a:pt x="130" y="563"/>
                    </a:cubicBezTo>
                    <a:cubicBezTo>
                      <a:pt x="185" y="573"/>
                      <a:pt x="253" y="648"/>
                      <a:pt x="312" y="764"/>
                    </a:cubicBezTo>
                    <a:cubicBezTo>
                      <a:pt x="320" y="781"/>
                      <a:pt x="337" y="792"/>
                      <a:pt x="356" y="793"/>
                    </a:cubicBezTo>
                    <a:cubicBezTo>
                      <a:pt x="374" y="794"/>
                      <a:pt x="392" y="786"/>
                      <a:pt x="403" y="770"/>
                    </a:cubicBezTo>
                    <a:cubicBezTo>
                      <a:pt x="409" y="761"/>
                      <a:pt x="413" y="751"/>
                      <a:pt x="413" y="740"/>
                    </a:cubicBezTo>
                    <a:cubicBezTo>
                      <a:pt x="413" y="127"/>
                      <a:pt x="413" y="127"/>
                      <a:pt x="413" y="127"/>
                    </a:cubicBezTo>
                    <a:cubicBezTo>
                      <a:pt x="413" y="92"/>
                      <a:pt x="440" y="64"/>
                      <a:pt x="473" y="64"/>
                    </a:cubicBezTo>
                    <a:cubicBezTo>
                      <a:pt x="506" y="64"/>
                      <a:pt x="534" y="92"/>
                      <a:pt x="534" y="127"/>
                    </a:cubicBezTo>
                    <a:cubicBezTo>
                      <a:pt x="534" y="656"/>
                      <a:pt x="534" y="656"/>
                      <a:pt x="534" y="656"/>
                    </a:cubicBezTo>
                    <a:cubicBezTo>
                      <a:pt x="534" y="662"/>
                      <a:pt x="534" y="662"/>
                      <a:pt x="534" y="662"/>
                    </a:cubicBezTo>
                    <a:cubicBezTo>
                      <a:pt x="534" y="680"/>
                      <a:pt x="548" y="694"/>
                      <a:pt x="566" y="694"/>
                    </a:cubicBezTo>
                    <a:cubicBezTo>
                      <a:pt x="583" y="694"/>
                      <a:pt x="598" y="680"/>
                      <a:pt x="598" y="662"/>
                    </a:cubicBezTo>
                    <a:cubicBezTo>
                      <a:pt x="598" y="656"/>
                      <a:pt x="598" y="656"/>
                      <a:pt x="598" y="656"/>
                    </a:cubicBezTo>
                    <a:cubicBezTo>
                      <a:pt x="598" y="577"/>
                      <a:pt x="598" y="577"/>
                      <a:pt x="598" y="577"/>
                    </a:cubicBezTo>
                    <a:cubicBezTo>
                      <a:pt x="598" y="542"/>
                      <a:pt x="625" y="514"/>
                      <a:pt x="658" y="514"/>
                    </a:cubicBezTo>
                    <a:cubicBezTo>
                      <a:pt x="691" y="514"/>
                      <a:pt x="718" y="542"/>
                      <a:pt x="718" y="577"/>
                    </a:cubicBezTo>
                    <a:cubicBezTo>
                      <a:pt x="718" y="662"/>
                      <a:pt x="718" y="662"/>
                      <a:pt x="718" y="662"/>
                    </a:cubicBezTo>
                    <a:cubicBezTo>
                      <a:pt x="718" y="680"/>
                      <a:pt x="733" y="694"/>
                      <a:pt x="750" y="694"/>
                    </a:cubicBezTo>
                    <a:cubicBezTo>
                      <a:pt x="768" y="694"/>
                      <a:pt x="782" y="680"/>
                      <a:pt x="782" y="662"/>
                    </a:cubicBezTo>
                    <a:cubicBezTo>
                      <a:pt x="782" y="577"/>
                      <a:pt x="782" y="577"/>
                      <a:pt x="782" y="577"/>
                    </a:cubicBezTo>
                    <a:cubicBezTo>
                      <a:pt x="782" y="542"/>
                      <a:pt x="809" y="514"/>
                      <a:pt x="843" y="514"/>
                    </a:cubicBezTo>
                    <a:cubicBezTo>
                      <a:pt x="876" y="514"/>
                      <a:pt x="903" y="542"/>
                      <a:pt x="903" y="577"/>
                    </a:cubicBezTo>
                    <a:cubicBezTo>
                      <a:pt x="903" y="662"/>
                      <a:pt x="903" y="662"/>
                      <a:pt x="903" y="662"/>
                    </a:cubicBezTo>
                    <a:cubicBezTo>
                      <a:pt x="903" y="680"/>
                      <a:pt x="917" y="694"/>
                      <a:pt x="935" y="694"/>
                    </a:cubicBezTo>
                    <a:cubicBezTo>
                      <a:pt x="953" y="694"/>
                      <a:pt x="967" y="680"/>
                      <a:pt x="967" y="662"/>
                    </a:cubicBezTo>
                    <a:cubicBezTo>
                      <a:pt x="967" y="616"/>
                      <a:pt x="967" y="616"/>
                      <a:pt x="967" y="616"/>
                    </a:cubicBezTo>
                    <a:cubicBezTo>
                      <a:pt x="967" y="581"/>
                      <a:pt x="994" y="552"/>
                      <a:pt x="1027" y="552"/>
                    </a:cubicBezTo>
                    <a:cubicBezTo>
                      <a:pt x="1061" y="552"/>
                      <a:pt x="1088" y="581"/>
                      <a:pt x="1088" y="616"/>
                    </a:cubicBezTo>
                    <a:lnTo>
                      <a:pt x="1088" y="1083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199" name="Freeform 17"/>
              <p:cNvSpPr>
                <a:spLocks/>
              </p:cNvSpPr>
              <p:nvPr/>
            </p:nvSpPr>
            <p:spPr bwMode="auto">
              <a:xfrm>
                <a:off x="8380413" y="1412875"/>
                <a:ext cx="369888" cy="279400"/>
              </a:xfrm>
              <a:custGeom>
                <a:avLst/>
                <a:gdLst>
                  <a:gd name="T0" fmla="*/ 82 w 474"/>
                  <a:gd name="T1" fmla="*/ 315 h 359"/>
                  <a:gd name="T2" fmla="*/ 64 w 474"/>
                  <a:gd name="T3" fmla="*/ 238 h 359"/>
                  <a:gd name="T4" fmla="*/ 237 w 474"/>
                  <a:gd name="T5" fmla="*/ 64 h 359"/>
                  <a:gd name="T6" fmla="*/ 410 w 474"/>
                  <a:gd name="T7" fmla="*/ 238 h 359"/>
                  <a:gd name="T8" fmla="*/ 386 w 474"/>
                  <a:gd name="T9" fmla="*/ 326 h 359"/>
                  <a:gd name="T10" fmla="*/ 441 w 474"/>
                  <a:gd name="T11" fmla="*/ 359 h 359"/>
                  <a:gd name="T12" fmla="*/ 474 w 474"/>
                  <a:gd name="T13" fmla="*/ 238 h 359"/>
                  <a:gd name="T14" fmla="*/ 237 w 474"/>
                  <a:gd name="T15" fmla="*/ 0 h 359"/>
                  <a:gd name="T16" fmla="*/ 0 w 474"/>
                  <a:gd name="T17" fmla="*/ 238 h 359"/>
                  <a:gd name="T18" fmla="*/ 24 w 474"/>
                  <a:gd name="T19" fmla="*/ 343 h 359"/>
                  <a:gd name="T20" fmla="*/ 82 w 474"/>
                  <a:gd name="T21" fmla="*/ 315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4" h="359">
                    <a:moveTo>
                      <a:pt x="82" y="315"/>
                    </a:moveTo>
                    <a:cubicBezTo>
                      <a:pt x="70" y="291"/>
                      <a:pt x="64" y="265"/>
                      <a:pt x="64" y="238"/>
                    </a:cubicBezTo>
                    <a:cubicBezTo>
                      <a:pt x="64" y="142"/>
                      <a:pt x="141" y="64"/>
                      <a:pt x="237" y="64"/>
                    </a:cubicBezTo>
                    <a:cubicBezTo>
                      <a:pt x="332" y="64"/>
                      <a:pt x="410" y="142"/>
                      <a:pt x="410" y="238"/>
                    </a:cubicBezTo>
                    <a:cubicBezTo>
                      <a:pt x="410" y="269"/>
                      <a:pt x="402" y="300"/>
                      <a:pt x="386" y="326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63" y="323"/>
                      <a:pt x="474" y="281"/>
                      <a:pt x="474" y="238"/>
                    </a:cubicBezTo>
                    <a:cubicBezTo>
                      <a:pt x="474" y="107"/>
                      <a:pt x="368" y="0"/>
                      <a:pt x="237" y="0"/>
                    </a:cubicBezTo>
                    <a:cubicBezTo>
                      <a:pt x="106" y="0"/>
                      <a:pt x="0" y="107"/>
                      <a:pt x="0" y="238"/>
                    </a:cubicBezTo>
                    <a:cubicBezTo>
                      <a:pt x="0" y="275"/>
                      <a:pt x="8" y="310"/>
                      <a:pt x="24" y="343"/>
                    </a:cubicBezTo>
                    <a:lnTo>
                      <a:pt x="82" y="315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 rot="16200000">
              <a:off x="10422146" y="3022038"/>
              <a:ext cx="450296" cy="483184"/>
              <a:chOff x="8226425" y="2897188"/>
              <a:chExt cx="565150" cy="606426"/>
            </a:xfrm>
          </p:grpSpPr>
          <p:sp>
            <p:nvSpPr>
              <p:cNvPr id="201" name="Freeform 21"/>
              <p:cNvSpPr>
                <a:spLocks noEditPoints="1"/>
              </p:cNvSpPr>
              <p:nvPr/>
            </p:nvSpPr>
            <p:spPr bwMode="auto">
              <a:xfrm>
                <a:off x="8226425" y="2994026"/>
                <a:ext cx="214313" cy="150813"/>
              </a:xfrm>
              <a:custGeom>
                <a:avLst/>
                <a:gdLst>
                  <a:gd name="T0" fmla="*/ 106 w 477"/>
                  <a:gd name="T1" fmla="*/ 212 h 291"/>
                  <a:gd name="T2" fmla="*/ 208 w 477"/>
                  <a:gd name="T3" fmla="*/ 132 h 291"/>
                  <a:gd name="T4" fmla="*/ 278 w 477"/>
                  <a:gd name="T5" fmla="*/ 132 h 291"/>
                  <a:gd name="T6" fmla="*/ 384 w 477"/>
                  <a:gd name="T7" fmla="*/ 291 h 291"/>
                  <a:gd name="T8" fmla="*/ 477 w 477"/>
                  <a:gd name="T9" fmla="*/ 291 h 291"/>
                  <a:gd name="T10" fmla="*/ 477 w 477"/>
                  <a:gd name="T11" fmla="*/ 239 h 291"/>
                  <a:gd name="T12" fmla="*/ 412 w 477"/>
                  <a:gd name="T13" fmla="*/ 239 h 291"/>
                  <a:gd name="T14" fmla="*/ 306 w 477"/>
                  <a:gd name="T15" fmla="*/ 80 h 291"/>
                  <a:gd name="T16" fmla="*/ 208 w 477"/>
                  <a:gd name="T17" fmla="*/ 80 h 291"/>
                  <a:gd name="T18" fmla="*/ 106 w 477"/>
                  <a:gd name="T19" fmla="*/ 0 h 291"/>
                  <a:gd name="T20" fmla="*/ 0 w 477"/>
                  <a:gd name="T21" fmla="*/ 106 h 291"/>
                  <a:gd name="T22" fmla="*/ 106 w 477"/>
                  <a:gd name="T23" fmla="*/ 212 h 291"/>
                  <a:gd name="T24" fmla="*/ 106 w 477"/>
                  <a:gd name="T25" fmla="*/ 52 h 291"/>
                  <a:gd name="T26" fmla="*/ 159 w 477"/>
                  <a:gd name="T27" fmla="*/ 106 h 291"/>
                  <a:gd name="T28" fmla="*/ 106 w 477"/>
                  <a:gd name="T29" fmla="*/ 160 h 291"/>
                  <a:gd name="T30" fmla="*/ 52 w 477"/>
                  <a:gd name="T31" fmla="*/ 106 h 291"/>
                  <a:gd name="T32" fmla="*/ 106 w 477"/>
                  <a:gd name="T33" fmla="*/ 5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7" h="291">
                    <a:moveTo>
                      <a:pt x="106" y="212"/>
                    </a:moveTo>
                    <a:cubicBezTo>
                      <a:pt x="155" y="212"/>
                      <a:pt x="197" y="178"/>
                      <a:pt x="208" y="132"/>
                    </a:cubicBezTo>
                    <a:cubicBezTo>
                      <a:pt x="278" y="132"/>
                      <a:pt x="278" y="132"/>
                      <a:pt x="278" y="132"/>
                    </a:cubicBezTo>
                    <a:cubicBezTo>
                      <a:pt x="384" y="291"/>
                      <a:pt x="384" y="291"/>
                      <a:pt x="384" y="291"/>
                    </a:cubicBezTo>
                    <a:cubicBezTo>
                      <a:pt x="477" y="291"/>
                      <a:pt x="477" y="291"/>
                      <a:pt x="477" y="291"/>
                    </a:cubicBezTo>
                    <a:cubicBezTo>
                      <a:pt x="477" y="239"/>
                      <a:pt x="477" y="239"/>
                      <a:pt x="477" y="239"/>
                    </a:cubicBezTo>
                    <a:cubicBezTo>
                      <a:pt x="412" y="239"/>
                      <a:pt x="412" y="239"/>
                      <a:pt x="412" y="239"/>
                    </a:cubicBezTo>
                    <a:cubicBezTo>
                      <a:pt x="306" y="80"/>
                      <a:pt x="306" y="80"/>
                      <a:pt x="306" y="80"/>
                    </a:cubicBezTo>
                    <a:cubicBezTo>
                      <a:pt x="208" y="80"/>
                      <a:pt x="208" y="80"/>
                      <a:pt x="208" y="80"/>
                    </a:cubicBezTo>
                    <a:cubicBezTo>
                      <a:pt x="197" y="34"/>
                      <a:pt x="155" y="0"/>
                      <a:pt x="106" y="0"/>
                    </a:cubicBezTo>
                    <a:cubicBezTo>
                      <a:pt x="48" y="0"/>
                      <a:pt x="0" y="48"/>
                      <a:pt x="0" y="106"/>
                    </a:cubicBezTo>
                    <a:cubicBezTo>
                      <a:pt x="0" y="164"/>
                      <a:pt x="48" y="212"/>
                      <a:pt x="106" y="212"/>
                    </a:cubicBezTo>
                    <a:close/>
                    <a:moveTo>
                      <a:pt x="106" y="52"/>
                    </a:moveTo>
                    <a:cubicBezTo>
                      <a:pt x="135" y="52"/>
                      <a:pt x="159" y="76"/>
                      <a:pt x="159" y="106"/>
                    </a:cubicBezTo>
                    <a:cubicBezTo>
                      <a:pt x="159" y="136"/>
                      <a:pt x="135" y="160"/>
                      <a:pt x="106" y="160"/>
                    </a:cubicBezTo>
                    <a:cubicBezTo>
                      <a:pt x="76" y="160"/>
                      <a:pt x="52" y="136"/>
                      <a:pt x="52" y="106"/>
                    </a:cubicBezTo>
                    <a:cubicBezTo>
                      <a:pt x="52" y="76"/>
                      <a:pt x="76" y="52"/>
                      <a:pt x="106" y="5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02" name="Freeform 22"/>
              <p:cNvSpPr>
                <a:spLocks noEditPoints="1"/>
              </p:cNvSpPr>
              <p:nvPr/>
            </p:nvSpPr>
            <p:spPr bwMode="auto">
              <a:xfrm>
                <a:off x="8226425" y="3146426"/>
                <a:ext cx="287338" cy="109538"/>
              </a:xfrm>
              <a:custGeom>
                <a:avLst/>
                <a:gdLst>
                  <a:gd name="T0" fmla="*/ 106 w 637"/>
                  <a:gd name="T1" fmla="*/ 0 h 212"/>
                  <a:gd name="T2" fmla="*/ 106 w 637"/>
                  <a:gd name="T3" fmla="*/ 0 h 212"/>
                  <a:gd name="T4" fmla="*/ 31 w 637"/>
                  <a:gd name="T5" fmla="*/ 31 h 212"/>
                  <a:gd name="T6" fmla="*/ 0 w 637"/>
                  <a:gd name="T7" fmla="*/ 106 h 212"/>
                  <a:gd name="T8" fmla="*/ 106 w 637"/>
                  <a:gd name="T9" fmla="*/ 212 h 212"/>
                  <a:gd name="T10" fmla="*/ 208 w 637"/>
                  <a:gd name="T11" fmla="*/ 132 h 212"/>
                  <a:gd name="T12" fmla="*/ 584 w 637"/>
                  <a:gd name="T13" fmla="*/ 132 h 212"/>
                  <a:gd name="T14" fmla="*/ 637 w 637"/>
                  <a:gd name="T15" fmla="*/ 132 h 212"/>
                  <a:gd name="T16" fmla="*/ 637 w 637"/>
                  <a:gd name="T17" fmla="*/ 80 h 212"/>
                  <a:gd name="T18" fmla="*/ 584 w 637"/>
                  <a:gd name="T19" fmla="*/ 80 h 212"/>
                  <a:gd name="T20" fmla="*/ 208 w 637"/>
                  <a:gd name="T21" fmla="*/ 80 h 212"/>
                  <a:gd name="T22" fmla="*/ 106 w 637"/>
                  <a:gd name="T23" fmla="*/ 0 h 212"/>
                  <a:gd name="T24" fmla="*/ 106 w 637"/>
                  <a:gd name="T25" fmla="*/ 160 h 212"/>
                  <a:gd name="T26" fmla="*/ 52 w 637"/>
                  <a:gd name="T27" fmla="*/ 106 h 212"/>
                  <a:gd name="T28" fmla="*/ 68 w 637"/>
                  <a:gd name="T29" fmla="*/ 68 h 212"/>
                  <a:gd name="T30" fmla="*/ 106 w 637"/>
                  <a:gd name="T31" fmla="*/ 52 h 212"/>
                  <a:gd name="T32" fmla="*/ 159 w 637"/>
                  <a:gd name="T33" fmla="*/ 106 h 212"/>
                  <a:gd name="T34" fmla="*/ 106 w 637"/>
                  <a:gd name="T35" fmla="*/ 16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7" h="212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78" y="0"/>
                      <a:pt x="51" y="11"/>
                      <a:pt x="31" y="31"/>
                    </a:cubicBezTo>
                    <a:cubicBezTo>
                      <a:pt x="11" y="51"/>
                      <a:pt x="0" y="78"/>
                      <a:pt x="0" y="106"/>
                    </a:cubicBezTo>
                    <a:cubicBezTo>
                      <a:pt x="0" y="164"/>
                      <a:pt x="48" y="212"/>
                      <a:pt x="106" y="212"/>
                    </a:cubicBezTo>
                    <a:cubicBezTo>
                      <a:pt x="155" y="212"/>
                      <a:pt x="197" y="178"/>
                      <a:pt x="208" y="132"/>
                    </a:cubicBezTo>
                    <a:cubicBezTo>
                      <a:pt x="584" y="132"/>
                      <a:pt x="584" y="132"/>
                      <a:pt x="584" y="132"/>
                    </a:cubicBezTo>
                    <a:cubicBezTo>
                      <a:pt x="637" y="132"/>
                      <a:pt x="637" y="132"/>
                      <a:pt x="637" y="132"/>
                    </a:cubicBezTo>
                    <a:cubicBezTo>
                      <a:pt x="637" y="80"/>
                      <a:pt x="637" y="80"/>
                      <a:pt x="637" y="80"/>
                    </a:cubicBezTo>
                    <a:cubicBezTo>
                      <a:pt x="584" y="80"/>
                      <a:pt x="584" y="80"/>
                      <a:pt x="584" y="80"/>
                    </a:cubicBezTo>
                    <a:cubicBezTo>
                      <a:pt x="208" y="80"/>
                      <a:pt x="208" y="80"/>
                      <a:pt x="208" y="80"/>
                    </a:cubicBezTo>
                    <a:cubicBezTo>
                      <a:pt x="197" y="34"/>
                      <a:pt x="155" y="0"/>
                      <a:pt x="106" y="0"/>
                    </a:cubicBezTo>
                    <a:close/>
                    <a:moveTo>
                      <a:pt x="106" y="160"/>
                    </a:moveTo>
                    <a:cubicBezTo>
                      <a:pt x="76" y="160"/>
                      <a:pt x="52" y="136"/>
                      <a:pt x="52" y="106"/>
                    </a:cubicBezTo>
                    <a:cubicBezTo>
                      <a:pt x="52" y="92"/>
                      <a:pt x="58" y="78"/>
                      <a:pt x="68" y="68"/>
                    </a:cubicBezTo>
                    <a:cubicBezTo>
                      <a:pt x="78" y="58"/>
                      <a:pt x="91" y="52"/>
                      <a:pt x="106" y="52"/>
                    </a:cubicBezTo>
                    <a:cubicBezTo>
                      <a:pt x="135" y="52"/>
                      <a:pt x="159" y="76"/>
                      <a:pt x="159" y="106"/>
                    </a:cubicBezTo>
                    <a:cubicBezTo>
                      <a:pt x="159" y="136"/>
                      <a:pt x="135" y="160"/>
                      <a:pt x="106" y="16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03" name="Freeform 23"/>
              <p:cNvSpPr>
                <a:spLocks noEditPoints="1"/>
              </p:cNvSpPr>
              <p:nvPr/>
            </p:nvSpPr>
            <p:spPr bwMode="auto">
              <a:xfrm>
                <a:off x="8334375" y="2897188"/>
                <a:ext cx="179388" cy="179388"/>
              </a:xfrm>
              <a:custGeom>
                <a:avLst/>
                <a:gdLst>
                  <a:gd name="T0" fmla="*/ 106 w 398"/>
                  <a:gd name="T1" fmla="*/ 211 h 343"/>
                  <a:gd name="T2" fmla="*/ 155 w 398"/>
                  <a:gd name="T3" fmla="*/ 199 h 343"/>
                  <a:gd name="T4" fmla="*/ 251 w 398"/>
                  <a:gd name="T5" fmla="*/ 343 h 343"/>
                  <a:gd name="T6" fmla="*/ 398 w 398"/>
                  <a:gd name="T7" fmla="*/ 343 h 343"/>
                  <a:gd name="T8" fmla="*/ 398 w 398"/>
                  <a:gd name="T9" fmla="*/ 291 h 343"/>
                  <a:gd name="T10" fmla="*/ 279 w 398"/>
                  <a:gd name="T11" fmla="*/ 291 h 343"/>
                  <a:gd name="T12" fmla="*/ 194 w 398"/>
                  <a:gd name="T13" fmla="*/ 164 h 343"/>
                  <a:gd name="T14" fmla="*/ 211 w 398"/>
                  <a:gd name="T15" fmla="*/ 105 h 343"/>
                  <a:gd name="T16" fmla="*/ 106 w 398"/>
                  <a:gd name="T17" fmla="*/ 0 h 343"/>
                  <a:gd name="T18" fmla="*/ 106 w 398"/>
                  <a:gd name="T19" fmla="*/ 0 h 343"/>
                  <a:gd name="T20" fmla="*/ 31 w 398"/>
                  <a:gd name="T21" fmla="*/ 30 h 343"/>
                  <a:gd name="T22" fmla="*/ 0 w 398"/>
                  <a:gd name="T23" fmla="*/ 105 h 343"/>
                  <a:gd name="T24" fmla="*/ 106 w 398"/>
                  <a:gd name="T25" fmla="*/ 211 h 343"/>
                  <a:gd name="T26" fmla="*/ 68 w 398"/>
                  <a:gd name="T27" fmla="*/ 67 h 343"/>
                  <a:gd name="T28" fmla="*/ 106 w 398"/>
                  <a:gd name="T29" fmla="*/ 52 h 343"/>
                  <a:gd name="T30" fmla="*/ 159 w 398"/>
                  <a:gd name="T31" fmla="*/ 105 h 343"/>
                  <a:gd name="T32" fmla="*/ 106 w 398"/>
                  <a:gd name="T33" fmla="*/ 159 h 343"/>
                  <a:gd name="T34" fmla="*/ 52 w 398"/>
                  <a:gd name="T35" fmla="*/ 105 h 343"/>
                  <a:gd name="T36" fmla="*/ 68 w 398"/>
                  <a:gd name="T37" fmla="*/ 6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8" h="343">
                    <a:moveTo>
                      <a:pt x="106" y="211"/>
                    </a:moveTo>
                    <a:cubicBezTo>
                      <a:pt x="123" y="211"/>
                      <a:pt x="140" y="206"/>
                      <a:pt x="155" y="199"/>
                    </a:cubicBezTo>
                    <a:cubicBezTo>
                      <a:pt x="251" y="343"/>
                      <a:pt x="251" y="343"/>
                      <a:pt x="251" y="343"/>
                    </a:cubicBezTo>
                    <a:cubicBezTo>
                      <a:pt x="398" y="343"/>
                      <a:pt x="398" y="343"/>
                      <a:pt x="398" y="343"/>
                    </a:cubicBezTo>
                    <a:cubicBezTo>
                      <a:pt x="398" y="291"/>
                      <a:pt x="398" y="291"/>
                      <a:pt x="398" y="291"/>
                    </a:cubicBezTo>
                    <a:cubicBezTo>
                      <a:pt x="279" y="291"/>
                      <a:pt x="279" y="291"/>
                      <a:pt x="279" y="291"/>
                    </a:cubicBezTo>
                    <a:cubicBezTo>
                      <a:pt x="194" y="164"/>
                      <a:pt x="194" y="164"/>
                      <a:pt x="194" y="164"/>
                    </a:cubicBezTo>
                    <a:cubicBezTo>
                      <a:pt x="205" y="147"/>
                      <a:pt x="211" y="127"/>
                      <a:pt x="211" y="105"/>
                    </a:cubicBezTo>
                    <a:cubicBezTo>
                      <a:pt x="211" y="47"/>
                      <a:pt x="164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77" y="0"/>
                      <a:pt x="51" y="11"/>
                      <a:pt x="31" y="30"/>
                    </a:cubicBezTo>
                    <a:cubicBezTo>
                      <a:pt x="11" y="50"/>
                      <a:pt x="0" y="77"/>
                      <a:pt x="0" y="105"/>
                    </a:cubicBezTo>
                    <a:cubicBezTo>
                      <a:pt x="0" y="163"/>
                      <a:pt x="47" y="211"/>
                      <a:pt x="106" y="211"/>
                    </a:cubicBezTo>
                    <a:close/>
                    <a:moveTo>
                      <a:pt x="68" y="67"/>
                    </a:moveTo>
                    <a:cubicBezTo>
                      <a:pt x="78" y="57"/>
                      <a:pt x="91" y="52"/>
                      <a:pt x="106" y="52"/>
                    </a:cubicBezTo>
                    <a:cubicBezTo>
                      <a:pt x="135" y="52"/>
                      <a:pt x="159" y="76"/>
                      <a:pt x="159" y="105"/>
                    </a:cubicBezTo>
                    <a:cubicBezTo>
                      <a:pt x="159" y="135"/>
                      <a:pt x="135" y="159"/>
                      <a:pt x="106" y="159"/>
                    </a:cubicBezTo>
                    <a:cubicBezTo>
                      <a:pt x="76" y="159"/>
                      <a:pt x="52" y="135"/>
                      <a:pt x="52" y="105"/>
                    </a:cubicBezTo>
                    <a:cubicBezTo>
                      <a:pt x="52" y="91"/>
                      <a:pt x="58" y="77"/>
                      <a:pt x="68" y="6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04" name="Freeform 24"/>
              <p:cNvSpPr>
                <a:spLocks noEditPoints="1"/>
              </p:cNvSpPr>
              <p:nvPr/>
            </p:nvSpPr>
            <p:spPr bwMode="auto">
              <a:xfrm>
                <a:off x="8334375" y="3324226"/>
                <a:ext cx="179388" cy="179388"/>
              </a:xfrm>
              <a:custGeom>
                <a:avLst/>
                <a:gdLst>
                  <a:gd name="T0" fmla="*/ 155 w 398"/>
                  <a:gd name="T1" fmla="*/ 145 h 344"/>
                  <a:gd name="T2" fmla="*/ 106 w 398"/>
                  <a:gd name="T3" fmla="*/ 133 h 344"/>
                  <a:gd name="T4" fmla="*/ 0 w 398"/>
                  <a:gd name="T5" fmla="*/ 239 h 344"/>
                  <a:gd name="T6" fmla="*/ 106 w 398"/>
                  <a:gd name="T7" fmla="*/ 344 h 344"/>
                  <a:gd name="T8" fmla="*/ 211 w 398"/>
                  <a:gd name="T9" fmla="*/ 239 h 344"/>
                  <a:gd name="T10" fmla="*/ 194 w 398"/>
                  <a:gd name="T11" fmla="*/ 180 h 344"/>
                  <a:gd name="T12" fmla="*/ 279 w 398"/>
                  <a:gd name="T13" fmla="*/ 52 h 344"/>
                  <a:gd name="T14" fmla="*/ 398 w 398"/>
                  <a:gd name="T15" fmla="*/ 52 h 344"/>
                  <a:gd name="T16" fmla="*/ 398 w 398"/>
                  <a:gd name="T17" fmla="*/ 0 h 344"/>
                  <a:gd name="T18" fmla="*/ 251 w 398"/>
                  <a:gd name="T19" fmla="*/ 0 h 344"/>
                  <a:gd name="T20" fmla="*/ 155 w 398"/>
                  <a:gd name="T21" fmla="*/ 145 h 344"/>
                  <a:gd name="T22" fmla="*/ 106 w 398"/>
                  <a:gd name="T23" fmla="*/ 292 h 344"/>
                  <a:gd name="T24" fmla="*/ 52 w 398"/>
                  <a:gd name="T25" fmla="*/ 239 h 344"/>
                  <a:gd name="T26" fmla="*/ 106 w 398"/>
                  <a:gd name="T27" fmla="*/ 185 h 344"/>
                  <a:gd name="T28" fmla="*/ 159 w 398"/>
                  <a:gd name="T29" fmla="*/ 239 h 344"/>
                  <a:gd name="T30" fmla="*/ 106 w 398"/>
                  <a:gd name="T31" fmla="*/ 29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8" h="344">
                    <a:moveTo>
                      <a:pt x="155" y="145"/>
                    </a:moveTo>
                    <a:cubicBezTo>
                      <a:pt x="140" y="137"/>
                      <a:pt x="123" y="133"/>
                      <a:pt x="106" y="133"/>
                    </a:cubicBezTo>
                    <a:cubicBezTo>
                      <a:pt x="47" y="133"/>
                      <a:pt x="0" y="181"/>
                      <a:pt x="0" y="239"/>
                    </a:cubicBezTo>
                    <a:cubicBezTo>
                      <a:pt x="0" y="297"/>
                      <a:pt x="47" y="344"/>
                      <a:pt x="106" y="344"/>
                    </a:cubicBezTo>
                    <a:cubicBezTo>
                      <a:pt x="164" y="344"/>
                      <a:pt x="211" y="297"/>
                      <a:pt x="211" y="239"/>
                    </a:cubicBezTo>
                    <a:cubicBezTo>
                      <a:pt x="211" y="217"/>
                      <a:pt x="205" y="197"/>
                      <a:pt x="194" y="180"/>
                    </a:cubicBezTo>
                    <a:cubicBezTo>
                      <a:pt x="279" y="52"/>
                      <a:pt x="279" y="52"/>
                      <a:pt x="279" y="52"/>
                    </a:cubicBezTo>
                    <a:cubicBezTo>
                      <a:pt x="398" y="52"/>
                      <a:pt x="398" y="52"/>
                      <a:pt x="398" y="52"/>
                    </a:cubicBezTo>
                    <a:cubicBezTo>
                      <a:pt x="398" y="0"/>
                      <a:pt x="398" y="0"/>
                      <a:pt x="398" y="0"/>
                    </a:cubicBezTo>
                    <a:cubicBezTo>
                      <a:pt x="251" y="0"/>
                      <a:pt x="251" y="0"/>
                      <a:pt x="251" y="0"/>
                    </a:cubicBezTo>
                    <a:lnTo>
                      <a:pt x="155" y="145"/>
                    </a:lnTo>
                    <a:close/>
                    <a:moveTo>
                      <a:pt x="106" y="292"/>
                    </a:moveTo>
                    <a:cubicBezTo>
                      <a:pt x="76" y="292"/>
                      <a:pt x="52" y="268"/>
                      <a:pt x="52" y="239"/>
                    </a:cubicBezTo>
                    <a:cubicBezTo>
                      <a:pt x="52" y="209"/>
                      <a:pt x="76" y="185"/>
                      <a:pt x="106" y="185"/>
                    </a:cubicBezTo>
                    <a:cubicBezTo>
                      <a:pt x="135" y="185"/>
                      <a:pt x="159" y="209"/>
                      <a:pt x="159" y="239"/>
                    </a:cubicBezTo>
                    <a:cubicBezTo>
                      <a:pt x="159" y="268"/>
                      <a:pt x="135" y="292"/>
                      <a:pt x="106" y="29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05" name="Freeform 25"/>
              <p:cNvSpPr>
                <a:spLocks noEditPoints="1"/>
              </p:cNvSpPr>
              <p:nvPr/>
            </p:nvSpPr>
            <p:spPr bwMode="auto">
              <a:xfrm>
                <a:off x="8226425" y="3062288"/>
                <a:ext cx="565150" cy="344488"/>
              </a:xfrm>
              <a:custGeom>
                <a:avLst/>
                <a:gdLst>
                  <a:gd name="T0" fmla="*/ 1252 w 1252"/>
                  <a:gd name="T1" fmla="*/ 270 h 664"/>
                  <a:gd name="T2" fmla="*/ 876 w 1252"/>
                  <a:gd name="T3" fmla="*/ 0 h 664"/>
                  <a:gd name="T4" fmla="*/ 876 w 1252"/>
                  <a:gd name="T5" fmla="*/ 107 h 664"/>
                  <a:gd name="T6" fmla="*/ 637 w 1252"/>
                  <a:gd name="T7" fmla="*/ 107 h 664"/>
                  <a:gd name="T8" fmla="*/ 637 w 1252"/>
                  <a:gd name="T9" fmla="*/ 159 h 664"/>
                  <a:gd name="T10" fmla="*/ 928 w 1252"/>
                  <a:gd name="T11" fmla="*/ 159 h 664"/>
                  <a:gd name="T12" fmla="*/ 928 w 1252"/>
                  <a:gd name="T13" fmla="*/ 101 h 664"/>
                  <a:gd name="T14" fmla="*/ 1161 w 1252"/>
                  <a:gd name="T15" fmla="*/ 269 h 664"/>
                  <a:gd name="T16" fmla="*/ 928 w 1252"/>
                  <a:gd name="T17" fmla="*/ 426 h 664"/>
                  <a:gd name="T18" fmla="*/ 928 w 1252"/>
                  <a:gd name="T19" fmla="*/ 373 h 664"/>
                  <a:gd name="T20" fmla="*/ 384 w 1252"/>
                  <a:gd name="T21" fmla="*/ 373 h 664"/>
                  <a:gd name="T22" fmla="*/ 278 w 1252"/>
                  <a:gd name="T23" fmla="*/ 532 h 664"/>
                  <a:gd name="T24" fmla="*/ 208 w 1252"/>
                  <a:gd name="T25" fmla="*/ 532 h 664"/>
                  <a:gd name="T26" fmla="*/ 180 w 1252"/>
                  <a:gd name="T27" fmla="*/ 483 h 664"/>
                  <a:gd name="T28" fmla="*/ 106 w 1252"/>
                  <a:gd name="T29" fmla="*/ 452 h 664"/>
                  <a:gd name="T30" fmla="*/ 106 w 1252"/>
                  <a:gd name="T31" fmla="*/ 452 h 664"/>
                  <a:gd name="T32" fmla="*/ 0 w 1252"/>
                  <a:gd name="T33" fmla="*/ 558 h 664"/>
                  <a:gd name="T34" fmla="*/ 106 w 1252"/>
                  <a:gd name="T35" fmla="*/ 664 h 664"/>
                  <a:gd name="T36" fmla="*/ 208 w 1252"/>
                  <a:gd name="T37" fmla="*/ 584 h 664"/>
                  <a:gd name="T38" fmla="*/ 306 w 1252"/>
                  <a:gd name="T39" fmla="*/ 584 h 664"/>
                  <a:gd name="T40" fmla="*/ 412 w 1252"/>
                  <a:gd name="T41" fmla="*/ 425 h 664"/>
                  <a:gd name="T42" fmla="*/ 876 w 1252"/>
                  <a:gd name="T43" fmla="*/ 425 h 664"/>
                  <a:gd name="T44" fmla="*/ 876 w 1252"/>
                  <a:gd name="T45" fmla="*/ 524 h 664"/>
                  <a:gd name="T46" fmla="*/ 1252 w 1252"/>
                  <a:gd name="T47" fmla="*/ 270 h 664"/>
                  <a:gd name="T48" fmla="*/ 106 w 1252"/>
                  <a:gd name="T49" fmla="*/ 612 h 664"/>
                  <a:gd name="T50" fmla="*/ 52 w 1252"/>
                  <a:gd name="T51" fmla="*/ 558 h 664"/>
                  <a:gd name="T52" fmla="*/ 106 w 1252"/>
                  <a:gd name="T53" fmla="*/ 504 h 664"/>
                  <a:gd name="T54" fmla="*/ 144 w 1252"/>
                  <a:gd name="T55" fmla="*/ 520 h 664"/>
                  <a:gd name="T56" fmla="*/ 159 w 1252"/>
                  <a:gd name="T57" fmla="*/ 558 h 664"/>
                  <a:gd name="T58" fmla="*/ 106 w 1252"/>
                  <a:gd name="T59" fmla="*/ 612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52" h="664">
                    <a:moveTo>
                      <a:pt x="1252" y="270"/>
                    </a:moveTo>
                    <a:cubicBezTo>
                      <a:pt x="876" y="0"/>
                      <a:pt x="876" y="0"/>
                      <a:pt x="876" y="0"/>
                    </a:cubicBezTo>
                    <a:cubicBezTo>
                      <a:pt x="876" y="107"/>
                      <a:pt x="876" y="107"/>
                      <a:pt x="876" y="107"/>
                    </a:cubicBezTo>
                    <a:cubicBezTo>
                      <a:pt x="637" y="107"/>
                      <a:pt x="637" y="107"/>
                      <a:pt x="637" y="107"/>
                    </a:cubicBezTo>
                    <a:cubicBezTo>
                      <a:pt x="637" y="159"/>
                      <a:pt x="637" y="159"/>
                      <a:pt x="637" y="159"/>
                    </a:cubicBezTo>
                    <a:cubicBezTo>
                      <a:pt x="928" y="159"/>
                      <a:pt x="928" y="159"/>
                      <a:pt x="928" y="159"/>
                    </a:cubicBezTo>
                    <a:cubicBezTo>
                      <a:pt x="928" y="101"/>
                      <a:pt x="928" y="101"/>
                      <a:pt x="928" y="101"/>
                    </a:cubicBezTo>
                    <a:cubicBezTo>
                      <a:pt x="1161" y="269"/>
                      <a:pt x="1161" y="269"/>
                      <a:pt x="1161" y="269"/>
                    </a:cubicBezTo>
                    <a:cubicBezTo>
                      <a:pt x="928" y="426"/>
                      <a:pt x="928" y="426"/>
                      <a:pt x="928" y="426"/>
                    </a:cubicBezTo>
                    <a:cubicBezTo>
                      <a:pt x="928" y="373"/>
                      <a:pt x="928" y="373"/>
                      <a:pt x="928" y="373"/>
                    </a:cubicBezTo>
                    <a:cubicBezTo>
                      <a:pt x="384" y="373"/>
                      <a:pt x="384" y="373"/>
                      <a:pt x="384" y="373"/>
                    </a:cubicBezTo>
                    <a:cubicBezTo>
                      <a:pt x="278" y="532"/>
                      <a:pt x="278" y="532"/>
                      <a:pt x="278" y="532"/>
                    </a:cubicBezTo>
                    <a:cubicBezTo>
                      <a:pt x="208" y="532"/>
                      <a:pt x="208" y="532"/>
                      <a:pt x="208" y="532"/>
                    </a:cubicBezTo>
                    <a:cubicBezTo>
                      <a:pt x="204" y="514"/>
                      <a:pt x="194" y="497"/>
                      <a:pt x="180" y="483"/>
                    </a:cubicBezTo>
                    <a:cubicBezTo>
                      <a:pt x="161" y="463"/>
                      <a:pt x="134" y="452"/>
                      <a:pt x="106" y="452"/>
                    </a:cubicBezTo>
                    <a:cubicBezTo>
                      <a:pt x="106" y="452"/>
                      <a:pt x="106" y="452"/>
                      <a:pt x="106" y="452"/>
                    </a:cubicBezTo>
                    <a:cubicBezTo>
                      <a:pt x="48" y="452"/>
                      <a:pt x="0" y="500"/>
                      <a:pt x="0" y="558"/>
                    </a:cubicBezTo>
                    <a:cubicBezTo>
                      <a:pt x="0" y="616"/>
                      <a:pt x="48" y="664"/>
                      <a:pt x="106" y="664"/>
                    </a:cubicBezTo>
                    <a:cubicBezTo>
                      <a:pt x="155" y="664"/>
                      <a:pt x="197" y="630"/>
                      <a:pt x="208" y="584"/>
                    </a:cubicBezTo>
                    <a:cubicBezTo>
                      <a:pt x="306" y="584"/>
                      <a:pt x="306" y="584"/>
                      <a:pt x="306" y="584"/>
                    </a:cubicBezTo>
                    <a:cubicBezTo>
                      <a:pt x="412" y="425"/>
                      <a:pt x="412" y="425"/>
                      <a:pt x="412" y="425"/>
                    </a:cubicBezTo>
                    <a:cubicBezTo>
                      <a:pt x="876" y="425"/>
                      <a:pt x="876" y="425"/>
                      <a:pt x="876" y="425"/>
                    </a:cubicBezTo>
                    <a:cubicBezTo>
                      <a:pt x="876" y="524"/>
                      <a:pt x="876" y="524"/>
                      <a:pt x="876" y="524"/>
                    </a:cubicBezTo>
                    <a:lnTo>
                      <a:pt x="1252" y="270"/>
                    </a:lnTo>
                    <a:close/>
                    <a:moveTo>
                      <a:pt x="106" y="612"/>
                    </a:moveTo>
                    <a:cubicBezTo>
                      <a:pt x="76" y="612"/>
                      <a:pt x="52" y="588"/>
                      <a:pt x="52" y="558"/>
                    </a:cubicBezTo>
                    <a:cubicBezTo>
                      <a:pt x="52" y="528"/>
                      <a:pt x="76" y="504"/>
                      <a:pt x="106" y="504"/>
                    </a:cubicBezTo>
                    <a:cubicBezTo>
                      <a:pt x="120" y="504"/>
                      <a:pt x="134" y="510"/>
                      <a:pt x="144" y="520"/>
                    </a:cubicBezTo>
                    <a:cubicBezTo>
                      <a:pt x="154" y="530"/>
                      <a:pt x="159" y="544"/>
                      <a:pt x="159" y="558"/>
                    </a:cubicBezTo>
                    <a:cubicBezTo>
                      <a:pt x="159" y="588"/>
                      <a:pt x="135" y="612"/>
                      <a:pt x="106" y="61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06" name="Rectangle 26"/>
              <p:cNvSpPr>
                <a:spLocks noChangeArrowheads="1"/>
              </p:cNvSpPr>
              <p:nvPr/>
            </p:nvSpPr>
            <p:spPr bwMode="auto">
              <a:xfrm>
                <a:off x="8585200" y="3187701"/>
                <a:ext cx="23813" cy="269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07" name="Rectangle 27"/>
              <p:cNvSpPr>
                <a:spLocks noChangeArrowheads="1"/>
              </p:cNvSpPr>
              <p:nvPr/>
            </p:nvSpPr>
            <p:spPr bwMode="auto">
              <a:xfrm>
                <a:off x="8537575" y="3187701"/>
                <a:ext cx="23813" cy="269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09" name="Rectangle 28"/>
              <p:cNvSpPr>
                <a:spLocks noChangeArrowheads="1"/>
              </p:cNvSpPr>
              <p:nvPr/>
            </p:nvSpPr>
            <p:spPr bwMode="auto">
              <a:xfrm>
                <a:off x="8537575" y="3049588"/>
                <a:ext cx="23813" cy="269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10" name="Rectangle 29"/>
              <p:cNvSpPr>
                <a:spLocks noChangeArrowheads="1"/>
              </p:cNvSpPr>
              <p:nvPr/>
            </p:nvSpPr>
            <p:spPr bwMode="auto">
              <a:xfrm>
                <a:off x="8537575" y="3324226"/>
                <a:ext cx="23813" cy="269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11" name="Rectangle 30"/>
              <p:cNvSpPr>
                <a:spLocks noChangeArrowheads="1"/>
              </p:cNvSpPr>
              <p:nvPr/>
            </p:nvSpPr>
            <p:spPr bwMode="auto">
              <a:xfrm>
                <a:off x="8466138" y="3117851"/>
                <a:ext cx="23813" cy="269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</p:grpSp>
        <p:cxnSp>
          <p:nvCxnSpPr>
            <p:cNvPr id="212" name="直接连接符 211"/>
            <p:cNvCxnSpPr/>
            <p:nvPr/>
          </p:nvCxnSpPr>
          <p:spPr>
            <a:xfrm>
              <a:off x="7857937" y="2927955"/>
              <a:ext cx="3486150" cy="0"/>
            </a:xfrm>
            <a:prstGeom prst="line">
              <a:avLst/>
            </a:prstGeom>
            <a:ln w="3175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7857937" y="4367079"/>
              <a:ext cx="3486150" cy="0"/>
            </a:xfrm>
            <a:prstGeom prst="line">
              <a:avLst/>
            </a:prstGeom>
            <a:ln w="3175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9679123" y="1488831"/>
              <a:ext cx="0" cy="4311097"/>
            </a:xfrm>
            <a:prstGeom prst="line">
              <a:avLst/>
            </a:prstGeom>
            <a:ln w="3175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Freeform 34"/>
            <p:cNvSpPr>
              <a:spLocks noEditPoints="1"/>
            </p:cNvSpPr>
            <p:nvPr/>
          </p:nvSpPr>
          <p:spPr bwMode="auto">
            <a:xfrm>
              <a:off x="8484179" y="3053078"/>
              <a:ext cx="436383" cy="436382"/>
            </a:xfrm>
            <a:custGeom>
              <a:avLst/>
              <a:gdLst>
                <a:gd name="T0" fmla="*/ 746 w 1504"/>
                <a:gd name="T1" fmla="*/ 0 h 1504"/>
                <a:gd name="T2" fmla="*/ 740 w 1504"/>
                <a:gd name="T3" fmla="*/ 0 h 1504"/>
                <a:gd name="T4" fmla="*/ 82 w 1504"/>
                <a:gd name="T5" fmla="*/ 411 h 1504"/>
                <a:gd name="T6" fmla="*/ 752 w 1504"/>
                <a:gd name="T7" fmla="*/ 1504 h 1504"/>
                <a:gd name="T8" fmla="*/ 764 w 1504"/>
                <a:gd name="T9" fmla="*/ 1504 h 1504"/>
                <a:gd name="T10" fmla="*/ 1289 w 1504"/>
                <a:gd name="T11" fmla="*/ 1279 h 1504"/>
                <a:gd name="T12" fmla="*/ 752 w 1504"/>
                <a:gd name="T13" fmla="*/ 0 h 1504"/>
                <a:gd name="T14" fmla="*/ 1126 w 1504"/>
                <a:gd name="T15" fmla="*/ 952 h 1504"/>
                <a:gd name="T16" fmla="*/ 1452 w 1504"/>
                <a:gd name="T17" fmla="*/ 778 h 1504"/>
                <a:gd name="T18" fmla="*/ 1213 w 1504"/>
                <a:gd name="T19" fmla="*/ 1055 h 1504"/>
                <a:gd name="T20" fmla="*/ 366 w 1504"/>
                <a:gd name="T21" fmla="*/ 778 h 1504"/>
                <a:gd name="T22" fmla="*/ 121 w 1504"/>
                <a:gd name="T23" fmla="*/ 1055 h 1504"/>
                <a:gd name="T24" fmla="*/ 1075 w 1504"/>
                <a:gd name="T25" fmla="*/ 943 h 1504"/>
                <a:gd name="T26" fmla="*/ 778 w 1504"/>
                <a:gd name="T27" fmla="*/ 1055 h 1504"/>
                <a:gd name="T28" fmla="*/ 890 w 1504"/>
                <a:gd name="T29" fmla="*/ 778 h 1504"/>
                <a:gd name="T30" fmla="*/ 1075 w 1504"/>
                <a:gd name="T31" fmla="*/ 943 h 1504"/>
                <a:gd name="T32" fmla="*/ 840 w 1504"/>
                <a:gd name="T33" fmla="*/ 752 h 1504"/>
                <a:gd name="T34" fmla="*/ 664 w 1504"/>
                <a:gd name="T35" fmla="*/ 752 h 1504"/>
                <a:gd name="T36" fmla="*/ 890 w 1504"/>
                <a:gd name="T37" fmla="*/ 726 h 1504"/>
                <a:gd name="T38" fmla="*/ 778 w 1504"/>
                <a:gd name="T39" fmla="*/ 449 h 1504"/>
                <a:gd name="T40" fmla="*/ 1087 w 1504"/>
                <a:gd name="T41" fmla="*/ 726 h 1504"/>
                <a:gd name="T42" fmla="*/ 778 w 1504"/>
                <a:gd name="T43" fmla="*/ 397 h 1504"/>
                <a:gd name="T44" fmla="*/ 1040 w 1504"/>
                <a:gd name="T45" fmla="*/ 397 h 1504"/>
                <a:gd name="T46" fmla="*/ 726 w 1504"/>
                <a:gd name="T47" fmla="*/ 54 h 1504"/>
                <a:gd name="T48" fmla="*/ 575 w 1504"/>
                <a:gd name="T49" fmla="*/ 397 h 1504"/>
                <a:gd name="T50" fmla="*/ 726 w 1504"/>
                <a:gd name="T51" fmla="*/ 54 h 1504"/>
                <a:gd name="T52" fmla="*/ 526 w 1504"/>
                <a:gd name="T53" fmla="*/ 423 h 1504"/>
                <a:gd name="T54" fmla="*/ 415 w 1504"/>
                <a:gd name="T55" fmla="*/ 508 h 1504"/>
                <a:gd name="T56" fmla="*/ 350 w 1504"/>
                <a:gd name="T57" fmla="*/ 423 h 1504"/>
                <a:gd name="T58" fmla="*/ 459 w 1504"/>
                <a:gd name="T59" fmla="*/ 337 h 1504"/>
                <a:gd name="T60" fmla="*/ 438 w 1504"/>
                <a:gd name="T61" fmla="*/ 563 h 1504"/>
                <a:gd name="T62" fmla="*/ 726 w 1504"/>
                <a:gd name="T63" fmla="*/ 449 h 1504"/>
                <a:gd name="T64" fmla="*/ 615 w 1504"/>
                <a:gd name="T65" fmla="*/ 726 h 1504"/>
                <a:gd name="T66" fmla="*/ 430 w 1504"/>
                <a:gd name="T67" fmla="*/ 563 h 1504"/>
                <a:gd name="T68" fmla="*/ 615 w 1504"/>
                <a:gd name="T69" fmla="*/ 778 h 1504"/>
                <a:gd name="T70" fmla="*/ 726 w 1504"/>
                <a:gd name="T71" fmla="*/ 1055 h 1504"/>
                <a:gd name="T72" fmla="*/ 418 w 1504"/>
                <a:gd name="T73" fmla="*/ 778 h 1504"/>
                <a:gd name="T74" fmla="*/ 726 w 1504"/>
                <a:gd name="T75" fmla="*/ 1450 h 1504"/>
                <a:gd name="T76" fmla="*/ 726 w 1504"/>
                <a:gd name="T77" fmla="*/ 1107 h 1504"/>
                <a:gd name="T78" fmla="*/ 778 w 1504"/>
                <a:gd name="T79" fmla="*/ 1107 h 1504"/>
                <a:gd name="T80" fmla="*/ 1007 w 1504"/>
                <a:gd name="T81" fmla="*/ 1205 h 1504"/>
                <a:gd name="T82" fmla="*/ 988 w 1504"/>
                <a:gd name="T83" fmla="*/ 1083 h 1504"/>
                <a:gd name="T84" fmla="*/ 1164 w 1504"/>
                <a:gd name="T85" fmla="*/ 1083 h 1504"/>
                <a:gd name="T86" fmla="*/ 988 w 1504"/>
                <a:gd name="T87" fmla="*/ 1083 h 1504"/>
                <a:gd name="T88" fmla="*/ 1107 w 1504"/>
                <a:gd name="T89" fmla="*/ 449 h 1504"/>
                <a:gd name="T90" fmla="*/ 1452 w 1504"/>
                <a:gd name="T91" fmla="*/ 726 h 1504"/>
                <a:gd name="T92" fmla="*/ 1356 w 1504"/>
                <a:gd name="T93" fmla="*/ 397 h 1504"/>
                <a:gd name="T94" fmla="*/ 920 w 1504"/>
                <a:gd name="T95" fmla="*/ 72 h 1504"/>
                <a:gd name="T96" fmla="*/ 585 w 1504"/>
                <a:gd name="T97" fmla="*/ 73 h 1504"/>
                <a:gd name="T98" fmla="*/ 438 w 1504"/>
                <a:gd name="T99" fmla="*/ 283 h 1504"/>
                <a:gd name="T100" fmla="*/ 149 w 1504"/>
                <a:gd name="T101" fmla="*/ 397 h 1504"/>
                <a:gd name="T102" fmla="*/ 121 w 1504"/>
                <a:gd name="T103" fmla="*/ 449 h 1504"/>
                <a:gd name="T104" fmla="*/ 379 w 1504"/>
                <a:gd name="T105" fmla="*/ 550 h 1504"/>
                <a:gd name="T106" fmla="*/ 53 w 1504"/>
                <a:gd name="T107" fmla="*/ 726 h 1504"/>
                <a:gd name="T108" fmla="*/ 149 w 1504"/>
                <a:gd name="T109" fmla="*/ 1107 h 1504"/>
                <a:gd name="T110" fmla="*/ 585 w 1504"/>
                <a:gd name="T111" fmla="*/ 1432 h 1504"/>
                <a:gd name="T112" fmla="*/ 920 w 1504"/>
                <a:gd name="T113" fmla="*/ 1431 h 1504"/>
                <a:gd name="T114" fmla="*/ 1076 w 1504"/>
                <a:gd name="T115" fmla="*/ 1223 h 1504"/>
                <a:gd name="T116" fmla="*/ 1354 w 1504"/>
                <a:gd name="T117" fmla="*/ 1107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4" h="1504">
                  <a:moveTo>
                    <a:pt x="752" y="0"/>
                  </a:moveTo>
                  <a:cubicBezTo>
                    <a:pt x="750" y="0"/>
                    <a:pt x="748" y="0"/>
                    <a:pt x="746" y="0"/>
                  </a:cubicBezTo>
                  <a:cubicBezTo>
                    <a:pt x="744" y="0"/>
                    <a:pt x="742" y="0"/>
                    <a:pt x="741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39" y="0"/>
                    <a:pt x="737" y="0"/>
                    <a:pt x="735" y="1"/>
                  </a:cubicBezTo>
                  <a:cubicBezTo>
                    <a:pt x="458" y="7"/>
                    <a:pt x="208" y="164"/>
                    <a:pt x="82" y="411"/>
                  </a:cubicBezTo>
                  <a:cubicBezTo>
                    <a:pt x="29" y="516"/>
                    <a:pt x="0" y="634"/>
                    <a:pt x="0" y="752"/>
                  </a:cubicBezTo>
                  <a:cubicBezTo>
                    <a:pt x="0" y="1167"/>
                    <a:pt x="338" y="1504"/>
                    <a:pt x="752" y="1504"/>
                  </a:cubicBezTo>
                  <a:cubicBezTo>
                    <a:pt x="755" y="1504"/>
                    <a:pt x="757" y="1504"/>
                    <a:pt x="759" y="1504"/>
                  </a:cubicBezTo>
                  <a:cubicBezTo>
                    <a:pt x="761" y="1504"/>
                    <a:pt x="762" y="1504"/>
                    <a:pt x="764" y="1504"/>
                  </a:cubicBezTo>
                  <a:cubicBezTo>
                    <a:pt x="767" y="1504"/>
                    <a:pt x="767" y="1504"/>
                    <a:pt x="767" y="1504"/>
                  </a:cubicBezTo>
                  <a:cubicBezTo>
                    <a:pt x="965" y="1500"/>
                    <a:pt x="1150" y="1420"/>
                    <a:pt x="1289" y="1279"/>
                  </a:cubicBezTo>
                  <a:cubicBezTo>
                    <a:pt x="1428" y="1137"/>
                    <a:pt x="1504" y="950"/>
                    <a:pt x="1504" y="752"/>
                  </a:cubicBezTo>
                  <a:cubicBezTo>
                    <a:pt x="1504" y="337"/>
                    <a:pt x="1167" y="0"/>
                    <a:pt x="752" y="0"/>
                  </a:cubicBezTo>
                  <a:close/>
                  <a:moveTo>
                    <a:pt x="1213" y="1055"/>
                  </a:moveTo>
                  <a:cubicBezTo>
                    <a:pt x="1204" y="1008"/>
                    <a:pt x="1170" y="969"/>
                    <a:pt x="1126" y="952"/>
                  </a:cubicBezTo>
                  <a:cubicBezTo>
                    <a:pt x="1134" y="895"/>
                    <a:pt x="1138" y="837"/>
                    <a:pt x="1139" y="778"/>
                  </a:cubicBezTo>
                  <a:cubicBezTo>
                    <a:pt x="1452" y="778"/>
                    <a:pt x="1452" y="778"/>
                    <a:pt x="1452" y="778"/>
                  </a:cubicBezTo>
                  <a:cubicBezTo>
                    <a:pt x="1448" y="877"/>
                    <a:pt x="1424" y="971"/>
                    <a:pt x="1382" y="1055"/>
                  </a:cubicBezTo>
                  <a:lnTo>
                    <a:pt x="1213" y="1055"/>
                  </a:lnTo>
                  <a:close/>
                  <a:moveTo>
                    <a:pt x="53" y="778"/>
                  </a:moveTo>
                  <a:cubicBezTo>
                    <a:pt x="366" y="778"/>
                    <a:pt x="366" y="778"/>
                    <a:pt x="366" y="778"/>
                  </a:cubicBezTo>
                  <a:cubicBezTo>
                    <a:pt x="367" y="875"/>
                    <a:pt x="378" y="968"/>
                    <a:pt x="398" y="1055"/>
                  </a:cubicBezTo>
                  <a:cubicBezTo>
                    <a:pt x="121" y="1055"/>
                    <a:pt x="121" y="1055"/>
                    <a:pt x="121" y="1055"/>
                  </a:cubicBezTo>
                  <a:cubicBezTo>
                    <a:pt x="81" y="971"/>
                    <a:pt x="56" y="877"/>
                    <a:pt x="53" y="778"/>
                  </a:cubicBezTo>
                  <a:close/>
                  <a:moveTo>
                    <a:pt x="1075" y="943"/>
                  </a:moveTo>
                  <a:cubicBezTo>
                    <a:pt x="1008" y="944"/>
                    <a:pt x="952" y="992"/>
                    <a:pt x="939" y="1055"/>
                  </a:cubicBezTo>
                  <a:cubicBezTo>
                    <a:pt x="778" y="1055"/>
                    <a:pt x="778" y="1055"/>
                    <a:pt x="778" y="1055"/>
                  </a:cubicBezTo>
                  <a:cubicBezTo>
                    <a:pt x="778" y="890"/>
                    <a:pt x="778" y="890"/>
                    <a:pt x="778" y="890"/>
                  </a:cubicBezTo>
                  <a:cubicBezTo>
                    <a:pt x="835" y="879"/>
                    <a:pt x="879" y="834"/>
                    <a:pt x="890" y="778"/>
                  </a:cubicBezTo>
                  <a:cubicBezTo>
                    <a:pt x="1087" y="778"/>
                    <a:pt x="1087" y="778"/>
                    <a:pt x="1087" y="778"/>
                  </a:cubicBezTo>
                  <a:cubicBezTo>
                    <a:pt x="1086" y="834"/>
                    <a:pt x="1082" y="889"/>
                    <a:pt x="1075" y="943"/>
                  </a:cubicBezTo>
                  <a:close/>
                  <a:moveTo>
                    <a:pt x="752" y="664"/>
                  </a:moveTo>
                  <a:cubicBezTo>
                    <a:pt x="801" y="664"/>
                    <a:pt x="840" y="704"/>
                    <a:pt x="840" y="752"/>
                  </a:cubicBezTo>
                  <a:cubicBezTo>
                    <a:pt x="840" y="801"/>
                    <a:pt x="801" y="840"/>
                    <a:pt x="752" y="840"/>
                  </a:cubicBezTo>
                  <a:cubicBezTo>
                    <a:pt x="704" y="840"/>
                    <a:pt x="664" y="801"/>
                    <a:pt x="664" y="752"/>
                  </a:cubicBezTo>
                  <a:cubicBezTo>
                    <a:pt x="664" y="704"/>
                    <a:pt x="704" y="664"/>
                    <a:pt x="752" y="664"/>
                  </a:cubicBezTo>
                  <a:close/>
                  <a:moveTo>
                    <a:pt x="890" y="726"/>
                  </a:moveTo>
                  <a:cubicBezTo>
                    <a:pt x="879" y="670"/>
                    <a:pt x="835" y="625"/>
                    <a:pt x="778" y="615"/>
                  </a:cubicBezTo>
                  <a:cubicBezTo>
                    <a:pt x="778" y="449"/>
                    <a:pt x="778" y="449"/>
                    <a:pt x="778" y="449"/>
                  </a:cubicBezTo>
                  <a:cubicBezTo>
                    <a:pt x="1054" y="449"/>
                    <a:pt x="1054" y="449"/>
                    <a:pt x="1054" y="449"/>
                  </a:cubicBezTo>
                  <a:cubicBezTo>
                    <a:pt x="1074" y="535"/>
                    <a:pt x="1085" y="630"/>
                    <a:pt x="1087" y="726"/>
                  </a:cubicBezTo>
                  <a:lnTo>
                    <a:pt x="890" y="726"/>
                  </a:lnTo>
                  <a:close/>
                  <a:moveTo>
                    <a:pt x="778" y="397"/>
                  </a:moveTo>
                  <a:cubicBezTo>
                    <a:pt x="778" y="54"/>
                    <a:pt x="778" y="54"/>
                    <a:pt x="778" y="54"/>
                  </a:cubicBezTo>
                  <a:cubicBezTo>
                    <a:pt x="885" y="73"/>
                    <a:pt x="984" y="202"/>
                    <a:pt x="1040" y="397"/>
                  </a:cubicBezTo>
                  <a:lnTo>
                    <a:pt x="778" y="397"/>
                  </a:lnTo>
                  <a:close/>
                  <a:moveTo>
                    <a:pt x="726" y="54"/>
                  </a:moveTo>
                  <a:cubicBezTo>
                    <a:pt x="726" y="397"/>
                    <a:pt x="726" y="397"/>
                    <a:pt x="726" y="397"/>
                  </a:cubicBezTo>
                  <a:cubicBezTo>
                    <a:pt x="575" y="397"/>
                    <a:pt x="575" y="397"/>
                    <a:pt x="575" y="397"/>
                  </a:cubicBezTo>
                  <a:cubicBezTo>
                    <a:pt x="567" y="353"/>
                    <a:pt x="539" y="316"/>
                    <a:pt x="499" y="297"/>
                  </a:cubicBezTo>
                  <a:cubicBezTo>
                    <a:pt x="558" y="156"/>
                    <a:pt x="639" y="69"/>
                    <a:pt x="726" y="54"/>
                  </a:cubicBezTo>
                  <a:close/>
                  <a:moveTo>
                    <a:pt x="459" y="337"/>
                  </a:moveTo>
                  <a:cubicBezTo>
                    <a:pt x="498" y="347"/>
                    <a:pt x="526" y="382"/>
                    <a:pt x="526" y="423"/>
                  </a:cubicBezTo>
                  <a:cubicBezTo>
                    <a:pt x="526" y="472"/>
                    <a:pt x="486" y="511"/>
                    <a:pt x="438" y="511"/>
                  </a:cubicBezTo>
                  <a:cubicBezTo>
                    <a:pt x="430" y="511"/>
                    <a:pt x="423" y="510"/>
                    <a:pt x="415" y="508"/>
                  </a:cubicBezTo>
                  <a:cubicBezTo>
                    <a:pt x="415" y="508"/>
                    <a:pt x="415" y="508"/>
                    <a:pt x="415" y="508"/>
                  </a:cubicBezTo>
                  <a:cubicBezTo>
                    <a:pt x="376" y="497"/>
                    <a:pt x="350" y="463"/>
                    <a:pt x="350" y="423"/>
                  </a:cubicBezTo>
                  <a:cubicBezTo>
                    <a:pt x="350" y="375"/>
                    <a:pt x="389" y="335"/>
                    <a:pt x="438" y="335"/>
                  </a:cubicBezTo>
                  <a:cubicBezTo>
                    <a:pt x="445" y="335"/>
                    <a:pt x="452" y="336"/>
                    <a:pt x="459" y="337"/>
                  </a:cubicBezTo>
                  <a:close/>
                  <a:moveTo>
                    <a:pt x="430" y="563"/>
                  </a:moveTo>
                  <a:cubicBezTo>
                    <a:pt x="433" y="563"/>
                    <a:pt x="435" y="563"/>
                    <a:pt x="438" y="563"/>
                  </a:cubicBezTo>
                  <a:cubicBezTo>
                    <a:pt x="506" y="563"/>
                    <a:pt x="563" y="514"/>
                    <a:pt x="575" y="449"/>
                  </a:cubicBezTo>
                  <a:cubicBezTo>
                    <a:pt x="726" y="449"/>
                    <a:pt x="726" y="449"/>
                    <a:pt x="726" y="449"/>
                  </a:cubicBezTo>
                  <a:cubicBezTo>
                    <a:pt x="726" y="614"/>
                    <a:pt x="726" y="614"/>
                    <a:pt x="726" y="614"/>
                  </a:cubicBezTo>
                  <a:cubicBezTo>
                    <a:pt x="670" y="625"/>
                    <a:pt x="625" y="670"/>
                    <a:pt x="615" y="726"/>
                  </a:cubicBezTo>
                  <a:cubicBezTo>
                    <a:pt x="418" y="726"/>
                    <a:pt x="418" y="726"/>
                    <a:pt x="418" y="726"/>
                  </a:cubicBezTo>
                  <a:cubicBezTo>
                    <a:pt x="419" y="671"/>
                    <a:pt x="423" y="616"/>
                    <a:pt x="430" y="563"/>
                  </a:cubicBezTo>
                  <a:close/>
                  <a:moveTo>
                    <a:pt x="418" y="778"/>
                  </a:moveTo>
                  <a:cubicBezTo>
                    <a:pt x="615" y="778"/>
                    <a:pt x="615" y="778"/>
                    <a:pt x="615" y="778"/>
                  </a:cubicBezTo>
                  <a:cubicBezTo>
                    <a:pt x="625" y="835"/>
                    <a:pt x="670" y="879"/>
                    <a:pt x="726" y="890"/>
                  </a:cubicBezTo>
                  <a:cubicBezTo>
                    <a:pt x="726" y="1055"/>
                    <a:pt x="726" y="1055"/>
                    <a:pt x="726" y="1055"/>
                  </a:cubicBezTo>
                  <a:cubicBezTo>
                    <a:pt x="451" y="1055"/>
                    <a:pt x="451" y="1055"/>
                    <a:pt x="451" y="1055"/>
                  </a:cubicBezTo>
                  <a:cubicBezTo>
                    <a:pt x="430" y="968"/>
                    <a:pt x="419" y="875"/>
                    <a:pt x="418" y="778"/>
                  </a:cubicBezTo>
                  <a:close/>
                  <a:moveTo>
                    <a:pt x="726" y="1107"/>
                  </a:moveTo>
                  <a:cubicBezTo>
                    <a:pt x="726" y="1450"/>
                    <a:pt x="726" y="1450"/>
                    <a:pt x="726" y="1450"/>
                  </a:cubicBezTo>
                  <a:cubicBezTo>
                    <a:pt x="620" y="1431"/>
                    <a:pt x="521" y="1302"/>
                    <a:pt x="465" y="1107"/>
                  </a:cubicBezTo>
                  <a:lnTo>
                    <a:pt x="726" y="1107"/>
                  </a:lnTo>
                  <a:close/>
                  <a:moveTo>
                    <a:pt x="778" y="1450"/>
                  </a:moveTo>
                  <a:cubicBezTo>
                    <a:pt x="778" y="1107"/>
                    <a:pt x="778" y="1107"/>
                    <a:pt x="778" y="1107"/>
                  </a:cubicBezTo>
                  <a:cubicBezTo>
                    <a:pt x="938" y="1107"/>
                    <a:pt x="938" y="1107"/>
                    <a:pt x="938" y="1107"/>
                  </a:cubicBezTo>
                  <a:cubicBezTo>
                    <a:pt x="946" y="1149"/>
                    <a:pt x="971" y="1184"/>
                    <a:pt x="1007" y="1205"/>
                  </a:cubicBezTo>
                  <a:cubicBezTo>
                    <a:pt x="948" y="1347"/>
                    <a:pt x="866" y="1435"/>
                    <a:pt x="778" y="1450"/>
                  </a:cubicBezTo>
                  <a:close/>
                  <a:moveTo>
                    <a:pt x="988" y="1083"/>
                  </a:moveTo>
                  <a:cubicBezTo>
                    <a:pt x="988" y="1035"/>
                    <a:pt x="1028" y="995"/>
                    <a:pt x="1076" y="995"/>
                  </a:cubicBezTo>
                  <a:cubicBezTo>
                    <a:pt x="1125" y="995"/>
                    <a:pt x="1164" y="1035"/>
                    <a:pt x="1164" y="1083"/>
                  </a:cubicBezTo>
                  <a:cubicBezTo>
                    <a:pt x="1164" y="1132"/>
                    <a:pt x="1125" y="1171"/>
                    <a:pt x="1076" y="1171"/>
                  </a:cubicBezTo>
                  <a:cubicBezTo>
                    <a:pt x="1028" y="1171"/>
                    <a:pt x="988" y="1132"/>
                    <a:pt x="988" y="1083"/>
                  </a:cubicBezTo>
                  <a:close/>
                  <a:moveTo>
                    <a:pt x="1139" y="726"/>
                  </a:moveTo>
                  <a:cubicBezTo>
                    <a:pt x="1138" y="629"/>
                    <a:pt x="1127" y="536"/>
                    <a:pt x="1107" y="449"/>
                  </a:cubicBezTo>
                  <a:cubicBezTo>
                    <a:pt x="1383" y="449"/>
                    <a:pt x="1383" y="449"/>
                    <a:pt x="1383" y="449"/>
                  </a:cubicBezTo>
                  <a:cubicBezTo>
                    <a:pt x="1424" y="534"/>
                    <a:pt x="1448" y="627"/>
                    <a:pt x="1452" y="726"/>
                  </a:cubicBezTo>
                  <a:lnTo>
                    <a:pt x="1139" y="726"/>
                  </a:lnTo>
                  <a:close/>
                  <a:moveTo>
                    <a:pt x="1356" y="397"/>
                  </a:moveTo>
                  <a:cubicBezTo>
                    <a:pt x="1094" y="397"/>
                    <a:pt x="1094" y="397"/>
                    <a:pt x="1094" y="397"/>
                  </a:cubicBezTo>
                  <a:cubicBezTo>
                    <a:pt x="1055" y="252"/>
                    <a:pt x="993" y="140"/>
                    <a:pt x="920" y="72"/>
                  </a:cubicBezTo>
                  <a:cubicBezTo>
                    <a:pt x="1105" y="118"/>
                    <a:pt x="1261" y="237"/>
                    <a:pt x="1356" y="397"/>
                  </a:cubicBezTo>
                  <a:close/>
                  <a:moveTo>
                    <a:pt x="585" y="73"/>
                  </a:moveTo>
                  <a:cubicBezTo>
                    <a:pt x="532" y="121"/>
                    <a:pt x="485" y="193"/>
                    <a:pt x="448" y="283"/>
                  </a:cubicBezTo>
                  <a:cubicBezTo>
                    <a:pt x="445" y="283"/>
                    <a:pt x="441" y="283"/>
                    <a:pt x="438" y="283"/>
                  </a:cubicBezTo>
                  <a:cubicBezTo>
                    <a:pt x="369" y="283"/>
                    <a:pt x="312" y="332"/>
                    <a:pt x="300" y="397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245" y="233"/>
                    <a:pt x="403" y="117"/>
                    <a:pt x="585" y="73"/>
                  </a:cubicBezTo>
                  <a:close/>
                  <a:moveTo>
                    <a:pt x="121" y="449"/>
                  </a:moveTo>
                  <a:cubicBezTo>
                    <a:pt x="300" y="449"/>
                    <a:pt x="300" y="449"/>
                    <a:pt x="300" y="449"/>
                  </a:cubicBezTo>
                  <a:cubicBezTo>
                    <a:pt x="309" y="493"/>
                    <a:pt x="338" y="531"/>
                    <a:pt x="379" y="550"/>
                  </a:cubicBezTo>
                  <a:cubicBezTo>
                    <a:pt x="371" y="608"/>
                    <a:pt x="367" y="667"/>
                    <a:pt x="366" y="726"/>
                  </a:cubicBezTo>
                  <a:cubicBezTo>
                    <a:pt x="53" y="726"/>
                    <a:pt x="53" y="726"/>
                    <a:pt x="53" y="726"/>
                  </a:cubicBezTo>
                  <a:cubicBezTo>
                    <a:pt x="56" y="629"/>
                    <a:pt x="79" y="536"/>
                    <a:pt x="121" y="449"/>
                  </a:cubicBezTo>
                  <a:close/>
                  <a:moveTo>
                    <a:pt x="149" y="1107"/>
                  </a:moveTo>
                  <a:cubicBezTo>
                    <a:pt x="411" y="1107"/>
                    <a:pt x="411" y="1107"/>
                    <a:pt x="411" y="1107"/>
                  </a:cubicBezTo>
                  <a:cubicBezTo>
                    <a:pt x="450" y="1252"/>
                    <a:pt x="511" y="1364"/>
                    <a:pt x="585" y="1432"/>
                  </a:cubicBezTo>
                  <a:cubicBezTo>
                    <a:pt x="400" y="1386"/>
                    <a:pt x="244" y="1267"/>
                    <a:pt x="149" y="1107"/>
                  </a:cubicBezTo>
                  <a:close/>
                  <a:moveTo>
                    <a:pt x="920" y="1431"/>
                  </a:moveTo>
                  <a:cubicBezTo>
                    <a:pt x="973" y="1383"/>
                    <a:pt x="1019" y="1312"/>
                    <a:pt x="1056" y="1222"/>
                  </a:cubicBezTo>
                  <a:cubicBezTo>
                    <a:pt x="1063" y="1223"/>
                    <a:pt x="1069" y="1223"/>
                    <a:pt x="1076" y="1223"/>
                  </a:cubicBezTo>
                  <a:cubicBezTo>
                    <a:pt x="1145" y="1223"/>
                    <a:pt x="1203" y="1173"/>
                    <a:pt x="1214" y="1107"/>
                  </a:cubicBezTo>
                  <a:cubicBezTo>
                    <a:pt x="1354" y="1107"/>
                    <a:pt x="1354" y="1107"/>
                    <a:pt x="1354" y="1107"/>
                  </a:cubicBezTo>
                  <a:cubicBezTo>
                    <a:pt x="1260" y="1266"/>
                    <a:pt x="1104" y="1385"/>
                    <a:pt x="920" y="143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/>
              <a:endParaRPr lang="zh-CN" altLang="en-US" sz="17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10332264" y="1660604"/>
              <a:ext cx="536575" cy="446087"/>
              <a:chOff x="10201275" y="3030538"/>
              <a:chExt cx="536575" cy="446087"/>
            </a:xfrm>
          </p:grpSpPr>
          <p:sp>
            <p:nvSpPr>
              <p:cNvPr id="217" name="Freeform 46"/>
              <p:cNvSpPr>
                <a:spLocks noEditPoints="1"/>
              </p:cNvSpPr>
              <p:nvPr/>
            </p:nvSpPr>
            <p:spPr bwMode="auto">
              <a:xfrm>
                <a:off x="10201275" y="3279775"/>
                <a:ext cx="287338" cy="84137"/>
              </a:xfrm>
              <a:custGeom>
                <a:avLst/>
                <a:gdLst>
                  <a:gd name="T0" fmla="*/ 696 w 977"/>
                  <a:gd name="T1" fmla="*/ 167 h 283"/>
                  <a:gd name="T2" fmla="*/ 835 w 977"/>
                  <a:gd name="T3" fmla="*/ 283 h 283"/>
                  <a:gd name="T4" fmla="*/ 977 w 977"/>
                  <a:gd name="T5" fmla="*/ 141 h 283"/>
                  <a:gd name="T6" fmla="*/ 835 w 977"/>
                  <a:gd name="T7" fmla="*/ 0 h 283"/>
                  <a:gd name="T8" fmla="*/ 696 w 977"/>
                  <a:gd name="T9" fmla="*/ 115 h 283"/>
                  <a:gd name="T10" fmla="*/ 281 w 977"/>
                  <a:gd name="T11" fmla="*/ 115 h 283"/>
                  <a:gd name="T12" fmla="*/ 141 w 977"/>
                  <a:gd name="T13" fmla="*/ 0 h 283"/>
                  <a:gd name="T14" fmla="*/ 0 w 977"/>
                  <a:gd name="T15" fmla="*/ 141 h 283"/>
                  <a:gd name="T16" fmla="*/ 141 w 977"/>
                  <a:gd name="T17" fmla="*/ 283 h 283"/>
                  <a:gd name="T18" fmla="*/ 281 w 977"/>
                  <a:gd name="T19" fmla="*/ 167 h 283"/>
                  <a:gd name="T20" fmla="*/ 696 w 977"/>
                  <a:gd name="T21" fmla="*/ 167 h 283"/>
                  <a:gd name="T22" fmla="*/ 835 w 977"/>
                  <a:gd name="T23" fmla="*/ 52 h 283"/>
                  <a:gd name="T24" fmla="*/ 925 w 977"/>
                  <a:gd name="T25" fmla="*/ 141 h 283"/>
                  <a:gd name="T26" fmla="*/ 835 w 977"/>
                  <a:gd name="T27" fmla="*/ 231 h 283"/>
                  <a:gd name="T28" fmla="*/ 745 w 977"/>
                  <a:gd name="T29" fmla="*/ 141 h 283"/>
                  <a:gd name="T30" fmla="*/ 835 w 977"/>
                  <a:gd name="T31" fmla="*/ 52 h 283"/>
                  <a:gd name="T32" fmla="*/ 141 w 977"/>
                  <a:gd name="T33" fmla="*/ 231 h 283"/>
                  <a:gd name="T34" fmla="*/ 52 w 977"/>
                  <a:gd name="T35" fmla="*/ 141 h 283"/>
                  <a:gd name="T36" fmla="*/ 141 w 977"/>
                  <a:gd name="T37" fmla="*/ 52 h 283"/>
                  <a:gd name="T38" fmla="*/ 231 w 977"/>
                  <a:gd name="T39" fmla="*/ 141 h 283"/>
                  <a:gd name="T40" fmla="*/ 141 w 977"/>
                  <a:gd name="T41" fmla="*/ 23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7" h="283">
                    <a:moveTo>
                      <a:pt x="696" y="167"/>
                    </a:moveTo>
                    <a:cubicBezTo>
                      <a:pt x="708" y="233"/>
                      <a:pt x="766" y="283"/>
                      <a:pt x="835" y="283"/>
                    </a:cubicBezTo>
                    <a:cubicBezTo>
                      <a:pt x="913" y="283"/>
                      <a:pt x="977" y="219"/>
                      <a:pt x="977" y="141"/>
                    </a:cubicBezTo>
                    <a:cubicBezTo>
                      <a:pt x="977" y="63"/>
                      <a:pt x="913" y="0"/>
                      <a:pt x="835" y="0"/>
                    </a:cubicBezTo>
                    <a:cubicBezTo>
                      <a:pt x="766" y="0"/>
                      <a:pt x="708" y="49"/>
                      <a:pt x="696" y="115"/>
                    </a:cubicBezTo>
                    <a:cubicBezTo>
                      <a:pt x="281" y="115"/>
                      <a:pt x="281" y="115"/>
                      <a:pt x="281" y="115"/>
                    </a:cubicBezTo>
                    <a:cubicBezTo>
                      <a:pt x="268" y="49"/>
                      <a:pt x="211" y="0"/>
                      <a:pt x="141" y="0"/>
                    </a:cubicBezTo>
                    <a:cubicBezTo>
                      <a:pt x="63" y="0"/>
                      <a:pt x="0" y="63"/>
                      <a:pt x="0" y="141"/>
                    </a:cubicBezTo>
                    <a:cubicBezTo>
                      <a:pt x="0" y="219"/>
                      <a:pt x="63" y="283"/>
                      <a:pt x="141" y="283"/>
                    </a:cubicBezTo>
                    <a:cubicBezTo>
                      <a:pt x="211" y="283"/>
                      <a:pt x="268" y="233"/>
                      <a:pt x="281" y="167"/>
                    </a:cubicBezTo>
                    <a:lnTo>
                      <a:pt x="696" y="167"/>
                    </a:lnTo>
                    <a:close/>
                    <a:moveTo>
                      <a:pt x="835" y="52"/>
                    </a:moveTo>
                    <a:cubicBezTo>
                      <a:pt x="884" y="52"/>
                      <a:pt x="925" y="92"/>
                      <a:pt x="925" y="141"/>
                    </a:cubicBezTo>
                    <a:cubicBezTo>
                      <a:pt x="925" y="191"/>
                      <a:pt x="884" y="231"/>
                      <a:pt x="835" y="231"/>
                    </a:cubicBezTo>
                    <a:cubicBezTo>
                      <a:pt x="786" y="231"/>
                      <a:pt x="745" y="191"/>
                      <a:pt x="745" y="141"/>
                    </a:cubicBezTo>
                    <a:cubicBezTo>
                      <a:pt x="745" y="92"/>
                      <a:pt x="786" y="52"/>
                      <a:pt x="835" y="52"/>
                    </a:cubicBezTo>
                    <a:close/>
                    <a:moveTo>
                      <a:pt x="141" y="231"/>
                    </a:moveTo>
                    <a:cubicBezTo>
                      <a:pt x="92" y="231"/>
                      <a:pt x="52" y="191"/>
                      <a:pt x="52" y="141"/>
                    </a:cubicBezTo>
                    <a:cubicBezTo>
                      <a:pt x="52" y="92"/>
                      <a:pt x="92" y="52"/>
                      <a:pt x="141" y="52"/>
                    </a:cubicBezTo>
                    <a:cubicBezTo>
                      <a:pt x="191" y="52"/>
                      <a:pt x="231" y="92"/>
                      <a:pt x="231" y="141"/>
                    </a:cubicBezTo>
                    <a:cubicBezTo>
                      <a:pt x="231" y="191"/>
                      <a:pt x="191" y="231"/>
                      <a:pt x="141" y="23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18" name="Rectangle 47"/>
              <p:cNvSpPr>
                <a:spLocks noChangeArrowheads="1"/>
              </p:cNvSpPr>
              <p:nvPr/>
            </p:nvSpPr>
            <p:spPr bwMode="auto">
              <a:xfrm>
                <a:off x="10663238" y="3076575"/>
                <a:ext cx="22225" cy="1428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19" name="Rectangle 48"/>
              <p:cNvSpPr>
                <a:spLocks noChangeArrowheads="1"/>
              </p:cNvSpPr>
              <p:nvPr/>
            </p:nvSpPr>
            <p:spPr bwMode="auto">
              <a:xfrm>
                <a:off x="10707688" y="3076575"/>
                <a:ext cx="22225" cy="1428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0" name="Rectangle 49"/>
              <p:cNvSpPr>
                <a:spLocks noChangeArrowheads="1"/>
              </p:cNvSpPr>
              <p:nvPr/>
            </p:nvSpPr>
            <p:spPr bwMode="auto">
              <a:xfrm>
                <a:off x="10412413" y="3462338"/>
                <a:ext cx="23813" cy="1428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1" name="Rectangle 50"/>
              <p:cNvSpPr>
                <a:spLocks noChangeArrowheads="1"/>
              </p:cNvSpPr>
              <p:nvPr/>
            </p:nvSpPr>
            <p:spPr bwMode="auto">
              <a:xfrm>
                <a:off x="10458450" y="3462338"/>
                <a:ext cx="22225" cy="1428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2" name="Rectangle 51"/>
              <p:cNvSpPr>
                <a:spLocks noChangeArrowheads="1"/>
              </p:cNvSpPr>
              <p:nvPr/>
            </p:nvSpPr>
            <p:spPr bwMode="auto">
              <a:xfrm>
                <a:off x="10504488" y="3462338"/>
                <a:ext cx="22225" cy="1428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3" name="Rectangle 52"/>
              <p:cNvSpPr>
                <a:spLocks noChangeArrowheads="1"/>
              </p:cNvSpPr>
              <p:nvPr/>
            </p:nvSpPr>
            <p:spPr bwMode="auto">
              <a:xfrm>
                <a:off x="10310813" y="3268663"/>
                <a:ext cx="23813" cy="158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4" name="Rectangle 53"/>
              <p:cNvSpPr>
                <a:spLocks noChangeArrowheads="1"/>
              </p:cNvSpPr>
              <p:nvPr/>
            </p:nvSpPr>
            <p:spPr bwMode="auto">
              <a:xfrm>
                <a:off x="10356850" y="3268663"/>
                <a:ext cx="22225" cy="158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5" name="Rectangle 54"/>
              <p:cNvSpPr>
                <a:spLocks noChangeArrowheads="1"/>
              </p:cNvSpPr>
              <p:nvPr/>
            </p:nvSpPr>
            <p:spPr bwMode="auto">
              <a:xfrm>
                <a:off x="10560050" y="3268663"/>
                <a:ext cx="23813" cy="158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6" name="Rectangle 55"/>
              <p:cNvSpPr>
                <a:spLocks noChangeArrowheads="1"/>
              </p:cNvSpPr>
              <p:nvPr/>
            </p:nvSpPr>
            <p:spPr bwMode="auto">
              <a:xfrm>
                <a:off x="10515600" y="3268663"/>
                <a:ext cx="22225" cy="158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7" name="Rectangle 56"/>
              <p:cNvSpPr>
                <a:spLocks noChangeArrowheads="1"/>
              </p:cNvSpPr>
              <p:nvPr/>
            </p:nvSpPr>
            <p:spPr bwMode="auto">
              <a:xfrm>
                <a:off x="10606088" y="3268663"/>
                <a:ext cx="22225" cy="158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8" name="Rectangle 57"/>
              <p:cNvSpPr>
                <a:spLocks noChangeArrowheads="1"/>
              </p:cNvSpPr>
              <p:nvPr/>
            </p:nvSpPr>
            <p:spPr bwMode="auto">
              <a:xfrm>
                <a:off x="10321925" y="3030538"/>
                <a:ext cx="23813" cy="158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29" name="Rectangle 58"/>
              <p:cNvSpPr>
                <a:spLocks noChangeArrowheads="1"/>
              </p:cNvSpPr>
              <p:nvPr/>
            </p:nvSpPr>
            <p:spPr bwMode="auto">
              <a:xfrm>
                <a:off x="10367963" y="3030538"/>
                <a:ext cx="22225" cy="158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30" name="Rectangle 59"/>
              <p:cNvSpPr>
                <a:spLocks noChangeArrowheads="1"/>
              </p:cNvSpPr>
              <p:nvPr/>
            </p:nvSpPr>
            <p:spPr bwMode="auto">
              <a:xfrm>
                <a:off x="10412413" y="3030538"/>
                <a:ext cx="23813" cy="158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31" name="Freeform 60"/>
              <p:cNvSpPr>
                <a:spLocks noEditPoints="1"/>
              </p:cNvSpPr>
              <p:nvPr/>
            </p:nvSpPr>
            <p:spPr bwMode="auto">
              <a:xfrm>
                <a:off x="10564813" y="3394075"/>
                <a:ext cx="82550" cy="82550"/>
              </a:xfrm>
              <a:custGeom>
                <a:avLst/>
                <a:gdLst>
                  <a:gd name="T0" fmla="*/ 141 w 283"/>
                  <a:gd name="T1" fmla="*/ 0 h 283"/>
                  <a:gd name="T2" fmla="*/ 0 w 283"/>
                  <a:gd name="T3" fmla="*/ 141 h 283"/>
                  <a:gd name="T4" fmla="*/ 141 w 283"/>
                  <a:gd name="T5" fmla="*/ 283 h 283"/>
                  <a:gd name="T6" fmla="*/ 283 w 283"/>
                  <a:gd name="T7" fmla="*/ 141 h 283"/>
                  <a:gd name="T8" fmla="*/ 141 w 283"/>
                  <a:gd name="T9" fmla="*/ 0 h 283"/>
                  <a:gd name="T10" fmla="*/ 141 w 283"/>
                  <a:gd name="T11" fmla="*/ 231 h 283"/>
                  <a:gd name="T12" fmla="*/ 52 w 283"/>
                  <a:gd name="T13" fmla="*/ 141 h 283"/>
                  <a:gd name="T14" fmla="*/ 141 w 283"/>
                  <a:gd name="T15" fmla="*/ 52 h 283"/>
                  <a:gd name="T16" fmla="*/ 231 w 283"/>
                  <a:gd name="T17" fmla="*/ 141 h 283"/>
                  <a:gd name="T18" fmla="*/ 141 w 283"/>
                  <a:gd name="T19" fmla="*/ 23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83">
                    <a:moveTo>
                      <a:pt x="141" y="0"/>
                    </a:moveTo>
                    <a:cubicBezTo>
                      <a:pt x="63" y="0"/>
                      <a:pt x="0" y="63"/>
                      <a:pt x="0" y="141"/>
                    </a:cubicBezTo>
                    <a:cubicBezTo>
                      <a:pt x="0" y="219"/>
                      <a:pt x="63" y="283"/>
                      <a:pt x="141" y="283"/>
                    </a:cubicBezTo>
                    <a:cubicBezTo>
                      <a:pt x="219" y="283"/>
                      <a:pt x="283" y="219"/>
                      <a:pt x="283" y="141"/>
                    </a:cubicBezTo>
                    <a:cubicBezTo>
                      <a:pt x="283" y="63"/>
                      <a:pt x="219" y="0"/>
                      <a:pt x="141" y="0"/>
                    </a:cubicBezTo>
                    <a:close/>
                    <a:moveTo>
                      <a:pt x="141" y="231"/>
                    </a:moveTo>
                    <a:cubicBezTo>
                      <a:pt x="92" y="231"/>
                      <a:pt x="52" y="191"/>
                      <a:pt x="52" y="141"/>
                    </a:cubicBezTo>
                    <a:cubicBezTo>
                      <a:pt x="52" y="92"/>
                      <a:pt x="92" y="52"/>
                      <a:pt x="141" y="52"/>
                    </a:cubicBezTo>
                    <a:cubicBezTo>
                      <a:pt x="191" y="52"/>
                      <a:pt x="231" y="92"/>
                      <a:pt x="231" y="141"/>
                    </a:cubicBezTo>
                    <a:cubicBezTo>
                      <a:pt x="231" y="191"/>
                      <a:pt x="191" y="231"/>
                      <a:pt x="141" y="23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33" name="Freeform 61"/>
              <p:cNvSpPr>
                <a:spLocks noEditPoints="1"/>
              </p:cNvSpPr>
              <p:nvPr/>
            </p:nvSpPr>
            <p:spPr bwMode="auto">
              <a:xfrm>
                <a:off x="10302875" y="3279775"/>
                <a:ext cx="434975" cy="185737"/>
              </a:xfrm>
              <a:custGeom>
                <a:avLst/>
                <a:gdLst>
                  <a:gd name="T0" fmla="*/ 1336 w 1477"/>
                  <a:gd name="T1" fmla="*/ 0 h 629"/>
                  <a:gd name="T2" fmla="*/ 1196 w 1477"/>
                  <a:gd name="T3" fmla="*/ 115 h 629"/>
                  <a:gd name="T4" fmla="*/ 985 w 1477"/>
                  <a:gd name="T5" fmla="*/ 115 h 629"/>
                  <a:gd name="T6" fmla="*/ 848 w 1477"/>
                  <a:gd name="T7" fmla="*/ 164 h 629"/>
                  <a:gd name="T8" fmla="*/ 677 w 1477"/>
                  <a:gd name="T9" fmla="*/ 418 h 629"/>
                  <a:gd name="T10" fmla="*/ 578 w 1477"/>
                  <a:gd name="T11" fmla="*/ 462 h 629"/>
                  <a:gd name="T12" fmla="*/ 280 w 1477"/>
                  <a:gd name="T13" fmla="*/ 462 h 629"/>
                  <a:gd name="T14" fmla="*/ 141 w 1477"/>
                  <a:gd name="T15" fmla="*/ 346 h 629"/>
                  <a:gd name="T16" fmla="*/ 0 w 1477"/>
                  <a:gd name="T17" fmla="*/ 488 h 629"/>
                  <a:gd name="T18" fmla="*/ 141 w 1477"/>
                  <a:gd name="T19" fmla="*/ 629 h 629"/>
                  <a:gd name="T20" fmla="*/ 280 w 1477"/>
                  <a:gd name="T21" fmla="*/ 514 h 629"/>
                  <a:gd name="T22" fmla="*/ 578 w 1477"/>
                  <a:gd name="T23" fmla="*/ 514 h 629"/>
                  <a:gd name="T24" fmla="*/ 720 w 1477"/>
                  <a:gd name="T25" fmla="*/ 447 h 629"/>
                  <a:gd name="T26" fmla="*/ 891 w 1477"/>
                  <a:gd name="T27" fmla="*/ 193 h 629"/>
                  <a:gd name="T28" fmla="*/ 985 w 1477"/>
                  <a:gd name="T29" fmla="*/ 167 h 629"/>
                  <a:gd name="T30" fmla="*/ 1196 w 1477"/>
                  <a:gd name="T31" fmla="*/ 167 h 629"/>
                  <a:gd name="T32" fmla="*/ 1336 w 1477"/>
                  <a:gd name="T33" fmla="*/ 283 h 629"/>
                  <a:gd name="T34" fmla="*/ 1477 w 1477"/>
                  <a:gd name="T35" fmla="*/ 141 h 629"/>
                  <a:gd name="T36" fmla="*/ 1336 w 1477"/>
                  <a:gd name="T37" fmla="*/ 0 h 629"/>
                  <a:gd name="T38" fmla="*/ 141 w 1477"/>
                  <a:gd name="T39" fmla="*/ 577 h 629"/>
                  <a:gd name="T40" fmla="*/ 52 w 1477"/>
                  <a:gd name="T41" fmla="*/ 488 h 629"/>
                  <a:gd name="T42" fmla="*/ 141 w 1477"/>
                  <a:gd name="T43" fmla="*/ 398 h 629"/>
                  <a:gd name="T44" fmla="*/ 231 w 1477"/>
                  <a:gd name="T45" fmla="*/ 488 h 629"/>
                  <a:gd name="T46" fmla="*/ 141 w 1477"/>
                  <a:gd name="T47" fmla="*/ 577 h 629"/>
                  <a:gd name="T48" fmla="*/ 1336 w 1477"/>
                  <a:gd name="T49" fmla="*/ 231 h 629"/>
                  <a:gd name="T50" fmla="*/ 1246 w 1477"/>
                  <a:gd name="T51" fmla="*/ 141 h 629"/>
                  <a:gd name="T52" fmla="*/ 1336 w 1477"/>
                  <a:gd name="T53" fmla="*/ 52 h 629"/>
                  <a:gd name="T54" fmla="*/ 1425 w 1477"/>
                  <a:gd name="T55" fmla="*/ 141 h 629"/>
                  <a:gd name="T56" fmla="*/ 1336 w 1477"/>
                  <a:gd name="T57" fmla="*/ 231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7" h="629">
                    <a:moveTo>
                      <a:pt x="1336" y="0"/>
                    </a:moveTo>
                    <a:cubicBezTo>
                      <a:pt x="1266" y="0"/>
                      <a:pt x="1209" y="49"/>
                      <a:pt x="1196" y="115"/>
                    </a:cubicBezTo>
                    <a:cubicBezTo>
                      <a:pt x="985" y="115"/>
                      <a:pt x="985" y="115"/>
                      <a:pt x="985" y="115"/>
                    </a:cubicBezTo>
                    <a:cubicBezTo>
                      <a:pt x="933" y="115"/>
                      <a:pt x="876" y="121"/>
                      <a:pt x="848" y="164"/>
                    </a:cubicBezTo>
                    <a:cubicBezTo>
                      <a:pt x="677" y="418"/>
                      <a:pt x="677" y="418"/>
                      <a:pt x="677" y="418"/>
                    </a:cubicBezTo>
                    <a:cubicBezTo>
                      <a:pt x="659" y="444"/>
                      <a:pt x="612" y="462"/>
                      <a:pt x="578" y="462"/>
                    </a:cubicBezTo>
                    <a:cubicBezTo>
                      <a:pt x="280" y="462"/>
                      <a:pt x="280" y="462"/>
                      <a:pt x="280" y="462"/>
                    </a:cubicBezTo>
                    <a:cubicBezTo>
                      <a:pt x="268" y="396"/>
                      <a:pt x="210" y="346"/>
                      <a:pt x="141" y="346"/>
                    </a:cubicBezTo>
                    <a:cubicBezTo>
                      <a:pt x="63" y="346"/>
                      <a:pt x="0" y="410"/>
                      <a:pt x="0" y="488"/>
                    </a:cubicBezTo>
                    <a:cubicBezTo>
                      <a:pt x="0" y="566"/>
                      <a:pt x="63" y="629"/>
                      <a:pt x="141" y="629"/>
                    </a:cubicBezTo>
                    <a:cubicBezTo>
                      <a:pt x="210" y="629"/>
                      <a:pt x="268" y="580"/>
                      <a:pt x="280" y="514"/>
                    </a:cubicBezTo>
                    <a:cubicBezTo>
                      <a:pt x="578" y="514"/>
                      <a:pt x="578" y="514"/>
                      <a:pt x="578" y="514"/>
                    </a:cubicBezTo>
                    <a:cubicBezTo>
                      <a:pt x="625" y="514"/>
                      <a:pt x="691" y="490"/>
                      <a:pt x="720" y="447"/>
                    </a:cubicBezTo>
                    <a:cubicBezTo>
                      <a:pt x="891" y="193"/>
                      <a:pt x="891" y="193"/>
                      <a:pt x="891" y="193"/>
                    </a:cubicBezTo>
                    <a:cubicBezTo>
                      <a:pt x="906" y="170"/>
                      <a:pt x="949" y="167"/>
                      <a:pt x="985" y="167"/>
                    </a:cubicBezTo>
                    <a:cubicBezTo>
                      <a:pt x="1196" y="167"/>
                      <a:pt x="1196" y="167"/>
                      <a:pt x="1196" y="167"/>
                    </a:cubicBezTo>
                    <a:cubicBezTo>
                      <a:pt x="1209" y="233"/>
                      <a:pt x="1266" y="283"/>
                      <a:pt x="1336" y="283"/>
                    </a:cubicBezTo>
                    <a:cubicBezTo>
                      <a:pt x="1414" y="283"/>
                      <a:pt x="1477" y="219"/>
                      <a:pt x="1477" y="141"/>
                    </a:cubicBezTo>
                    <a:cubicBezTo>
                      <a:pt x="1477" y="63"/>
                      <a:pt x="1414" y="0"/>
                      <a:pt x="1336" y="0"/>
                    </a:cubicBezTo>
                    <a:close/>
                    <a:moveTo>
                      <a:pt x="141" y="577"/>
                    </a:moveTo>
                    <a:cubicBezTo>
                      <a:pt x="92" y="577"/>
                      <a:pt x="52" y="537"/>
                      <a:pt x="52" y="488"/>
                    </a:cubicBezTo>
                    <a:cubicBezTo>
                      <a:pt x="52" y="439"/>
                      <a:pt x="92" y="398"/>
                      <a:pt x="141" y="398"/>
                    </a:cubicBezTo>
                    <a:cubicBezTo>
                      <a:pt x="191" y="398"/>
                      <a:pt x="231" y="439"/>
                      <a:pt x="231" y="488"/>
                    </a:cubicBezTo>
                    <a:cubicBezTo>
                      <a:pt x="231" y="537"/>
                      <a:pt x="191" y="577"/>
                      <a:pt x="141" y="577"/>
                    </a:cubicBezTo>
                    <a:close/>
                    <a:moveTo>
                      <a:pt x="1336" y="231"/>
                    </a:moveTo>
                    <a:cubicBezTo>
                      <a:pt x="1286" y="231"/>
                      <a:pt x="1246" y="191"/>
                      <a:pt x="1246" y="141"/>
                    </a:cubicBezTo>
                    <a:cubicBezTo>
                      <a:pt x="1246" y="92"/>
                      <a:pt x="1286" y="52"/>
                      <a:pt x="1336" y="52"/>
                    </a:cubicBezTo>
                    <a:cubicBezTo>
                      <a:pt x="1385" y="52"/>
                      <a:pt x="1425" y="92"/>
                      <a:pt x="1425" y="141"/>
                    </a:cubicBezTo>
                    <a:cubicBezTo>
                      <a:pt x="1425" y="191"/>
                      <a:pt x="1385" y="231"/>
                      <a:pt x="1336" y="23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38" name="Freeform 62"/>
              <p:cNvSpPr>
                <a:spLocks noEditPoints="1"/>
              </p:cNvSpPr>
              <p:nvPr/>
            </p:nvSpPr>
            <p:spPr bwMode="auto">
              <a:xfrm>
                <a:off x="10302875" y="3155950"/>
                <a:ext cx="84138" cy="82550"/>
              </a:xfrm>
              <a:custGeom>
                <a:avLst/>
                <a:gdLst>
                  <a:gd name="T0" fmla="*/ 141 w 283"/>
                  <a:gd name="T1" fmla="*/ 0 h 283"/>
                  <a:gd name="T2" fmla="*/ 0 w 283"/>
                  <a:gd name="T3" fmla="*/ 141 h 283"/>
                  <a:gd name="T4" fmla="*/ 141 w 283"/>
                  <a:gd name="T5" fmla="*/ 283 h 283"/>
                  <a:gd name="T6" fmla="*/ 283 w 283"/>
                  <a:gd name="T7" fmla="*/ 141 h 283"/>
                  <a:gd name="T8" fmla="*/ 141 w 283"/>
                  <a:gd name="T9" fmla="*/ 0 h 283"/>
                  <a:gd name="T10" fmla="*/ 141 w 283"/>
                  <a:gd name="T11" fmla="*/ 231 h 283"/>
                  <a:gd name="T12" fmla="*/ 52 w 283"/>
                  <a:gd name="T13" fmla="*/ 141 h 283"/>
                  <a:gd name="T14" fmla="*/ 141 w 283"/>
                  <a:gd name="T15" fmla="*/ 52 h 283"/>
                  <a:gd name="T16" fmla="*/ 231 w 283"/>
                  <a:gd name="T17" fmla="*/ 141 h 283"/>
                  <a:gd name="T18" fmla="*/ 141 w 283"/>
                  <a:gd name="T19" fmla="*/ 23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83">
                    <a:moveTo>
                      <a:pt x="141" y="0"/>
                    </a:moveTo>
                    <a:cubicBezTo>
                      <a:pt x="63" y="0"/>
                      <a:pt x="0" y="63"/>
                      <a:pt x="0" y="141"/>
                    </a:cubicBezTo>
                    <a:cubicBezTo>
                      <a:pt x="0" y="219"/>
                      <a:pt x="63" y="283"/>
                      <a:pt x="141" y="283"/>
                    </a:cubicBezTo>
                    <a:cubicBezTo>
                      <a:pt x="219" y="283"/>
                      <a:pt x="283" y="219"/>
                      <a:pt x="283" y="141"/>
                    </a:cubicBezTo>
                    <a:cubicBezTo>
                      <a:pt x="283" y="63"/>
                      <a:pt x="219" y="0"/>
                      <a:pt x="141" y="0"/>
                    </a:cubicBezTo>
                    <a:close/>
                    <a:moveTo>
                      <a:pt x="141" y="231"/>
                    </a:moveTo>
                    <a:cubicBezTo>
                      <a:pt x="92" y="231"/>
                      <a:pt x="52" y="191"/>
                      <a:pt x="52" y="141"/>
                    </a:cubicBezTo>
                    <a:cubicBezTo>
                      <a:pt x="52" y="92"/>
                      <a:pt x="92" y="52"/>
                      <a:pt x="141" y="52"/>
                    </a:cubicBezTo>
                    <a:cubicBezTo>
                      <a:pt x="191" y="52"/>
                      <a:pt x="231" y="92"/>
                      <a:pt x="231" y="141"/>
                    </a:cubicBezTo>
                    <a:cubicBezTo>
                      <a:pt x="231" y="191"/>
                      <a:pt x="191" y="231"/>
                      <a:pt x="141" y="23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42" name="Freeform 63"/>
              <p:cNvSpPr>
                <a:spLocks noEditPoints="1"/>
              </p:cNvSpPr>
              <p:nvPr/>
            </p:nvSpPr>
            <p:spPr bwMode="auto">
              <a:xfrm>
                <a:off x="10474325" y="3041650"/>
                <a:ext cx="165100" cy="84137"/>
              </a:xfrm>
              <a:custGeom>
                <a:avLst/>
                <a:gdLst>
                  <a:gd name="T0" fmla="*/ 141 w 565"/>
                  <a:gd name="T1" fmla="*/ 283 h 283"/>
                  <a:gd name="T2" fmla="*/ 280 w 565"/>
                  <a:gd name="T3" fmla="*/ 167 h 283"/>
                  <a:gd name="T4" fmla="*/ 565 w 565"/>
                  <a:gd name="T5" fmla="*/ 167 h 283"/>
                  <a:gd name="T6" fmla="*/ 565 w 565"/>
                  <a:gd name="T7" fmla="*/ 115 h 283"/>
                  <a:gd name="T8" fmla="*/ 280 w 565"/>
                  <a:gd name="T9" fmla="*/ 115 h 283"/>
                  <a:gd name="T10" fmla="*/ 141 w 565"/>
                  <a:gd name="T11" fmla="*/ 0 h 283"/>
                  <a:gd name="T12" fmla="*/ 0 w 565"/>
                  <a:gd name="T13" fmla="*/ 141 h 283"/>
                  <a:gd name="T14" fmla="*/ 141 w 565"/>
                  <a:gd name="T15" fmla="*/ 283 h 283"/>
                  <a:gd name="T16" fmla="*/ 141 w 565"/>
                  <a:gd name="T17" fmla="*/ 52 h 283"/>
                  <a:gd name="T18" fmla="*/ 231 w 565"/>
                  <a:gd name="T19" fmla="*/ 141 h 283"/>
                  <a:gd name="T20" fmla="*/ 141 w 565"/>
                  <a:gd name="T21" fmla="*/ 231 h 283"/>
                  <a:gd name="T22" fmla="*/ 52 w 565"/>
                  <a:gd name="T23" fmla="*/ 141 h 283"/>
                  <a:gd name="T24" fmla="*/ 141 w 565"/>
                  <a:gd name="T25" fmla="*/ 5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5" h="283">
                    <a:moveTo>
                      <a:pt x="141" y="283"/>
                    </a:moveTo>
                    <a:cubicBezTo>
                      <a:pt x="210" y="283"/>
                      <a:pt x="268" y="233"/>
                      <a:pt x="280" y="167"/>
                    </a:cubicBezTo>
                    <a:cubicBezTo>
                      <a:pt x="565" y="167"/>
                      <a:pt x="565" y="167"/>
                      <a:pt x="565" y="167"/>
                    </a:cubicBezTo>
                    <a:cubicBezTo>
                      <a:pt x="565" y="115"/>
                      <a:pt x="565" y="115"/>
                      <a:pt x="565" y="115"/>
                    </a:cubicBezTo>
                    <a:cubicBezTo>
                      <a:pt x="280" y="115"/>
                      <a:pt x="280" y="115"/>
                      <a:pt x="280" y="115"/>
                    </a:cubicBezTo>
                    <a:cubicBezTo>
                      <a:pt x="268" y="49"/>
                      <a:pt x="210" y="0"/>
                      <a:pt x="141" y="0"/>
                    </a:cubicBezTo>
                    <a:cubicBezTo>
                      <a:pt x="63" y="0"/>
                      <a:pt x="0" y="63"/>
                      <a:pt x="0" y="141"/>
                    </a:cubicBezTo>
                    <a:cubicBezTo>
                      <a:pt x="0" y="219"/>
                      <a:pt x="63" y="283"/>
                      <a:pt x="141" y="283"/>
                    </a:cubicBezTo>
                    <a:close/>
                    <a:moveTo>
                      <a:pt x="141" y="52"/>
                    </a:moveTo>
                    <a:cubicBezTo>
                      <a:pt x="190" y="52"/>
                      <a:pt x="231" y="92"/>
                      <a:pt x="231" y="141"/>
                    </a:cubicBezTo>
                    <a:cubicBezTo>
                      <a:pt x="231" y="191"/>
                      <a:pt x="190" y="231"/>
                      <a:pt x="141" y="231"/>
                    </a:cubicBezTo>
                    <a:cubicBezTo>
                      <a:pt x="92" y="231"/>
                      <a:pt x="52" y="191"/>
                      <a:pt x="52" y="141"/>
                    </a:cubicBezTo>
                    <a:cubicBezTo>
                      <a:pt x="52" y="92"/>
                      <a:pt x="92" y="52"/>
                      <a:pt x="141" y="5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244" name="Freeform 64"/>
              <p:cNvSpPr>
                <a:spLocks noEditPoints="1"/>
              </p:cNvSpPr>
              <p:nvPr/>
            </p:nvSpPr>
            <p:spPr bwMode="auto">
              <a:xfrm>
                <a:off x="10201275" y="3041650"/>
                <a:ext cx="434975" cy="196850"/>
              </a:xfrm>
              <a:custGeom>
                <a:avLst/>
                <a:gdLst>
                  <a:gd name="T0" fmla="*/ 141 w 1477"/>
                  <a:gd name="T1" fmla="*/ 283 h 668"/>
                  <a:gd name="T2" fmla="*/ 281 w 1477"/>
                  <a:gd name="T3" fmla="*/ 167 h 668"/>
                  <a:gd name="T4" fmla="*/ 512 w 1477"/>
                  <a:gd name="T5" fmla="*/ 167 h 668"/>
                  <a:gd name="T6" fmla="*/ 605 w 1477"/>
                  <a:gd name="T7" fmla="*/ 212 h 668"/>
                  <a:gd name="T8" fmla="*/ 606 w 1477"/>
                  <a:gd name="T9" fmla="*/ 212 h 668"/>
                  <a:gd name="T10" fmla="*/ 815 w 1477"/>
                  <a:gd name="T11" fmla="*/ 484 h 668"/>
                  <a:gd name="T12" fmla="*/ 957 w 1477"/>
                  <a:gd name="T13" fmla="*/ 552 h 668"/>
                  <a:gd name="T14" fmla="*/ 1197 w 1477"/>
                  <a:gd name="T15" fmla="*/ 552 h 668"/>
                  <a:gd name="T16" fmla="*/ 1336 w 1477"/>
                  <a:gd name="T17" fmla="*/ 668 h 668"/>
                  <a:gd name="T18" fmla="*/ 1477 w 1477"/>
                  <a:gd name="T19" fmla="*/ 526 h 668"/>
                  <a:gd name="T20" fmla="*/ 1336 w 1477"/>
                  <a:gd name="T21" fmla="*/ 385 h 668"/>
                  <a:gd name="T22" fmla="*/ 1197 w 1477"/>
                  <a:gd name="T23" fmla="*/ 500 h 668"/>
                  <a:gd name="T24" fmla="*/ 957 w 1477"/>
                  <a:gd name="T25" fmla="*/ 500 h 668"/>
                  <a:gd name="T26" fmla="*/ 858 w 1477"/>
                  <a:gd name="T27" fmla="*/ 455 h 668"/>
                  <a:gd name="T28" fmla="*/ 858 w 1477"/>
                  <a:gd name="T29" fmla="*/ 454 h 668"/>
                  <a:gd name="T30" fmla="*/ 648 w 1477"/>
                  <a:gd name="T31" fmla="*/ 182 h 668"/>
                  <a:gd name="T32" fmla="*/ 512 w 1477"/>
                  <a:gd name="T33" fmla="*/ 115 h 668"/>
                  <a:gd name="T34" fmla="*/ 281 w 1477"/>
                  <a:gd name="T35" fmla="*/ 115 h 668"/>
                  <a:gd name="T36" fmla="*/ 141 w 1477"/>
                  <a:gd name="T37" fmla="*/ 0 h 668"/>
                  <a:gd name="T38" fmla="*/ 0 w 1477"/>
                  <a:gd name="T39" fmla="*/ 141 h 668"/>
                  <a:gd name="T40" fmla="*/ 141 w 1477"/>
                  <a:gd name="T41" fmla="*/ 283 h 668"/>
                  <a:gd name="T42" fmla="*/ 1336 w 1477"/>
                  <a:gd name="T43" fmla="*/ 437 h 668"/>
                  <a:gd name="T44" fmla="*/ 1425 w 1477"/>
                  <a:gd name="T45" fmla="*/ 526 h 668"/>
                  <a:gd name="T46" fmla="*/ 1336 w 1477"/>
                  <a:gd name="T47" fmla="*/ 616 h 668"/>
                  <a:gd name="T48" fmla="*/ 1246 w 1477"/>
                  <a:gd name="T49" fmla="*/ 526 h 668"/>
                  <a:gd name="T50" fmla="*/ 1336 w 1477"/>
                  <a:gd name="T51" fmla="*/ 437 h 668"/>
                  <a:gd name="T52" fmla="*/ 141 w 1477"/>
                  <a:gd name="T53" fmla="*/ 52 h 668"/>
                  <a:gd name="T54" fmla="*/ 231 w 1477"/>
                  <a:gd name="T55" fmla="*/ 141 h 668"/>
                  <a:gd name="T56" fmla="*/ 141 w 1477"/>
                  <a:gd name="T57" fmla="*/ 231 h 668"/>
                  <a:gd name="T58" fmla="*/ 52 w 1477"/>
                  <a:gd name="T59" fmla="*/ 141 h 668"/>
                  <a:gd name="T60" fmla="*/ 141 w 1477"/>
                  <a:gd name="T61" fmla="*/ 52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77" h="668">
                    <a:moveTo>
                      <a:pt x="141" y="283"/>
                    </a:moveTo>
                    <a:cubicBezTo>
                      <a:pt x="211" y="283"/>
                      <a:pt x="268" y="233"/>
                      <a:pt x="281" y="167"/>
                    </a:cubicBezTo>
                    <a:cubicBezTo>
                      <a:pt x="512" y="167"/>
                      <a:pt x="512" y="167"/>
                      <a:pt x="512" y="167"/>
                    </a:cubicBezTo>
                    <a:cubicBezTo>
                      <a:pt x="547" y="167"/>
                      <a:pt x="589" y="187"/>
                      <a:pt x="605" y="212"/>
                    </a:cubicBezTo>
                    <a:cubicBezTo>
                      <a:pt x="606" y="212"/>
                      <a:pt x="606" y="212"/>
                      <a:pt x="606" y="212"/>
                    </a:cubicBezTo>
                    <a:cubicBezTo>
                      <a:pt x="815" y="484"/>
                      <a:pt x="815" y="484"/>
                      <a:pt x="815" y="484"/>
                    </a:cubicBezTo>
                    <a:cubicBezTo>
                      <a:pt x="844" y="527"/>
                      <a:pt x="910" y="552"/>
                      <a:pt x="957" y="552"/>
                    </a:cubicBezTo>
                    <a:cubicBezTo>
                      <a:pt x="1197" y="552"/>
                      <a:pt x="1197" y="552"/>
                      <a:pt x="1197" y="552"/>
                    </a:cubicBezTo>
                    <a:cubicBezTo>
                      <a:pt x="1209" y="618"/>
                      <a:pt x="1267" y="668"/>
                      <a:pt x="1336" y="668"/>
                    </a:cubicBezTo>
                    <a:cubicBezTo>
                      <a:pt x="1414" y="668"/>
                      <a:pt x="1477" y="604"/>
                      <a:pt x="1477" y="526"/>
                    </a:cubicBezTo>
                    <a:cubicBezTo>
                      <a:pt x="1477" y="448"/>
                      <a:pt x="1414" y="385"/>
                      <a:pt x="1336" y="385"/>
                    </a:cubicBezTo>
                    <a:cubicBezTo>
                      <a:pt x="1267" y="385"/>
                      <a:pt x="1209" y="435"/>
                      <a:pt x="1197" y="500"/>
                    </a:cubicBezTo>
                    <a:cubicBezTo>
                      <a:pt x="957" y="500"/>
                      <a:pt x="957" y="500"/>
                      <a:pt x="957" y="500"/>
                    </a:cubicBezTo>
                    <a:cubicBezTo>
                      <a:pt x="925" y="500"/>
                      <a:pt x="876" y="482"/>
                      <a:pt x="858" y="455"/>
                    </a:cubicBezTo>
                    <a:cubicBezTo>
                      <a:pt x="858" y="454"/>
                      <a:pt x="858" y="454"/>
                      <a:pt x="858" y="454"/>
                    </a:cubicBezTo>
                    <a:cubicBezTo>
                      <a:pt x="648" y="182"/>
                      <a:pt x="648" y="182"/>
                      <a:pt x="648" y="182"/>
                    </a:cubicBezTo>
                    <a:cubicBezTo>
                      <a:pt x="619" y="138"/>
                      <a:pt x="557" y="115"/>
                      <a:pt x="512" y="115"/>
                    </a:cubicBezTo>
                    <a:cubicBezTo>
                      <a:pt x="281" y="115"/>
                      <a:pt x="281" y="115"/>
                      <a:pt x="281" y="115"/>
                    </a:cubicBezTo>
                    <a:cubicBezTo>
                      <a:pt x="268" y="49"/>
                      <a:pt x="211" y="0"/>
                      <a:pt x="141" y="0"/>
                    </a:cubicBezTo>
                    <a:cubicBezTo>
                      <a:pt x="63" y="0"/>
                      <a:pt x="0" y="63"/>
                      <a:pt x="0" y="141"/>
                    </a:cubicBezTo>
                    <a:cubicBezTo>
                      <a:pt x="0" y="219"/>
                      <a:pt x="63" y="283"/>
                      <a:pt x="141" y="283"/>
                    </a:cubicBezTo>
                    <a:close/>
                    <a:moveTo>
                      <a:pt x="1336" y="437"/>
                    </a:moveTo>
                    <a:cubicBezTo>
                      <a:pt x="1385" y="437"/>
                      <a:pt x="1425" y="477"/>
                      <a:pt x="1425" y="526"/>
                    </a:cubicBezTo>
                    <a:cubicBezTo>
                      <a:pt x="1425" y="576"/>
                      <a:pt x="1385" y="616"/>
                      <a:pt x="1336" y="616"/>
                    </a:cubicBezTo>
                    <a:cubicBezTo>
                      <a:pt x="1286" y="616"/>
                      <a:pt x="1246" y="576"/>
                      <a:pt x="1246" y="526"/>
                    </a:cubicBezTo>
                    <a:cubicBezTo>
                      <a:pt x="1246" y="477"/>
                      <a:pt x="1286" y="437"/>
                      <a:pt x="1336" y="437"/>
                    </a:cubicBezTo>
                    <a:close/>
                    <a:moveTo>
                      <a:pt x="141" y="52"/>
                    </a:moveTo>
                    <a:cubicBezTo>
                      <a:pt x="191" y="52"/>
                      <a:pt x="231" y="92"/>
                      <a:pt x="231" y="141"/>
                    </a:cubicBezTo>
                    <a:cubicBezTo>
                      <a:pt x="231" y="191"/>
                      <a:pt x="191" y="231"/>
                      <a:pt x="141" y="231"/>
                    </a:cubicBezTo>
                    <a:cubicBezTo>
                      <a:pt x="92" y="231"/>
                      <a:pt x="52" y="191"/>
                      <a:pt x="52" y="141"/>
                    </a:cubicBezTo>
                    <a:cubicBezTo>
                      <a:pt x="52" y="92"/>
                      <a:pt x="92" y="52"/>
                      <a:pt x="141" y="5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14034"/>
                <a:endParaRPr lang="zh-CN" altLang="en-US" sz="1799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</p:grpSp>
        <p:cxnSp>
          <p:nvCxnSpPr>
            <p:cNvPr id="245" name="直接连接符 244"/>
            <p:cNvCxnSpPr/>
            <p:nvPr/>
          </p:nvCxnSpPr>
          <p:spPr>
            <a:xfrm>
              <a:off x="7857937" y="1488831"/>
              <a:ext cx="3486150" cy="0"/>
            </a:xfrm>
            <a:prstGeom prst="line">
              <a:avLst/>
            </a:prstGeom>
            <a:ln w="31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文本框 245"/>
            <p:cNvSpPr txBox="1"/>
            <p:nvPr/>
          </p:nvSpPr>
          <p:spPr>
            <a:xfrm>
              <a:off x="8716277" y="1250151"/>
              <a:ext cx="1743458" cy="2337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3746">
                <a:lnSpc>
                  <a:spcPts val="1699"/>
                </a:lnSpc>
              </a:pPr>
              <a:r>
                <a:rPr lang="zh-CN" altLang="en-US" sz="1799" b="1" dirty="0">
                  <a:solidFill>
                    <a:srgbClr val="C00000"/>
                  </a:solidFill>
                  <a:latin typeface="微软雅黑"/>
                  <a:ea typeface="微软雅黑"/>
                </a:rPr>
                <a:t>关键特性</a:t>
              </a:r>
              <a:endParaRPr lang="en-US" altLang="zh-CN" sz="1799" b="1" dirty="0">
                <a:solidFill>
                  <a:srgbClr val="C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7818824" y="5128536"/>
              <a:ext cx="1743458" cy="5625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3746">
                <a:lnSpc>
                  <a:spcPts val="1699"/>
                </a:lnSpc>
              </a:pPr>
              <a:r>
                <a:rPr lang="zh-CN" altLang="en-US" sz="1200" b="1" dirty="0">
                  <a:solidFill>
                    <a:srgbClr val="1D1D1A"/>
                  </a:solidFill>
                  <a:latin typeface="微软雅黑"/>
                  <a:ea typeface="微软雅黑"/>
                </a:rPr>
                <a:t>全场景</a:t>
              </a:r>
              <a:r>
                <a:rPr lang="en-US" altLang="zh-CN" sz="1200" b="1" dirty="0">
                  <a:solidFill>
                    <a:srgbClr val="1D1D1A"/>
                  </a:solidFill>
                  <a:latin typeface="微软雅黑"/>
                  <a:ea typeface="微软雅黑"/>
                </a:rPr>
                <a:t>AI</a:t>
              </a:r>
            </a:p>
            <a:p>
              <a:pPr algn="ctr" defTabSz="913746"/>
              <a:r>
                <a:rPr lang="zh-CN" altLang="en-US" sz="1000" dirty="0">
                  <a:solidFill>
                    <a:srgbClr val="1D1D1A"/>
                  </a:solidFill>
                  <a:latin typeface="微软雅黑"/>
                  <a:ea typeface="微软雅黑"/>
                </a:rPr>
                <a:t>多算力支持，</a:t>
              </a:r>
              <a:r>
                <a:rPr lang="zh-CN" altLang="en-US" sz="1000" dirty="0">
                  <a:solidFill>
                    <a:srgbClr val="1D1D1A"/>
                  </a:solidFill>
                  <a:latin typeface="微软雅黑"/>
                  <a:ea typeface="微软雅黑"/>
                  <a:sym typeface="Huawei Sans" panose="020C0503030203020204" pitchFamily="34" charset="0"/>
                </a:rPr>
                <a:t>全场景协同，自适应匹配端、边、云多样设备</a:t>
              </a:r>
              <a:endParaRPr lang="en-US" altLang="zh-CN" sz="1000" dirty="0">
                <a:solidFill>
                  <a:srgbClr val="EBEBEB">
                    <a:lumMod val="10000"/>
                  </a:srgb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0" name="Freeform 42"/>
            <p:cNvSpPr>
              <a:spLocks noEditPoints="1"/>
            </p:cNvSpPr>
            <p:nvPr/>
          </p:nvSpPr>
          <p:spPr bwMode="auto">
            <a:xfrm>
              <a:off x="8396183" y="4613086"/>
              <a:ext cx="598413" cy="446689"/>
            </a:xfrm>
            <a:custGeom>
              <a:avLst/>
              <a:gdLst>
                <a:gd name="T0" fmla="*/ 1569 w 1796"/>
                <a:gd name="T1" fmla="*/ 910 h 1342"/>
                <a:gd name="T2" fmla="*/ 1543 w 1796"/>
                <a:gd name="T3" fmla="*/ 645 h 1342"/>
                <a:gd name="T4" fmla="*/ 924 w 1796"/>
                <a:gd name="T5" fmla="*/ 432 h 1342"/>
                <a:gd name="T6" fmla="*/ 1151 w 1796"/>
                <a:gd name="T7" fmla="*/ 406 h 1342"/>
                <a:gd name="T8" fmla="*/ 1125 w 1796"/>
                <a:gd name="T9" fmla="*/ 0 h 1342"/>
                <a:gd name="T10" fmla="*/ 645 w 1796"/>
                <a:gd name="T11" fmla="*/ 26 h 1342"/>
                <a:gd name="T12" fmla="*/ 671 w 1796"/>
                <a:gd name="T13" fmla="*/ 432 h 1342"/>
                <a:gd name="T14" fmla="*/ 872 w 1796"/>
                <a:gd name="T15" fmla="*/ 645 h 1342"/>
                <a:gd name="T16" fmla="*/ 227 w 1796"/>
                <a:gd name="T17" fmla="*/ 671 h 1342"/>
                <a:gd name="T18" fmla="*/ 26 w 1796"/>
                <a:gd name="T19" fmla="*/ 910 h 1342"/>
                <a:gd name="T20" fmla="*/ 0 w 1796"/>
                <a:gd name="T21" fmla="*/ 1316 h 1342"/>
                <a:gd name="T22" fmla="*/ 481 w 1796"/>
                <a:gd name="T23" fmla="*/ 1342 h 1342"/>
                <a:gd name="T24" fmla="*/ 507 w 1796"/>
                <a:gd name="T25" fmla="*/ 936 h 1342"/>
                <a:gd name="T26" fmla="*/ 279 w 1796"/>
                <a:gd name="T27" fmla="*/ 910 h 1342"/>
                <a:gd name="T28" fmla="*/ 872 w 1796"/>
                <a:gd name="T29" fmla="*/ 697 h 1342"/>
                <a:gd name="T30" fmla="*/ 671 w 1796"/>
                <a:gd name="T31" fmla="*/ 910 h 1342"/>
                <a:gd name="T32" fmla="*/ 645 w 1796"/>
                <a:gd name="T33" fmla="*/ 1316 h 1342"/>
                <a:gd name="T34" fmla="*/ 1125 w 1796"/>
                <a:gd name="T35" fmla="*/ 1342 h 1342"/>
                <a:gd name="T36" fmla="*/ 1151 w 1796"/>
                <a:gd name="T37" fmla="*/ 936 h 1342"/>
                <a:gd name="T38" fmla="*/ 924 w 1796"/>
                <a:gd name="T39" fmla="*/ 910 h 1342"/>
                <a:gd name="T40" fmla="*/ 1517 w 1796"/>
                <a:gd name="T41" fmla="*/ 697 h 1342"/>
                <a:gd name="T42" fmla="*/ 1315 w 1796"/>
                <a:gd name="T43" fmla="*/ 910 h 1342"/>
                <a:gd name="T44" fmla="*/ 1289 w 1796"/>
                <a:gd name="T45" fmla="*/ 1316 h 1342"/>
                <a:gd name="T46" fmla="*/ 1770 w 1796"/>
                <a:gd name="T47" fmla="*/ 1342 h 1342"/>
                <a:gd name="T48" fmla="*/ 1796 w 1796"/>
                <a:gd name="T49" fmla="*/ 936 h 1342"/>
                <a:gd name="T50" fmla="*/ 697 w 1796"/>
                <a:gd name="T51" fmla="*/ 52 h 1342"/>
                <a:gd name="T52" fmla="*/ 1099 w 1796"/>
                <a:gd name="T53" fmla="*/ 380 h 1342"/>
                <a:gd name="T54" fmla="*/ 697 w 1796"/>
                <a:gd name="T55" fmla="*/ 52 h 1342"/>
                <a:gd name="T56" fmla="*/ 52 w 1796"/>
                <a:gd name="T57" fmla="*/ 1290 h 1342"/>
                <a:gd name="T58" fmla="*/ 455 w 1796"/>
                <a:gd name="T59" fmla="*/ 962 h 1342"/>
                <a:gd name="T60" fmla="*/ 1099 w 1796"/>
                <a:gd name="T61" fmla="*/ 1290 h 1342"/>
                <a:gd name="T62" fmla="*/ 697 w 1796"/>
                <a:gd name="T63" fmla="*/ 962 h 1342"/>
                <a:gd name="T64" fmla="*/ 1099 w 1796"/>
                <a:gd name="T65" fmla="*/ 1290 h 1342"/>
                <a:gd name="T66" fmla="*/ 1341 w 1796"/>
                <a:gd name="T67" fmla="*/ 1290 h 1342"/>
                <a:gd name="T68" fmla="*/ 1744 w 1796"/>
                <a:gd name="T69" fmla="*/ 96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6" h="1342">
                  <a:moveTo>
                    <a:pt x="1770" y="910"/>
                  </a:moveTo>
                  <a:cubicBezTo>
                    <a:pt x="1569" y="910"/>
                    <a:pt x="1569" y="910"/>
                    <a:pt x="1569" y="910"/>
                  </a:cubicBezTo>
                  <a:cubicBezTo>
                    <a:pt x="1569" y="671"/>
                    <a:pt x="1569" y="671"/>
                    <a:pt x="1569" y="671"/>
                  </a:cubicBezTo>
                  <a:cubicBezTo>
                    <a:pt x="1569" y="657"/>
                    <a:pt x="1557" y="645"/>
                    <a:pt x="1543" y="645"/>
                  </a:cubicBezTo>
                  <a:cubicBezTo>
                    <a:pt x="924" y="645"/>
                    <a:pt x="924" y="645"/>
                    <a:pt x="924" y="645"/>
                  </a:cubicBezTo>
                  <a:cubicBezTo>
                    <a:pt x="924" y="432"/>
                    <a:pt x="924" y="432"/>
                    <a:pt x="924" y="432"/>
                  </a:cubicBezTo>
                  <a:cubicBezTo>
                    <a:pt x="1125" y="432"/>
                    <a:pt x="1125" y="432"/>
                    <a:pt x="1125" y="432"/>
                  </a:cubicBezTo>
                  <a:cubicBezTo>
                    <a:pt x="1140" y="432"/>
                    <a:pt x="1151" y="420"/>
                    <a:pt x="1151" y="406"/>
                  </a:cubicBezTo>
                  <a:cubicBezTo>
                    <a:pt x="1151" y="26"/>
                    <a:pt x="1151" y="26"/>
                    <a:pt x="1151" y="26"/>
                  </a:cubicBezTo>
                  <a:cubicBezTo>
                    <a:pt x="1151" y="12"/>
                    <a:pt x="1140" y="0"/>
                    <a:pt x="1125" y="0"/>
                  </a:cubicBezTo>
                  <a:cubicBezTo>
                    <a:pt x="671" y="0"/>
                    <a:pt x="671" y="0"/>
                    <a:pt x="671" y="0"/>
                  </a:cubicBezTo>
                  <a:cubicBezTo>
                    <a:pt x="656" y="0"/>
                    <a:pt x="645" y="12"/>
                    <a:pt x="645" y="26"/>
                  </a:cubicBezTo>
                  <a:cubicBezTo>
                    <a:pt x="645" y="406"/>
                    <a:pt x="645" y="406"/>
                    <a:pt x="645" y="406"/>
                  </a:cubicBezTo>
                  <a:cubicBezTo>
                    <a:pt x="645" y="420"/>
                    <a:pt x="656" y="432"/>
                    <a:pt x="671" y="432"/>
                  </a:cubicBezTo>
                  <a:cubicBezTo>
                    <a:pt x="872" y="432"/>
                    <a:pt x="872" y="432"/>
                    <a:pt x="872" y="432"/>
                  </a:cubicBezTo>
                  <a:cubicBezTo>
                    <a:pt x="872" y="645"/>
                    <a:pt x="872" y="645"/>
                    <a:pt x="872" y="645"/>
                  </a:cubicBezTo>
                  <a:cubicBezTo>
                    <a:pt x="253" y="645"/>
                    <a:pt x="253" y="645"/>
                    <a:pt x="253" y="645"/>
                  </a:cubicBezTo>
                  <a:cubicBezTo>
                    <a:pt x="239" y="645"/>
                    <a:pt x="227" y="657"/>
                    <a:pt x="227" y="671"/>
                  </a:cubicBezTo>
                  <a:cubicBezTo>
                    <a:pt x="227" y="910"/>
                    <a:pt x="227" y="910"/>
                    <a:pt x="227" y="910"/>
                  </a:cubicBezTo>
                  <a:cubicBezTo>
                    <a:pt x="26" y="910"/>
                    <a:pt x="26" y="910"/>
                    <a:pt x="26" y="910"/>
                  </a:cubicBezTo>
                  <a:cubicBezTo>
                    <a:pt x="12" y="910"/>
                    <a:pt x="0" y="922"/>
                    <a:pt x="0" y="936"/>
                  </a:cubicBezTo>
                  <a:cubicBezTo>
                    <a:pt x="0" y="1316"/>
                    <a:pt x="0" y="1316"/>
                    <a:pt x="0" y="1316"/>
                  </a:cubicBezTo>
                  <a:cubicBezTo>
                    <a:pt x="0" y="1330"/>
                    <a:pt x="12" y="1342"/>
                    <a:pt x="26" y="1342"/>
                  </a:cubicBezTo>
                  <a:cubicBezTo>
                    <a:pt x="481" y="1342"/>
                    <a:pt x="481" y="1342"/>
                    <a:pt x="481" y="1342"/>
                  </a:cubicBezTo>
                  <a:cubicBezTo>
                    <a:pt x="495" y="1342"/>
                    <a:pt x="507" y="1330"/>
                    <a:pt x="507" y="1316"/>
                  </a:cubicBezTo>
                  <a:cubicBezTo>
                    <a:pt x="507" y="936"/>
                    <a:pt x="507" y="936"/>
                    <a:pt x="507" y="936"/>
                  </a:cubicBezTo>
                  <a:cubicBezTo>
                    <a:pt x="507" y="922"/>
                    <a:pt x="495" y="910"/>
                    <a:pt x="481" y="910"/>
                  </a:cubicBezTo>
                  <a:cubicBezTo>
                    <a:pt x="279" y="910"/>
                    <a:pt x="279" y="910"/>
                    <a:pt x="279" y="910"/>
                  </a:cubicBezTo>
                  <a:cubicBezTo>
                    <a:pt x="279" y="697"/>
                    <a:pt x="279" y="697"/>
                    <a:pt x="279" y="697"/>
                  </a:cubicBezTo>
                  <a:cubicBezTo>
                    <a:pt x="872" y="697"/>
                    <a:pt x="872" y="697"/>
                    <a:pt x="872" y="697"/>
                  </a:cubicBezTo>
                  <a:cubicBezTo>
                    <a:pt x="872" y="910"/>
                    <a:pt x="872" y="910"/>
                    <a:pt x="872" y="910"/>
                  </a:cubicBezTo>
                  <a:cubicBezTo>
                    <a:pt x="671" y="910"/>
                    <a:pt x="671" y="910"/>
                    <a:pt x="671" y="910"/>
                  </a:cubicBezTo>
                  <a:cubicBezTo>
                    <a:pt x="656" y="910"/>
                    <a:pt x="645" y="922"/>
                    <a:pt x="645" y="936"/>
                  </a:cubicBezTo>
                  <a:cubicBezTo>
                    <a:pt x="645" y="1316"/>
                    <a:pt x="645" y="1316"/>
                    <a:pt x="645" y="1316"/>
                  </a:cubicBezTo>
                  <a:cubicBezTo>
                    <a:pt x="645" y="1330"/>
                    <a:pt x="656" y="1342"/>
                    <a:pt x="671" y="1342"/>
                  </a:cubicBezTo>
                  <a:cubicBezTo>
                    <a:pt x="1125" y="1342"/>
                    <a:pt x="1125" y="1342"/>
                    <a:pt x="1125" y="1342"/>
                  </a:cubicBezTo>
                  <a:cubicBezTo>
                    <a:pt x="1140" y="1342"/>
                    <a:pt x="1151" y="1330"/>
                    <a:pt x="1151" y="1316"/>
                  </a:cubicBezTo>
                  <a:cubicBezTo>
                    <a:pt x="1151" y="936"/>
                    <a:pt x="1151" y="936"/>
                    <a:pt x="1151" y="936"/>
                  </a:cubicBezTo>
                  <a:cubicBezTo>
                    <a:pt x="1151" y="922"/>
                    <a:pt x="1140" y="910"/>
                    <a:pt x="1125" y="910"/>
                  </a:cubicBezTo>
                  <a:cubicBezTo>
                    <a:pt x="924" y="910"/>
                    <a:pt x="924" y="910"/>
                    <a:pt x="924" y="910"/>
                  </a:cubicBezTo>
                  <a:cubicBezTo>
                    <a:pt x="924" y="697"/>
                    <a:pt x="924" y="697"/>
                    <a:pt x="924" y="697"/>
                  </a:cubicBezTo>
                  <a:cubicBezTo>
                    <a:pt x="1517" y="697"/>
                    <a:pt x="1517" y="697"/>
                    <a:pt x="1517" y="697"/>
                  </a:cubicBezTo>
                  <a:cubicBezTo>
                    <a:pt x="1517" y="910"/>
                    <a:pt x="1517" y="910"/>
                    <a:pt x="1517" y="910"/>
                  </a:cubicBezTo>
                  <a:cubicBezTo>
                    <a:pt x="1315" y="910"/>
                    <a:pt x="1315" y="910"/>
                    <a:pt x="1315" y="910"/>
                  </a:cubicBezTo>
                  <a:cubicBezTo>
                    <a:pt x="1301" y="910"/>
                    <a:pt x="1289" y="922"/>
                    <a:pt x="1289" y="936"/>
                  </a:cubicBezTo>
                  <a:cubicBezTo>
                    <a:pt x="1289" y="1316"/>
                    <a:pt x="1289" y="1316"/>
                    <a:pt x="1289" y="1316"/>
                  </a:cubicBezTo>
                  <a:cubicBezTo>
                    <a:pt x="1289" y="1330"/>
                    <a:pt x="1301" y="1342"/>
                    <a:pt x="1315" y="1342"/>
                  </a:cubicBezTo>
                  <a:cubicBezTo>
                    <a:pt x="1770" y="1342"/>
                    <a:pt x="1770" y="1342"/>
                    <a:pt x="1770" y="1342"/>
                  </a:cubicBezTo>
                  <a:cubicBezTo>
                    <a:pt x="1784" y="1342"/>
                    <a:pt x="1796" y="1330"/>
                    <a:pt x="1796" y="1316"/>
                  </a:cubicBezTo>
                  <a:cubicBezTo>
                    <a:pt x="1796" y="936"/>
                    <a:pt x="1796" y="936"/>
                    <a:pt x="1796" y="936"/>
                  </a:cubicBezTo>
                  <a:cubicBezTo>
                    <a:pt x="1796" y="922"/>
                    <a:pt x="1784" y="910"/>
                    <a:pt x="1770" y="910"/>
                  </a:cubicBezTo>
                  <a:close/>
                  <a:moveTo>
                    <a:pt x="697" y="52"/>
                  </a:moveTo>
                  <a:cubicBezTo>
                    <a:pt x="1099" y="52"/>
                    <a:pt x="1099" y="52"/>
                    <a:pt x="1099" y="52"/>
                  </a:cubicBezTo>
                  <a:cubicBezTo>
                    <a:pt x="1099" y="380"/>
                    <a:pt x="1099" y="380"/>
                    <a:pt x="1099" y="380"/>
                  </a:cubicBezTo>
                  <a:cubicBezTo>
                    <a:pt x="697" y="380"/>
                    <a:pt x="697" y="380"/>
                    <a:pt x="697" y="380"/>
                  </a:cubicBezTo>
                  <a:lnTo>
                    <a:pt x="697" y="52"/>
                  </a:lnTo>
                  <a:close/>
                  <a:moveTo>
                    <a:pt x="455" y="1290"/>
                  </a:moveTo>
                  <a:cubicBezTo>
                    <a:pt x="52" y="1290"/>
                    <a:pt x="52" y="1290"/>
                    <a:pt x="52" y="1290"/>
                  </a:cubicBezTo>
                  <a:cubicBezTo>
                    <a:pt x="52" y="962"/>
                    <a:pt x="52" y="962"/>
                    <a:pt x="52" y="962"/>
                  </a:cubicBezTo>
                  <a:cubicBezTo>
                    <a:pt x="455" y="962"/>
                    <a:pt x="455" y="962"/>
                    <a:pt x="455" y="962"/>
                  </a:cubicBezTo>
                  <a:lnTo>
                    <a:pt x="455" y="1290"/>
                  </a:lnTo>
                  <a:close/>
                  <a:moveTo>
                    <a:pt x="1099" y="1290"/>
                  </a:moveTo>
                  <a:cubicBezTo>
                    <a:pt x="697" y="1290"/>
                    <a:pt x="697" y="1290"/>
                    <a:pt x="697" y="1290"/>
                  </a:cubicBezTo>
                  <a:cubicBezTo>
                    <a:pt x="697" y="962"/>
                    <a:pt x="697" y="962"/>
                    <a:pt x="697" y="962"/>
                  </a:cubicBezTo>
                  <a:cubicBezTo>
                    <a:pt x="1099" y="962"/>
                    <a:pt x="1099" y="962"/>
                    <a:pt x="1099" y="962"/>
                  </a:cubicBezTo>
                  <a:lnTo>
                    <a:pt x="1099" y="1290"/>
                  </a:lnTo>
                  <a:close/>
                  <a:moveTo>
                    <a:pt x="1744" y="1290"/>
                  </a:moveTo>
                  <a:cubicBezTo>
                    <a:pt x="1341" y="1290"/>
                    <a:pt x="1341" y="1290"/>
                    <a:pt x="1341" y="1290"/>
                  </a:cubicBezTo>
                  <a:cubicBezTo>
                    <a:pt x="1341" y="962"/>
                    <a:pt x="1341" y="962"/>
                    <a:pt x="1341" y="962"/>
                  </a:cubicBezTo>
                  <a:cubicBezTo>
                    <a:pt x="1744" y="962"/>
                    <a:pt x="1744" y="962"/>
                    <a:pt x="1744" y="962"/>
                  </a:cubicBezTo>
                  <a:lnTo>
                    <a:pt x="1744" y="129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/>
              <a:endParaRPr lang="zh-CN" altLang="en-US" sz="17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B1B7A22-C6AD-42BB-8D02-267E96D7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8" y="495680"/>
            <a:ext cx="11583404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深度学习全流程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01" y="2144407"/>
            <a:ext cx="10515600" cy="3543329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数据预处理：将图像、文本等数据处理为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可以计算的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神经网络构建：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使用框架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，搭建神经网络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定义模型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训练逻辑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，遍历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进行训练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使用训练好的模型，在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评估效果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模型推理：将训练好的模型部署，新数据输入获得预测结果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45" y="106278"/>
            <a:ext cx="7192645" cy="335661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10310" y="3822700"/>
            <a:ext cx="10515600" cy="218186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正向计算结果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(logits)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(logits)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与正确标签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(targets)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的误差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反向传播获取梯度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更新梯度到网络权重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187323">
              <a:spcBef>
                <a:spcPts val="1298"/>
              </a:spcBef>
            </a:pP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面向对象</a:t>
            </a:r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(OOP)</a:t>
            </a: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和函数式</a:t>
            </a:r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(FP)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65" y="2183130"/>
            <a:ext cx="4669155" cy="3012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30" y="2179955"/>
            <a:ext cx="4804410" cy="38773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30070" y="1691005"/>
            <a:ext cx="24295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OOP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Pytorch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04225" y="1691005"/>
            <a:ext cx="1360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FP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Jax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9080" y="5535295"/>
            <a:ext cx="487345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构造类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 -&gt; 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实例化对象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 -&gt;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对象调用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50330" y="6204585"/>
            <a:ext cx="487345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函数变换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187323">
              <a:spcBef>
                <a:spcPts val="1298"/>
              </a:spcBef>
            </a:pPr>
            <a:r>
              <a:rPr lang="en-US" altLang="zh-CN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MindSpore2.0——OOP+FP</a:t>
            </a:r>
            <a:r>
              <a:rPr lang="zh-CN" altLang="en-US" sz="2799" b="1" dirty="0">
                <a:solidFill>
                  <a:srgbClr val="990000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混合编程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用类构建神经网络</a:t>
            </a:r>
          </a:p>
          <a:p>
            <a:pPr marL="0" indent="-51435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marL="0" indent="-514350" algn="just">
              <a:lnSpc>
                <a:spcPct val="150000"/>
              </a:lnSpc>
              <a:buAutoNum type="arabicPeriod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Network+Loss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直接构造正向函数</a:t>
            </a:r>
          </a:p>
          <a:p>
            <a:pPr marL="0" indent="-51435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函数变换，获得梯度计算（反向传播）函数</a:t>
            </a:r>
          </a:p>
          <a:p>
            <a:pPr marL="0" indent="-51435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构造训练过程函数</a:t>
            </a:r>
          </a:p>
          <a:p>
            <a:pPr marL="0" indent="-51435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调用函数进行训练</a:t>
            </a:r>
          </a:p>
          <a:p>
            <a:pPr marL="514350" indent="-51435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功能页模板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7000B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1852</Words>
  <Application>Microsoft Office PowerPoint</Application>
  <PresentationFormat>宽屏</PresentationFormat>
  <Paragraphs>281</Paragraphs>
  <Slides>28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FZLanTingHeiS-B-GB</vt:lpstr>
      <vt:lpstr>FZLanTingHeiS-DB-GB</vt:lpstr>
      <vt:lpstr>FZLanTingHeiS-R-GB</vt:lpstr>
      <vt:lpstr>HarmonyOS Sans SC</vt:lpstr>
      <vt:lpstr>等线</vt:lpstr>
      <vt:lpstr>方正兰亭粗黑简体</vt:lpstr>
      <vt:lpstr>方正兰亭黑简体</vt:lpstr>
      <vt:lpstr>宋体</vt:lpstr>
      <vt:lpstr>微软雅黑</vt:lpstr>
      <vt:lpstr>微软雅黑</vt:lpstr>
      <vt:lpstr>Arial</vt:lpstr>
      <vt:lpstr>Calibri</vt:lpstr>
      <vt:lpstr>Cambria Math</vt:lpstr>
      <vt:lpstr>Huawei Sans</vt:lpstr>
      <vt:lpstr>Wingdings</vt:lpstr>
      <vt:lpstr>Office 主题</vt:lpstr>
      <vt:lpstr>3_功能页模板</vt:lpstr>
      <vt:lpstr>4_内容页模板</vt:lpstr>
      <vt:lpstr>5_感谢页模板</vt:lpstr>
      <vt:lpstr>如何使用MindSpore2.0做深度学习训练</vt:lpstr>
      <vt:lpstr>目录</vt:lpstr>
      <vt:lpstr>PowerPoint 演示文稿</vt:lpstr>
      <vt:lpstr>PowerPoint 演示文稿</vt:lpstr>
      <vt:lpstr>PowerPoint 演示文稿</vt:lpstr>
      <vt:lpstr>深度学习全流程</vt:lpstr>
      <vt:lpstr>PowerPoint 演示文稿</vt:lpstr>
      <vt:lpstr>面向对象(OOP)和函数式(FP)</vt:lpstr>
      <vt:lpstr>MindSpore2.0——OOP+FP混合编程</vt:lpstr>
      <vt:lpstr>MindSpore模型训练</vt:lpstr>
      <vt:lpstr>网络构建</vt:lpstr>
      <vt:lpstr>Loss function</vt:lpstr>
      <vt:lpstr>Optimizer</vt:lpstr>
      <vt:lpstr>Parameter and Hyper-parameter</vt:lpstr>
      <vt:lpstr>训练逻辑——一个Step的训练</vt:lpstr>
      <vt:lpstr>数据集遍历迭代</vt:lpstr>
      <vt:lpstr>模型评估</vt:lpstr>
      <vt:lpstr>模型保存与加载</vt:lpstr>
      <vt:lpstr>计算图</vt:lpstr>
      <vt:lpstr>即时编译(Just In Time, JIT)</vt:lpstr>
      <vt:lpstr>函数式自动微分</vt:lpstr>
      <vt:lpstr>函数式自动微分——神经网络</vt:lpstr>
      <vt:lpstr>高阶梯度</vt:lpstr>
      <vt:lpstr>梯度裁剪</vt:lpstr>
      <vt:lpstr>PowerPoint 演示文稿</vt:lpstr>
      <vt:lpstr>缩略语表</vt:lpstr>
      <vt:lpstr>缩略语表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如何使用MindSpore2.0做深度学习训练</dc:title>
  <dc:creator>wps</dc:creator>
  <cp:lastModifiedBy>liyuanqing (A)</cp:lastModifiedBy>
  <cp:revision>323</cp:revision>
  <dcterms:created xsi:type="dcterms:W3CDTF">2022-11-29T11:05:56Z</dcterms:created>
  <dcterms:modified xsi:type="dcterms:W3CDTF">2023-10-13T08:29:40Z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  <property fmtid="{D5CDD505-2E9C-101B-9397-08002B2CF9AE}" pid="4" name="_2015_ms_pID_725343">
    <vt:lpwstr>(3)3A6lzvto3RZaCXpNneinupjRcEL6N4O10/y2XNE+N6O0hibzKatXmA63VrD8qhmS6BlcIR+6
tZWvIBzJha9S+rhPmWA8YQ5OjRikvO3jRVS62ZGcnthZ7x68Er6F0m4wEuxFSCUnEg1OrgU6
DrwLGnO7x1rWWiFlVZaw3UatuGAx3PQOsiaU6t7sl2FI0DtHAZ0e9Kx6IqB9Vj0zc2YPwxuK
Eq9uw7oAJWPve96xfz</vt:lpwstr>
  </property>
  <property fmtid="{D5CDD505-2E9C-101B-9397-08002B2CF9AE}" pid="5" name="_2015_ms_pID_7253431">
    <vt:lpwstr>vhmXKwUivrg1dDj7pHrldtlnwsaYyWq9lmx9jtze0GPP3SUzLAdvBB
fP15HBeO2QUSMk9UPld+ilqBdJkaO12kJEUjOZPSgDRHpz17RvtIiC4glqFyDfA45zfmUDtr
frHf3i6rWvVFSmgVxj9gFa7Bee1QEfIkdIsneeVwNZcIZu7EKtvfTPchXhZZGDyA6W6G2Te9
VjSaP116ty5y4TYVv0UQ5kY5LnEkxE+ABITY</vt:lpwstr>
  </property>
  <property fmtid="{D5CDD505-2E9C-101B-9397-08002B2CF9AE}" pid="6" name="_2015_ms_pID_7253432">
    <vt:lpwstr>/FY5/ZJno1MFu3jBAyYNGcE=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1697183396</vt:lpwstr>
  </property>
</Properties>
</file>