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27"/>
  </p:notesMasterIdLst>
  <p:handoutMasterIdLst>
    <p:handoutMasterId r:id="rId28"/>
  </p:handoutMasterIdLst>
  <p:sldIdLst>
    <p:sldId id="280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6" r:id="rId25"/>
    <p:sldId id="325" r:id="rId26"/>
  </p:sldIdLst>
  <p:sldSz cx="12196763" cy="6858000"/>
  <p:notesSz cx="6858000" cy="9144000"/>
  <p:custDataLst>
    <p:tags r:id="rId29"/>
  </p:custDataLst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16" userDrawn="1">
          <p15:clr>
            <a:srgbClr val="A4A3A4"/>
          </p15:clr>
        </p15:guide>
        <p15:guide id="4" pos="7256" userDrawn="1">
          <p15:clr>
            <a:srgbClr val="A4A3A4"/>
          </p15:clr>
        </p15:guide>
        <p15:guide id="5" orient="horz" pos="344" userDrawn="1">
          <p15:clr>
            <a:srgbClr val="A4A3A4"/>
          </p15:clr>
        </p15:guide>
        <p15:guide id="6" orient="horz" pos="408" userDrawn="1">
          <p15:clr>
            <a:srgbClr val="A4A3A4"/>
          </p15:clr>
        </p15:guide>
        <p15:guide id="7" orient="horz" pos="3928" userDrawn="1">
          <p15:clr>
            <a:srgbClr val="A4A3A4"/>
          </p15:clr>
        </p15:guide>
        <p15:guide id="8" orient="horz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7EA"/>
    <a:srgbClr val="D0E1F7"/>
    <a:srgbClr val="FFFFFF"/>
    <a:srgbClr val="000000"/>
    <a:srgbClr val="E9002F"/>
    <a:srgbClr val="595757"/>
    <a:srgbClr val="221815"/>
    <a:srgbClr val="888888"/>
    <a:srgbClr val="898989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43" d="100"/>
          <a:sy n="43" d="100"/>
        </p:scale>
        <p:origin x="67" y="970"/>
      </p:cViewPr>
      <p:guideLst>
        <p:guide orient="horz" pos="2136"/>
        <p:guide pos="3840"/>
        <p:guide pos="416"/>
        <p:guide pos="7256"/>
        <p:guide orient="horz" pos="344"/>
        <p:guide orient="horz" pos="408"/>
        <p:guide orient="horz" pos="3928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509000F-6B58-4EA4-B32A-1B214CC38A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225398"/>
            <a:ext cx="10740640" cy="36426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6021" y="982767"/>
            <a:ext cx="10733557" cy="5220568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9026" marR="0" lvl="1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9181AA-8E93-7743-ADEB-8A06A0DFC13A}"/>
              </a:ext>
            </a:extLst>
          </p:cNvPr>
          <p:cNvSpPr/>
          <p:nvPr userDrawn="1"/>
        </p:nvSpPr>
        <p:spPr>
          <a:xfrm>
            <a:off x="0" y="5590903"/>
            <a:ext cx="12196763" cy="12670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344" userDrawn="1">
          <p15:clr>
            <a:srgbClr val="F26B43"/>
          </p15:clr>
        </p15:guide>
        <p15:guide id="6" orient="horz" pos="408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344" userDrawn="1">
          <p15:clr>
            <a:srgbClr val="F26B43"/>
          </p15:clr>
        </p15:guide>
        <p15:guide id="6" orient="horz" pos="408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0" y="2625389"/>
            <a:ext cx="1967973" cy="4233515"/>
            <a:chOff x="5343885" y="-48857"/>
            <a:chExt cx="3271316" cy="7037279"/>
          </a:xfrm>
        </p:grpSpPr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90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97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109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111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112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113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114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115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116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117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119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20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190/233/238</a:t>
              </a:r>
            </a:p>
          </p:txBody>
        </p:sp>
        <p:sp>
          <p:nvSpPr>
            <p:cNvPr id="121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22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23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0/0/0</a:t>
              </a:r>
            </a:p>
          </p:txBody>
        </p:sp>
        <p:sp>
          <p:nvSpPr>
            <p:cNvPr id="124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25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26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27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28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4CAFD75-C2EF-49EA-89DD-730E41C04F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701" y="6095355"/>
            <a:ext cx="1095072" cy="6157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E5CEFB-883D-44DC-9554-4EC6233731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3" cy="79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344" userDrawn="1">
          <p15:clr>
            <a:srgbClr val="F26B43"/>
          </p15:clr>
        </p15:guide>
        <p15:guide id="6" orient="horz" pos="408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339F927-69CD-4314-8393-D2500989127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344" userDrawn="1">
          <p15:clr>
            <a:srgbClr val="F26B43"/>
          </p15:clr>
        </p15:guide>
        <p15:guide id="6" orient="horz" pos="408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hyperlink" Target="http://jalammar.github.io/illustrated-gpt2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9">
            <a:extLst>
              <a:ext uri="{FF2B5EF4-FFF2-40B4-BE49-F238E27FC236}">
                <a16:creationId xmlns:a16="http://schemas.microsoft.com/office/drawing/2014/main" id="{5EB3B966-644A-51C4-35A3-B612955B4D05}"/>
              </a:ext>
            </a:extLst>
          </p:cNvPr>
          <p:cNvSpPr txBox="1"/>
          <p:nvPr/>
        </p:nvSpPr>
        <p:spPr>
          <a:xfrm>
            <a:off x="3133471" y="86613"/>
            <a:ext cx="5652135" cy="1035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74495" marR="5080" indent="-1661795">
              <a:lnSpc>
                <a:spcPct val="100000"/>
              </a:lnSpc>
              <a:spcBef>
                <a:spcPts val="120"/>
              </a:spcBef>
            </a:pPr>
            <a:r>
              <a:rPr sz="3300" b="1" spc="315" dirty="0">
                <a:solidFill>
                  <a:srgbClr val="1D1D1A"/>
                </a:solidFill>
                <a:latin typeface="微软雅黑"/>
                <a:cs typeface="微软雅黑"/>
              </a:rPr>
              <a:t>昇思</a:t>
            </a:r>
            <a:r>
              <a:rPr sz="3300" b="1" spc="325" dirty="0">
                <a:solidFill>
                  <a:srgbClr val="1D1D1A"/>
                </a:solidFill>
                <a:latin typeface="Trebuchet MS"/>
                <a:cs typeface="Trebuchet MS"/>
              </a:rPr>
              <a:t>Mind</a:t>
            </a:r>
            <a:r>
              <a:rPr sz="3300" b="1" spc="-690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3300" b="1" spc="245" dirty="0">
                <a:solidFill>
                  <a:srgbClr val="1D1D1A"/>
                </a:solidFill>
                <a:latin typeface="Trebuchet MS"/>
                <a:cs typeface="Trebuchet MS"/>
              </a:rPr>
              <a:t>Spore</a:t>
            </a:r>
            <a:r>
              <a:rPr sz="3300" b="1" spc="270" dirty="0">
                <a:solidFill>
                  <a:srgbClr val="1D1D1A"/>
                </a:solidFill>
                <a:latin typeface="微软雅黑"/>
                <a:cs typeface="微软雅黑"/>
              </a:rPr>
              <a:t>技术公开课</a:t>
            </a:r>
            <a:r>
              <a:rPr sz="3300" b="1" spc="229" dirty="0">
                <a:solidFill>
                  <a:srgbClr val="1D1D1A"/>
                </a:solidFill>
                <a:latin typeface="微软雅黑"/>
                <a:cs typeface="微软雅黑"/>
              </a:rPr>
              <a:t>大模型专题</a:t>
            </a:r>
            <a:endParaRPr sz="3300" dirty="0">
              <a:latin typeface="微软雅黑"/>
              <a:cs typeface="微软雅黑"/>
            </a:endParaRPr>
          </a:p>
        </p:txBody>
      </p:sp>
      <p:sp>
        <p:nvSpPr>
          <p:cNvPr id="3" name="object 10">
            <a:extLst>
              <a:ext uri="{FF2B5EF4-FFF2-40B4-BE49-F238E27FC236}">
                <a16:creationId xmlns:a16="http://schemas.microsoft.com/office/drawing/2014/main" id="{7A045D69-7E6E-FD75-AA57-C300036415ED}"/>
              </a:ext>
            </a:extLst>
          </p:cNvPr>
          <p:cNvSpPr/>
          <p:nvPr/>
        </p:nvSpPr>
        <p:spPr>
          <a:xfrm>
            <a:off x="5187315" y="1312227"/>
            <a:ext cx="1651000" cy="0"/>
          </a:xfrm>
          <a:custGeom>
            <a:avLst/>
            <a:gdLst/>
            <a:ahLst/>
            <a:cxnLst/>
            <a:rect l="l" t="t" r="r" b="b"/>
            <a:pathLst>
              <a:path w="1651000">
                <a:moveTo>
                  <a:pt x="0" y="0"/>
                </a:moveTo>
                <a:lnTo>
                  <a:pt x="1651000" y="0"/>
                </a:lnTo>
              </a:path>
            </a:pathLst>
          </a:custGeom>
          <a:ln w="3048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3A8364D8-9832-2767-958F-F176E80D6EA0}"/>
              </a:ext>
            </a:extLst>
          </p:cNvPr>
          <p:cNvSpPr txBox="1"/>
          <p:nvPr/>
        </p:nvSpPr>
        <p:spPr>
          <a:xfrm>
            <a:off x="5683250" y="1459229"/>
            <a:ext cx="5467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1D1D1B"/>
                </a:solidFill>
                <a:latin typeface="Arial"/>
                <a:cs typeface="Arial"/>
              </a:rPr>
              <a:t>GPT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76E5A439-563A-0634-2069-60B4F5D2758E}"/>
              </a:ext>
            </a:extLst>
          </p:cNvPr>
          <p:cNvSpPr txBox="1">
            <a:spLocks/>
          </p:cNvSpPr>
          <p:nvPr/>
        </p:nvSpPr>
        <p:spPr>
          <a:xfrm>
            <a:off x="2657156" y="-79936"/>
            <a:ext cx="6783705" cy="88963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>
            <a:lvl1pPr>
              <a:defRPr sz="2400" b="1" i="0">
                <a:solidFill>
                  <a:srgbClr val="1D1D1A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0" marR="48895" lvl="0" indent="0" algn="ctr" defTabSz="914400" eaLnBrk="1" fontAlgn="auto" latinLnBrk="0" hangingPunct="1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9560" algn="l"/>
                <a:tab pos="2188845" algn="l"/>
              </a:tabLst>
              <a:defRPr/>
            </a:pPr>
            <a:r>
              <a:rPr kumimoji="0" lang="en-US" sz="2400" b="1" i="0" u="non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	GPT</a:t>
            </a:r>
            <a:r>
              <a:rPr kumimoji="0" lang="en-US" sz="2400" b="1" i="0" u="none" kern="0" cap="none" spc="-9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kern="0" cap="none" spc="-1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Output</a:t>
            </a:r>
            <a:r>
              <a:rPr kumimoji="0" lang="en-US" sz="2400" b="1" i="0" u="non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	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GPT</a:t>
            </a:r>
            <a:r>
              <a:rPr kumimoji="0" lang="en-US" sz="2400" b="1" i="0" u="none" strike="noStrike" kern="0" cap="none" spc="-7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strike="noStrike" kern="0" cap="none" spc="825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—</a:t>
            </a:r>
            <a:r>
              <a:rPr kumimoji="0" lang="en-US" sz="2400" b="1" i="0" u="none" strike="noStrike" kern="0" cap="none" spc="775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—</a:t>
            </a:r>
            <a:r>
              <a:rPr kumimoji="0" lang="en-US" sz="2400" b="1" i="0" u="none" strike="noStrike" kern="0" cap="none" spc="15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strike="noStrike" kern="0" cap="none" spc="-25" normalizeH="0" baseline="0" noProof="0" dirty="0">
                <a:ln>
                  <a:noFill/>
                </a:ln>
                <a:solidFill>
                  <a:srgbClr val="005C9C"/>
                </a:solidFill>
                <a:effectLst/>
                <a:uLnTx/>
                <a:uFillTx/>
                <a:latin typeface="Trebuchet MS"/>
                <a:ea typeface="+mj-ea"/>
              </a:rPr>
              <a:t>Generative(?)</a:t>
            </a:r>
            <a:r>
              <a:rPr kumimoji="0" lang="en-US" sz="2400" b="1" i="0" u="none" strike="noStrike" kern="0" cap="none" spc="-95" normalizeH="0" baseline="0" noProof="0" dirty="0">
                <a:ln>
                  <a:noFill/>
                </a:ln>
                <a:solidFill>
                  <a:srgbClr val="005C9C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strike="noStrike" kern="0" cap="none" spc="-4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Pre-</a:t>
            </a:r>
            <a:r>
              <a:rPr kumimoji="0" lang="en-US" sz="2400" b="1" i="0" u="none" strike="noStrike" kern="0" cap="none" spc="-7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trained</a:t>
            </a:r>
            <a:r>
              <a:rPr kumimoji="0" lang="en-US" sz="2400" b="1" i="0" u="none" strike="noStrike" kern="0" cap="none" spc="-65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strike="noStrike" kern="0" cap="none" spc="-1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Transformer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C46828B-D94C-9C7A-DA78-355DB1131023}"/>
              </a:ext>
            </a:extLst>
          </p:cNvPr>
          <p:cNvSpPr txBox="1"/>
          <p:nvPr/>
        </p:nvSpPr>
        <p:spPr>
          <a:xfrm>
            <a:off x="815022" y="1104645"/>
            <a:ext cx="6214745" cy="208470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 defTabSz="914400">
              <a:spcBef>
                <a:spcPts val="1180"/>
              </a:spcBef>
            </a:pPr>
            <a:r>
              <a:rPr kern="0" dirty="0">
                <a:solidFill>
                  <a:srgbClr val="1D1D1A"/>
                </a:solidFill>
                <a:latin typeface="微软雅黑"/>
                <a:cs typeface="微软雅黑"/>
              </a:rPr>
              <a:t>因此，GPT很适合应用于</a:t>
            </a:r>
            <a:r>
              <a:rPr b="1" kern="0" dirty="0">
                <a:solidFill>
                  <a:srgbClr val="1D1D1A"/>
                </a:solidFill>
                <a:latin typeface="微软雅黑"/>
                <a:cs typeface="微软雅黑"/>
              </a:rPr>
              <a:t>生成式</a:t>
            </a:r>
            <a:r>
              <a:rPr b="1" kern="0" spc="-20" dirty="0">
                <a:solidFill>
                  <a:srgbClr val="1D1D1A"/>
                </a:solidFill>
                <a:latin typeface="微软雅黑"/>
                <a:cs typeface="微软雅黑"/>
              </a:rPr>
              <a:t>（NLG）</a:t>
            </a:r>
            <a:r>
              <a:rPr kern="0" spc="-10" dirty="0">
                <a:solidFill>
                  <a:srgbClr val="1D1D1A"/>
                </a:solidFill>
                <a:latin typeface="微软雅黑"/>
                <a:cs typeface="微软雅黑"/>
              </a:rPr>
              <a:t>的下游任务中，如：</a:t>
            </a:r>
            <a:endParaRPr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  <a:p>
            <a:pPr marL="297180" indent="-284480" defTabSz="914400">
              <a:spcBef>
                <a:spcPts val="1085"/>
              </a:spcBef>
              <a:buFont typeface="Arial"/>
              <a:buChar char="•"/>
              <a:tabLst>
                <a:tab pos="296545" algn="l"/>
                <a:tab pos="297180" algn="l"/>
              </a:tabLst>
            </a:pPr>
            <a:r>
              <a:rPr kern="0" dirty="0">
                <a:solidFill>
                  <a:srgbClr val="1D1D1A"/>
                </a:solidFill>
                <a:latin typeface="微软雅黑"/>
                <a:cs typeface="微软雅黑"/>
              </a:rPr>
              <a:t>文本摘要</a:t>
            </a:r>
            <a:r>
              <a:rPr kern="0" spc="-10" dirty="0">
                <a:solidFill>
                  <a:srgbClr val="1D1D1A"/>
                </a:solidFill>
                <a:latin typeface="微软雅黑"/>
                <a:cs typeface="微软雅黑"/>
              </a:rPr>
              <a:t>（Summerization）</a:t>
            </a:r>
            <a:endParaRPr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  <a:p>
            <a:pPr marL="297180" indent="-284480" defTabSz="914400">
              <a:spcBef>
                <a:spcPts val="1080"/>
              </a:spcBef>
              <a:buFont typeface="Arial"/>
              <a:buChar char="•"/>
              <a:tabLst>
                <a:tab pos="296545" algn="l"/>
                <a:tab pos="297180" algn="l"/>
              </a:tabLst>
            </a:pPr>
            <a:r>
              <a:rPr kern="0" dirty="0">
                <a:solidFill>
                  <a:srgbClr val="1D1D1A"/>
                </a:solidFill>
                <a:latin typeface="微软雅黑"/>
                <a:cs typeface="微软雅黑"/>
              </a:rPr>
              <a:t>机器翻译（Machine</a:t>
            </a:r>
            <a:r>
              <a:rPr kern="0" spc="-2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kern="0" spc="-10" dirty="0">
                <a:solidFill>
                  <a:srgbClr val="1D1D1A"/>
                </a:solidFill>
                <a:latin typeface="微软雅黑"/>
                <a:cs typeface="微软雅黑"/>
              </a:rPr>
              <a:t>Translation）</a:t>
            </a:r>
            <a:endParaRPr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  <a:p>
            <a:pPr marL="297180" indent="-284480" defTabSz="914400">
              <a:spcBef>
                <a:spcPts val="1085"/>
              </a:spcBef>
              <a:buFont typeface="Arial"/>
              <a:buChar char="•"/>
              <a:tabLst>
                <a:tab pos="296545" algn="l"/>
                <a:tab pos="297180" algn="l"/>
              </a:tabLst>
            </a:pPr>
            <a:r>
              <a:rPr kern="0" dirty="0">
                <a:solidFill>
                  <a:srgbClr val="1D1D1A"/>
                </a:solidFill>
                <a:latin typeface="微软雅黑"/>
                <a:cs typeface="微软雅黑"/>
              </a:rPr>
              <a:t>问答（Question</a:t>
            </a:r>
            <a:r>
              <a:rPr kern="0" spc="1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kern="0" spc="-10" dirty="0">
                <a:solidFill>
                  <a:srgbClr val="1D1D1A"/>
                </a:solidFill>
                <a:latin typeface="微软雅黑"/>
                <a:cs typeface="微软雅黑"/>
              </a:rPr>
              <a:t>Answering）</a:t>
            </a:r>
            <a:endParaRPr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  <a:p>
            <a:pPr marL="297180" indent="-284480" defTabSz="914400">
              <a:spcBef>
                <a:spcPts val="1080"/>
              </a:spcBef>
              <a:buFont typeface="Arial"/>
              <a:buChar char="•"/>
              <a:tabLst>
                <a:tab pos="296545" algn="l"/>
                <a:tab pos="297180" algn="l"/>
              </a:tabLst>
            </a:pPr>
            <a:r>
              <a:rPr kern="0" spc="-25" dirty="0">
                <a:solidFill>
                  <a:srgbClr val="1D1D1A"/>
                </a:solidFill>
                <a:latin typeface="微软雅黑"/>
                <a:cs typeface="微软雅黑"/>
              </a:rPr>
              <a:t>...</a:t>
            </a:r>
            <a:endParaRPr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AADD8857-98DC-187A-7FFF-C09FD83E88AE}"/>
              </a:ext>
            </a:extLst>
          </p:cNvPr>
          <p:cNvSpPr txBox="1"/>
          <p:nvPr/>
        </p:nvSpPr>
        <p:spPr>
          <a:xfrm>
            <a:off x="927417" y="4087177"/>
            <a:ext cx="345947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b="1" kern="0" spc="-5" dirty="0">
                <a:solidFill>
                  <a:srgbClr val="C00000"/>
                </a:solidFill>
                <a:latin typeface="微软雅黑"/>
                <a:cs typeface="微软雅黑"/>
              </a:rPr>
              <a:t>如果是理解式的任务，该怎么办？</a:t>
            </a:r>
            <a:endParaRPr kern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62233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5">
            <a:extLst>
              <a:ext uri="{FF2B5EF4-FFF2-40B4-BE49-F238E27FC236}">
                <a16:creationId xmlns:a16="http://schemas.microsoft.com/office/drawing/2014/main" id="{2811F501-D414-2AA6-D6C7-6F6DEB2EDBC4}"/>
              </a:ext>
            </a:extLst>
          </p:cNvPr>
          <p:cNvPicPr/>
          <p:nvPr/>
        </p:nvPicPr>
        <p:blipFill rotWithShape="1">
          <a:blip r:embed="rId2" cstate="print"/>
          <a:srcRect b="3294"/>
          <a:stretch/>
        </p:blipFill>
        <p:spPr>
          <a:xfrm>
            <a:off x="82895" y="1277303"/>
            <a:ext cx="11445240" cy="4799654"/>
          </a:xfrm>
          <a:prstGeom prst="rect">
            <a:avLst/>
          </a:prstGeom>
        </p:spPr>
      </p:pic>
      <p:sp>
        <p:nvSpPr>
          <p:cNvPr id="3" name="object 6">
            <a:extLst>
              <a:ext uri="{FF2B5EF4-FFF2-40B4-BE49-F238E27FC236}">
                <a16:creationId xmlns:a16="http://schemas.microsoft.com/office/drawing/2014/main" id="{5885B390-9518-B4A0-53BE-7A60378B6343}"/>
              </a:ext>
            </a:extLst>
          </p:cNvPr>
          <p:cNvSpPr txBox="1">
            <a:spLocks/>
          </p:cNvSpPr>
          <p:nvPr/>
        </p:nvSpPr>
        <p:spPr>
          <a:xfrm>
            <a:off x="2743211" y="-105249"/>
            <a:ext cx="6783705" cy="88963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>
            <a:lvl1pPr>
              <a:defRPr sz="2400" b="1" i="0">
                <a:solidFill>
                  <a:srgbClr val="1D1D1A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0" marR="48895" lvl="0" indent="0" algn="ctr" defTabSz="914400" eaLnBrk="1" fontAlgn="auto" latinLnBrk="0" hangingPunct="1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9560" algn="l"/>
                <a:tab pos="2188845" algn="l"/>
              </a:tabLst>
              <a:defRPr/>
            </a:pPr>
            <a:r>
              <a:rPr kumimoji="0" lang="en-US" sz="2400" b="1" i="0" u="non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	GPT</a:t>
            </a:r>
            <a:r>
              <a:rPr kumimoji="0" lang="en-US" sz="2400" b="1" i="0" u="none" kern="0" cap="none" spc="-9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kern="0" cap="none" spc="-1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Output</a:t>
            </a:r>
            <a:r>
              <a:rPr kumimoji="0" lang="en-US" sz="2400" b="1" i="0" u="non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	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GPT</a:t>
            </a:r>
            <a:r>
              <a:rPr kumimoji="0" lang="en-US" sz="2400" b="1" i="0" u="none" strike="noStrike" kern="0" cap="none" spc="-7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strike="noStrike" kern="0" cap="none" spc="825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—</a:t>
            </a:r>
            <a:r>
              <a:rPr kumimoji="0" lang="en-US" sz="2400" b="1" i="0" u="none" strike="noStrike" kern="0" cap="none" spc="775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—</a:t>
            </a:r>
            <a:r>
              <a:rPr kumimoji="0" lang="en-US" sz="2400" b="1" i="0" u="none" strike="noStrike" kern="0" cap="none" spc="15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strike="noStrike" kern="0" cap="none" spc="-25" normalizeH="0" baseline="0" noProof="0" dirty="0">
                <a:ln>
                  <a:noFill/>
                </a:ln>
                <a:solidFill>
                  <a:srgbClr val="005C9C"/>
                </a:solidFill>
                <a:effectLst/>
                <a:uLnTx/>
                <a:uFillTx/>
                <a:latin typeface="Trebuchet MS"/>
                <a:ea typeface="+mj-ea"/>
              </a:rPr>
              <a:t>Generative(?)</a:t>
            </a:r>
            <a:r>
              <a:rPr kumimoji="0" lang="en-US" sz="2400" b="1" i="0" u="none" strike="noStrike" kern="0" cap="none" spc="-95" normalizeH="0" baseline="0" noProof="0" dirty="0">
                <a:ln>
                  <a:noFill/>
                </a:ln>
                <a:solidFill>
                  <a:srgbClr val="005C9C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strike="noStrike" kern="0" cap="none" spc="-4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Pre-</a:t>
            </a:r>
            <a:r>
              <a:rPr kumimoji="0" lang="en-US" sz="2400" b="1" i="0" u="none" strike="noStrike" kern="0" cap="none" spc="-7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trained</a:t>
            </a:r>
            <a:r>
              <a:rPr kumimoji="0" lang="en-US" sz="2400" b="1" i="0" u="none" strike="noStrike" kern="0" cap="none" spc="-65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strike="noStrike" kern="0" cap="none" spc="-1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Transformer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567FB870-815B-8D9B-136D-13564316E1FA}"/>
              </a:ext>
            </a:extLst>
          </p:cNvPr>
          <p:cNvSpPr txBox="1"/>
          <p:nvPr/>
        </p:nvSpPr>
        <p:spPr>
          <a:xfrm>
            <a:off x="866774" y="781043"/>
            <a:ext cx="10753725" cy="7948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defTabSz="914400">
              <a:lnSpc>
                <a:spcPct val="150100"/>
              </a:lnSpc>
              <a:spcBef>
                <a:spcPts val="100"/>
              </a:spcBef>
            </a:pPr>
            <a:r>
              <a:rPr kern="0" dirty="0">
                <a:solidFill>
                  <a:srgbClr val="1D1D1A"/>
                </a:solidFill>
                <a:latin typeface="微软雅黑"/>
                <a:cs typeface="微软雅黑"/>
              </a:rPr>
              <a:t>GPT按照生成式的逻辑统一了下游任务的应用模板，使用最后一个token（[EOS</a:t>
            </a:r>
            <a:r>
              <a:rPr kern="0" spc="-50" dirty="0">
                <a:solidFill>
                  <a:srgbClr val="1D1D1A"/>
                </a:solidFill>
                <a:latin typeface="微软雅黑"/>
                <a:cs typeface="微软雅黑"/>
              </a:rPr>
              <a:t>] </a:t>
            </a:r>
            <a:r>
              <a:rPr kern="0" dirty="0">
                <a:solidFill>
                  <a:srgbClr val="1D1D1A"/>
                </a:solidFill>
                <a:latin typeface="微软雅黑"/>
                <a:cs typeface="微软雅黑"/>
              </a:rPr>
              <a:t>or</a:t>
            </a:r>
            <a:r>
              <a:rPr kern="0" spc="-15" dirty="0">
                <a:solidFill>
                  <a:srgbClr val="1D1D1A"/>
                </a:solidFill>
                <a:latin typeface="微软雅黑"/>
                <a:cs typeface="微软雅黑"/>
              </a:rPr>
              <a:t> [</a:t>
            </a:r>
            <a:r>
              <a:rPr kern="0" dirty="0">
                <a:solidFill>
                  <a:srgbClr val="1D1D1A"/>
                </a:solidFill>
                <a:latin typeface="微软雅黑"/>
                <a:cs typeface="微软雅黑"/>
              </a:rPr>
              <a:t>EXTRACT]）</a:t>
            </a:r>
            <a:r>
              <a:rPr kern="0" spc="-15" dirty="0" err="1">
                <a:solidFill>
                  <a:srgbClr val="1D1D1A"/>
                </a:solidFill>
                <a:latin typeface="微软雅黑"/>
                <a:cs typeface="微软雅黑"/>
              </a:rPr>
              <a:t>对应的隐</a:t>
            </a:r>
            <a:r>
              <a:rPr kern="0" spc="-5" dirty="0" err="1">
                <a:solidFill>
                  <a:srgbClr val="1D1D1A"/>
                </a:solidFill>
                <a:latin typeface="微软雅黑"/>
                <a:cs typeface="微软雅黑"/>
              </a:rPr>
              <a:t>向量，输入</a:t>
            </a:r>
            <a:r>
              <a:rPr lang="zh-CN" altLang="en-US" kern="0" spc="-5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kern="0" spc="-5" dirty="0" err="1">
                <a:solidFill>
                  <a:srgbClr val="1D1D1A"/>
                </a:solidFill>
                <a:latin typeface="微软雅黑"/>
              </a:rPr>
              <a:t>额</a:t>
            </a:r>
            <a:r>
              <a:rPr kern="0" spc="-5" dirty="0" err="1">
                <a:solidFill>
                  <a:srgbClr val="1D1D1A"/>
                </a:solidFill>
                <a:latin typeface="微软雅黑"/>
                <a:cs typeface="微软雅黑"/>
              </a:rPr>
              <a:t>外的输出层中，进行分类标签预测</a:t>
            </a:r>
            <a:r>
              <a:rPr kern="0" spc="-5" dirty="0">
                <a:solidFill>
                  <a:srgbClr val="1D1D1A"/>
                </a:solidFill>
                <a:latin typeface="微软雅黑"/>
                <a:cs typeface="微软雅黑"/>
              </a:rPr>
              <a:t>。</a:t>
            </a:r>
            <a:endParaRPr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9DF04F24-7005-3AD7-11AE-1403DC0C7720}"/>
              </a:ext>
            </a:extLst>
          </p:cNvPr>
          <p:cNvSpPr txBox="1"/>
          <p:nvPr/>
        </p:nvSpPr>
        <p:spPr>
          <a:xfrm>
            <a:off x="270192" y="6086157"/>
            <a:ext cx="52984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200" kern="0" dirty="0">
                <a:solidFill>
                  <a:srgbClr val="1D1D1A"/>
                </a:solidFill>
                <a:latin typeface="Trebuchet MS"/>
                <a:cs typeface="Trebuchet MS"/>
              </a:rPr>
              <a:t>[Reference]</a:t>
            </a:r>
            <a:r>
              <a:rPr sz="1200" kern="0" spc="140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1200" kern="0" dirty="0">
                <a:solidFill>
                  <a:srgbClr val="1D1D1A"/>
                </a:solidFill>
                <a:latin typeface="Trebuchet MS"/>
                <a:cs typeface="Trebuchet MS"/>
              </a:rPr>
              <a:t>improving</a:t>
            </a:r>
            <a:r>
              <a:rPr sz="1200" kern="0" spc="130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1200" kern="0" dirty="0">
                <a:solidFill>
                  <a:srgbClr val="1D1D1A"/>
                </a:solidFill>
                <a:latin typeface="Trebuchet MS"/>
                <a:cs typeface="Trebuchet MS"/>
              </a:rPr>
              <a:t>Language</a:t>
            </a:r>
            <a:r>
              <a:rPr sz="1200" kern="0" spc="100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1200" kern="0" dirty="0">
                <a:solidFill>
                  <a:srgbClr val="1D1D1A"/>
                </a:solidFill>
                <a:latin typeface="Trebuchet MS"/>
                <a:cs typeface="Trebuchet MS"/>
              </a:rPr>
              <a:t>Understanding</a:t>
            </a:r>
            <a:r>
              <a:rPr sz="1200" kern="0" spc="20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1200" kern="0" dirty="0">
                <a:solidFill>
                  <a:srgbClr val="1D1D1A"/>
                </a:solidFill>
                <a:latin typeface="Trebuchet MS"/>
                <a:cs typeface="Trebuchet MS"/>
              </a:rPr>
              <a:t>by</a:t>
            </a:r>
            <a:r>
              <a:rPr sz="1200" kern="0" spc="155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1200" kern="0" spc="-10" dirty="0">
                <a:solidFill>
                  <a:srgbClr val="1D1D1A"/>
                </a:solidFill>
                <a:latin typeface="Trebuchet MS"/>
                <a:cs typeface="Trebuchet MS"/>
              </a:rPr>
              <a:t>Generative</a:t>
            </a:r>
            <a:r>
              <a:rPr sz="1200" kern="0" spc="95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1200" kern="0" dirty="0">
                <a:solidFill>
                  <a:srgbClr val="1D1D1A"/>
                </a:solidFill>
                <a:latin typeface="Trebuchet MS"/>
                <a:cs typeface="Trebuchet MS"/>
              </a:rPr>
              <a:t>Pre-</a:t>
            </a:r>
            <a:r>
              <a:rPr sz="1200" kern="0" spc="-10" dirty="0">
                <a:solidFill>
                  <a:srgbClr val="1D1D1A"/>
                </a:solidFill>
                <a:latin typeface="Trebuchet MS"/>
                <a:cs typeface="Trebuchet MS"/>
              </a:rPr>
              <a:t>Training</a:t>
            </a:r>
            <a:endParaRPr sz="1200" kern="0" dirty="0">
              <a:solidFill>
                <a:sysClr val="windowText" lastClr="00000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07452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4CC954E-1C26-713A-DE66-48250235D80A}"/>
              </a:ext>
            </a:extLst>
          </p:cNvPr>
          <p:cNvSpPr txBox="1"/>
          <p:nvPr/>
        </p:nvSpPr>
        <p:spPr>
          <a:xfrm>
            <a:off x="639063" y="5907991"/>
            <a:ext cx="7181215" cy="342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defTabSz="914400">
              <a:lnSpc>
                <a:spcPts val="1090"/>
              </a:lnSpc>
              <a:spcBef>
                <a:spcPts val="110"/>
              </a:spcBef>
            </a:pPr>
            <a:endParaRPr sz="95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25780" defTabSz="914400">
              <a:lnSpc>
                <a:spcPts val="1390"/>
              </a:lnSpc>
            </a:pPr>
            <a:r>
              <a:rPr sz="1200" kern="0" spc="-20" dirty="0">
                <a:solidFill>
                  <a:srgbClr val="1D1D1A"/>
                </a:solidFill>
                <a:latin typeface="微软雅黑"/>
                <a:cs typeface="微软雅黑"/>
              </a:rPr>
              <a:t>Reference</a:t>
            </a:r>
            <a:r>
              <a:rPr sz="1200" kern="0" spc="-25" dirty="0">
                <a:solidFill>
                  <a:srgbClr val="1D1D1A"/>
                </a:solidFill>
                <a:latin typeface="微软雅黑"/>
                <a:cs typeface="微软雅黑"/>
              </a:rPr>
              <a:t>：[知乎]“追星”Transformer（</a:t>
            </a:r>
            <a:r>
              <a:rPr sz="1200" kern="0" spc="-10" dirty="0">
                <a:solidFill>
                  <a:srgbClr val="1D1D1A"/>
                </a:solidFill>
                <a:latin typeface="微软雅黑"/>
                <a:cs typeface="微软雅黑"/>
              </a:rPr>
              <a:t>二）：</a:t>
            </a:r>
            <a:r>
              <a:rPr sz="1200" kern="0" spc="-5" dirty="0">
                <a:solidFill>
                  <a:srgbClr val="1D1D1A"/>
                </a:solidFill>
                <a:latin typeface="微软雅黑"/>
                <a:cs typeface="微软雅黑"/>
              </a:rPr>
              <a:t>基于</a:t>
            </a:r>
            <a:r>
              <a:rPr sz="1200" kern="0" spc="-30" dirty="0">
                <a:solidFill>
                  <a:srgbClr val="1D1D1A"/>
                </a:solidFill>
                <a:latin typeface="微软雅黑"/>
                <a:cs typeface="微软雅黑"/>
              </a:rPr>
              <a:t>Transformer</a:t>
            </a:r>
            <a:r>
              <a:rPr sz="1200" kern="0" spc="-10" dirty="0">
                <a:solidFill>
                  <a:srgbClr val="1D1D1A"/>
                </a:solidFill>
                <a:latin typeface="微软雅黑"/>
                <a:cs typeface="微软雅黑"/>
              </a:rPr>
              <a:t>的预训练模型</a:t>
            </a:r>
            <a:r>
              <a:rPr sz="1200" kern="0" dirty="0">
                <a:solidFill>
                  <a:srgbClr val="1D1D1A"/>
                </a:solidFill>
                <a:latin typeface="微软雅黑"/>
                <a:cs typeface="微软雅黑"/>
              </a:rPr>
              <a:t>GPT</a:t>
            </a:r>
            <a:r>
              <a:rPr sz="1200" kern="0" spc="37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200" kern="0" dirty="0">
                <a:solidFill>
                  <a:srgbClr val="1D1D1A"/>
                </a:solidFill>
                <a:latin typeface="微软雅黑"/>
                <a:cs typeface="微软雅黑"/>
              </a:rPr>
              <a:t>by</a:t>
            </a:r>
            <a:r>
              <a:rPr sz="1200" kern="0" spc="15" dirty="0">
                <a:solidFill>
                  <a:srgbClr val="1D1D1A"/>
                </a:solidFill>
                <a:latin typeface="微软雅黑"/>
                <a:cs typeface="微软雅黑"/>
              </a:rPr>
              <a:t> 铁心核桃</a:t>
            </a:r>
            <a:endParaRPr sz="1200"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67CAC1FA-664F-82CE-9142-E6FDAF88D25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80" y="0"/>
            <a:ext cx="10687282" cy="5915641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16A6F9C3-4DC0-DE54-CE84-4A790D35FC5A}"/>
              </a:ext>
            </a:extLst>
          </p:cNvPr>
          <p:cNvSpPr txBox="1">
            <a:spLocks/>
          </p:cNvSpPr>
          <p:nvPr/>
        </p:nvSpPr>
        <p:spPr>
          <a:xfrm>
            <a:off x="792480" y="110626"/>
            <a:ext cx="16510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1D1D1A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defTabSz="914400">
              <a:spcBef>
                <a:spcPts val="100"/>
              </a:spcBef>
            </a:pPr>
            <a:r>
              <a:rPr lang="zh-CN" altLang="en-US" sz="3200" b="0" kern="0" spc="-1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文本分类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F190636-FB27-3B70-1DBF-209473581A58}"/>
              </a:ext>
            </a:extLst>
          </p:cNvPr>
          <p:cNvSpPr txBox="1"/>
          <p:nvPr/>
        </p:nvSpPr>
        <p:spPr>
          <a:xfrm>
            <a:off x="6994143" y="78404"/>
            <a:ext cx="16522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3200" kern="0" spc="-15" dirty="0">
                <a:solidFill>
                  <a:srgbClr val="1D1D1A"/>
                </a:solidFill>
                <a:latin typeface="微软雅黑"/>
                <a:cs typeface="微软雅黑"/>
              </a:rPr>
              <a:t>文本蕴含</a:t>
            </a:r>
            <a:endParaRPr sz="3200"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41036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4">
            <a:extLst>
              <a:ext uri="{FF2B5EF4-FFF2-40B4-BE49-F238E27FC236}">
                <a16:creationId xmlns:a16="http://schemas.microsoft.com/office/drawing/2014/main" id="{5DD19BBA-0C2E-F8FA-B773-339EEDE527E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912" y="0"/>
            <a:ext cx="10215648" cy="6057164"/>
          </a:xfrm>
          <a:prstGeom prst="rect">
            <a:avLst/>
          </a:prstGeom>
        </p:spPr>
      </p:pic>
      <p:sp>
        <p:nvSpPr>
          <p:cNvPr id="3" name="object 5">
            <a:extLst>
              <a:ext uri="{FF2B5EF4-FFF2-40B4-BE49-F238E27FC236}">
                <a16:creationId xmlns:a16="http://schemas.microsoft.com/office/drawing/2014/main" id="{6E798417-97DF-76AE-1145-3383B3447EF1}"/>
              </a:ext>
            </a:extLst>
          </p:cNvPr>
          <p:cNvSpPr txBox="1"/>
          <p:nvPr/>
        </p:nvSpPr>
        <p:spPr>
          <a:xfrm>
            <a:off x="537112" y="5996049"/>
            <a:ext cx="7181215" cy="342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defTabSz="914400">
              <a:lnSpc>
                <a:spcPts val="1090"/>
              </a:lnSpc>
              <a:spcBef>
                <a:spcPts val="110"/>
              </a:spcBef>
            </a:pPr>
            <a:endParaRPr sz="95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25780" defTabSz="914400">
              <a:lnSpc>
                <a:spcPts val="1390"/>
              </a:lnSpc>
            </a:pPr>
            <a:r>
              <a:rPr sz="1200" kern="0" spc="-20" dirty="0">
                <a:solidFill>
                  <a:srgbClr val="1D1D1A"/>
                </a:solidFill>
                <a:latin typeface="微软雅黑"/>
                <a:cs typeface="微软雅黑"/>
              </a:rPr>
              <a:t>Reference</a:t>
            </a:r>
            <a:r>
              <a:rPr sz="1200" kern="0" spc="-25" dirty="0">
                <a:solidFill>
                  <a:srgbClr val="1D1D1A"/>
                </a:solidFill>
                <a:latin typeface="微软雅黑"/>
                <a:cs typeface="微软雅黑"/>
              </a:rPr>
              <a:t>：[知乎]“追星”Transformer（</a:t>
            </a:r>
            <a:r>
              <a:rPr sz="1200" kern="0" spc="-10" dirty="0">
                <a:solidFill>
                  <a:srgbClr val="1D1D1A"/>
                </a:solidFill>
                <a:latin typeface="微软雅黑"/>
                <a:cs typeface="微软雅黑"/>
              </a:rPr>
              <a:t>二）：</a:t>
            </a:r>
            <a:r>
              <a:rPr sz="1200" kern="0" spc="-5" dirty="0">
                <a:solidFill>
                  <a:srgbClr val="1D1D1A"/>
                </a:solidFill>
                <a:latin typeface="微软雅黑"/>
                <a:cs typeface="微软雅黑"/>
              </a:rPr>
              <a:t>基于</a:t>
            </a:r>
            <a:r>
              <a:rPr sz="1200" kern="0" spc="-30" dirty="0">
                <a:solidFill>
                  <a:srgbClr val="1D1D1A"/>
                </a:solidFill>
                <a:latin typeface="微软雅黑"/>
                <a:cs typeface="微软雅黑"/>
              </a:rPr>
              <a:t>Transformer</a:t>
            </a:r>
            <a:r>
              <a:rPr sz="1200" kern="0" spc="-10" dirty="0">
                <a:solidFill>
                  <a:srgbClr val="1D1D1A"/>
                </a:solidFill>
                <a:latin typeface="微软雅黑"/>
                <a:cs typeface="微软雅黑"/>
              </a:rPr>
              <a:t>的预训练模型</a:t>
            </a:r>
            <a:r>
              <a:rPr sz="1200" kern="0" dirty="0">
                <a:solidFill>
                  <a:srgbClr val="1D1D1A"/>
                </a:solidFill>
                <a:latin typeface="微软雅黑"/>
                <a:cs typeface="微软雅黑"/>
              </a:rPr>
              <a:t>GPT</a:t>
            </a:r>
            <a:r>
              <a:rPr sz="1200" kern="0" spc="37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200" kern="0" dirty="0">
                <a:solidFill>
                  <a:srgbClr val="1D1D1A"/>
                </a:solidFill>
                <a:latin typeface="微软雅黑"/>
                <a:cs typeface="微软雅黑"/>
              </a:rPr>
              <a:t>by</a:t>
            </a:r>
            <a:r>
              <a:rPr sz="1200" kern="0" spc="15" dirty="0">
                <a:solidFill>
                  <a:srgbClr val="1D1D1A"/>
                </a:solidFill>
                <a:latin typeface="微软雅黑"/>
                <a:cs typeface="微软雅黑"/>
              </a:rPr>
              <a:t> 铁心核桃</a:t>
            </a:r>
            <a:endParaRPr sz="1200"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556F709F-8853-D384-882B-427B612083A3}"/>
              </a:ext>
            </a:extLst>
          </p:cNvPr>
          <p:cNvSpPr txBox="1">
            <a:spLocks/>
          </p:cNvSpPr>
          <p:nvPr/>
        </p:nvSpPr>
        <p:spPr>
          <a:xfrm>
            <a:off x="975203" y="176618"/>
            <a:ext cx="20574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1D1D1A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defTabSz="914400">
              <a:spcBef>
                <a:spcPts val="100"/>
              </a:spcBef>
            </a:pPr>
            <a:r>
              <a:rPr lang="zh-CN" altLang="en-US" sz="3200" b="0" kern="0" spc="-2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语义相似度</a:t>
            </a:r>
            <a:endParaRPr lang="zh-CN" altLang="en-US" sz="3200" kern="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97358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924A7CC-67DE-AC9C-0197-C4D1DC23ADA8}"/>
              </a:ext>
            </a:extLst>
          </p:cNvPr>
          <p:cNvSpPr txBox="1"/>
          <p:nvPr/>
        </p:nvSpPr>
        <p:spPr>
          <a:xfrm>
            <a:off x="721994" y="5999157"/>
            <a:ext cx="7181215" cy="342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defTabSz="914400">
              <a:lnSpc>
                <a:spcPts val="1090"/>
              </a:lnSpc>
              <a:spcBef>
                <a:spcPts val="110"/>
              </a:spcBef>
            </a:pPr>
            <a:endParaRPr sz="95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25780" defTabSz="914400">
              <a:lnSpc>
                <a:spcPts val="1390"/>
              </a:lnSpc>
            </a:pPr>
            <a:r>
              <a:rPr sz="1200" kern="0" spc="-20" dirty="0">
                <a:solidFill>
                  <a:srgbClr val="1D1D1A"/>
                </a:solidFill>
                <a:latin typeface="微软雅黑"/>
                <a:cs typeface="微软雅黑"/>
              </a:rPr>
              <a:t>Reference</a:t>
            </a:r>
            <a:r>
              <a:rPr sz="1200" kern="0" spc="-25" dirty="0">
                <a:solidFill>
                  <a:srgbClr val="1D1D1A"/>
                </a:solidFill>
                <a:latin typeface="微软雅黑"/>
                <a:cs typeface="微软雅黑"/>
              </a:rPr>
              <a:t>：[知乎]“追星”Transformer（</a:t>
            </a:r>
            <a:r>
              <a:rPr sz="1200" kern="0" spc="-10" dirty="0">
                <a:solidFill>
                  <a:srgbClr val="1D1D1A"/>
                </a:solidFill>
                <a:latin typeface="微软雅黑"/>
                <a:cs typeface="微软雅黑"/>
              </a:rPr>
              <a:t>二）：</a:t>
            </a:r>
            <a:r>
              <a:rPr sz="1200" kern="0" spc="-5" dirty="0">
                <a:solidFill>
                  <a:srgbClr val="1D1D1A"/>
                </a:solidFill>
                <a:latin typeface="微软雅黑"/>
                <a:cs typeface="微软雅黑"/>
              </a:rPr>
              <a:t>基于</a:t>
            </a:r>
            <a:r>
              <a:rPr sz="1200" kern="0" spc="-30" dirty="0">
                <a:solidFill>
                  <a:srgbClr val="1D1D1A"/>
                </a:solidFill>
                <a:latin typeface="微软雅黑"/>
                <a:cs typeface="微软雅黑"/>
              </a:rPr>
              <a:t>Transformer</a:t>
            </a:r>
            <a:r>
              <a:rPr sz="1200" kern="0" spc="-10" dirty="0">
                <a:solidFill>
                  <a:srgbClr val="1D1D1A"/>
                </a:solidFill>
                <a:latin typeface="微软雅黑"/>
                <a:cs typeface="微软雅黑"/>
              </a:rPr>
              <a:t>的预训练模型</a:t>
            </a:r>
            <a:r>
              <a:rPr sz="1200" kern="0" dirty="0">
                <a:solidFill>
                  <a:srgbClr val="1D1D1A"/>
                </a:solidFill>
                <a:latin typeface="微软雅黑"/>
                <a:cs typeface="微软雅黑"/>
              </a:rPr>
              <a:t>GPT</a:t>
            </a:r>
            <a:r>
              <a:rPr sz="1200" kern="0" spc="37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200" kern="0" dirty="0">
                <a:solidFill>
                  <a:srgbClr val="1D1D1A"/>
                </a:solidFill>
                <a:latin typeface="微软雅黑"/>
                <a:cs typeface="微软雅黑"/>
              </a:rPr>
              <a:t>by</a:t>
            </a:r>
            <a:r>
              <a:rPr sz="1200" kern="0" spc="15" dirty="0">
                <a:solidFill>
                  <a:srgbClr val="1D1D1A"/>
                </a:solidFill>
                <a:latin typeface="微软雅黑"/>
                <a:cs typeface="微软雅黑"/>
              </a:rPr>
              <a:t> 铁心核桃</a:t>
            </a:r>
            <a:endParaRPr sz="1200"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4C7C6C5B-5877-27D4-5288-74EC88059E3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6360" y="-25816"/>
            <a:ext cx="9225280" cy="6094937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3AED615C-496A-3269-B529-B766A09D43F5}"/>
              </a:ext>
            </a:extLst>
          </p:cNvPr>
          <p:cNvSpPr txBox="1">
            <a:spLocks/>
          </p:cNvSpPr>
          <p:nvPr/>
        </p:nvSpPr>
        <p:spPr>
          <a:xfrm>
            <a:off x="1315746" y="23604"/>
            <a:ext cx="3283156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1D1D1A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defTabSz="914400">
              <a:spcBef>
                <a:spcPts val="100"/>
              </a:spcBef>
            </a:pPr>
            <a:r>
              <a:rPr lang="en-US" sz="3200" b="0" kern="0" dirty="0">
                <a:latin typeface="微软雅黑"/>
                <a:cs typeface="微软雅黑"/>
              </a:rPr>
              <a:t>Multiple</a:t>
            </a:r>
            <a:r>
              <a:rPr lang="en-US" sz="3200" b="0" kern="0" spc="-50" dirty="0">
                <a:latin typeface="微软雅黑"/>
                <a:cs typeface="微软雅黑"/>
              </a:rPr>
              <a:t> </a:t>
            </a:r>
            <a:r>
              <a:rPr lang="en-US" sz="3200" b="0" kern="0" spc="-10" dirty="0">
                <a:latin typeface="微软雅黑"/>
                <a:cs typeface="微软雅黑"/>
              </a:rPr>
              <a:t>Choice</a:t>
            </a:r>
            <a:endParaRPr lang="en-US" sz="3200" kern="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34451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BA7A668-1B2F-A1FF-93A6-D10AFD46AA79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F1C248D7-2E88-B649-A618-0BB5AB2F7E1C}"/>
              </a:ext>
            </a:extLst>
          </p:cNvPr>
          <p:cNvSpPr/>
          <p:nvPr/>
        </p:nvSpPr>
        <p:spPr>
          <a:xfrm>
            <a:off x="0" y="502919"/>
            <a:ext cx="2585720" cy="477520"/>
          </a:xfrm>
          <a:custGeom>
            <a:avLst/>
            <a:gdLst/>
            <a:ahLst/>
            <a:cxnLst/>
            <a:rect l="l" t="t" r="r" b="b"/>
            <a:pathLst>
              <a:path w="2585720" h="477519">
                <a:moveTo>
                  <a:pt x="2412873" y="0"/>
                </a:moveTo>
                <a:lnTo>
                  <a:pt x="0" y="0"/>
                </a:lnTo>
                <a:lnTo>
                  <a:pt x="0" y="477519"/>
                </a:lnTo>
                <a:lnTo>
                  <a:pt x="2585720" y="477519"/>
                </a:lnTo>
                <a:lnTo>
                  <a:pt x="241287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FAC62070-E840-E2E0-DDB6-7165113F0D3D}"/>
              </a:ext>
            </a:extLst>
          </p:cNvPr>
          <p:cNvSpPr txBox="1"/>
          <p:nvPr/>
        </p:nvSpPr>
        <p:spPr>
          <a:xfrm>
            <a:off x="1366774" y="503237"/>
            <a:ext cx="844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20" dirty="0">
                <a:solidFill>
                  <a:srgbClr val="FFFFFF"/>
                </a:solidFill>
                <a:latin typeface="微软雅黑 Light"/>
                <a:cs typeface="微软雅黑 Light"/>
              </a:rPr>
              <a:t>目 录</a:t>
            </a:r>
            <a:endParaRPr sz="2800" dirty="0">
              <a:latin typeface="微软雅黑 Light"/>
              <a:cs typeface="微软雅黑 Light"/>
            </a:endParaRPr>
          </a:p>
        </p:txBody>
      </p:sp>
      <p:sp>
        <p:nvSpPr>
          <p:cNvPr id="5" name="object 14">
            <a:extLst>
              <a:ext uri="{FF2B5EF4-FFF2-40B4-BE49-F238E27FC236}">
                <a16:creationId xmlns:a16="http://schemas.microsoft.com/office/drawing/2014/main" id="{E3C64AA9-56E3-530D-6B96-A73CFC6AC29C}"/>
              </a:ext>
            </a:extLst>
          </p:cNvPr>
          <p:cNvSpPr txBox="1">
            <a:spLocks/>
          </p:cNvSpPr>
          <p:nvPr/>
        </p:nvSpPr>
        <p:spPr>
          <a:xfrm>
            <a:off x="1431925" y="1703006"/>
            <a:ext cx="20173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11877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6000" b="1" baseline="-13194" dirty="0">
                <a:solidFill>
                  <a:srgbClr val="757575"/>
                </a:solidFill>
                <a:latin typeface="微软雅黑"/>
                <a:ea typeface="+mn-ea"/>
              </a:rPr>
              <a:t>01</a:t>
            </a:r>
            <a:r>
              <a:rPr lang="en-US" sz="6000" spc="442" baseline="-7638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lang="en-US" sz="2200" b="1" dirty="0">
                <a:solidFill>
                  <a:srgbClr val="757575"/>
                </a:solidFill>
                <a:latin typeface="微软雅黑"/>
                <a:ea typeface="+mn-ea"/>
              </a:rPr>
              <a:t>GPT</a:t>
            </a:r>
            <a:r>
              <a:rPr lang="zh-CN" altLang="en-US" sz="2200" b="1" dirty="0">
                <a:solidFill>
                  <a:srgbClr val="757575"/>
                </a:solidFill>
                <a:latin typeface="微软雅黑"/>
                <a:ea typeface="+mn-ea"/>
              </a:rPr>
              <a:t>介绍</a:t>
            </a:r>
          </a:p>
        </p:txBody>
      </p:sp>
      <p:sp>
        <p:nvSpPr>
          <p:cNvPr id="6" name="object 15">
            <a:extLst>
              <a:ext uri="{FF2B5EF4-FFF2-40B4-BE49-F238E27FC236}">
                <a16:creationId xmlns:a16="http://schemas.microsoft.com/office/drawing/2014/main" id="{2B0815DD-03BD-339D-65D2-250007946F51}"/>
              </a:ext>
            </a:extLst>
          </p:cNvPr>
          <p:cNvSpPr txBox="1"/>
          <p:nvPr/>
        </p:nvSpPr>
        <p:spPr>
          <a:xfrm>
            <a:off x="1406525" y="2573337"/>
            <a:ext cx="4325620" cy="155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ts val="4500"/>
              </a:lnSpc>
              <a:spcBef>
                <a:spcPts val="100"/>
              </a:spcBef>
            </a:pPr>
            <a:r>
              <a:rPr sz="6000" b="1" baseline="-7638" dirty="0">
                <a:solidFill>
                  <a:srgbClr val="C00000"/>
                </a:solidFill>
                <a:latin typeface="微软雅黑"/>
                <a:ea typeface="+mj-ea"/>
              </a:rPr>
              <a:t>02</a:t>
            </a:r>
            <a:r>
              <a:rPr sz="6000" b="1" spc="434" baseline="-13194" dirty="0">
                <a:solidFill>
                  <a:srgbClr val="757575"/>
                </a:solidFill>
                <a:latin typeface="微软雅黑"/>
                <a:cs typeface="微软雅黑"/>
              </a:rPr>
              <a:t> </a:t>
            </a:r>
            <a:r>
              <a:rPr sz="2200" b="1" spc="-20" dirty="0">
                <a:solidFill>
                  <a:srgbClr val="C00000"/>
                </a:solidFill>
                <a:latin typeface="微软雅黑"/>
                <a:ea typeface="+mj-ea"/>
                <a:cs typeface="+mj-cs"/>
              </a:rPr>
              <a:t>Unsupervised Language</a:t>
            </a:r>
          </a:p>
          <a:p>
            <a:pPr marL="875665">
              <a:lnSpc>
                <a:spcPts val="2340"/>
              </a:lnSpc>
            </a:pPr>
            <a:r>
              <a:rPr sz="2200" b="1" spc="-20" dirty="0">
                <a:solidFill>
                  <a:srgbClr val="C00000"/>
                </a:solidFill>
                <a:latin typeface="微软雅黑"/>
                <a:ea typeface="+mj-ea"/>
                <a:cs typeface="+mj-cs"/>
              </a:rPr>
              <a:t>Modelling</a:t>
            </a:r>
          </a:p>
          <a:p>
            <a:pPr marL="63500">
              <a:lnSpc>
                <a:spcPct val="100000"/>
              </a:lnSpc>
              <a:spcBef>
                <a:spcPts val="439"/>
              </a:spcBef>
            </a:pPr>
            <a:r>
              <a:rPr sz="6000" b="1" baseline="-13194" dirty="0">
                <a:solidFill>
                  <a:srgbClr val="757575"/>
                </a:solidFill>
                <a:latin typeface="微软雅黑"/>
                <a:cs typeface="微软雅黑"/>
              </a:rPr>
              <a:t>03</a:t>
            </a:r>
            <a:r>
              <a:rPr sz="6000" b="1" spc="442" baseline="-13194" dirty="0">
                <a:solidFill>
                  <a:srgbClr val="757575"/>
                </a:solidFill>
                <a:latin typeface="微软雅黑"/>
                <a:cs typeface="微软雅黑"/>
              </a:rPr>
              <a:t> </a:t>
            </a:r>
            <a:r>
              <a:rPr sz="2200" b="1" dirty="0">
                <a:solidFill>
                  <a:srgbClr val="757575"/>
                </a:solidFill>
                <a:latin typeface="微软雅黑"/>
                <a:cs typeface="微软雅黑"/>
              </a:rPr>
              <a:t>Supervised</a:t>
            </a:r>
            <a:r>
              <a:rPr sz="2200" b="1" spc="20" dirty="0">
                <a:solidFill>
                  <a:srgbClr val="757575"/>
                </a:solidFill>
                <a:latin typeface="微软雅黑"/>
                <a:cs typeface="微软雅黑"/>
              </a:rPr>
              <a:t> </a:t>
            </a:r>
            <a:r>
              <a:rPr sz="2200" b="1" dirty="0">
                <a:solidFill>
                  <a:srgbClr val="757575"/>
                </a:solidFill>
                <a:latin typeface="微软雅黑"/>
                <a:cs typeface="微软雅黑"/>
              </a:rPr>
              <a:t>Fine-</a:t>
            </a:r>
            <a:r>
              <a:rPr sz="2200" b="1" spc="-10" dirty="0">
                <a:solidFill>
                  <a:srgbClr val="757575"/>
                </a:solidFill>
                <a:latin typeface="微软雅黑"/>
                <a:cs typeface="微软雅黑"/>
              </a:rPr>
              <a:t>Tuning</a:t>
            </a:r>
            <a:endParaRPr sz="22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235454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092BBAE3-50F7-57C2-BE49-CCFE6E428D72}"/>
              </a:ext>
            </a:extLst>
          </p:cNvPr>
          <p:cNvSpPr txBox="1">
            <a:spLocks/>
          </p:cNvSpPr>
          <p:nvPr/>
        </p:nvSpPr>
        <p:spPr>
          <a:xfrm>
            <a:off x="437197" y="7153"/>
            <a:ext cx="11323955" cy="513715"/>
          </a:xfrm>
          <a:prstGeom prst="rect">
            <a:avLst/>
          </a:prstGeom>
        </p:spPr>
        <p:txBody>
          <a:bodyPr vert="horz" wrap="square" lIns="0" tIns="147383" rIns="0" bIns="0" rtlCol="0">
            <a:spAutoFit/>
          </a:bodyPr>
          <a:lstStyle>
            <a:lvl1pPr>
              <a:defRPr sz="2400" b="1" i="0">
                <a:solidFill>
                  <a:srgbClr val="1D1D1A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3580765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Language</a:t>
            </a:r>
            <a:r>
              <a:rPr kumimoji="0" lang="en-US" sz="2400" b="1" i="0" u="none" strike="noStrike" kern="0" cap="none" spc="60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strike="noStrike" kern="0" cap="none" spc="45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Modeling</a:t>
            </a:r>
            <a:r>
              <a:rPr kumimoji="0" lang="en-US" sz="2400" b="1" i="0" u="none" strike="noStrike" kern="0" cap="none" spc="25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strike="noStrike" kern="0" cap="none" spc="-55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Objective</a:t>
            </a:r>
            <a:endParaRPr kumimoji="0" lang="en-US" sz="2400" b="1" i="0" u="none" strike="noStrike" kern="0" cap="none" spc="-55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Trebuchet MS"/>
              <a:ea typeface="+mj-ea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BD451B57-50F3-6A63-6300-8AB78962FFF1}"/>
              </a:ext>
            </a:extLst>
          </p:cNvPr>
          <p:cNvSpPr txBox="1"/>
          <p:nvPr/>
        </p:nvSpPr>
        <p:spPr>
          <a:xfrm>
            <a:off x="815022" y="775757"/>
            <a:ext cx="45021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2000" kern="0" spc="-10" dirty="0">
                <a:solidFill>
                  <a:srgbClr val="1D1D1A"/>
                </a:solidFill>
                <a:latin typeface="微软雅黑"/>
                <a:cs typeface="微软雅黑"/>
              </a:rPr>
              <a:t>假设我们有一组由</a:t>
            </a:r>
            <a:r>
              <a:rPr sz="2000" kern="0" dirty="0">
                <a:solidFill>
                  <a:srgbClr val="1D1D1A"/>
                </a:solidFill>
                <a:latin typeface="微软雅黑"/>
                <a:cs typeface="微软雅黑"/>
              </a:rPr>
              <a:t>n</a:t>
            </a:r>
            <a:r>
              <a:rPr sz="2000" kern="0" spc="-15" dirty="0">
                <a:solidFill>
                  <a:srgbClr val="1D1D1A"/>
                </a:solidFill>
                <a:latin typeface="微软雅黑"/>
                <a:cs typeface="微软雅黑"/>
              </a:rPr>
              <a:t>个词汇组成的序列：</a:t>
            </a:r>
            <a:endParaRPr sz="200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  <p:pic>
        <p:nvPicPr>
          <p:cNvPr id="4" name="object 6">
            <a:extLst>
              <a:ext uri="{FF2B5EF4-FFF2-40B4-BE49-F238E27FC236}">
                <a16:creationId xmlns:a16="http://schemas.microsoft.com/office/drawing/2014/main" id="{F0CDE100-A798-1CD4-FBBB-48148DDA582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9203" y="1560449"/>
            <a:ext cx="4564164" cy="531323"/>
          </a:xfrm>
          <a:prstGeom prst="rect">
            <a:avLst/>
          </a:prstGeom>
        </p:spPr>
      </p:pic>
      <p:sp>
        <p:nvSpPr>
          <p:cNvPr id="5" name="object 7">
            <a:extLst>
              <a:ext uri="{FF2B5EF4-FFF2-40B4-BE49-F238E27FC236}">
                <a16:creationId xmlns:a16="http://schemas.microsoft.com/office/drawing/2014/main" id="{E1DC7311-D194-3FFA-C7AF-78EF0463EDD0}"/>
              </a:ext>
            </a:extLst>
          </p:cNvPr>
          <p:cNvSpPr txBox="1"/>
          <p:nvPr/>
        </p:nvSpPr>
        <p:spPr>
          <a:xfrm>
            <a:off x="808672" y="2240702"/>
            <a:ext cx="10200005" cy="890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defTabSz="914400">
              <a:lnSpc>
                <a:spcPct val="141800"/>
              </a:lnSpc>
              <a:spcBef>
                <a:spcPts val="100"/>
              </a:spcBef>
            </a:pPr>
            <a:r>
              <a:rPr sz="2000" kern="0" spc="-10" dirty="0">
                <a:solidFill>
                  <a:srgbClr val="1D1D1A"/>
                </a:solidFill>
                <a:latin typeface="微软雅黑"/>
                <a:cs typeface="微软雅黑"/>
              </a:rPr>
              <a:t>我们需要判断这个序列组成的句子是不是在说人话。通过计算整个序列的概率</a:t>
            </a:r>
            <a:r>
              <a:rPr sz="2000" kern="0" dirty="0">
                <a:solidFill>
                  <a:srgbClr val="1D1D1A"/>
                </a:solidFill>
                <a:latin typeface="微软雅黑"/>
                <a:cs typeface="微软雅黑"/>
              </a:rPr>
              <a:t>P(U</a:t>
            </a:r>
            <a:r>
              <a:rPr sz="2000" kern="0" spc="-20" dirty="0">
                <a:solidFill>
                  <a:srgbClr val="1D1D1A"/>
                </a:solidFill>
                <a:latin typeface="微软雅黑"/>
                <a:cs typeface="微软雅黑"/>
              </a:rPr>
              <a:t>)，我们认</a:t>
            </a:r>
            <a:r>
              <a:rPr sz="2000" kern="0" spc="-15" dirty="0">
                <a:solidFill>
                  <a:srgbClr val="1D1D1A"/>
                </a:solidFill>
                <a:latin typeface="微软雅黑"/>
                <a:cs typeface="微软雅黑"/>
              </a:rPr>
              <a:t>为概率越高，序列组成的句子越符合我们日常说话的方式。</a:t>
            </a:r>
            <a:endParaRPr sz="200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  <p:pic>
        <p:nvPicPr>
          <p:cNvPr id="6" name="object 8">
            <a:extLst>
              <a:ext uri="{FF2B5EF4-FFF2-40B4-BE49-F238E27FC236}">
                <a16:creationId xmlns:a16="http://schemas.microsoft.com/office/drawing/2014/main" id="{F1B36DA9-3E22-AFA4-58EF-10A12842617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7167" y="3585160"/>
            <a:ext cx="6228105" cy="617021"/>
          </a:xfrm>
          <a:prstGeom prst="rect">
            <a:avLst/>
          </a:prstGeom>
        </p:spPr>
      </p:pic>
      <p:sp>
        <p:nvSpPr>
          <p:cNvPr id="7" name="object 9">
            <a:extLst>
              <a:ext uri="{FF2B5EF4-FFF2-40B4-BE49-F238E27FC236}">
                <a16:creationId xmlns:a16="http://schemas.microsoft.com/office/drawing/2014/main" id="{405C0B78-42BF-2597-16B4-CB18E2DED700}"/>
              </a:ext>
            </a:extLst>
          </p:cNvPr>
          <p:cNvSpPr txBox="1"/>
          <p:nvPr/>
        </p:nvSpPr>
        <p:spPr>
          <a:xfrm>
            <a:off x="1221739" y="4580994"/>
            <a:ext cx="8848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2400" kern="0" spc="-10" dirty="0">
                <a:solidFill>
                  <a:srgbClr val="1D1D1A"/>
                </a:solidFill>
                <a:latin typeface="微软雅黑"/>
                <a:cs typeface="微软雅黑"/>
              </a:rPr>
              <a:t>p(“人哪有不发疯的，硬撑罢了”) &gt; p</a:t>
            </a:r>
            <a:r>
              <a:rPr sz="2400" kern="0" spc="-15" dirty="0">
                <a:solidFill>
                  <a:srgbClr val="1D1D1A"/>
                </a:solidFill>
                <a:latin typeface="微软雅黑"/>
                <a:cs typeface="微软雅黑"/>
              </a:rPr>
              <a:t>(“狗玻甜由刘恐貌品哟”)</a:t>
            </a:r>
            <a:endParaRPr sz="2400"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CB78FEDC-2285-E219-1D8F-14963DD1B302}"/>
              </a:ext>
            </a:extLst>
          </p:cNvPr>
          <p:cNvSpPr txBox="1"/>
          <p:nvPr/>
        </p:nvSpPr>
        <p:spPr>
          <a:xfrm>
            <a:off x="1235710" y="6056665"/>
            <a:ext cx="6667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200" kern="0" spc="-10" dirty="0">
                <a:solidFill>
                  <a:srgbClr val="1D1D1A"/>
                </a:solidFill>
                <a:latin typeface="微软雅黑"/>
                <a:cs typeface="微软雅黑"/>
              </a:rPr>
              <a:t>Reference</a:t>
            </a:r>
            <a:r>
              <a:rPr sz="1200" kern="0" spc="-15" dirty="0">
                <a:solidFill>
                  <a:srgbClr val="1D1D1A"/>
                </a:solidFill>
                <a:latin typeface="微软雅黑"/>
                <a:cs typeface="微软雅黑"/>
              </a:rPr>
              <a:t>：[知乎]“追星”</a:t>
            </a:r>
            <a:r>
              <a:rPr sz="1200" kern="0" spc="-20" dirty="0">
                <a:solidFill>
                  <a:srgbClr val="1D1D1A"/>
                </a:solidFill>
                <a:latin typeface="微软雅黑"/>
                <a:cs typeface="微软雅黑"/>
              </a:rPr>
              <a:t>Transformer（</a:t>
            </a:r>
            <a:r>
              <a:rPr sz="1200" kern="0" dirty="0">
                <a:solidFill>
                  <a:srgbClr val="1D1D1A"/>
                </a:solidFill>
                <a:latin typeface="微软雅黑"/>
                <a:cs typeface="微软雅黑"/>
              </a:rPr>
              <a:t>二）：基于</a:t>
            </a:r>
            <a:r>
              <a:rPr sz="1200" kern="0" spc="-30" dirty="0">
                <a:solidFill>
                  <a:srgbClr val="1D1D1A"/>
                </a:solidFill>
                <a:latin typeface="微软雅黑"/>
                <a:cs typeface="微软雅黑"/>
              </a:rPr>
              <a:t>Transformer</a:t>
            </a:r>
            <a:r>
              <a:rPr sz="1200" kern="0" dirty="0">
                <a:solidFill>
                  <a:srgbClr val="1D1D1A"/>
                </a:solidFill>
                <a:latin typeface="微软雅黑"/>
                <a:cs typeface="微软雅黑"/>
              </a:rPr>
              <a:t>的预训练模型GPT</a:t>
            </a:r>
            <a:r>
              <a:rPr sz="1200" kern="0" spc="26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200" kern="0" dirty="0">
                <a:solidFill>
                  <a:srgbClr val="1D1D1A"/>
                </a:solidFill>
                <a:latin typeface="微软雅黑"/>
                <a:cs typeface="微软雅黑"/>
              </a:rPr>
              <a:t>by</a:t>
            </a:r>
            <a:r>
              <a:rPr sz="1200" kern="0" spc="5" dirty="0">
                <a:solidFill>
                  <a:srgbClr val="1D1D1A"/>
                </a:solidFill>
                <a:latin typeface="微软雅黑"/>
                <a:cs typeface="微软雅黑"/>
              </a:rPr>
              <a:t> 铁心核桃</a:t>
            </a:r>
            <a:endParaRPr sz="1200"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1080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EB2DAA76-FA78-D607-2FCB-3C000D3F0AAA}"/>
              </a:ext>
            </a:extLst>
          </p:cNvPr>
          <p:cNvSpPr txBox="1">
            <a:spLocks/>
          </p:cNvSpPr>
          <p:nvPr/>
        </p:nvSpPr>
        <p:spPr>
          <a:xfrm>
            <a:off x="436403" y="73024"/>
            <a:ext cx="11323955" cy="513715"/>
          </a:xfrm>
          <a:prstGeom prst="rect">
            <a:avLst/>
          </a:prstGeom>
        </p:spPr>
        <p:txBody>
          <a:bodyPr vert="horz" wrap="square" lIns="0" tIns="147383" rIns="0" bIns="0" rtlCol="0">
            <a:spAutoFit/>
          </a:bodyPr>
          <a:lstStyle>
            <a:lvl1pPr>
              <a:defRPr sz="2400" b="1" i="0">
                <a:solidFill>
                  <a:srgbClr val="1D1D1A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3580765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Language</a:t>
            </a:r>
            <a:r>
              <a:rPr kumimoji="0" lang="en-US" sz="2400" b="1" i="0" u="none" strike="noStrike" kern="0" cap="none" spc="60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strike="noStrike" kern="0" cap="none" spc="45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Modeling</a:t>
            </a:r>
            <a:r>
              <a:rPr kumimoji="0" lang="en-US" sz="2400" b="1" i="0" u="none" strike="noStrike" kern="0" cap="none" spc="25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strike="noStrike" kern="0" cap="none" spc="-55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Objective</a:t>
            </a:r>
            <a:endParaRPr kumimoji="0" lang="en-US" sz="2400" b="1" i="0" u="none" strike="noStrike" kern="0" cap="none" spc="-55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Trebuchet MS"/>
              <a:ea typeface="+mj-ea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87EC4CE6-BF92-0696-2646-FDF1CFE2B088}"/>
              </a:ext>
            </a:extLst>
          </p:cNvPr>
          <p:cNvSpPr txBox="1"/>
          <p:nvPr/>
        </p:nvSpPr>
        <p:spPr>
          <a:xfrm>
            <a:off x="814228" y="841628"/>
            <a:ext cx="76771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2000" kern="0" spc="-10" dirty="0">
                <a:solidFill>
                  <a:srgbClr val="1D1D1A"/>
                </a:solidFill>
                <a:latin typeface="微软雅黑"/>
                <a:cs typeface="微软雅黑"/>
              </a:rPr>
              <a:t>按照链式法则</a:t>
            </a:r>
            <a:r>
              <a:rPr sz="2000" kern="0" dirty="0">
                <a:solidFill>
                  <a:srgbClr val="1D1D1A"/>
                </a:solidFill>
                <a:latin typeface="微软雅黑"/>
                <a:cs typeface="微软雅黑"/>
              </a:rPr>
              <a:t>（Chain</a:t>
            </a:r>
            <a:r>
              <a:rPr sz="2000" kern="0" spc="12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2000" kern="0" spc="-10" dirty="0">
                <a:solidFill>
                  <a:srgbClr val="1D1D1A"/>
                </a:solidFill>
                <a:latin typeface="微软雅黑"/>
                <a:cs typeface="微软雅黑"/>
              </a:rPr>
              <a:t>Rule），</a:t>
            </a:r>
            <a:r>
              <a:rPr sz="2000" kern="0" spc="-15" dirty="0">
                <a:solidFill>
                  <a:srgbClr val="1D1D1A"/>
                </a:solidFill>
                <a:latin typeface="微软雅黑"/>
                <a:cs typeface="微软雅黑"/>
              </a:rPr>
              <a:t>我们可以把概率计算进一步转换成：</a:t>
            </a:r>
            <a:endParaRPr sz="200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  <p:grpSp>
        <p:nvGrpSpPr>
          <p:cNvPr id="4" name="object 6">
            <a:extLst>
              <a:ext uri="{FF2B5EF4-FFF2-40B4-BE49-F238E27FC236}">
                <a16:creationId xmlns:a16="http://schemas.microsoft.com/office/drawing/2014/main" id="{3DA1426B-B89A-3491-6A84-60CDF0724FE9}"/>
              </a:ext>
            </a:extLst>
          </p:cNvPr>
          <p:cNvGrpSpPr/>
          <p:nvPr/>
        </p:nvGrpSpPr>
        <p:grpSpPr>
          <a:xfrm>
            <a:off x="831358" y="1749742"/>
            <a:ext cx="10705465" cy="2261235"/>
            <a:chOff x="832152" y="2006600"/>
            <a:chExt cx="10705465" cy="2261235"/>
          </a:xfrm>
        </p:grpSpPr>
        <p:pic>
          <p:nvPicPr>
            <p:cNvPr id="5" name="object 7">
              <a:extLst>
                <a:ext uri="{FF2B5EF4-FFF2-40B4-BE49-F238E27FC236}">
                  <a16:creationId xmlns:a16="http://schemas.microsoft.com/office/drawing/2014/main" id="{3D8E19BB-D715-A306-DA50-05D0F0198D1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152" y="2006600"/>
              <a:ext cx="10704889" cy="2261024"/>
            </a:xfrm>
            <a:prstGeom prst="rect">
              <a:avLst/>
            </a:prstGeom>
          </p:spPr>
        </p:pic>
        <p:sp>
          <p:nvSpPr>
            <p:cNvPr id="6" name="object 8">
              <a:extLst>
                <a:ext uri="{FF2B5EF4-FFF2-40B4-BE49-F238E27FC236}">
                  <a16:creationId xmlns:a16="http://schemas.microsoft.com/office/drawing/2014/main" id="{0AF2B71B-5B7E-5672-F994-A802FD0FD11E}"/>
                </a:ext>
              </a:extLst>
            </p:cNvPr>
            <p:cNvSpPr/>
            <p:nvPr/>
          </p:nvSpPr>
          <p:spPr>
            <a:xfrm>
              <a:off x="3256279" y="3378200"/>
              <a:ext cx="426720" cy="645160"/>
            </a:xfrm>
            <a:custGeom>
              <a:avLst/>
              <a:gdLst/>
              <a:ahLst/>
              <a:cxnLst/>
              <a:rect l="l" t="t" r="r" b="b"/>
              <a:pathLst>
                <a:path w="426720" h="645160">
                  <a:moveTo>
                    <a:pt x="0" y="645160"/>
                  </a:moveTo>
                  <a:lnTo>
                    <a:pt x="426720" y="645160"/>
                  </a:lnTo>
                  <a:lnTo>
                    <a:pt x="426720" y="0"/>
                  </a:lnTo>
                  <a:lnTo>
                    <a:pt x="0" y="0"/>
                  </a:lnTo>
                  <a:lnTo>
                    <a:pt x="0" y="645160"/>
                  </a:lnTo>
                  <a:close/>
                </a:path>
              </a:pathLst>
            </a:custGeom>
            <a:ln w="4064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object 9">
              <a:extLst>
                <a:ext uri="{FF2B5EF4-FFF2-40B4-BE49-F238E27FC236}">
                  <a16:creationId xmlns:a16="http://schemas.microsoft.com/office/drawing/2014/main" id="{2E5976BE-E565-7A92-FDA5-10D3A8349F43}"/>
                </a:ext>
              </a:extLst>
            </p:cNvPr>
            <p:cNvSpPr/>
            <p:nvPr/>
          </p:nvSpPr>
          <p:spPr>
            <a:xfrm>
              <a:off x="3215639" y="3967479"/>
              <a:ext cx="3001645" cy="14604"/>
            </a:xfrm>
            <a:custGeom>
              <a:avLst/>
              <a:gdLst/>
              <a:ahLst/>
              <a:cxnLst/>
              <a:rect l="l" t="t" r="r" b="b"/>
              <a:pathLst>
                <a:path w="3001645" h="14604">
                  <a:moveTo>
                    <a:pt x="0" y="14605"/>
                  </a:moveTo>
                  <a:lnTo>
                    <a:pt x="3001645" y="0"/>
                  </a:lnTo>
                </a:path>
              </a:pathLst>
            </a:custGeom>
            <a:ln w="30479">
              <a:solidFill>
                <a:srgbClr val="C6000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object 10">
              <a:extLst>
                <a:ext uri="{FF2B5EF4-FFF2-40B4-BE49-F238E27FC236}">
                  <a16:creationId xmlns:a16="http://schemas.microsoft.com/office/drawing/2014/main" id="{D7C6334A-FE71-F1CB-6FBA-C00D4880BE81}"/>
                </a:ext>
              </a:extLst>
            </p:cNvPr>
            <p:cNvSpPr/>
            <p:nvPr/>
          </p:nvSpPr>
          <p:spPr>
            <a:xfrm>
              <a:off x="6446519" y="3429000"/>
              <a:ext cx="381000" cy="462280"/>
            </a:xfrm>
            <a:custGeom>
              <a:avLst/>
              <a:gdLst/>
              <a:ahLst/>
              <a:cxnLst/>
              <a:rect l="l" t="t" r="r" b="b"/>
              <a:pathLst>
                <a:path w="381000" h="462279">
                  <a:moveTo>
                    <a:pt x="190500" y="0"/>
                  </a:moveTo>
                  <a:lnTo>
                    <a:pt x="0" y="231139"/>
                  </a:lnTo>
                  <a:lnTo>
                    <a:pt x="190500" y="462280"/>
                  </a:lnTo>
                  <a:lnTo>
                    <a:pt x="190500" y="346710"/>
                  </a:lnTo>
                  <a:lnTo>
                    <a:pt x="381000" y="346710"/>
                  </a:lnTo>
                  <a:lnTo>
                    <a:pt x="381000" y="115570"/>
                  </a:lnTo>
                  <a:lnTo>
                    <a:pt x="190500" y="11557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" name="object 11">
            <a:extLst>
              <a:ext uri="{FF2B5EF4-FFF2-40B4-BE49-F238E27FC236}">
                <a16:creationId xmlns:a16="http://schemas.microsoft.com/office/drawing/2014/main" id="{82196A73-CAD9-F668-4F21-596CF5A46CE9}"/>
              </a:ext>
            </a:extLst>
          </p:cNvPr>
          <p:cNvSpPr txBox="1">
            <a:spLocks/>
          </p:cNvSpPr>
          <p:nvPr/>
        </p:nvSpPr>
        <p:spPr>
          <a:xfrm>
            <a:off x="2973545" y="3156838"/>
            <a:ext cx="7179309" cy="221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 sz="2400" b="0" i="0">
                <a:solidFill>
                  <a:srgbClr val="1D1D1A"/>
                </a:solidFill>
                <a:latin typeface="微软雅黑"/>
                <a:ea typeface="+mn-ea"/>
                <a:cs typeface="微软雅黑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23926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-10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是不是很眼熟？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900" b="0" i="0" u="none" strike="noStrike" kern="0" cap="none" spc="0" normalizeH="0" baseline="0" noProof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宋体" panose="02010600030101010101" pitchFamily="2" charset="-122"/>
            </a:endParaRPr>
          </a:p>
          <a:p>
            <a:pPr marL="508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u</a:t>
            </a:r>
            <a:r>
              <a:rPr kumimoji="0" lang="en-US" altLang="zh-CN" sz="1800" b="1" i="0" u="none" strike="noStrike" kern="0" cap="none" spc="0" normalizeH="0" baseline="-18518" noProof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i</a:t>
            </a:r>
            <a:r>
              <a:rPr kumimoji="0" lang="en-US" altLang="zh-CN" sz="1800" b="1" i="0" u="none" strike="noStrike" kern="0" cap="none" spc="-15" normalizeH="0" baseline="0" noProof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: </a:t>
            </a:r>
            <a:r>
              <a:rPr kumimoji="0" lang="zh-CN" altLang="en-US" sz="1800" b="1" i="0" u="none" strike="noStrike" kern="0" cap="none" spc="-15" normalizeH="0" baseline="0" noProof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当前被预测的下一个单词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宋体" panose="02010600030101010101" pitchFamily="2" charset="-122"/>
            </a:endParaRPr>
          </a:p>
          <a:p>
            <a:pPr marL="50800" marR="43180" lvl="0" indent="0" defTabSz="914400" eaLnBrk="1" fontAlgn="auto" latinLnBrk="0" hangingPunct="1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u</a:t>
            </a:r>
            <a:r>
              <a:rPr kumimoji="0" lang="en-US" altLang="zh-CN" sz="1800" b="1" i="0" u="none" strike="noStrike" kern="0" cap="none" spc="0" normalizeH="0" baseline="-18518" noProof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1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...u</a:t>
            </a:r>
            <a:r>
              <a:rPr kumimoji="0" lang="en-US" altLang="zh-CN" sz="1800" b="1" i="0" u="none" strike="noStrike" kern="0" cap="none" spc="0" normalizeH="0" baseline="-18518" noProof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i-1</a:t>
            </a:r>
            <a:r>
              <a:rPr kumimoji="0" lang="zh-CN" altLang="en-US" sz="1800" b="1" i="0" u="none" strike="noStrike" kern="0" cap="none" spc="-15" normalizeH="0" baseline="0" noProof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：前序内容，模型基于前序词汇进行下一单词预测</a:t>
            </a:r>
            <a:r>
              <a:rPr kumimoji="0" lang="zh-CN" altLang="en-US" sz="1800" b="1" i="0" u="none" strike="noStrike" kern="0" cap="none" spc="500" normalizeH="0" baseline="0" noProof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        </a:t>
            </a:r>
            <a:r>
              <a:rPr kumimoji="0" lang="en-US" altLang="zh-CN" sz="1800" b="1" i="0" u="none" strike="noStrike" kern="0" cap="none" spc="-10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i</a:t>
            </a:r>
            <a:r>
              <a:rPr kumimoji="0" lang="zh-CN" altLang="en-US" sz="1800" b="1" i="0" u="none" strike="noStrike" kern="0" cap="none" spc="-10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：窗口长度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（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context</a:t>
            </a:r>
            <a:r>
              <a:rPr kumimoji="0" lang="zh-CN" altLang="en-US" sz="1800" b="1" i="0" u="none" strike="noStrike" kern="0" cap="none" spc="45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 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window</a:t>
            </a:r>
            <a:r>
              <a:rPr kumimoji="0" lang="zh-CN" altLang="en-US" sz="1800" b="1" i="0" u="none" strike="noStrike" kern="0" cap="none" spc="20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 </a:t>
            </a:r>
            <a:r>
              <a:rPr kumimoji="0" lang="en-US" altLang="zh-CN" sz="1800" b="1" i="0" u="none" strike="noStrike" kern="0" cap="none" spc="-10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length</a:t>
            </a:r>
            <a:r>
              <a:rPr kumimoji="0" lang="zh-CN" altLang="en-US" sz="1800" b="1" i="0" u="none" strike="noStrike" kern="0" cap="none" spc="-10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），</a:t>
            </a:r>
            <a:r>
              <a:rPr kumimoji="0" lang="zh-CN" altLang="en-US" sz="1800" b="1" i="0" u="none" strike="noStrike" kern="0" cap="none" spc="-5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即需要往前看多少个单词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宋体" panose="02010600030101010101" pitchFamily="2" charset="-122"/>
            </a:endParaRPr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94D79452-D151-B383-E9E0-0040FDD77C80}"/>
              </a:ext>
            </a:extLst>
          </p:cNvPr>
          <p:cNvSpPr/>
          <p:nvPr/>
        </p:nvSpPr>
        <p:spPr>
          <a:xfrm>
            <a:off x="3905726" y="3116262"/>
            <a:ext cx="2209800" cy="650240"/>
          </a:xfrm>
          <a:custGeom>
            <a:avLst/>
            <a:gdLst/>
            <a:ahLst/>
            <a:cxnLst/>
            <a:rect l="l" t="t" r="r" b="b"/>
            <a:pathLst>
              <a:path w="2209800" h="650239">
                <a:moveTo>
                  <a:pt x="0" y="650239"/>
                </a:moveTo>
                <a:lnTo>
                  <a:pt x="2209800" y="650239"/>
                </a:lnTo>
                <a:lnTo>
                  <a:pt x="2209800" y="0"/>
                </a:lnTo>
                <a:lnTo>
                  <a:pt x="0" y="0"/>
                </a:lnTo>
                <a:lnTo>
                  <a:pt x="0" y="650239"/>
                </a:lnTo>
                <a:close/>
              </a:path>
            </a:pathLst>
          </a:custGeom>
          <a:ln w="4064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27C782F5-5D30-392D-3208-A98956F430D1}"/>
              </a:ext>
            </a:extLst>
          </p:cNvPr>
          <p:cNvSpPr txBox="1"/>
          <p:nvPr/>
        </p:nvSpPr>
        <p:spPr>
          <a:xfrm>
            <a:off x="1234916" y="6131577"/>
            <a:ext cx="6667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200" kern="0" spc="-10" dirty="0">
                <a:solidFill>
                  <a:srgbClr val="1D1D1A"/>
                </a:solidFill>
                <a:latin typeface="微软雅黑"/>
                <a:cs typeface="微软雅黑"/>
              </a:rPr>
              <a:t>Reference</a:t>
            </a:r>
            <a:r>
              <a:rPr sz="1200" kern="0" spc="-15" dirty="0">
                <a:solidFill>
                  <a:srgbClr val="1D1D1A"/>
                </a:solidFill>
                <a:latin typeface="微软雅黑"/>
                <a:cs typeface="微软雅黑"/>
              </a:rPr>
              <a:t>：[知乎]“追星”</a:t>
            </a:r>
            <a:r>
              <a:rPr sz="1200" kern="0" spc="-20" dirty="0">
                <a:solidFill>
                  <a:srgbClr val="1D1D1A"/>
                </a:solidFill>
                <a:latin typeface="微软雅黑"/>
                <a:cs typeface="微软雅黑"/>
              </a:rPr>
              <a:t>Transformer（</a:t>
            </a:r>
            <a:r>
              <a:rPr sz="1200" kern="0" dirty="0">
                <a:solidFill>
                  <a:srgbClr val="1D1D1A"/>
                </a:solidFill>
                <a:latin typeface="微软雅黑"/>
                <a:cs typeface="微软雅黑"/>
              </a:rPr>
              <a:t>二）：基于</a:t>
            </a:r>
            <a:r>
              <a:rPr sz="1200" kern="0" spc="-30" dirty="0">
                <a:solidFill>
                  <a:srgbClr val="1D1D1A"/>
                </a:solidFill>
                <a:latin typeface="微软雅黑"/>
                <a:cs typeface="微软雅黑"/>
              </a:rPr>
              <a:t>Transformer</a:t>
            </a:r>
            <a:r>
              <a:rPr sz="1200" kern="0" dirty="0">
                <a:solidFill>
                  <a:srgbClr val="1D1D1A"/>
                </a:solidFill>
                <a:latin typeface="微软雅黑"/>
                <a:cs typeface="微软雅黑"/>
              </a:rPr>
              <a:t>的预训练模型GPT</a:t>
            </a:r>
            <a:r>
              <a:rPr sz="1200" kern="0" spc="26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200" kern="0" dirty="0">
                <a:solidFill>
                  <a:srgbClr val="1D1D1A"/>
                </a:solidFill>
                <a:latin typeface="微软雅黑"/>
                <a:cs typeface="微软雅黑"/>
              </a:rPr>
              <a:t>by</a:t>
            </a:r>
            <a:r>
              <a:rPr sz="1200" kern="0" spc="5" dirty="0">
                <a:solidFill>
                  <a:srgbClr val="1D1D1A"/>
                </a:solidFill>
                <a:latin typeface="微软雅黑"/>
                <a:cs typeface="微软雅黑"/>
              </a:rPr>
              <a:t> 铁心核桃</a:t>
            </a:r>
            <a:endParaRPr sz="1200"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080917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5DD93E06-2A4C-E0F4-DF4C-9B7E0593E298}"/>
              </a:ext>
            </a:extLst>
          </p:cNvPr>
          <p:cNvSpPr txBox="1">
            <a:spLocks/>
          </p:cNvSpPr>
          <p:nvPr/>
        </p:nvSpPr>
        <p:spPr>
          <a:xfrm>
            <a:off x="437197" y="51976"/>
            <a:ext cx="11323955" cy="513715"/>
          </a:xfrm>
          <a:prstGeom prst="rect">
            <a:avLst/>
          </a:prstGeom>
        </p:spPr>
        <p:txBody>
          <a:bodyPr vert="horz" wrap="square" lIns="0" tIns="147383" rIns="0" bIns="0" rtlCol="0">
            <a:spAutoFit/>
          </a:bodyPr>
          <a:lstStyle>
            <a:lvl1pPr>
              <a:defRPr sz="2400" b="1" i="0">
                <a:solidFill>
                  <a:srgbClr val="1D1D1A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3580765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Language</a:t>
            </a:r>
            <a:r>
              <a:rPr kumimoji="0" lang="en-US" sz="2400" b="1" i="0" u="none" strike="noStrike" kern="0" cap="none" spc="60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strike="noStrike" kern="0" cap="none" spc="45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Modeling</a:t>
            </a:r>
            <a:r>
              <a:rPr kumimoji="0" lang="en-US" sz="2400" b="1" i="0" u="none" strike="noStrike" kern="0" cap="none" spc="25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strike="noStrike" kern="0" cap="none" spc="-55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Objective</a:t>
            </a:r>
            <a:endParaRPr kumimoji="0" lang="en-US" sz="2400" b="1" i="0" u="none" strike="noStrike" kern="0" cap="none" spc="-55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Trebuchet MS"/>
              <a:ea typeface="+mj-ea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1CC2B294-E843-73CF-D450-A4FA4AC482C5}"/>
              </a:ext>
            </a:extLst>
          </p:cNvPr>
          <p:cNvSpPr txBox="1"/>
          <p:nvPr/>
        </p:nvSpPr>
        <p:spPr>
          <a:xfrm>
            <a:off x="815022" y="693580"/>
            <a:ext cx="4608195" cy="89026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 defTabSz="914400">
              <a:spcBef>
                <a:spcPts val="1100"/>
              </a:spcBef>
            </a:pPr>
            <a:r>
              <a:rPr sz="2000" kern="0" spc="-10" dirty="0">
                <a:solidFill>
                  <a:srgbClr val="1D1D1A"/>
                </a:solidFill>
                <a:latin typeface="微软雅黑"/>
                <a:cs typeface="微软雅黑"/>
              </a:rPr>
              <a:t>在模型训练中，我们的目标是最大化</a:t>
            </a:r>
            <a:r>
              <a:rPr sz="2000" kern="0" spc="-20" dirty="0">
                <a:solidFill>
                  <a:srgbClr val="1D1D1A"/>
                </a:solidFill>
                <a:latin typeface="微软雅黑"/>
                <a:cs typeface="微软雅黑"/>
              </a:rPr>
              <a:t>P(U)</a:t>
            </a:r>
            <a:endParaRPr sz="200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  <a:p>
            <a:pPr marL="12700" defTabSz="914400">
              <a:spcBef>
                <a:spcPts val="1005"/>
              </a:spcBef>
            </a:pPr>
            <a:r>
              <a:rPr sz="2000" kern="0" spc="-15" dirty="0">
                <a:solidFill>
                  <a:srgbClr val="1D1D1A"/>
                </a:solidFill>
                <a:latin typeface="微软雅黑"/>
                <a:cs typeface="微软雅黑"/>
              </a:rPr>
              <a:t>—— 让生成的句子看起来更像人话：</a:t>
            </a:r>
            <a:endParaRPr sz="200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  <p:pic>
        <p:nvPicPr>
          <p:cNvPr id="4" name="object 6">
            <a:extLst>
              <a:ext uri="{FF2B5EF4-FFF2-40B4-BE49-F238E27FC236}">
                <a16:creationId xmlns:a16="http://schemas.microsoft.com/office/drawing/2014/main" id="{F3C32B12-3031-521F-FE2C-9A38E652E34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202" y="2012848"/>
            <a:ext cx="11348438" cy="1524651"/>
          </a:xfrm>
          <a:prstGeom prst="rect">
            <a:avLst/>
          </a:prstGeom>
        </p:spPr>
      </p:pic>
      <p:sp>
        <p:nvSpPr>
          <p:cNvPr id="5" name="object 7">
            <a:extLst>
              <a:ext uri="{FF2B5EF4-FFF2-40B4-BE49-F238E27FC236}">
                <a16:creationId xmlns:a16="http://schemas.microsoft.com/office/drawing/2014/main" id="{69D7559D-422B-7DFE-9D2D-42761F007E03}"/>
              </a:ext>
            </a:extLst>
          </p:cNvPr>
          <p:cNvSpPr txBox="1"/>
          <p:nvPr/>
        </p:nvSpPr>
        <p:spPr>
          <a:xfrm>
            <a:off x="1115694" y="3752311"/>
            <a:ext cx="8586470" cy="163068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469900" indent="-457200" defTabSz="914400">
              <a:spcBef>
                <a:spcPts val="1100"/>
              </a:spcBef>
              <a:buFontTx/>
              <a:buChar char="•"/>
              <a:tabLst>
                <a:tab pos="469265" algn="l"/>
                <a:tab pos="469900" algn="l"/>
              </a:tabLst>
            </a:pPr>
            <a:r>
              <a:rPr sz="2000" kern="0" dirty="0">
                <a:solidFill>
                  <a:srgbClr val="1D1D1A"/>
                </a:solidFill>
                <a:latin typeface="Arial"/>
                <a:cs typeface="Arial"/>
              </a:rPr>
              <a:t>θ</a:t>
            </a:r>
            <a:r>
              <a:rPr sz="2000" kern="0" spc="-10" dirty="0">
                <a:solidFill>
                  <a:srgbClr val="1D1D1A"/>
                </a:solidFill>
                <a:latin typeface="微软雅黑"/>
                <a:cs typeface="微软雅黑"/>
              </a:rPr>
              <a:t>：模型参数</a:t>
            </a:r>
            <a:endParaRPr sz="200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  <a:p>
            <a:pPr marL="469900" indent="-457200" defTabSz="914400">
              <a:spcBef>
                <a:spcPts val="1005"/>
              </a:spcBef>
              <a:buFontTx/>
              <a:buChar char="•"/>
              <a:tabLst>
                <a:tab pos="469265" algn="l"/>
                <a:tab pos="469900" algn="l"/>
              </a:tabLst>
            </a:pPr>
            <a:r>
              <a:rPr sz="2000" kern="0" dirty="0">
                <a:solidFill>
                  <a:srgbClr val="1D1D1A"/>
                </a:solidFill>
                <a:latin typeface="Arial"/>
                <a:cs typeface="Arial"/>
              </a:rPr>
              <a:t>k</a:t>
            </a:r>
            <a:r>
              <a:rPr sz="2000" kern="0" dirty="0">
                <a:solidFill>
                  <a:srgbClr val="1D1D1A"/>
                </a:solidFill>
                <a:latin typeface="微软雅黑"/>
                <a:cs typeface="微软雅黑"/>
              </a:rPr>
              <a:t>：窗口长度（受内存、算力等约束，模型没办法看到前序所有单词</a:t>
            </a:r>
            <a:r>
              <a:rPr sz="2000" kern="0" spc="-50" dirty="0">
                <a:solidFill>
                  <a:srgbClr val="1D1D1A"/>
                </a:solidFill>
                <a:latin typeface="微软雅黑"/>
                <a:cs typeface="微软雅黑"/>
              </a:rPr>
              <a:t>）</a:t>
            </a:r>
            <a:endParaRPr sz="200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  <a:p>
            <a:pPr defTabSz="914400">
              <a:spcBef>
                <a:spcPts val="20"/>
              </a:spcBef>
            </a:pPr>
            <a:endParaRPr sz="185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  <a:p>
            <a:pPr marL="122555" defTabSz="914400"/>
            <a:r>
              <a:rPr sz="2000" b="1" kern="0" dirty="0">
                <a:solidFill>
                  <a:srgbClr val="C60009"/>
                </a:solidFill>
                <a:latin typeface="微软雅黑"/>
                <a:cs typeface="微软雅黑"/>
              </a:rPr>
              <a:t>注：该训练无需进行任何标注，为无监督训练（Unsupervised</a:t>
            </a:r>
            <a:r>
              <a:rPr sz="2000" b="1" kern="0" spc="20" dirty="0">
                <a:solidFill>
                  <a:srgbClr val="C60009"/>
                </a:solidFill>
                <a:latin typeface="微软雅黑"/>
                <a:cs typeface="微软雅黑"/>
              </a:rPr>
              <a:t> </a:t>
            </a:r>
            <a:r>
              <a:rPr sz="2000" b="1" kern="0" spc="-20" dirty="0">
                <a:solidFill>
                  <a:srgbClr val="C60009"/>
                </a:solidFill>
                <a:latin typeface="微软雅黑"/>
                <a:cs typeface="微软雅黑"/>
              </a:rPr>
              <a:t>Training）</a:t>
            </a:r>
            <a:endParaRPr sz="200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91B1FB3A-9E2E-58E0-047F-8B1954470766}"/>
              </a:ext>
            </a:extLst>
          </p:cNvPr>
          <p:cNvSpPr txBox="1"/>
          <p:nvPr/>
        </p:nvSpPr>
        <p:spPr>
          <a:xfrm>
            <a:off x="1225550" y="6096859"/>
            <a:ext cx="6667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200" kern="0" spc="-10" dirty="0">
                <a:solidFill>
                  <a:srgbClr val="1D1D1A"/>
                </a:solidFill>
                <a:latin typeface="微软雅黑"/>
                <a:cs typeface="微软雅黑"/>
              </a:rPr>
              <a:t>Reference：</a:t>
            </a:r>
            <a:r>
              <a:rPr sz="1200" kern="0" spc="-15" dirty="0">
                <a:solidFill>
                  <a:srgbClr val="1D1D1A"/>
                </a:solidFill>
                <a:latin typeface="微软雅黑"/>
                <a:cs typeface="微软雅黑"/>
              </a:rPr>
              <a:t>[知乎]“追星”</a:t>
            </a:r>
            <a:r>
              <a:rPr sz="1200" kern="0" spc="-20" dirty="0">
                <a:solidFill>
                  <a:srgbClr val="1D1D1A"/>
                </a:solidFill>
                <a:latin typeface="微软雅黑"/>
                <a:cs typeface="微软雅黑"/>
              </a:rPr>
              <a:t>Transformer（</a:t>
            </a:r>
            <a:r>
              <a:rPr sz="1200" kern="0" dirty="0">
                <a:solidFill>
                  <a:srgbClr val="1D1D1A"/>
                </a:solidFill>
                <a:latin typeface="微软雅黑"/>
                <a:cs typeface="微软雅黑"/>
              </a:rPr>
              <a:t>二）：基于</a:t>
            </a:r>
            <a:r>
              <a:rPr sz="1200" kern="0" spc="-30" dirty="0">
                <a:solidFill>
                  <a:srgbClr val="1D1D1A"/>
                </a:solidFill>
                <a:latin typeface="微软雅黑"/>
                <a:cs typeface="微软雅黑"/>
              </a:rPr>
              <a:t>Transformer</a:t>
            </a:r>
            <a:r>
              <a:rPr sz="1200" kern="0" dirty="0">
                <a:solidFill>
                  <a:srgbClr val="1D1D1A"/>
                </a:solidFill>
                <a:latin typeface="微软雅黑"/>
                <a:cs typeface="微软雅黑"/>
              </a:rPr>
              <a:t>的预训练模型GPT</a:t>
            </a:r>
            <a:r>
              <a:rPr sz="1200" kern="0" spc="26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200" kern="0" dirty="0">
                <a:solidFill>
                  <a:srgbClr val="1D1D1A"/>
                </a:solidFill>
                <a:latin typeface="微软雅黑"/>
                <a:cs typeface="微软雅黑"/>
              </a:rPr>
              <a:t>by</a:t>
            </a:r>
            <a:r>
              <a:rPr sz="1200" kern="0" spc="5" dirty="0">
                <a:solidFill>
                  <a:srgbClr val="1D1D1A"/>
                </a:solidFill>
                <a:latin typeface="微软雅黑"/>
                <a:cs typeface="微软雅黑"/>
              </a:rPr>
              <a:t> 铁心核桃</a:t>
            </a:r>
            <a:endParaRPr sz="1200"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66599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477BA71-7041-9F56-FA28-1EF93038C7F4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A4139279-388B-3FE9-0DD7-669314E608D1}"/>
              </a:ext>
            </a:extLst>
          </p:cNvPr>
          <p:cNvSpPr/>
          <p:nvPr/>
        </p:nvSpPr>
        <p:spPr>
          <a:xfrm>
            <a:off x="0" y="502919"/>
            <a:ext cx="2585720" cy="477520"/>
          </a:xfrm>
          <a:custGeom>
            <a:avLst/>
            <a:gdLst/>
            <a:ahLst/>
            <a:cxnLst/>
            <a:rect l="l" t="t" r="r" b="b"/>
            <a:pathLst>
              <a:path w="2585720" h="477519">
                <a:moveTo>
                  <a:pt x="2412873" y="0"/>
                </a:moveTo>
                <a:lnTo>
                  <a:pt x="0" y="0"/>
                </a:lnTo>
                <a:lnTo>
                  <a:pt x="0" y="477519"/>
                </a:lnTo>
                <a:lnTo>
                  <a:pt x="2585720" y="477519"/>
                </a:lnTo>
                <a:lnTo>
                  <a:pt x="241287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B55DEAB4-5079-ADB8-2BA6-647D81FC53FA}"/>
              </a:ext>
            </a:extLst>
          </p:cNvPr>
          <p:cNvSpPr txBox="1"/>
          <p:nvPr/>
        </p:nvSpPr>
        <p:spPr>
          <a:xfrm>
            <a:off x="1366774" y="503237"/>
            <a:ext cx="844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20" dirty="0">
                <a:solidFill>
                  <a:srgbClr val="FFFFFF"/>
                </a:solidFill>
                <a:latin typeface="微软雅黑 Light"/>
                <a:cs typeface="微软雅黑 Light"/>
              </a:rPr>
              <a:t>目 录</a:t>
            </a:r>
            <a:endParaRPr sz="2800" dirty="0">
              <a:latin typeface="微软雅黑 Light"/>
              <a:cs typeface="微软雅黑 Light"/>
            </a:endParaRPr>
          </a:p>
        </p:txBody>
      </p:sp>
      <p:sp>
        <p:nvSpPr>
          <p:cNvPr id="5" name="object 14">
            <a:extLst>
              <a:ext uri="{FF2B5EF4-FFF2-40B4-BE49-F238E27FC236}">
                <a16:creationId xmlns:a16="http://schemas.microsoft.com/office/drawing/2014/main" id="{699E8CF3-E3EB-AC17-152E-1E9B47308CAC}"/>
              </a:ext>
            </a:extLst>
          </p:cNvPr>
          <p:cNvSpPr txBox="1">
            <a:spLocks/>
          </p:cNvSpPr>
          <p:nvPr/>
        </p:nvSpPr>
        <p:spPr>
          <a:xfrm>
            <a:off x="1431925" y="1703006"/>
            <a:ext cx="20173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11877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6000" b="1" baseline="-13194" dirty="0">
                <a:solidFill>
                  <a:srgbClr val="757575"/>
                </a:solidFill>
                <a:latin typeface="微软雅黑"/>
                <a:ea typeface="+mn-ea"/>
              </a:rPr>
              <a:t>01</a:t>
            </a:r>
            <a:r>
              <a:rPr lang="en-US" sz="6000" spc="442" baseline="-7638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lang="en-US" sz="2200" b="1" dirty="0">
                <a:solidFill>
                  <a:srgbClr val="757575"/>
                </a:solidFill>
                <a:latin typeface="微软雅黑"/>
                <a:ea typeface="+mn-ea"/>
              </a:rPr>
              <a:t>GPT</a:t>
            </a:r>
            <a:r>
              <a:rPr lang="zh-CN" altLang="en-US" sz="2200" b="1" dirty="0">
                <a:solidFill>
                  <a:srgbClr val="757575"/>
                </a:solidFill>
                <a:latin typeface="微软雅黑"/>
                <a:ea typeface="+mn-ea"/>
              </a:rPr>
              <a:t>介绍</a:t>
            </a:r>
          </a:p>
        </p:txBody>
      </p:sp>
      <p:sp>
        <p:nvSpPr>
          <p:cNvPr id="6" name="object 15">
            <a:extLst>
              <a:ext uri="{FF2B5EF4-FFF2-40B4-BE49-F238E27FC236}">
                <a16:creationId xmlns:a16="http://schemas.microsoft.com/office/drawing/2014/main" id="{9155579D-D5C0-CE1A-B6FA-5A51B039EAE4}"/>
              </a:ext>
            </a:extLst>
          </p:cNvPr>
          <p:cNvSpPr txBox="1"/>
          <p:nvPr/>
        </p:nvSpPr>
        <p:spPr>
          <a:xfrm>
            <a:off x="1406525" y="2573337"/>
            <a:ext cx="4325620" cy="155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ts val="4500"/>
              </a:lnSpc>
              <a:spcBef>
                <a:spcPts val="100"/>
              </a:spcBef>
            </a:pPr>
            <a:r>
              <a:rPr sz="6000" b="1" baseline="-13194" dirty="0">
                <a:solidFill>
                  <a:srgbClr val="757575"/>
                </a:solidFill>
                <a:latin typeface="微软雅黑"/>
                <a:cs typeface="+mj-cs"/>
              </a:rPr>
              <a:t>02</a:t>
            </a:r>
            <a:r>
              <a:rPr sz="6000" b="1" spc="434" baseline="-13194" dirty="0">
                <a:solidFill>
                  <a:srgbClr val="757575"/>
                </a:solidFill>
                <a:latin typeface="微软雅黑"/>
                <a:cs typeface="微软雅黑"/>
              </a:rPr>
              <a:t> </a:t>
            </a:r>
            <a:r>
              <a:rPr sz="2200" b="1" dirty="0">
                <a:solidFill>
                  <a:srgbClr val="757575"/>
                </a:solidFill>
                <a:latin typeface="微软雅黑"/>
                <a:cs typeface="+mj-cs"/>
              </a:rPr>
              <a:t>Unsupervised Language</a:t>
            </a:r>
          </a:p>
          <a:p>
            <a:pPr marL="875665">
              <a:lnSpc>
                <a:spcPts val="2340"/>
              </a:lnSpc>
            </a:pPr>
            <a:r>
              <a:rPr sz="2200" b="1" dirty="0">
                <a:solidFill>
                  <a:srgbClr val="757575"/>
                </a:solidFill>
                <a:latin typeface="微软雅黑"/>
                <a:cs typeface="+mj-cs"/>
              </a:rPr>
              <a:t>Modelling</a:t>
            </a:r>
          </a:p>
          <a:p>
            <a:pPr marL="63500">
              <a:lnSpc>
                <a:spcPct val="100000"/>
              </a:lnSpc>
              <a:spcBef>
                <a:spcPts val="439"/>
              </a:spcBef>
            </a:pPr>
            <a:r>
              <a:rPr sz="6000" b="1" baseline="-7638" dirty="0">
                <a:solidFill>
                  <a:srgbClr val="C00000"/>
                </a:solidFill>
                <a:latin typeface="微软雅黑"/>
                <a:ea typeface="+mj-ea"/>
              </a:rPr>
              <a:t>03</a:t>
            </a:r>
            <a:r>
              <a:rPr sz="6000" b="1" spc="442" baseline="-13194" dirty="0">
                <a:solidFill>
                  <a:srgbClr val="757575"/>
                </a:solidFill>
                <a:latin typeface="微软雅黑"/>
                <a:cs typeface="微软雅黑"/>
              </a:rPr>
              <a:t> </a:t>
            </a:r>
            <a:r>
              <a:rPr sz="2200" b="1" spc="-20" dirty="0">
                <a:solidFill>
                  <a:srgbClr val="C00000"/>
                </a:solidFill>
                <a:latin typeface="微软雅黑"/>
                <a:ea typeface="+mj-ea"/>
                <a:cs typeface="+mj-cs"/>
              </a:rPr>
              <a:t>Supervised Fine-Tuning</a:t>
            </a:r>
          </a:p>
        </p:txBody>
      </p:sp>
    </p:spTree>
    <p:extLst>
      <p:ext uri="{BB962C8B-B14F-4D97-AF65-F5344CB8AC3E}">
        <p14:creationId xmlns:p14="http://schemas.microsoft.com/office/powerpoint/2010/main" val="291831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AC071BC-BFFC-1F7E-909F-394E5D8FF858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A6B29239-EDBE-C93D-A1C2-55E6C56CF7A4}"/>
              </a:ext>
            </a:extLst>
          </p:cNvPr>
          <p:cNvSpPr/>
          <p:nvPr/>
        </p:nvSpPr>
        <p:spPr>
          <a:xfrm>
            <a:off x="0" y="502919"/>
            <a:ext cx="2585720" cy="477520"/>
          </a:xfrm>
          <a:custGeom>
            <a:avLst/>
            <a:gdLst/>
            <a:ahLst/>
            <a:cxnLst/>
            <a:rect l="l" t="t" r="r" b="b"/>
            <a:pathLst>
              <a:path w="2585720" h="477519">
                <a:moveTo>
                  <a:pt x="2412873" y="0"/>
                </a:moveTo>
                <a:lnTo>
                  <a:pt x="0" y="0"/>
                </a:lnTo>
                <a:lnTo>
                  <a:pt x="0" y="477519"/>
                </a:lnTo>
                <a:lnTo>
                  <a:pt x="2585720" y="477519"/>
                </a:lnTo>
                <a:lnTo>
                  <a:pt x="241287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B593DC8F-0E37-BCE8-6000-3618BF9AB3FA}"/>
              </a:ext>
            </a:extLst>
          </p:cNvPr>
          <p:cNvSpPr txBox="1"/>
          <p:nvPr/>
        </p:nvSpPr>
        <p:spPr>
          <a:xfrm>
            <a:off x="1366774" y="503237"/>
            <a:ext cx="844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20" dirty="0">
                <a:solidFill>
                  <a:srgbClr val="FFFFFF"/>
                </a:solidFill>
                <a:latin typeface="微软雅黑 Light"/>
                <a:cs typeface="微软雅黑 Light"/>
              </a:rPr>
              <a:t>目 录</a:t>
            </a:r>
            <a:endParaRPr sz="2800" dirty="0">
              <a:latin typeface="微软雅黑 Light"/>
              <a:cs typeface="微软雅黑 Light"/>
            </a:endParaRPr>
          </a:p>
        </p:txBody>
      </p:sp>
      <p:sp>
        <p:nvSpPr>
          <p:cNvPr id="6" name="object 14">
            <a:extLst>
              <a:ext uri="{FF2B5EF4-FFF2-40B4-BE49-F238E27FC236}">
                <a16:creationId xmlns:a16="http://schemas.microsoft.com/office/drawing/2014/main" id="{CB0E6D1A-2FA7-FC76-BBB7-361969F6D206}"/>
              </a:ext>
            </a:extLst>
          </p:cNvPr>
          <p:cNvSpPr txBox="1">
            <a:spLocks/>
          </p:cNvSpPr>
          <p:nvPr/>
        </p:nvSpPr>
        <p:spPr>
          <a:xfrm>
            <a:off x="1431925" y="1703006"/>
            <a:ext cx="20173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11877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6000" b="1" baseline="-7638" dirty="0">
                <a:solidFill>
                  <a:srgbClr val="C00000"/>
                </a:solidFill>
                <a:latin typeface="微软雅黑"/>
                <a:cs typeface="微软雅黑"/>
              </a:rPr>
              <a:t>01</a:t>
            </a:r>
            <a:r>
              <a:rPr lang="en-US" sz="6000" spc="442" baseline="-7638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lang="en-US" sz="2200" b="1" spc="-20" dirty="0">
                <a:solidFill>
                  <a:srgbClr val="C00000"/>
                </a:solidFill>
                <a:latin typeface="微软雅黑"/>
              </a:rPr>
              <a:t>GPT</a:t>
            </a:r>
            <a:r>
              <a:rPr lang="zh-CN" altLang="en-US" sz="2200" b="1" spc="-20" dirty="0">
                <a:solidFill>
                  <a:srgbClr val="C00000"/>
                </a:solidFill>
                <a:latin typeface="微软雅黑"/>
              </a:rPr>
              <a:t>介绍</a:t>
            </a:r>
          </a:p>
        </p:txBody>
      </p:sp>
      <p:sp>
        <p:nvSpPr>
          <p:cNvPr id="7" name="object 15">
            <a:extLst>
              <a:ext uri="{FF2B5EF4-FFF2-40B4-BE49-F238E27FC236}">
                <a16:creationId xmlns:a16="http://schemas.microsoft.com/office/drawing/2014/main" id="{DB770E74-46D0-EDE5-6E9B-18137F838AF9}"/>
              </a:ext>
            </a:extLst>
          </p:cNvPr>
          <p:cNvSpPr txBox="1"/>
          <p:nvPr/>
        </p:nvSpPr>
        <p:spPr>
          <a:xfrm>
            <a:off x="1406525" y="2573337"/>
            <a:ext cx="4325620" cy="155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ts val="4500"/>
              </a:lnSpc>
              <a:spcBef>
                <a:spcPts val="100"/>
              </a:spcBef>
            </a:pPr>
            <a:r>
              <a:rPr sz="6000" b="1" baseline="-13194" dirty="0">
                <a:solidFill>
                  <a:srgbClr val="757575"/>
                </a:solidFill>
                <a:latin typeface="微软雅黑"/>
                <a:cs typeface="微软雅黑"/>
              </a:rPr>
              <a:t>02</a:t>
            </a:r>
            <a:r>
              <a:rPr sz="6000" b="1" spc="434" baseline="-13194" dirty="0">
                <a:solidFill>
                  <a:srgbClr val="757575"/>
                </a:solidFill>
                <a:latin typeface="微软雅黑"/>
                <a:cs typeface="微软雅黑"/>
              </a:rPr>
              <a:t> </a:t>
            </a:r>
            <a:r>
              <a:rPr sz="2200" b="1" dirty="0">
                <a:solidFill>
                  <a:srgbClr val="757575"/>
                </a:solidFill>
                <a:latin typeface="微软雅黑"/>
                <a:cs typeface="微软雅黑"/>
              </a:rPr>
              <a:t>Unsupervised</a:t>
            </a:r>
            <a:r>
              <a:rPr sz="2200" b="1" spc="-15" dirty="0">
                <a:solidFill>
                  <a:srgbClr val="757575"/>
                </a:solidFill>
                <a:latin typeface="微软雅黑"/>
                <a:cs typeface="微软雅黑"/>
              </a:rPr>
              <a:t> </a:t>
            </a:r>
            <a:r>
              <a:rPr sz="2200" b="1" spc="-10" dirty="0">
                <a:solidFill>
                  <a:srgbClr val="757575"/>
                </a:solidFill>
                <a:latin typeface="微软雅黑"/>
                <a:cs typeface="微软雅黑"/>
              </a:rPr>
              <a:t>Language</a:t>
            </a:r>
            <a:endParaRPr sz="2200" dirty="0">
              <a:latin typeface="微软雅黑"/>
              <a:cs typeface="微软雅黑"/>
            </a:endParaRPr>
          </a:p>
          <a:p>
            <a:pPr marL="875665">
              <a:lnSpc>
                <a:spcPts val="2340"/>
              </a:lnSpc>
            </a:pPr>
            <a:r>
              <a:rPr sz="2200" b="1" spc="-10" dirty="0">
                <a:solidFill>
                  <a:srgbClr val="757575"/>
                </a:solidFill>
                <a:latin typeface="微软雅黑"/>
                <a:cs typeface="微软雅黑"/>
              </a:rPr>
              <a:t>Modelling</a:t>
            </a:r>
            <a:endParaRPr sz="2200" dirty="0">
              <a:latin typeface="微软雅黑"/>
              <a:cs typeface="微软雅黑"/>
            </a:endParaRPr>
          </a:p>
          <a:p>
            <a:pPr marL="63500">
              <a:lnSpc>
                <a:spcPct val="100000"/>
              </a:lnSpc>
              <a:spcBef>
                <a:spcPts val="439"/>
              </a:spcBef>
            </a:pPr>
            <a:r>
              <a:rPr sz="6000" b="1" baseline="-13194" dirty="0">
                <a:solidFill>
                  <a:srgbClr val="757575"/>
                </a:solidFill>
                <a:latin typeface="微软雅黑"/>
                <a:cs typeface="微软雅黑"/>
              </a:rPr>
              <a:t>03</a:t>
            </a:r>
            <a:r>
              <a:rPr sz="6000" b="1" spc="442" baseline="-13194" dirty="0">
                <a:solidFill>
                  <a:srgbClr val="757575"/>
                </a:solidFill>
                <a:latin typeface="微软雅黑"/>
                <a:cs typeface="微软雅黑"/>
              </a:rPr>
              <a:t> </a:t>
            </a:r>
            <a:r>
              <a:rPr sz="2200" b="1" dirty="0">
                <a:solidFill>
                  <a:srgbClr val="757575"/>
                </a:solidFill>
                <a:latin typeface="微软雅黑"/>
                <a:cs typeface="微软雅黑"/>
              </a:rPr>
              <a:t>Supervised</a:t>
            </a:r>
            <a:r>
              <a:rPr sz="2200" b="1" spc="20" dirty="0">
                <a:solidFill>
                  <a:srgbClr val="757575"/>
                </a:solidFill>
                <a:latin typeface="微软雅黑"/>
                <a:cs typeface="微软雅黑"/>
              </a:rPr>
              <a:t> </a:t>
            </a:r>
            <a:r>
              <a:rPr sz="2200" b="1" dirty="0">
                <a:solidFill>
                  <a:srgbClr val="757575"/>
                </a:solidFill>
                <a:latin typeface="微软雅黑"/>
                <a:cs typeface="微软雅黑"/>
              </a:rPr>
              <a:t>Fine-</a:t>
            </a:r>
            <a:r>
              <a:rPr sz="2200" b="1" spc="-10" dirty="0">
                <a:solidFill>
                  <a:srgbClr val="757575"/>
                </a:solidFill>
                <a:latin typeface="微软雅黑"/>
                <a:cs typeface="微软雅黑"/>
              </a:rPr>
              <a:t>Tuning</a:t>
            </a:r>
            <a:endParaRPr sz="22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5741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5D02AE0A-4604-7175-FDF4-7246DB3E6290}"/>
              </a:ext>
            </a:extLst>
          </p:cNvPr>
          <p:cNvSpPr txBox="1">
            <a:spLocks/>
          </p:cNvSpPr>
          <p:nvPr/>
        </p:nvSpPr>
        <p:spPr>
          <a:xfrm>
            <a:off x="437197" y="73024"/>
            <a:ext cx="11323955" cy="513715"/>
          </a:xfrm>
          <a:prstGeom prst="rect">
            <a:avLst/>
          </a:prstGeom>
        </p:spPr>
        <p:txBody>
          <a:bodyPr vert="horz" wrap="square" lIns="0" tIns="147383" rIns="0" bIns="0" rtlCol="0">
            <a:spAutoFit/>
          </a:bodyPr>
          <a:lstStyle>
            <a:lvl1pPr>
              <a:defRPr sz="2400" b="1" i="0">
                <a:solidFill>
                  <a:srgbClr val="1D1D1A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068445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-55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Supervised</a:t>
            </a:r>
            <a:r>
              <a:rPr kumimoji="0" lang="en-US" sz="2400" b="1" i="0" u="none" strike="noStrike" kern="0" cap="none" spc="-80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strike="noStrike" kern="0" cap="none" spc="-40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Fine-</a:t>
            </a:r>
            <a:r>
              <a:rPr kumimoji="0" lang="en-US" sz="2400" b="1" i="0" u="none" strike="noStrike" kern="0" cap="none" spc="-10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tuning</a:t>
            </a:r>
            <a:endParaRPr kumimoji="0" lang="en-US" sz="2400" b="1" i="0" u="none" strike="noStrike" kern="0" cap="none" spc="-1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Trebuchet MS"/>
              <a:ea typeface="+mj-ea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12AB57A4-6B5B-5F32-8030-2F602EC124DB}"/>
              </a:ext>
            </a:extLst>
          </p:cNvPr>
          <p:cNvSpPr txBox="1"/>
          <p:nvPr/>
        </p:nvSpPr>
        <p:spPr>
          <a:xfrm>
            <a:off x="815022" y="709548"/>
            <a:ext cx="9855200" cy="2186305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 defTabSz="914400">
              <a:spcBef>
                <a:spcPts val="1340"/>
              </a:spcBef>
            </a:pPr>
            <a:r>
              <a:rPr kern="0" spc="-15" dirty="0">
                <a:solidFill>
                  <a:srgbClr val="1D1D1A"/>
                </a:solidFill>
                <a:latin typeface="微软雅黑"/>
                <a:cs typeface="微软雅黑"/>
              </a:rPr>
              <a:t>针对下游任务的微调中，往往需要考虑两方面：</a:t>
            </a:r>
            <a:endParaRPr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  <a:p>
            <a:pPr marL="271780" indent="-259079" defTabSz="914400">
              <a:spcBef>
                <a:spcPts val="1245"/>
              </a:spcBef>
              <a:buFontTx/>
              <a:buAutoNum type="arabicPeriod"/>
              <a:tabLst>
                <a:tab pos="271780" algn="l"/>
              </a:tabLst>
            </a:pPr>
            <a:r>
              <a:rPr kern="0" spc="-5" dirty="0">
                <a:solidFill>
                  <a:srgbClr val="1D1D1A"/>
                </a:solidFill>
                <a:latin typeface="微软雅黑"/>
                <a:cs typeface="微软雅黑"/>
              </a:rPr>
              <a:t>预测出的标签是否正确？</a:t>
            </a:r>
            <a:endParaRPr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  <a:p>
            <a:pPr marL="271780" indent="-259079" defTabSz="914400">
              <a:spcBef>
                <a:spcPts val="1240"/>
              </a:spcBef>
              <a:buFontTx/>
              <a:buAutoNum type="arabicPeriod"/>
              <a:tabLst>
                <a:tab pos="271780" algn="l"/>
              </a:tabLst>
            </a:pPr>
            <a:r>
              <a:rPr kern="0" spc="-5" dirty="0">
                <a:solidFill>
                  <a:srgbClr val="1D1D1A"/>
                </a:solidFill>
                <a:latin typeface="微软雅黑"/>
                <a:cs typeface="微软雅黑"/>
              </a:rPr>
              <a:t>预训练中</a:t>
            </a:r>
            <a:r>
              <a:rPr kern="0" dirty="0">
                <a:solidFill>
                  <a:srgbClr val="1D1D1A"/>
                </a:solidFill>
                <a:latin typeface="微软雅黑"/>
                <a:cs typeface="微软雅黑"/>
              </a:rPr>
              <a:t>language</a:t>
            </a:r>
            <a:r>
              <a:rPr kern="0" spc="5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kern="0" dirty="0">
                <a:solidFill>
                  <a:srgbClr val="1D1D1A"/>
                </a:solidFill>
                <a:latin typeface="微软雅黑"/>
                <a:cs typeface="微软雅黑"/>
              </a:rPr>
              <a:t>modeling</a:t>
            </a:r>
            <a:r>
              <a:rPr kern="0" spc="-5" dirty="0">
                <a:solidFill>
                  <a:srgbClr val="1D1D1A"/>
                </a:solidFill>
                <a:latin typeface="微软雅黑"/>
                <a:cs typeface="微软雅黑"/>
              </a:rPr>
              <a:t>评测标准的</a:t>
            </a:r>
            <a:r>
              <a:rPr kern="0" dirty="0">
                <a:solidFill>
                  <a:srgbClr val="1D1D1A"/>
                </a:solidFill>
                <a:latin typeface="微软雅黑"/>
                <a:cs typeface="微软雅黑"/>
              </a:rPr>
              <a:t>loss</a:t>
            </a:r>
            <a:r>
              <a:rPr kern="0" spc="-20" dirty="0">
                <a:solidFill>
                  <a:srgbClr val="1D1D1A"/>
                </a:solidFill>
                <a:latin typeface="微软雅黑"/>
                <a:cs typeface="微软雅黑"/>
              </a:rPr>
              <a:t>是否较低？</a:t>
            </a:r>
            <a:endParaRPr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  <a:p>
            <a:pPr marL="12700" defTabSz="914400">
              <a:spcBef>
                <a:spcPts val="1245"/>
              </a:spcBef>
            </a:pPr>
            <a:r>
              <a:rPr kern="0" spc="-10" dirty="0">
                <a:solidFill>
                  <a:srgbClr val="1D1D1A"/>
                </a:solidFill>
                <a:latin typeface="微软雅黑"/>
                <a:cs typeface="微软雅黑"/>
              </a:rPr>
              <a:t>（</a:t>
            </a:r>
            <a:r>
              <a:rPr kern="0" spc="-15" dirty="0">
                <a:solidFill>
                  <a:srgbClr val="1D1D1A"/>
                </a:solidFill>
                <a:latin typeface="微软雅黑"/>
                <a:cs typeface="微软雅黑"/>
              </a:rPr>
              <a:t>论文中的解释是，为了加快模型的收敛，增强模型的泛化性，所以在下游任务微调中也需要考虑</a:t>
            </a:r>
            <a:endParaRPr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  <a:p>
            <a:pPr marL="12700" defTabSz="914400">
              <a:spcBef>
                <a:spcPts val="1240"/>
              </a:spcBef>
            </a:pPr>
            <a:r>
              <a:rPr kern="0" dirty="0">
                <a:solidFill>
                  <a:srgbClr val="1D1D1A"/>
                </a:solidFill>
                <a:latin typeface="微软雅黑"/>
                <a:cs typeface="微软雅黑"/>
              </a:rPr>
              <a:t>language</a:t>
            </a:r>
            <a:r>
              <a:rPr kern="0" spc="7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kern="0" dirty="0">
                <a:solidFill>
                  <a:srgbClr val="1D1D1A"/>
                </a:solidFill>
                <a:latin typeface="微软雅黑"/>
                <a:cs typeface="微软雅黑"/>
              </a:rPr>
              <a:t>modelling</a:t>
            </a:r>
            <a:r>
              <a:rPr kern="0" spc="-10" dirty="0">
                <a:solidFill>
                  <a:srgbClr val="1D1D1A"/>
                </a:solidFill>
                <a:latin typeface="微软雅黑"/>
                <a:cs typeface="微软雅黑"/>
              </a:rPr>
              <a:t>的损失，当然</a:t>
            </a:r>
            <a:r>
              <a:rPr kern="0" dirty="0">
                <a:solidFill>
                  <a:srgbClr val="1D1D1A"/>
                </a:solidFill>
                <a:latin typeface="Arial"/>
                <a:cs typeface="Arial"/>
              </a:rPr>
              <a:t>λ</a:t>
            </a:r>
            <a:r>
              <a:rPr kern="0" spc="-10" dirty="0">
                <a:solidFill>
                  <a:srgbClr val="1D1D1A"/>
                </a:solidFill>
                <a:latin typeface="微软雅黑"/>
                <a:cs typeface="微软雅黑"/>
              </a:rPr>
              <a:t>可以设为</a:t>
            </a:r>
            <a:r>
              <a:rPr kern="0" spc="-25" dirty="0">
                <a:solidFill>
                  <a:srgbClr val="1D1D1A"/>
                </a:solidFill>
                <a:latin typeface="Arial"/>
                <a:cs typeface="Arial"/>
              </a:rPr>
              <a:t>0</a:t>
            </a:r>
            <a:r>
              <a:rPr kern="0" spc="-25" dirty="0">
                <a:solidFill>
                  <a:srgbClr val="1D1D1A"/>
                </a:solidFill>
                <a:latin typeface="微软雅黑"/>
                <a:cs typeface="微软雅黑"/>
              </a:rPr>
              <a:t>）</a:t>
            </a:r>
            <a:endParaRPr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  <p:grpSp>
        <p:nvGrpSpPr>
          <p:cNvPr id="4" name="object 6">
            <a:extLst>
              <a:ext uri="{FF2B5EF4-FFF2-40B4-BE49-F238E27FC236}">
                <a16:creationId xmlns:a16="http://schemas.microsoft.com/office/drawing/2014/main" id="{CC5F676A-B3D1-958E-A159-68C4E25E2652}"/>
              </a:ext>
            </a:extLst>
          </p:cNvPr>
          <p:cNvGrpSpPr/>
          <p:nvPr/>
        </p:nvGrpSpPr>
        <p:grpSpPr>
          <a:xfrm>
            <a:off x="2481556" y="3624262"/>
            <a:ext cx="6876415" cy="955040"/>
            <a:chOff x="2481556" y="3881120"/>
            <a:chExt cx="6876415" cy="955040"/>
          </a:xfrm>
        </p:grpSpPr>
        <p:pic>
          <p:nvPicPr>
            <p:cNvPr id="5" name="object 7">
              <a:extLst>
                <a:ext uri="{FF2B5EF4-FFF2-40B4-BE49-F238E27FC236}">
                  <a16:creationId xmlns:a16="http://schemas.microsoft.com/office/drawing/2014/main" id="{F80DE0FD-9D12-7FB7-32B2-66F3FD0992D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1556" y="4065369"/>
              <a:ext cx="6792006" cy="617021"/>
            </a:xfrm>
            <a:prstGeom prst="rect">
              <a:avLst/>
            </a:prstGeom>
          </p:spPr>
        </p:pic>
        <p:sp>
          <p:nvSpPr>
            <p:cNvPr id="6" name="object 8">
              <a:extLst>
                <a:ext uri="{FF2B5EF4-FFF2-40B4-BE49-F238E27FC236}">
                  <a16:creationId xmlns:a16="http://schemas.microsoft.com/office/drawing/2014/main" id="{C259BE97-27AF-86ED-F274-8AA5674B5574}"/>
                </a:ext>
              </a:extLst>
            </p:cNvPr>
            <p:cNvSpPr/>
            <p:nvPr/>
          </p:nvSpPr>
          <p:spPr>
            <a:xfrm>
              <a:off x="4632960" y="3901440"/>
              <a:ext cx="1605280" cy="914400"/>
            </a:xfrm>
            <a:custGeom>
              <a:avLst/>
              <a:gdLst/>
              <a:ahLst/>
              <a:cxnLst/>
              <a:rect l="l" t="t" r="r" b="b"/>
              <a:pathLst>
                <a:path w="1605279" h="914400">
                  <a:moveTo>
                    <a:pt x="0" y="914400"/>
                  </a:moveTo>
                  <a:lnTo>
                    <a:pt x="1605280" y="914400"/>
                  </a:lnTo>
                  <a:lnTo>
                    <a:pt x="160528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4064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object 9">
              <a:extLst>
                <a:ext uri="{FF2B5EF4-FFF2-40B4-BE49-F238E27FC236}">
                  <a16:creationId xmlns:a16="http://schemas.microsoft.com/office/drawing/2014/main" id="{C81F9841-28C2-CFEE-4956-619CCF81BC4C}"/>
                </a:ext>
              </a:extLst>
            </p:cNvPr>
            <p:cNvSpPr/>
            <p:nvPr/>
          </p:nvSpPr>
          <p:spPr>
            <a:xfrm>
              <a:off x="7747000" y="4008120"/>
              <a:ext cx="1590040" cy="731520"/>
            </a:xfrm>
            <a:custGeom>
              <a:avLst/>
              <a:gdLst/>
              <a:ahLst/>
              <a:cxnLst/>
              <a:rect l="l" t="t" r="r" b="b"/>
              <a:pathLst>
                <a:path w="1590040" h="731520">
                  <a:moveTo>
                    <a:pt x="0" y="731519"/>
                  </a:moveTo>
                  <a:lnTo>
                    <a:pt x="1590040" y="731519"/>
                  </a:lnTo>
                  <a:lnTo>
                    <a:pt x="1590040" y="0"/>
                  </a:lnTo>
                  <a:lnTo>
                    <a:pt x="0" y="0"/>
                  </a:lnTo>
                  <a:lnTo>
                    <a:pt x="0" y="731519"/>
                  </a:lnTo>
                  <a:close/>
                </a:path>
              </a:pathLst>
            </a:custGeom>
            <a:ln w="4064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1513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D256B1D-2FD6-473F-EF2F-C37B5D54F904}"/>
              </a:ext>
            </a:extLst>
          </p:cNvPr>
          <p:cNvSpPr txBox="1"/>
          <p:nvPr/>
        </p:nvSpPr>
        <p:spPr>
          <a:xfrm>
            <a:off x="727074" y="5908346"/>
            <a:ext cx="132080" cy="136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0"/>
              </a:lnSpc>
            </a:pPr>
            <a:r>
              <a:rPr sz="950" spc="-40" dirty="0">
                <a:solidFill>
                  <a:srgbClr val="1D1D1B"/>
                </a:solidFill>
                <a:latin typeface="Arial"/>
                <a:cs typeface="Arial"/>
              </a:rPr>
              <a:t>21</a:t>
            </a:r>
            <a:endParaRPr sz="950">
              <a:latin typeface="Arial"/>
              <a:cs typeface="Arial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C950C289-27AA-CAC9-A2AC-D7CF7107DC4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7019" y="3354891"/>
            <a:ext cx="3736002" cy="2006600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991720E4-38FA-DEEE-05ED-11AA4881308D}"/>
              </a:ext>
            </a:extLst>
          </p:cNvPr>
          <p:cNvSpPr txBox="1"/>
          <p:nvPr/>
        </p:nvSpPr>
        <p:spPr>
          <a:xfrm>
            <a:off x="3162300" y="5722807"/>
            <a:ext cx="640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[BOS]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F0DCF466-57BD-EF91-CECE-9EC0193CD7E8}"/>
              </a:ext>
            </a:extLst>
          </p:cNvPr>
          <p:cNvSpPr txBox="1"/>
          <p:nvPr/>
        </p:nvSpPr>
        <p:spPr>
          <a:xfrm>
            <a:off x="4038981" y="5722807"/>
            <a:ext cx="1211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comment1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B8592314-E162-F39D-80D4-D35011FEF821}"/>
              </a:ext>
            </a:extLst>
          </p:cNvPr>
          <p:cNvSpPr txBox="1"/>
          <p:nvPr/>
        </p:nvSpPr>
        <p:spPr>
          <a:xfrm>
            <a:off x="5501385" y="5722807"/>
            <a:ext cx="624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[EOS]</a:t>
            </a:r>
            <a:endParaRPr sz="1800">
              <a:latin typeface="微软雅黑"/>
              <a:cs typeface="微软雅黑"/>
            </a:endParaRPr>
          </a:p>
        </p:txBody>
      </p:sp>
      <p:grpSp>
        <p:nvGrpSpPr>
          <p:cNvPr id="9" name="object 8">
            <a:extLst>
              <a:ext uri="{FF2B5EF4-FFF2-40B4-BE49-F238E27FC236}">
                <a16:creationId xmlns:a16="http://schemas.microsoft.com/office/drawing/2014/main" id="{9E969504-A714-9C68-D78B-EDF1CC6C28CF}"/>
              </a:ext>
            </a:extLst>
          </p:cNvPr>
          <p:cNvGrpSpPr/>
          <p:nvPr/>
        </p:nvGrpSpPr>
        <p:grpSpPr>
          <a:xfrm>
            <a:off x="5046980" y="1013012"/>
            <a:ext cx="1859280" cy="568960"/>
            <a:chOff x="5054600" y="1524000"/>
            <a:chExt cx="1859280" cy="568960"/>
          </a:xfrm>
        </p:grpSpPr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B7A4B53A-30D5-BD5B-86C9-718938B7D2C9}"/>
                </a:ext>
              </a:extLst>
            </p:cNvPr>
            <p:cNvSpPr/>
            <p:nvPr/>
          </p:nvSpPr>
          <p:spPr>
            <a:xfrm>
              <a:off x="5062220" y="1531620"/>
              <a:ext cx="1844039" cy="553720"/>
            </a:xfrm>
            <a:custGeom>
              <a:avLst/>
              <a:gdLst/>
              <a:ahLst/>
              <a:cxnLst/>
              <a:rect l="l" t="t" r="r" b="b"/>
              <a:pathLst>
                <a:path w="1844040" h="553719">
                  <a:moveTo>
                    <a:pt x="1751710" y="0"/>
                  </a:moveTo>
                  <a:lnTo>
                    <a:pt x="92328" y="0"/>
                  </a:lnTo>
                  <a:lnTo>
                    <a:pt x="56364" y="7246"/>
                  </a:lnTo>
                  <a:lnTo>
                    <a:pt x="27019" y="27019"/>
                  </a:lnTo>
                  <a:lnTo>
                    <a:pt x="7246" y="56364"/>
                  </a:lnTo>
                  <a:lnTo>
                    <a:pt x="0" y="92328"/>
                  </a:lnTo>
                  <a:lnTo>
                    <a:pt x="0" y="461390"/>
                  </a:lnTo>
                  <a:lnTo>
                    <a:pt x="7246" y="497355"/>
                  </a:lnTo>
                  <a:lnTo>
                    <a:pt x="27019" y="526700"/>
                  </a:lnTo>
                  <a:lnTo>
                    <a:pt x="56364" y="546473"/>
                  </a:lnTo>
                  <a:lnTo>
                    <a:pt x="92328" y="553719"/>
                  </a:lnTo>
                  <a:lnTo>
                    <a:pt x="1751710" y="553719"/>
                  </a:lnTo>
                  <a:lnTo>
                    <a:pt x="1787675" y="546473"/>
                  </a:lnTo>
                  <a:lnTo>
                    <a:pt x="1817020" y="526700"/>
                  </a:lnTo>
                  <a:lnTo>
                    <a:pt x="1836793" y="497355"/>
                  </a:lnTo>
                  <a:lnTo>
                    <a:pt x="1844039" y="461390"/>
                  </a:lnTo>
                  <a:lnTo>
                    <a:pt x="1844039" y="92328"/>
                  </a:lnTo>
                  <a:lnTo>
                    <a:pt x="1836793" y="56364"/>
                  </a:lnTo>
                  <a:lnTo>
                    <a:pt x="1817020" y="27019"/>
                  </a:lnTo>
                  <a:lnTo>
                    <a:pt x="1787675" y="7246"/>
                  </a:lnTo>
                  <a:lnTo>
                    <a:pt x="1751710" y="0"/>
                  </a:lnTo>
                  <a:close/>
                </a:path>
              </a:pathLst>
            </a:custGeom>
            <a:solidFill>
              <a:srgbClr val="E2EE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D22E8A38-7124-3562-E52D-82F58C76EBCB}"/>
                </a:ext>
              </a:extLst>
            </p:cNvPr>
            <p:cNvSpPr/>
            <p:nvPr/>
          </p:nvSpPr>
          <p:spPr>
            <a:xfrm>
              <a:off x="5062220" y="1531620"/>
              <a:ext cx="1844039" cy="553720"/>
            </a:xfrm>
            <a:custGeom>
              <a:avLst/>
              <a:gdLst/>
              <a:ahLst/>
              <a:cxnLst/>
              <a:rect l="l" t="t" r="r" b="b"/>
              <a:pathLst>
                <a:path w="1844040" h="553719">
                  <a:moveTo>
                    <a:pt x="0" y="92328"/>
                  </a:moveTo>
                  <a:lnTo>
                    <a:pt x="7246" y="56364"/>
                  </a:lnTo>
                  <a:lnTo>
                    <a:pt x="27019" y="27019"/>
                  </a:lnTo>
                  <a:lnTo>
                    <a:pt x="56364" y="7246"/>
                  </a:lnTo>
                  <a:lnTo>
                    <a:pt x="92328" y="0"/>
                  </a:lnTo>
                  <a:lnTo>
                    <a:pt x="1751710" y="0"/>
                  </a:lnTo>
                  <a:lnTo>
                    <a:pt x="1787675" y="7246"/>
                  </a:lnTo>
                  <a:lnTo>
                    <a:pt x="1817020" y="27019"/>
                  </a:lnTo>
                  <a:lnTo>
                    <a:pt x="1836793" y="56364"/>
                  </a:lnTo>
                  <a:lnTo>
                    <a:pt x="1844039" y="92328"/>
                  </a:lnTo>
                  <a:lnTo>
                    <a:pt x="1844039" y="461390"/>
                  </a:lnTo>
                  <a:lnTo>
                    <a:pt x="1836793" y="497355"/>
                  </a:lnTo>
                  <a:lnTo>
                    <a:pt x="1817020" y="526700"/>
                  </a:lnTo>
                  <a:lnTo>
                    <a:pt x="1787675" y="546473"/>
                  </a:lnTo>
                  <a:lnTo>
                    <a:pt x="1751710" y="553719"/>
                  </a:lnTo>
                  <a:lnTo>
                    <a:pt x="92328" y="553719"/>
                  </a:lnTo>
                  <a:lnTo>
                    <a:pt x="56364" y="546473"/>
                  </a:lnTo>
                  <a:lnTo>
                    <a:pt x="27019" y="526700"/>
                  </a:lnTo>
                  <a:lnTo>
                    <a:pt x="7246" y="497355"/>
                  </a:lnTo>
                  <a:lnTo>
                    <a:pt x="0" y="461390"/>
                  </a:lnTo>
                  <a:lnTo>
                    <a:pt x="0" y="92328"/>
                  </a:lnTo>
                  <a:close/>
                </a:path>
              </a:pathLst>
            </a:custGeom>
            <a:ln w="1524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1">
            <a:extLst>
              <a:ext uri="{FF2B5EF4-FFF2-40B4-BE49-F238E27FC236}">
                <a16:creationId xmlns:a16="http://schemas.microsoft.com/office/drawing/2014/main" id="{7F1A51B4-CA56-7898-CF74-612ED4D8F5E1}"/>
              </a:ext>
            </a:extLst>
          </p:cNvPr>
          <p:cNvSpPr txBox="1"/>
          <p:nvPr/>
        </p:nvSpPr>
        <p:spPr>
          <a:xfrm>
            <a:off x="5517895" y="1135821"/>
            <a:ext cx="913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1D1D1A"/>
                </a:solidFill>
                <a:latin typeface="Trebuchet MS"/>
                <a:cs typeface="Trebuchet MS"/>
              </a:rPr>
              <a:t>classifier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01F72345-5F30-6C7D-3107-79E824E0D713}"/>
              </a:ext>
            </a:extLst>
          </p:cNvPr>
          <p:cNvSpPr/>
          <p:nvPr/>
        </p:nvSpPr>
        <p:spPr>
          <a:xfrm>
            <a:off x="4335780" y="1140012"/>
            <a:ext cx="599440" cy="309880"/>
          </a:xfrm>
          <a:custGeom>
            <a:avLst/>
            <a:gdLst/>
            <a:ahLst/>
            <a:cxnLst/>
            <a:rect l="l" t="t" r="r" b="b"/>
            <a:pathLst>
              <a:path w="599439" h="309880">
                <a:moveTo>
                  <a:pt x="252857" y="0"/>
                </a:moveTo>
                <a:lnTo>
                  <a:pt x="0" y="154939"/>
                </a:lnTo>
                <a:lnTo>
                  <a:pt x="252857" y="309879"/>
                </a:lnTo>
                <a:lnTo>
                  <a:pt x="252857" y="197865"/>
                </a:lnTo>
                <a:lnTo>
                  <a:pt x="599439" y="197865"/>
                </a:lnTo>
                <a:lnTo>
                  <a:pt x="599439" y="112013"/>
                </a:lnTo>
                <a:lnTo>
                  <a:pt x="252857" y="112013"/>
                </a:lnTo>
                <a:lnTo>
                  <a:pt x="252857" y="0"/>
                </a:lnTo>
                <a:close/>
              </a:path>
            </a:pathLst>
          </a:custGeom>
          <a:solidFill>
            <a:srgbClr val="A6A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35D4EE77-66A5-368A-436E-BD20A4162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377381"/>
              </p:ext>
            </p:extLst>
          </p:nvPr>
        </p:nvGraphicFramePr>
        <p:xfrm>
          <a:off x="2298446" y="722181"/>
          <a:ext cx="1915795" cy="1350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500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0" dirty="0">
                          <a:solidFill>
                            <a:srgbClr val="1D1D1A"/>
                          </a:solidFill>
                          <a:latin typeface="Trebuchet MS"/>
                          <a:cs typeface="Trebuchet MS"/>
                        </a:rPr>
                        <a:t>positive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1D1D1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190" dirty="0">
                          <a:solidFill>
                            <a:srgbClr val="1D1D1A"/>
                          </a:solidFill>
                          <a:latin typeface="Trebuchet MS"/>
                          <a:cs typeface="Trebuchet MS"/>
                        </a:rPr>
                        <a:t>90%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1D1D1A"/>
                      </a:solidFill>
                      <a:prstDash val="solid"/>
                    </a:lnL>
                    <a:lnR w="12700">
                      <a:solidFill>
                        <a:srgbClr val="1D1D1A"/>
                      </a:solidFill>
                      <a:prstDash val="solid"/>
                    </a:lnR>
                    <a:lnT w="12700">
                      <a:solidFill>
                        <a:srgbClr val="1D1D1A"/>
                      </a:solidFill>
                      <a:prstDash val="solid"/>
                    </a:lnT>
                    <a:lnB w="12700">
                      <a:solidFill>
                        <a:srgbClr val="1D1D1A"/>
                      </a:solidFill>
                      <a:prstDash val="solid"/>
                    </a:lnB>
                    <a:solidFill>
                      <a:srgbClr val="FFDE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0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0" dirty="0">
                          <a:solidFill>
                            <a:srgbClr val="1D1D1A"/>
                          </a:solidFill>
                          <a:latin typeface="Trebuchet MS"/>
                          <a:cs typeface="Trebuchet MS"/>
                        </a:rPr>
                        <a:t>negative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1D1D1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190" dirty="0">
                          <a:solidFill>
                            <a:srgbClr val="1D1D1A"/>
                          </a:solidFill>
                          <a:latin typeface="Trebuchet MS"/>
                          <a:cs typeface="Trebuchet MS"/>
                        </a:rPr>
                        <a:t>10%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1D1D1A"/>
                      </a:solidFill>
                      <a:prstDash val="solid"/>
                    </a:lnL>
                    <a:lnR w="12700">
                      <a:solidFill>
                        <a:srgbClr val="1D1D1A"/>
                      </a:solidFill>
                      <a:prstDash val="solid"/>
                    </a:lnR>
                    <a:lnT w="12700">
                      <a:solidFill>
                        <a:srgbClr val="1D1D1A"/>
                      </a:solidFill>
                      <a:prstDash val="solid"/>
                    </a:lnT>
                    <a:lnB w="12700">
                      <a:solidFill>
                        <a:srgbClr val="1D1D1A"/>
                      </a:solidFill>
                      <a:prstDash val="solid"/>
                    </a:lnB>
                    <a:solidFill>
                      <a:srgbClr val="FF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5" name="object 14">
            <a:extLst>
              <a:ext uri="{FF2B5EF4-FFF2-40B4-BE49-F238E27FC236}">
                <a16:creationId xmlns:a16="http://schemas.microsoft.com/office/drawing/2014/main" id="{1DD7B476-5AFC-DFE3-859A-AFBB1E734712}"/>
              </a:ext>
            </a:extLst>
          </p:cNvPr>
          <p:cNvGrpSpPr/>
          <p:nvPr/>
        </p:nvGrpSpPr>
        <p:grpSpPr>
          <a:xfrm>
            <a:off x="3192780" y="2064572"/>
            <a:ext cx="2931160" cy="3662679"/>
            <a:chOff x="3200400" y="2575560"/>
            <a:chExt cx="2931160" cy="3662679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42654471-4A10-EA79-A2F5-1174A643213A}"/>
                </a:ext>
              </a:extLst>
            </p:cNvPr>
            <p:cNvSpPr/>
            <p:nvPr/>
          </p:nvSpPr>
          <p:spPr>
            <a:xfrm>
              <a:off x="4531360" y="3535679"/>
              <a:ext cx="248920" cy="2702560"/>
            </a:xfrm>
            <a:custGeom>
              <a:avLst/>
              <a:gdLst/>
              <a:ahLst/>
              <a:cxnLst/>
              <a:rect l="l" t="t" r="r" b="b"/>
              <a:pathLst>
                <a:path w="248920" h="2702560">
                  <a:moveTo>
                    <a:pt x="218440" y="2623413"/>
                  </a:moveTo>
                  <a:lnTo>
                    <a:pt x="109220" y="2377440"/>
                  </a:lnTo>
                  <a:lnTo>
                    <a:pt x="0" y="2623413"/>
                  </a:lnTo>
                  <a:lnTo>
                    <a:pt x="78994" y="2623413"/>
                  </a:lnTo>
                  <a:lnTo>
                    <a:pt x="78994" y="2702560"/>
                  </a:lnTo>
                  <a:lnTo>
                    <a:pt x="139446" y="2702560"/>
                  </a:lnTo>
                  <a:lnTo>
                    <a:pt x="139446" y="2623413"/>
                  </a:lnTo>
                  <a:lnTo>
                    <a:pt x="218440" y="2623413"/>
                  </a:lnTo>
                  <a:close/>
                </a:path>
                <a:path w="248920" h="2702560">
                  <a:moveTo>
                    <a:pt x="248920" y="245999"/>
                  </a:moveTo>
                  <a:lnTo>
                    <a:pt x="139700" y="0"/>
                  </a:lnTo>
                  <a:lnTo>
                    <a:pt x="30480" y="245999"/>
                  </a:lnTo>
                  <a:lnTo>
                    <a:pt x="109474" y="245999"/>
                  </a:lnTo>
                  <a:lnTo>
                    <a:pt x="109474" y="365760"/>
                  </a:lnTo>
                  <a:lnTo>
                    <a:pt x="169926" y="365760"/>
                  </a:lnTo>
                  <a:lnTo>
                    <a:pt x="169926" y="245999"/>
                  </a:lnTo>
                  <a:lnTo>
                    <a:pt x="248920" y="245999"/>
                  </a:lnTo>
                  <a:close/>
                </a:path>
              </a:pathLst>
            </a:custGeom>
            <a:solidFill>
              <a:srgbClr val="A6AB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12741333-12BA-8609-7BDE-F8FB9DB3C117}"/>
                </a:ext>
              </a:extLst>
            </p:cNvPr>
            <p:cNvSpPr/>
            <p:nvPr/>
          </p:nvSpPr>
          <p:spPr>
            <a:xfrm>
              <a:off x="3200400" y="2702559"/>
              <a:ext cx="1981200" cy="838200"/>
            </a:xfrm>
            <a:custGeom>
              <a:avLst/>
              <a:gdLst/>
              <a:ahLst/>
              <a:cxnLst/>
              <a:rect l="l" t="t" r="r" b="b"/>
              <a:pathLst>
                <a:path w="1981200" h="838200">
                  <a:moveTo>
                    <a:pt x="3048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04800" y="838200"/>
                  </a:lnTo>
                  <a:lnTo>
                    <a:pt x="304800" y="0"/>
                  </a:lnTo>
                  <a:close/>
                </a:path>
                <a:path w="1981200" h="838200">
                  <a:moveTo>
                    <a:pt x="1143000" y="0"/>
                  </a:moveTo>
                  <a:lnTo>
                    <a:pt x="838200" y="0"/>
                  </a:lnTo>
                  <a:lnTo>
                    <a:pt x="838200" y="838200"/>
                  </a:lnTo>
                  <a:lnTo>
                    <a:pt x="1143000" y="838200"/>
                  </a:lnTo>
                  <a:lnTo>
                    <a:pt x="1143000" y="0"/>
                  </a:lnTo>
                  <a:close/>
                </a:path>
                <a:path w="1981200" h="838200">
                  <a:moveTo>
                    <a:pt x="1579880" y="0"/>
                  </a:moveTo>
                  <a:lnTo>
                    <a:pt x="1270000" y="0"/>
                  </a:lnTo>
                  <a:lnTo>
                    <a:pt x="1270000" y="838200"/>
                  </a:lnTo>
                  <a:lnTo>
                    <a:pt x="1579880" y="838200"/>
                  </a:lnTo>
                  <a:lnTo>
                    <a:pt x="1579880" y="0"/>
                  </a:lnTo>
                  <a:close/>
                </a:path>
                <a:path w="1981200" h="838200">
                  <a:moveTo>
                    <a:pt x="1981200" y="0"/>
                  </a:moveTo>
                  <a:lnTo>
                    <a:pt x="1676400" y="0"/>
                  </a:lnTo>
                  <a:lnTo>
                    <a:pt x="1676400" y="838200"/>
                  </a:lnTo>
                  <a:lnTo>
                    <a:pt x="1981200" y="838200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6A6D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F3C2EDC4-3D6F-D63A-2A34-03B91759E7FC}"/>
                </a:ext>
              </a:extLst>
            </p:cNvPr>
            <p:cNvSpPr/>
            <p:nvPr/>
          </p:nvSpPr>
          <p:spPr>
            <a:xfrm>
              <a:off x="5618479" y="2590800"/>
              <a:ext cx="497840" cy="1016000"/>
            </a:xfrm>
            <a:custGeom>
              <a:avLst/>
              <a:gdLst/>
              <a:ahLst/>
              <a:cxnLst/>
              <a:rect l="l" t="t" r="r" b="b"/>
              <a:pathLst>
                <a:path w="497839" h="1016000">
                  <a:moveTo>
                    <a:pt x="0" y="1016000"/>
                  </a:moveTo>
                  <a:lnTo>
                    <a:pt x="497839" y="1016000"/>
                  </a:lnTo>
                  <a:lnTo>
                    <a:pt x="497839" y="0"/>
                  </a:lnTo>
                  <a:lnTo>
                    <a:pt x="0" y="0"/>
                  </a:lnTo>
                  <a:lnTo>
                    <a:pt x="0" y="1016000"/>
                  </a:lnTo>
                  <a:close/>
                </a:path>
              </a:pathLst>
            </a:custGeom>
            <a:ln w="3048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12461425-DE65-CA6D-0F35-08468CF709CC}"/>
                </a:ext>
              </a:extLst>
            </p:cNvPr>
            <p:cNvSpPr/>
            <p:nvPr/>
          </p:nvSpPr>
          <p:spPr>
            <a:xfrm>
              <a:off x="5715000" y="2702560"/>
              <a:ext cx="309880" cy="838200"/>
            </a:xfrm>
            <a:custGeom>
              <a:avLst/>
              <a:gdLst/>
              <a:ahLst/>
              <a:cxnLst/>
              <a:rect l="l" t="t" r="r" b="b"/>
              <a:pathLst>
                <a:path w="309879" h="838200">
                  <a:moveTo>
                    <a:pt x="309879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09879" y="838200"/>
                  </a:lnTo>
                  <a:lnTo>
                    <a:pt x="309879" y="0"/>
                  </a:lnTo>
                  <a:close/>
                </a:path>
              </a:pathLst>
            </a:custGeom>
            <a:solidFill>
              <a:srgbClr val="6A6D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19">
            <a:extLst>
              <a:ext uri="{FF2B5EF4-FFF2-40B4-BE49-F238E27FC236}">
                <a16:creationId xmlns:a16="http://schemas.microsoft.com/office/drawing/2014/main" id="{88B1091F-DC41-3542-4C77-F1AE776420ED}"/>
              </a:ext>
            </a:extLst>
          </p:cNvPr>
          <p:cNvSpPr/>
          <p:nvPr/>
        </p:nvSpPr>
        <p:spPr>
          <a:xfrm>
            <a:off x="5793739" y="1642932"/>
            <a:ext cx="223520" cy="365760"/>
          </a:xfrm>
          <a:custGeom>
            <a:avLst/>
            <a:gdLst/>
            <a:ahLst/>
            <a:cxnLst/>
            <a:rect l="l" t="t" r="r" b="b"/>
            <a:pathLst>
              <a:path w="223520" h="365760">
                <a:moveTo>
                  <a:pt x="111760" y="0"/>
                </a:moveTo>
                <a:lnTo>
                  <a:pt x="0" y="251713"/>
                </a:lnTo>
                <a:lnTo>
                  <a:pt x="80772" y="251713"/>
                </a:lnTo>
                <a:lnTo>
                  <a:pt x="80772" y="365759"/>
                </a:lnTo>
                <a:lnTo>
                  <a:pt x="142748" y="365759"/>
                </a:lnTo>
                <a:lnTo>
                  <a:pt x="142748" y="251713"/>
                </a:lnTo>
                <a:lnTo>
                  <a:pt x="223519" y="251713"/>
                </a:lnTo>
                <a:lnTo>
                  <a:pt x="111760" y="0"/>
                </a:lnTo>
                <a:close/>
              </a:path>
            </a:pathLst>
          </a:custGeom>
          <a:solidFill>
            <a:srgbClr val="A6A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F3EB84AF-8064-8C38-BC85-6AE702BB2808}"/>
              </a:ext>
            </a:extLst>
          </p:cNvPr>
          <p:cNvSpPr/>
          <p:nvPr/>
        </p:nvSpPr>
        <p:spPr>
          <a:xfrm>
            <a:off x="424180" y="5727252"/>
            <a:ext cx="1386840" cy="370840"/>
          </a:xfrm>
          <a:custGeom>
            <a:avLst/>
            <a:gdLst/>
            <a:ahLst/>
            <a:cxnLst/>
            <a:rect l="l" t="t" r="r" b="b"/>
            <a:pathLst>
              <a:path w="1386839" h="370840">
                <a:moveTo>
                  <a:pt x="1386839" y="0"/>
                </a:moveTo>
                <a:lnTo>
                  <a:pt x="0" y="0"/>
                </a:lnTo>
                <a:lnTo>
                  <a:pt x="0" y="370840"/>
                </a:lnTo>
                <a:lnTo>
                  <a:pt x="1386839" y="370840"/>
                </a:lnTo>
                <a:lnTo>
                  <a:pt x="13868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4387C31B-FA20-6FE6-BC05-B14651A687D3}"/>
              </a:ext>
            </a:extLst>
          </p:cNvPr>
          <p:cNvSpPr txBox="1"/>
          <p:nvPr/>
        </p:nvSpPr>
        <p:spPr>
          <a:xfrm>
            <a:off x="503872" y="5757096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Input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CAACCCE5-104A-5785-A217-9882CB297FF1}"/>
              </a:ext>
            </a:extLst>
          </p:cNvPr>
          <p:cNvSpPr txBox="1"/>
          <p:nvPr/>
        </p:nvSpPr>
        <p:spPr>
          <a:xfrm>
            <a:off x="387667" y="46992"/>
            <a:ext cx="1236980" cy="109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Label/</a:t>
            </a:r>
            <a:endParaRPr sz="18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Next</a:t>
            </a:r>
            <a:r>
              <a:rPr sz="1800" spc="-3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800" spc="-20" dirty="0">
                <a:solidFill>
                  <a:srgbClr val="1D1D1A"/>
                </a:solidFill>
                <a:latin typeface="微软雅黑"/>
                <a:cs typeface="微软雅黑"/>
              </a:rPr>
              <a:t>token</a:t>
            </a:r>
            <a:endParaRPr sz="18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Prediction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D8CD55B7-DF40-3DB4-BDB5-DD18B715FC32}"/>
              </a:ext>
            </a:extLst>
          </p:cNvPr>
          <p:cNvSpPr txBox="1"/>
          <p:nvPr/>
        </p:nvSpPr>
        <p:spPr>
          <a:xfrm>
            <a:off x="2335910" y="207514"/>
            <a:ext cx="8858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positive</a:t>
            </a:r>
            <a:endParaRPr sz="1800" dirty="0">
              <a:latin typeface="微软雅黑"/>
              <a:cs typeface="微软雅黑"/>
            </a:endParaRPr>
          </a:p>
        </p:txBody>
      </p:sp>
      <p:grpSp>
        <p:nvGrpSpPr>
          <p:cNvPr id="25" name="object 24">
            <a:extLst>
              <a:ext uri="{FF2B5EF4-FFF2-40B4-BE49-F238E27FC236}">
                <a16:creationId xmlns:a16="http://schemas.microsoft.com/office/drawing/2014/main" id="{CBBF9787-EF1E-3F6C-4037-4A9FF6AEA787}"/>
              </a:ext>
            </a:extLst>
          </p:cNvPr>
          <p:cNvGrpSpPr/>
          <p:nvPr/>
        </p:nvGrpSpPr>
        <p:grpSpPr>
          <a:xfrm>
            <a:off x="7993380" y="3354891"/>
            <a:ext cx="3736340" cy="2707640"/>
            <a:chOff x="8001000" y="3865879"/>
            <a:chExt cx="3736340" cy="2707640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2335B55A-B4ED-29D8-E50F-6429A54E567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0" y="3865879"/>
              <a:ext cx="3736002" cy="2006600"/>
            </a:xfrm>
            <a:prstGeom prst="rect">
              <a:avLst/>
            </a:prstGeom>
          </p:spPr>
        </p:pic>
        <p:sp>
          <p:nvSpPr>
            <p:cNvPr id="27" name="object 26">
              <a:extLst>
                <a:ext uri="{FF2B5EF4-FFF2-40B4-BE49-F238E27FC236}">
                  <a16:creationId xmlns:a16="http://schemas.microsoft.com/office/drawing/2014/main" id="{DF1E4078-C5AC-39C8-EEEA-43664A85404E}"/>
                </a:ext>
              </a:extLst>
            </p:cNvPr>
            <p:cNvSpPr/>
            <p:nvPr/>
          </p:nvSpPr>
          <p:spPr>
            <a:xfrm>
              <a:off x="9133839" y="6207759"/>
              <a:ext cx="1524000" cy="365760"/>
            </a:xfrm>
            <a:custGeom>
              <a:avLst/>
              <a:gdLst/>
              <a:ahLst/>
              <a:cxnLst/>
              <a:rect l="l" t="t" r="r" b="b"/>
              <a:pathLst>
                <a:path w="1524000" h="365759">
                  <a:moveTo>
                    <a:pt x="152400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1524000" y="365759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7">
            <a:extLst>
              <a:ext uri="{FF2B5EF4-FFF2-40B4-BE49-F238E27FC236}">
                <a16:creationId xmlns:a16="http://schemas.microsoft.com/office/drawing/2014/main" id="{55896497-85B7-2D60-B7D8-78D9BB474533}"/>
              </a:ext>
            </a:extLst>
          </p:cNvPr>
          <p:cNvSpPr txBox="1"/>
          <p:nvPr/>
        </p:nvSpPr>
        <p:spPr>
          <a:xfrm>
            <a:off x="8330946" y="5722807"/>
            <a:ext cx="640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[BOS]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537D6790-FA98-3C8D-D1FE-03E7A8B945D2}"/>
              </a:ext>
            </a:extLst>
          </p:cNvPr>
          <p:cNvSpPr txBox="1"/>
          <p:nvPr/>
        </p:nvSpPr>
        <p:spPr>
          <a:xfrm>
            <a:off x="9629521" y="5722807"/>
            <a:ext cx="520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1D1D1A"/>
                </a:solidFill>
                <a:latin typeface="微软雅黑"/>
                <a:cs typeface="微软雅黑"/>
              </a:rPr>
              <a:t>tok1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3C92162B-2D09-D3AA-A919-5CA5DF82B080}"/>
              </a:ext>
            </a:extLst>
          </p:cNvPr>
          <p:cNvSpPr/>
          <p:nvPr/>
        </p:nvSpPr>
        <p:spPr>
          <a:xfrm>
            <a:off x="10589260" y="5696771"/>
            <a:ext cx="731520" cy="365760"/>
          </a:xfrm>
          <a:custGeom>
            <a:avLst/>
            <a:gdLst/>
            <a:ahLst/>
            <a:cxnLst/>
            <a:rect l="l" t="t" r="r" b="b"/>
            <a:pathLst>
              <a:path w="731520" h="365759">
                <a:moveTo>
                  <a:pt x="731520" y="0"/>
                </a:moveTo>
                <a:lnTo>
                  <a:pt x="0" y="0"/>
                </a:lnTo>
                <a:lnTo>
                  <a:pt x="0" y="365759"/>
                </a:lnTo>
                <a:lnTo>
                  <a:pt x="731520" y="365759"/>
                </a:lnTo>
                <a:lnTo>
                  <a:pt x="731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C2A4815A-F026-F302-EA7C-83B63625BF66}"/>
              </a:ext>
            </a:extLst>
          </p:cNvPr>
          <p:cNvSpPr txBox="1"/>
          <p:nvPr/>
        </p:nvSpPr>
        <p:spPr>
          <a:xfrm>
            <a:off x="10669905" y="5722807"/>
            <a:ext cx="520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1D1D1A"/>
                </a:solidFill>
                <a:latin typeface="微软雅黑"/>
                <a:cs typeface="微软雅黑"/>
              </a:rPr>
              <a:t>tok2</a:t>
            </a:r>
            <a:endParaRPr sz="1800">
              <a:latin typeface="微软雅黑"/>
              <a:cs typeface="微软雅黑"/>
            </a:endParaRPr>
          </a:p>
        </p:txBody>
      </p:sp>
      <p:grpSp>
        <p:nvGrpSpPr>
          <p:cNvPr id="32" name="object 31">
            <a:extLst>
              <a:ext uri="{FF2B5EF4-FFF2-40B4-BE49-F238E27FC236}">
                <a16:creationId xmlns:a16="http://schemas.microsoft.com/office/drawing/2014/main" id="{A6156F63-9464-2BF9-B935-26302C014841}"/>
              </a:ext>
            </a:extLst>
          </p:cNvPr>
          <p:cNvGrpSpPr/>
          <p:nvPr/>
        </p:nvGrpSpPr>
        <p:grpSpPr>
          <a:xfrm>
            <a:off x="8359139" y="2064572"/>
            <a:ext cx="2931160" cy="3662679"/>
            <a:chOff x="8366759" y="2575560"/>
            <a:chExt cx="2931160" cy="3662679"/>
          </a:xfrm>
        </p:grpSpPr>
        <p:sp>
          <p:nvSpPr>
            <p:cNvPr id="33" name="object 32">
              <a:extLst>
                <a:ext uri="{FF2B5EF4-FFF2-40B4-BE49-F238E27FC236}">
                  <a16:creationId xmlns:a16="http://schemas.microsoft.com/office/drawing/2014/main" id="{49C10596-663F-DF51-8D7C-13860F8CDC88}"/>
                </a:ext>
              </a:extLst>
            </p:cNvPr>
            <p:cNvSpPr/>
            <p:nvPr/>
          </p:nvSpPr>
          <p:spPr>
            <a:xfrm>
              <a:off x="9697720" y="3535679"/>
              <a:ext cx="248920" cy="2702560"/>
            </a:xfrm>
            <a:custGeom>
              <a:avLst/>
              <a:gdLst/>
              <a:ahLst/>
              <a:cxnLst/>
              <a:rect l="l" t="t" r="r" b="b"/>
              <a:pathLst>
                <a:path w="248920" h="2702560">
                  <a:moveTo>
                    <a:pt x="218440" y="2623413"/>
                  </a:moveTo>
                  <a:lnTo>
                    <a:pt x="109220" y="2377440"/>
                  </a:lnTo>
                  <a:lnTo>
                    <a:pt x="0" y="2623413"/>
                  </a:lnTo>
                  <a:lnTo>
                    <a:pt x="78994" y="2623413"/>
                  </a:lnTo>
                  <a:lnTo>
                    <a:pt x="78994" y="2702560"/>
                  </a:lnTo>
                  <a:lnTo>
                    <a:pt x="139446" y="2702560"/>
                  </a:lnTo>
                  <a:lnTo>
                    <a:pt x="139446" y="2623413"/>
                  </a:lnTo>
                  <a:lnTo>
                    <a:pt x="218440" y="2623413"/>
                  </a:lnTo>
                  <a:close/>
                </a:path>
                <a:path w="248920" h="2702560">
                  <a:moveTo>
                    <a:pt x="248920" y="245999"/>
                  </a:moveTo>
                  <a:lnTo>
                    <a:pt x="139700" y="0"/>
                  </a:lnTo>
                  <a:lnTo>
                    <a:pt x="30480" y="245999"/>
                  </a:lnTo>
                  <a:lnTo>
                    <a:pt x="109474" y="245999"/>
                  </a:lnTo>
                  <a:lnTo>
                    <a:pt x="109474" y="365760"/>
                  </a:lnTo>
                  <a:lnTo>
                    <a:pt x="169926" y="365760"/>
                  </a:lnTo>
                  <a:lnTo>
                    <a:pt x="169926" y="245999"/>
                  </a:lnTo>
                  <a:lnTo>
                    <a:pt x="248920" y="245999"/>
                  </a:lnTo>
                  <a:close/>
                </a:path>
              </a:pathLst>
            </a:custGeom>
            <a:solidFill>
              <a:srgbClr val="A6AB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3">
              <a:extLst>
                <a:ext uri="{FF2B5EF4-FFF2-40B4-BE49-F238E27FC236}">
                  <a16:creationId xmlns:a16="http://schemas.microsoft.com/office/drawing/2014/main" id="{062E198B-3FA3-4F13-EFCC-5142053B1B25}"/>
                </a:ext>
              </a:extLst>
            </p:cNvPr>
            <p:cNvSpPr/>
            <p:nvPr/>
          </p:nvSpPr>
          <p:spPr>
            <a:xfrm>
              <a:off x="8366760" y="2702559"/>
              <a:ext cx="1981200" cy="838200"/>
            </a:xfrm>
            <a:custGeom>
              <a:avLst/>
              <a:gdLst/>
              <a:ahLst/>
              <a:cxnLst/>
              <a:rect l="l" t="t" r="r" b="b"/>
              <a:pathLst>
                <a:path w="1981200" h="838200">
                  <a:moveTo>
                    <a:pt x="3048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04800" y="838200"/>
                  </a:lnTo>
                  <a:lnTo>
                    <a:pt x="304800" y="0"/>
                  </a:lnTo>
                  <a:close/>
                </a:path>
                <a:path w="1981200" h="838200">
                  <a:moveTo>
                    <a:pt x="1143000" y="0"/>
                  </a:moveTo>
                  <a:lnTo>
                    <a:pt x="838200" y="0"/>
                  </a:lnTo>
                  <a:lnTo>
                    <a:pt x="838200" y="838200"/>
                  </a:lnTo>
                  <a:lnTo>
                    <a:pt x="1143000" y="838200"/>
                  </a:lnTo>
                  <a:lnTo>
                    <a:pt x="1143000" y="0"/>
                  </a:lnTo>
                  <a:close/>
                </a:path>
                <a:path w="1981200" h="838200">
                  <a:moveTo>
                    <a:pt x="1579867" y="0"/>
                  </a:moveTo>
                  <a:lnTo>
                    <a:pt x="1270000" y="0"/>
                  </a:lnTo>
                  <a:lnTo>
                    <a:pt x="1270000" y="838200"/>
                  </a:lnTo>
                  <a:lnTo>
                    <a:pt x="1579867" y="838200"/>
                  </a:lnTo>
                  <a:lnTo>
                    <a:pt x="1579867" y="0"/>
                  </a:lnTo>
                  <a:close/>
                </a:path>
                <a:path w="1981200" h="838200">
                  <a:moveTo>
                    <a:pt x="1981200" y="0"/>
                  </a:moveTo>
                  <a:lnTo>
                    <a:pt x="1676400" y="0"/>
                  </a:lnTo>
                  <a:lnTo>
                    <a:pt x="1676400" y="838200"/>
                  </a:lnTo>
                  <a:lnTo>
                    <a:pt x="1981200" y="838200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6A6D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4">
              <a:extLst>
                <a:ext uri="{FF2B5EF4-FFF2-40B4-BE49-F238E27FC236}">
                  <a16:creationId xmlns:a16="http://schemas.microsoft.com/office/drawing/2014/main" id="{33BD68E8-297B-AED8-3228-76E92E5C3D5A}"/>
                </a:ext>
              </a:extLst>
            </p:cNvPr>
            <p:cNvSpPr/>
            <p:nvPr/>
          </p:nvSpPr>
          <p:spPr>
            <a:xfrm>
              <a:off x="10784839" y="2590800"/>
              <a:ext cx="497840" cy="1016000"/>
            </a:xfrm>
            <a:custGeom>
              <a:avLst/>
              <a:gdLst/>
              <a:ahLst/>
              <a:cxnLst/>
              <a:rect l="l" t="t" r="r" b="b"/>
              <a:pathLst>
                <a:path w="497840" h="1016000">
                  <a:moveTo>
                    <a:pt x="0" y="1016000"/>
                  </a:moveTo>
                  <a:lnTo>
                    <a:pt x="497840" y="1016000"/>
                  </a:lnTo>
                  <a:lnTo>
                    <a:pt x="497840" y="0"/>
                  </a:lnTo>
                  <a:lnTo>
                    <a:pt x="0" y="0"/>
                  </a:lnTo>
                  <a:lnTo>
                    <a:pt x="0" y="1016000"/>
                  </a:lnTo>
                  <a:close/>
                </a:path>
              </a:pathLst>
            </a:custGeom>
            <a:ln w="3048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5">
              <a:extLst>
                <a:ext uri="{FF2B5EF4-FFF2-40B4-BE49-F238E27FC236}">
                  <a16:creationId xmlns:a16="http://schemas.microsoft.com/office/drawing/2014/main" id="{86040B4D-D0D6-0AC0-A8ED-662C8D837BE5}"/>
                </a:ext>
              </a:extLst>
            </p:cNvPr>
            <p:cNvSpPr/>
            <p:nvPr/>
          </p:nvSpPr>
          <p:spPr>
            <a:xfrm>
              <a:off x="10881359" y="2702560"/>
              <a:ext cx="309880" cy="838200"/>
            </a:xfrm>
            <a:custGeom>
              <a:avLst/>
              <a:gdLst/>
              <a:ahLst/>
              <a:cxnLst/>
              <a:rect l="l" t="t" r="r" b="b"/>
              <a:pathLst>
                <a:path w="309879" h="838200">
                  <a:moveTo>
                    <a:pt x="309879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09879" y="838200"/>
                  </a:lnTo>
                  <a:lnTo>
                    <a:pt x="309879" y="0"/>
                  </a:lnTo>
                  <a:close/>
                </a:path>
              </a:pathLst>
            </a:custGeom>
            <a:solidFill>
              <a:srgbClr val="6A6D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6">
            <a:extLst>
              <a:ext uri="{FF2B5EF4-FFF2-40B4-BE49-F238E27FC236}">
                <a16:creationId xmlns:a16="http://schemas.microsoft.com/office/drawing/2014/main" id="{E8091F10-7D15-024B-89D3-717786BD5ACA}"/>
              </a:ext>
            </a:extLst>
          </p:cNvPr>
          <p:cNvSpPr/>
          <p:nvPr/>
        </p:nvSpPr>
        <p:spPr>
          <a:xfrm>
            <a:off x="10960099" y="1642932"/>
            <a:ext cx="223520" cy="365760"/>
          </a:xfrm>
          <a:custGeom>
            <a:avLst/>
            <a:gdLst/>
            <a:ahLst/>
            <a:cxnLst/>
            <a:rect l="l" t="t" r="r" b="b"/>
            <a:pathLst>
              <a:path w="223520" h="365760">
                <a:moveTo>
                  <a:pt x="111759" y="0"/>
                </a:moveTo>
                <a:lnTo>
                  <a:pt x="0" y="251713"/>
                </a:lnTo>
                <a:lnTo>
                  <a:pt x="80772" y="251713"/>
                </a:lnTo>
                <a:lnTo>
                  <a:pt x="80772" y="365759"/>
                </a:lnTo>
                <a:lnTo>
                  <a:pt x="142748" y="365759"/>
                </a:lnTo>
                <a:lnTo>
                  <a:pt x="142748" y="251713"/>
                </a:lnTo>
                <a:lnTo>
                  <a:pt x="223520" y="251713"/>
                </a:lnTo>
                <a:lnTo>
                  <a:pt x="111759" y="0"/>
                </a:lnTo>
                <a:close/>
              </a:path>
            </a:pathLst>
          </a:custGeom>
          <a:solidFill>
            <a:srgbClr val="A6A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7">
            <a:extLst>
              <a:ext uri="{FF2B5EF4-FFF2-40B4-BE49-F238E27FC236}">
                <a16:creationId xmlns:a16="http://schemas.microsoft.com/office/drawing/2014/main" id="{3F308FCC-8B6E-581B-9445-97498A31FBF8}"/>
              </a:ext>
            </a:extLst>
          </p:cNvPr>
          <p:cNvGrpSpPr/>
          <p:nvPr/>
        </p:nvGrpSpPr>
        <p:grpSpPr>
          <a:xfrm>
            <a:off x="10101580" y="896172"/>
            <a:ext cx="1854200" cy="574040"/>
            <a:chOff x="10109200" y="1407160"/>
            <a:chExt cx="1854200" cy="574040"/>
          </a:xfrm>
        </p:grpSpPr>
        <p:sp>
          <p:nvSpPr>
            <p:cNvPr id="39" name="object 38">
              <a:extLst>
                <a:ext uri="{FF2B5EF4-FFF2-40B4-BE49-F238E27FC236}">
                  <a16:creationId xmlns:a16="http://schemas.microsoft.com/office/drawing/2014/main" id="{A789A39A-F23B-C319-8DDB-4AF44FDCABAA}"/>
                </a:ext>
              </a:extLst>
            </p:cNvPr>
            <p:cNvSpPr/>
            <p:nvPr/>
          </p:nvSpPr>
          <p:spPr>
            <a:xfrm>
              <a:off x="10116820" y="1414780"/>
              <a:ext cx="1838960" cy="558800"/>
            </a:xfrm>
            <a:custGeom>
              <a:avLst/>
              <a:gdLst/>
              <a:ahLst/>
              <a:cxnLst/>
              <a:rect l="l" t="t" r="r" b="b"/>
              <a:pathLst>
                <a:path w="1838959" h="558800">
                  <a:moveTo>
                    <a:pt x="1745869" y="0"/>
                  </a:moveTo>
                  <a:lnTo>
                    <a:pt x="93090" y="0"/>
                  </a:lnTo>
                  <a:lnTo>
                    <a:pt x="56846" y="7312"/>
                  </a:lnTo>
                  <a:lnTo>
                    <a:pt x="27257" y="27257"/>
                  </a:lnTo>
                  <a:lnTo>
                    <a:pt x="7312" y="56846"/>
                  </a:lnTo>
                  <a:lnTo>
                    <a:pt x="0" y="93091"/>
                  </a:lnTo>
                  <a:lnTo>
                    <a:pt x="0" y="465709"/>
                  </a:lnTo>
                  <a:lnTo>
                    <a:pt x="7312" y="501953"/>
                  </a:lnTo>
                  <a:lnTo>
                    <a:pt x="27257" y="531542"/>
                  </a:lnTo>
                  <a:lnTo>
                    <a:pt x="56846" y="551487"/>
                  </a:lnTo>
                  <a:lnTo>
                    <a:pt x="93090" y="558800"/>
                  </a:lnTo>
                  <a:lnTo>
                    <a:pt x="1745869" y="558800"/>
                  </a:lnTo>
                  <a:lnTo>
                    <a:pt x="1782113" y="551487"/>
                  </a:lnTo>
                  <a:lnTo>
                    <a:pt x="1811702" y="531542"/>
                  </a:lnTo>
                  <a:lnTo>
                    <a:pt x="1831647" y="501953"/>
                  </a:lnTo>
                  <a:lnTo>
                    <a:pt x="1838959" y="465709"/>
                  </a:lnTo>
                  <a:lnTo>
                    <a:pt x="1838959" y="93091"/>
                  </a:lnTo>
                  <a:lnTo>
                    <a:pt x="1831647" y="56846"/>
                  </a:lnTo>
                  <a:lnTo>
                    <a:pt x="1811702" y="27257"/>
                  </a:lnTo>
                  <a:lnTo>
                    <a:pt x="1782113" y="7312"/>
                  </a:lnTo>
                  <a:lnTo>
                    <a:pt x="1745869" y="0"/>
                  </a:lnTo>
                  <a:close/>
                </a:path>
              </a:pathLst>
            </a:custGeom>
            <a:solidFill>
              <a:srgbClr val="E2EE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9">
              <a:extLst>
                <a:ext uri="{FF2B5EF4-FFF2-40B4-BE49-F238E27FC236}">
                  <a16:creationId xmlns:a16="http://schemas.microsoft.com/office/drawing/2014/main" id="{021DCB40-8293-8FC8-890C-E35C4572C26E}"/>
                </a:ext>
              </a:extLst>
            </p:cNvPr>
            <p:cNvSpPr/>
            <p:nvPr/>
          </p:nvSpPr>
          <p:spPr>
            <a:xfrm>
              <a:off x="10116820" y="1414780"/>
              <a:ext cx="1838960" cy="558800"/>
            </a:xfrm>
            <a:custGeom>
              <a:avLst/>
              <a:gdLst/>
              <a:ahLst/>
              <a:cxnLst/>
              <a:rect l="l" t="t" r="r" b="b"/>
              <a:pathLst>
                <a:path w="1838959" h="558800">
                  <a:moveTo>
                    <a:pt x="0" y="93091"/>
                  </a:moveTo>
                  <a:lnTo>
                    <a:pt x="7312" y="56846"/>
                  </a:lnTo>
                  <a:lnTo>
                    <a:pt x="27257" y="27257"/>
                  </a:lnTo>
                  <a:lnTo>
                    <a:pt x="56846" y="7312"/>
                  </a:lnTo>
                  <a:lnTo>
                    <a:pt x="93090" y="0"/>
                  </a:lnTo>
                  <a:lnTo>
                    <a:pt x="1745869" y="0"/>
                  </a:lnTo>
                  <a:lnTo>
                    <a:pt x="1782113" y="7312"/>
                  </a:lnTo>
                  <a:lnTo>
                    <a:pt x="1811702" y="27257"/>
                  </a:lnTo>
                  <a:lnTo>
                    <a:pt x="1831647" y="56846"/>
                  </a:lnTo>
                  <a:lnTo>
                    <a:pt x="1838959" y="93091"/>
                  </a:lnTo>
                  <a:lnTo>
                    <a:pt x="1838959" y="465709"/>
                  </a:lnTo>
                  <a:lnTo>
                    <a:pt x="1831647" y="501953"/>
                  </a:lnTo>
                  <a:lnTo>
                    <a:pt x="1811702" y="531542"/>
                  </a:lnTo>
                  <a:lnTo>
                    <a:pt x="1782113" y="551487"/>
                  </a:lnTo>
                  <a:lnTo>
                    <a:pt x="1745869" y="558800"/>
                  </a:lnTo>
                  <a:lnTo>
                    <a:pt x="93090" y="558800"/>
                  </a:lnTo>
                  <a:lnTo>
                    <a:pt x="56846" y="551487"/>
                  </a:lnTo>
                  <a:lnTo>
                    <a:pt x="27257" y="531542"/>
                  </a:lnTo>
                  <a:lnTo>
                    <a:pt x="7312" y="501953"/>
                  </a:lnTo>
                  <a:lnTo>
                    <a:pt x="0" y="465709"/>
                  </a:lnTo>
                  <a:lnTo>
                    <a:pt x="0" y="93091"/>
                  </a:lnTo>
                  <a:close/>
                </a:path>
              </a:pathLst>
            </a:custGeom>
            <a:ln w="1524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0">
            <a:extLst>
              <a:ext uri="{FF2B5EF4-FFF2-40B4-BE49-F238E27FC236}">
                <a16:creationId xmlns:a16="http://schemas.microsoft.com/office/drawing/2014/main" id="{41E29240-DEEB-4717-F82F-BB3B42E1146F}"/>
              </a:ext>
            </a:extLst>
          </p:cNvPr>
          <p:cNvSpPr txBox="1"/>
          <p:nvPr/>
        </p:nvSpPr>
        <p:spPr>
          <a:xfrm>
            <a:off x="10263123" y="1021584"/>
            <a:ext cx="15297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1D1D1A"/>
                </a:solidFill>
                <a:latin typeface="Trebuchet MS"/>
                <a:cs typeface="Trebuchet MS"/>
              </a:rPr>
              <a:t>text</a:t>
            </a:r>
            <a:r>
              <a:rPr sz="1800" spc="-110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D1D1A"/>
                </a:solidFill>
                <a:latin typeface="Trebuchet MS"/>
                <a:cs typeface="Trebuchet MS"/>
              </a:rPr>
              <a:t>predcition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B022C59D-4035-5618-3D52-7F4469473FFA}"/>
              </a:ext>
            </a:extLst>
          </p:cNvPr>
          <p:cNvSpPr/>
          <p:nvPr/>
        </p:nvSpPr>
        <p:spPr>
          <a:xfrm>
            <a:off x="9339580" y="1018092"/>
            <a:ext cx="599440" cy="314960"/>
          </a:xfrm>
          <a:custGeom>
            <a:avLst/>
            <a:gdLst/>
            <a:ahLst/>
            <a:cxnLst/>
            <a:rect l="l" t="t" r="r" b="b"/>
            <a:pathLst>
              <a:path w="599440" h="314960">
                <a:moveTo>
                  <a:pt x="257048" y="0"/>
                </a:moveTo>
                <a:lnTo>
                  <a:pt x="0" y="157480"/>
                </a:lnTo>
                <a:lnTo>
                  <a:pt x="257048" y="314960"/>
                </a:lnTo>
                <a:lnTo>
                  <a:pt x="257048" y="201168"/>
                </a:lnTo>
                <a:lnTo>
                  <a:pt x="599440" y="201168"/>
                </a:lnTo>
                <a:lnTo>
                  <a:pt x="599440" y="113792"/>
                </a:lnTo>
                <a:lnTo>
                  <a:pt x="257048" y="113792"/>
                </a:lnTo>
                <a:lnTo>
                  <a:pt x="257048" y="0"/>
                </a:lnTo>
                <a:close/>
              </a:path>
            </a:pathLst>
          </a:custGeom>
          <a:solidFill>
            <a:srgbClr val="A6A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6D3ABDE8-49FA-75BC-7065-F1E75C4B0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281455"/>
              </p:ext>
            </p:extLst>
          </p:nvPr>
        </p:nvGraphicFramePr>
        <p:xfrm>
          <a:off x="7156196" y="442781"/>
          <a:ext cx="2092325" cy="1462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R="16319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5" dirty="0">
                          <a:solidFill>
                            <a:srgbClr val="1D1D1A"/>
                          </a:solidFill>
                          <a:latin typeface="Trebuchet MS"/>
                          <a:cs typeface="Trebuchet MS"/>
                        </a:rPr>
                        <a:t>abandon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1D1D1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75" dirty="0">
                          <a:solidFill>
                            <a:srgbClr val="1D1D1A"/>
                          </a:solidFill>
                          <a:latin typeface="Trebuchet MS"/>
                          <a:cs typeface="Trebuchet MS"/>
                        </a:rPr>
                        <a:t>0.7%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1D1D1A"/>
                      </a:solidFill>
                      <a:prstDash val="solid"/>
                    </a:lnL>
                    <a:lnR w="12700">
                      <a:solidFill>
                        <a:srgbClr val="1D1D1A"/>
                      </a:solidFill>
                      <a:prstDash val="solid"/>
                    </a:lnR>
                    <a:lnT w="12700">
                      <a:solidFill>
                        <a:srgbClr val="1D1D1A"/>
                      </a:solidFill>
                      <a:prstDash val="solid"/>
                    </a:lnT>
                    <a:lnB w="12700">
                      <a:solidFill>
                        <a:srgbClr val="1D1D1A"/>
                      </a:solidFill>
                      <a:prstDash val="solid"/>
                    </a:lnB>
                    <a:solidFill>
                      <a:srgbClr val="FF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631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295" dirty="0">
                          <a:solidFill>
                            <a:srgbClr val="1D1D1A"/>
                          </a:solidFill>
                          <a:latin typeface="Trebuchet MS"/>
                          <a:cs typeface="Trebuchet MS"/>
                        </a:rPr>
                        <a:t>...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1D1D1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295" dirty="0">
                          <a:solidFill>
                            <a:srgbClr val="1D1D1A"/>
                          </a:solidFill>
                          <a:latin typeface="Trebuchet MS"/>
                          <a:cs typeface="Trebuchet MS"/>
                        </a:rPr>
                        <a:t>...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1D1D1A"/>
                      </a:solidFill>
                      <a:prstDash val="solid"/>
                    </a:lnL>
                    <a:lnR w="12700">
                      <a:solidFill>
                        <a:srgbClr val="1D1D1A"/>
                      </a:solidFill>
                      <a:prstDash val="solid"/>
                    </a:lnR>
                    <a:lnT w="12700">
                      <a:solidFill>
                        <a:srgbClr val="1D1D1A"/>
                      </a:solidFill>
                      <a:prstDash val="solid"/>
                    </a:lnT>
                    <a:lnB w="12700">
                      <a:solidFill>
                        <a:srgbClr val="1D1D1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6383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20" dirty="0">
                          <a:solidFill>
                            <a:srgbClr val="1D1D1A"/>
                          </a:solidFill>
                          <a:latin typeface="Trebuchet MS"/>
                          <a:cs typeface="Trebuchet MS"/>
                        </a:rPr>
                        <a:t>tok3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1D1D1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195" dirty="0">
                          <a:solidFill>
                            <a:srgbClr val="1D1D1A"/>
                          </a:solidFill>
                          <a:latin typeface="Trebuchet MS"/>
                          <a:cs typeface="Trebuchet MS"/>
                        </a:rPr>
                        <a:t>15%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1D1D1A"/>
                      </a:solidFill>
                      <a:prstDash val="solid"/>
                    </a:lnL>
                    <a:lnR w="12700">
                      <a:solidFill>
                        <a:srgbClr val="1D1D1A"/>
                      </a:solidFill>
                      <a:prstDash val="solid"/>
                    </a:lnR>
                    <a:lnT w="12700">
                      <a:solidFill>
                        <a:srgbClr val="1D1D1A"/>
                      </a:solidFill>
                      <a:prstDash val="solid"/>
                    </a:lnT>
                    <a:lnB w="12700">
                      <a:solidFill>
                        <a:srgbClr val="1D1D1A"/>
                      </a:solidFill>
                      <a:prstDash val="solid"/>
                    </a:lnB>
                    <a:solidFill>
                      <a:srgbClr val="FFDE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631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295" dirty="0">
                          <a:solidFill>
                            <a:srgbClr val="1D1D1A"/>
                          </a:solidFill>
                          <a:latin typeface="Trebuchet MS"/>
                          <a:cs typeface="Trebuchet MS"/>
                        </a:rPr>
                        <a:t>...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1D1D1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295" dirty="0">
                          <a:solidFill>
                            <a:srgbClr val="1D1D1A"/>
                          </a:solidFill>
                          <a:latin typeface="Trebuchet MS"/>
                          <a:cs typeface="Trebuchet MS"/>
                        </a:rPr>
                        <a:t>...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1D1D1A"/>
                      </a:solidFill>
                      <a:prstDash val="solid"/>
                    </a:lnL>
                    <a:lnR w="12700">
                      <a:solidFill>
                        <a:srgbClr val="1D1D1A"/>
                      </a:solidFill>
                      <a:prstDash val="solid"/>
                    </a:lnR>
                    <a:lnT w="12700">
                      <a:solidFill>
                        <a:srgbClr val="1D1D1A"/>
                      </a:solidFill>
                      <a:prstDash val="solid"/>
                    </a:lnT>
                    <a:lnB w="12700">
                      <a:solidFill>
                        <a:srgbClr val="1D1D1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" name="object 43">
            <a:extLst>
              <a:ext uri="{FF2B5EF4-FFF2-40B4-BE49-F238E27FC236}">
                <a16:creationId xmlns:a16="http://schemas.microsoft.com/office/drawing/2014/main" id="{08EE8B0D-0F6B-9AAA-041F-3E51F6B3F247}"/>
              </a:ext>
            </a:extLst>
          </p:cNvPr>
          <p:cNvSpPr txBox="1"/>
          <p:nvPr/>
        </p:nvSpPr>
        <p:spPr>
          <a:xfrm>
            <a:off x="7408798" y="104009"/>
            <a:ext cx="520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1D1D1A"/>
                </a:solidFill>
                <a:latin typeface="微软雅黑"/>
                <a:cs typeface="微软雅黑"/>
              </a:rPr>
              <a:t>tok3</a:t>
            </a:r>
            <a:endParaRPr sz="18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82977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BFA69A0-B1B8-1F8E-1512-8D2657A23503}"/>
              </a:ext>
            </a:extLst>
          </p:cNvPr>
          <p:cNvSpPr txBox="1">
            <a:spLocks/>
          </p:cNvSpPr>
          <p:nvPr/>
        </p:nvSpPr>
        <p:spPr>
          <a:xfrm>
            <a:off x="4559300" y="429166"/>
            <a:ext cx="28028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1D1D1A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defTabSz="914400">
              <a:spcBef>
                <a:spcPts val="100"/>
              </a:spcBef>
            </a:pPr>
            <a:r>
              <a:rPr lang="en-US" sz="4400" b="0" kern="0" dirty="0">
                <a:latin typeface="微软雅黑"/>
                <a:cs typeface="微软雅黑"/>
              </a:rPr>
              <a:t>Thank</a:t>
            </a:r>
            <a:r>
              <a:rPr lang="en-US" sz="4400" b="0" kern="0" spc="-15" dirty="0">
                <a:latin typeface="微软雅黑"/>
                <a:cs typeface="微软雅黑"/>
              </a:rPr>
              <a:t> </a:t>
            </a:r>
            <a:r>
              <a:rPr lang="en-US" sz="4400" b="0" kern="0" spc="-25" dirty="0">
                <a:latin typeface="微软雅黑"/>
                <a:cs typeface="微软雅黑"/>
              </a:rPr>
              <a:t>you</a:t>
            </a:r>
            <a:endParaRPr lang="en-US" sz="4400" kern="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4724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3">
            <a:extLst>
              <a:ext uri="{FF2B5EF4-FFF2-40B4-BE49-F238E27FC236}">
                <a16:creationId xmlns:a16="http://schemas.microsoft.com/office/drawing/2014/main" id="{C35B3939-CAFB-1003-60C1-023ACFAD84D8}"/>
              </a:ext>
            </a:extLst>
          </p:cNvPr>
          <p:cNvGrpSpPr/>
          <p:nvPr/>
        </p:nvGrpSpPr>
        <p:grpSpPr>
          <a:xfrm>
            <a:off x="5889942" y="2375714"/>
            <a:ext cx="5394960" cy="3764279"/>
            <a:chOff x="5923279" y="2753359"/>
            <a:chExt cx="5394960" cy="3764279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71C6F0D-50B0-A5F4-D284-A2587D5320A9}"/>
                </a:ext>
              </a:extLst>
            </p:cNvPr>
            <p:cNvSpPr/>
            <p:nvPr/>
          </p:nvSpPr>
          <p:spPr>
            <a:xfrm>
              <a:off x="5923279" y="2753359"/>
              <a:ext cx="5394960" cy="3764279"/>
            </a:xfrm>
            <a:custGeom>
              <a:avLst/>
              <a:gdLst/>
              <a:ahLst/>
              <a:cxnLst/>
              <a:rect l="l" t="t" r="r" b="b"/>
              <a:pathLst>
                <a:path w="5394959" h="3764279">
                  <a:moveTo>
                    <a:pt x="4767580" y="0"/>
                  </a:moveTo>
                  <a:lnTo>
                    <a:pt x="627379" y="0"/>
                  </a:lnTo>
                  <a:lnTo>
                    <a:pt x="578355" y="1887"/>
                  </a:lnTo>
                  <a:lnTo>
                    <a:pt x="530361" y="7458"/>
                  </a:lnTo>
                  <a:lnTo>
                    <a:pt x="483538" y="16571"/>
                  </a:lnTo>
                  <a:lnTo>
                    <a:pt x="438026" y="29088"/>
                  </a:lnTo>
                  <a:lnTo>
                    <a:pt x="393963" y="44868"/>
                  </a:lnTo>
                  <a:lnTo>
                    <a:pt x="351490" y="63773"/>
                  </a:lnTo>
                  <a:lnTo>
                    <a:pt x="310745" y="85663"/>
                  </a:lnTo>
                  <a:lnTo>
                    <a:pt x="271869" y="110398"/>
                  </a:lnTo>
                  <a:lnTo>
                    <a:pt x="235001" y="137839"/>
                  </a:lnTo>
                  <a:lnTo>
                    <a:pt x="200280" y="167846"/>
                  </a:lnTo>
                  <a:lnTo>
                    <a:pt x="167846" y="200280"/>
                  </a:lnTo>
                  <a:lnTo>
                    <a:pt x="137839" y="235001"/>
                  </a:lnTo>
                  <a:lnTo>
                    <a:pt x="110398" y="271869"/>
                  </a:lnTo>
                  <a:lnTo>
                    <a:pt x="85663" y="310745"/>
                  </a:lnTo>
                  <a:lnTo>
                    <a:pt x="63773" y="351490"/>
                  </a:lnTo>
                  <a:lnTo>
                    <a:pt x="44868" y="393963"/>
                  </a:lnTo>
                  <a:lnTo>
                    <a:pt x="29088" y="438026"/>
                  </a:lnTo>
                  <a:lnTo>
                    <a:pt x="16571" y="483538"/>
                  </a:lnTo>
                  <a:lnTo>
                    <a:pt x="7458" y="530361"/>
                  </a:lnTo>
                  <a:lnTo>
                    <a:pt x="1887" y="578355"/>
                  </a:lnTo>
                  <a:lnTo>
                    <a:pt x="0" y="627379"/>
                  </a:lnTo>
                  <a:lnTo>
                    <a:pt x="0" y="3136887"/>
                  </a:lnTo>
                  <a:lnTo>
                    <a:pt x="1887" y="3185916"/>
                  </a:lnTo>
                  <a:lnTo>
                    <a:pt x="7458" y="3233914"/>
                  </a:lnTo>
                  <a:lnTo>
                    <a:pt x="16571" y="3280741"/>
                  </a:lnTo>
                  <a:lnTo>
                    <a:pt x="29088" y="3326256"/>
                  </a:lnTo>
                  <a:lnTo>
                    <a:pt x="44868" y="3370321"/>
                  </a:lnTo>
                  <a:lnTo>
                    <a:pt x="63773" y="3412796"/>
                  </a:lnTo>
                  <a:lnTo>
                    <a:pt x="85663" y="3453542"/>
                  </a:lnTo>
                  <a:lnTo>
                    <a:pt x="110398" y="3492418"/>
                  </a:lnTo>
                  <a:lnTo>
                    <a:pt x="137839" y="3529287"/>
                  </a:lnTo>
                  <a:lnTo>
                    <a:pt x="167846" y="3564007"/>
                  </a:lnTo>
                  <a:lnTo>
                    <a:pt x="200280" y="3596440"/>
                  </a:lnTo>
                  <a:lnTo>
                    <a:pt x="235001" y="3626447"/>
                  </a:lnTo>
                  <a:lnTo>
                    <a:pt x="271869" y="3653887"/>
                  </a:lnTo>
                  <a:lnTo>
                    <a:pt x="310745" y="3678621"/>
                  </a:lnTo>
                  <a:lnTo>
                    <a:pt x="351490" y="3700510"/>
                  </a:lnTo>
                  <a:lnTo>
                    <a:pt x="393963" y="3719414"/>
                  </a:lnTo>
                  <a:lnTo>
                    <a:pt x="438026" y="3735193"/>
                  </a:lnTo>
                  <a:lnTo>
                    <a:pt x="483538" y="3747709"/>
                  </a:lnTo>
                  <a:lnTo>
                    <a:pt x="530361" y="3756822"/>
                  </a:lnTo>
                  <a:lnTo>
                    <a:pt x="578355" y="3762392"/>
                  </a:lnTo>
                  <a:lnTo>
                    <a:pt x="627379" y="3764279"/>
                  </a:lnTo>
                  <a:lnTo>
                    <a:pt x="4767580" y="3764279"/>
                  </a:lnTo>
                  <a:lnTo>
                    <a:pt x="4816604" y="3762392"/>
                  </a:lnTo>
                  <a:lnTo>
                    <a:pt x="4864598" y="3756822"/>
                  </a:lnTo>
                  <a:lnTo>
                    <a:pt x="4911421" y="3747709"/>
                  </a:lnTo>
                  <a:lnTo>
                    <a:pt x="4956933" y="3735193"/>
                  </a:lnTo>
                  <a:lnTo>
                    <a:pt x="5000996" y="3719414"/>
                  </a:lnTo>
                  <a:lnTo>
                    <a:pt x="5043469" y="3700510"/>
                  </a:lnTo>
                  <a:lnTo>
                    <a:pt x="5084214" y="3678621"/>
                  </a:lnTo>
                  <a:lnTo>
                    <a:pt x="5123090" y="3653887"/>
                  </a:lnTo>
                  <a:lnTo>
                    <a:pt x="5159958" y="3626447"/>
                  </a:lnTo>
                  <a:lnTo>
                    <a:pt x="5194679" y="3596440"/>
                  </a:lnTo>
                  <a:lnTo>
                    <a:pt x="5227113" y="3564007"/>
                  </a:lnTo>
                  <a:lnTo>
                    <a:pt x="5257120" y="3529287"/>
                  </a:lnTo>
                  <a:lnTo>
                    <a:pt x="5284561" y="3492418"/>
                  </a:lnTo>
                  <a:lnTo>
                    <a:pt x="5309296" y="3453542"/>
                  </a:lnTo>
                  <a:lnTo>
                    <a:pt x="5331186" y="3412796"/>
                  </a:lnTo>
                  <a:lnTo>
                    <a:pt x="5350091" y="3370321"/>
                  </a:lnTo>
                  <a:lnTo>
                    <a:pt x="5365871" y="3326256"/>
                  </a:lnTo>
                  <a:lnTo>
                    <a:pt x="5378388" y="3280741"/>
                  </a:lnTo>
                  <a:lnTo>
                    <a:pt x="5387501" y="3233914"/>
                  </a:lnTo>
                  <a:lnTo>
                    <a:pt x="5393072" y="3185916"/>
                  </a:lnTo>
                  <a:lnTo>
                    <a:pt x="5394960" y="3136887"/>
                  </a:lnTo>
                  <a:lnTo>
                    <a:pt x="5394960" y="627379"/>
                  </a:lnTo>
                  <a:lnTo>
                    <a:pt x="5393072" y="578355"/>
                  </a:lnTo>
                  <a:lnTo>
                    <a:pt x="5387501" y="530361"/>
                  </a:lnTo>
                  <a:lnTo>
                    <a:pt x="5378388" y="483538"/>
                  </a:lnTo>
                  <a:lnTo>
                    <a:pt x="5365871" y="438026"/>
                  </a:lnTo>
                  <a:lnTo>
                    <a:pt x="5350091" y="393963"/>
                  </a:lnTo>
                  <a:lnTo>
                    <a:pt x="5331186" y="351490"/>
                  </a:lnTo>
                  <a:lnTo>
                    <a:pt x="5309296" y="310745"/>
                  </a:lnTo>
                  <a:lnTo>
                    <a:pt x="5284561" y="271869"/>
                  </a:lnTo>
                  <a:lnTo>
                    <a:pt x="5257120" y="235001"/>
                  </a:lnTo>
                  <a:lnTo>
                    <a:pt x="5227113" y="200280"/>
                  </a:lnTo>
                  <a:lnTo>
                    <a:pt x="5194679" y="167846"/>
                  </a:lnTo>
                  <a:lnTo>
                    <a:pt x="5159958" y="137839"/>
                  </a:lnTo>
                  <a:lnTo>
                    <a:pt x="5123090" y="110398"/>
                  </a:lnTo>
                  <a:lnTo>
                    <a:pt x="5084214" y="85663"/>
                  </a:lnTo>
                  <a:lnTo>
                    <a:pt x="5043469" y="63773"/>
                  </a:lnTo>
                  <a:lnTo>
                    <a:pt x="5000996" y="44868"/>
                  </a:lnTo>
                  <a:lnTo>
                    <a:pt x="4956933" y="29088"/>
                  </a:lnTo>
                  <a:lnTo>
                    <a:pt x="4911421" y="16571"/>
                  </a:lnTo>
                  <a:lnTo>
                    <a:pt x="4864598" y="7458"/>
                  </a:lnTo>
                  <a:lnTo>
                    <a:pt x="4816604" y="1887"/>
                  </a:lnTo>
                  <a:lnTo>
                    <a:pt x="47675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D994CA85-6EBE-CA75-C02B-0A63867AC4DC}"/>
                </a:ext>
              </a:extLst>
            </p:cNvPr>
            <p:cNvSpPr/>
            <p:nvPr/>
          </p:nvSpPr>
          <p:spPr>
            <a:xfrm>
              <a:off x="5923279" y="2753359"/>
              <a:ext cx="5394960" cy="3764279"/>
            </a:xfrm>
            <a:custGeom>
              <a:avLst/>
              <a:gdLst/>
              <a:ahLst/>
              <a:cxnLst/>
              <a:rect l="l" t="t" r="r" b="b"/>
              <a:pathLst>
                <a:path w="5394959" h="3764279">
                  <a:moveTo>
                    <a:pt x="0" y="627379"/>
                  </a:moveTo>
                  <a:lnTo>
                    <a:pt x="1887" y="578355"/>
                  </a:lnTo>
                  <a:lnTo>
                    <a:pt x="7458" y="530361"/>
                  </a:lnTo>
                  <a:lnTo>
                    <a:pt x="16571" y="483538"/>
                  </a:lnTo>
                  <a:lnTo>
                    <a:pt x="29088" y="438026"/>
                  </a:lnTo>
                  <a:lnTo>
                    <a:pt x="44868" y="393963"/>
                  </a:lnTo>
                  <a:lnTo>
                    <a:pt x="63773" y="351490"/>
                  </a:lnTo>
                  <a:lnTo>
                    <a:pt x="85663" y="310745"/>
                  </a:lnTo>
                  <a:lnTo>
                    <a:pt x="110398" y="271869"/>
                  </a:lnTo>
                  <a:lnTo>
                    <a:pt x="137839" y="235001"/>
                  </a:lnTo>
                  <a:lnTo>
                    <a:pt x="167846" y="200280"/>
                  </a:lnTo>
                  <a:lnTo>
                    <a:pt x="200280" y="167846"/>
                  </a:lnTo>
                  <a:lnTo>
                    <a:pt x="235001" y="137839"/>
                  </a:lnTo>
                  <a:lnTo>
                    <a:pt x="271869" y="110398"/>
                  </a:lnTo>
                  <a:lnTo>
                    <a:pt x="310745" y="85663"/>
                  </a:lnTo>
                  <a:lnTo>
                    <a:pt x="351490" y="63773"/>
                  </a:lnTo>
                  <a:lnTo>
                    <a:pt x="393963" y="44868"/>
                  </a:lnTo>
                  <a:lnTo>
                    <a:pt x="438026" y="29088"/>
                  </a:lnTo>
                  <a:lnTo>
                    <a:pt x="483538" y="16571"/>
                  </a:lnTo>
                  <a:lnTo>
                    <a:pt x="530361" y="7458"/>
                  </a:lnTo>
                  <a:lnTo>
                    <a:pt x="578355" y="1887"/>
                  </a:lnTo>
                  <a:lnTo>
                    <a:pt x="627379" y="0"/>
                  </a:lnTo>
                  <a:lnTo>
                    <a:pt x="4767580" y="0"/>
                  </a:lnTo>
                  <a:lnTo>
                    <a:pt x="4816604" y="1887"/>
                  </a:lnTo>
                  <a:lnTo>
                    <a:pt x="4864598" y="7458"/>
                  </a:lnTo>
                  <a:lnTo>
                    <a:pt x="4911421" y="16571"/>
                  </a:lnTo>
                  <a:lnTo>
                    <a:pt x="4956933" y="29088"/>
                  </a:lnTo>
                  <a:lnTo>
                    <a:pt x="5000996" y="44868"/>
                  </a:lnTo>
                  <a:lnTo>
                    <a:pt x="5043469" y="63773"/>
                  </a:lnTo>
                  <a:lnTo>
                    <a:pt x="5084214" y="85663"/>
                  </a:lnTo>
                  <a:lnTo>
                    <a:pt x="5123090" y="110398"/>
                  </a:lnTo>
                  <a:lnTo>
                    <a:pt x="5159958" y="137839"/>
                  </a:lnTo>
                  <a:lnTo>
                    <a:pt x="5194679" y="167846"/>
                  </a:lnTo>
                  <a:lnTo>
                    <a:pt x="5227113" y="200280"/>
                  </a:lnTo>
                  <a:lnTo>
                    <a:pt x="5257120" y="235001"/>
                  </a:lnTo>
                  <a:lnTo>
                    <a:pt x="5284561" y="271869"/>
                  </a:lnTo>
                  <a:lnTo>
                    <a:pt x="5309296" y="310745"/>
                  </a:lnTo>
                  <a:lnTo>
                    <a:pt x="5331186" y="351490"/>
                  </a:lnTo>
                  <a:lnTo>
                    <a:pt x="5350091" y="393963"/>
                  </a:lnTo>
                  <a:lnTo>
                    <a:pt x="5365871" y="438026"/>
                  </a:lnTo>
                  <a:lnTo>
                    <a:pt x="5378388" y="483538"/>
                  </a:lnTo>
                  <a:lnTo>
                    <a:pt x="5387501" y="530361"/>
                  </a:lnTo>
                  <a:lnTo>
                    <a:pt x="5393072" y="578355"/>
                  </a:lnTo>
                  <a:lnTo>
                    <a:pt x="5394960" y="627379"/>
                  </a:lnTo>
                  <a:lnTo>
                    <a:pt x="5394960" y="3136887"/>
                  </a:lnTo>
                  <a:lnTo>
                    <a:pt x="5393072" y="3185916"/>
                  </a:lnTo>
                  <a:lnTo>
                    <a:pt x="5387501" y="3233914"/>
                  </a:lnTo>
                  <a:lnTo>
                    <a:pt x="5378388" y="3280741"/>
                  </a:lnTo>
                  <a:lnTo>
                    <a:pt x="5365871" y="3326256"/>
                  </a:lnTo>
                  <a:lnTo>
                    <a:pt x="5350091" y="3370321"/>
                  </a:lnTo>
                  <a:lnTo>
                    <a:pt x="5331186" y="3412796"/>
                  </a:lnTo>
                  <a:lnTo>
                    <a:pt x="5309296" y="3453542"/>
                  </a:lnTo>
                  <a:lnTo>
                    <a:pt x="5284561" y="3492418"/>
                  </a:lnTo>
                  <a:lnTo>
                    <a:pt x="5257120" y="3529287"/>
                  </a:lnTo>
                  <a:lnTo>
                    <a:pt x="5227113" y="3564007"/>
                  </a:lnTo>
                  <a:lnTo>
                    <a:pt x="5194679" y="3596440"/>
                  </a:lnTo>
                  <a:lnTo>
                    <a:pt x="5159958" y="3626447"/>
                  </a:lnTo>
                  <a:lnTo>
                    <a:pt x="5123090" y="3653887"/>
                  </a:lnTo>
                  <a:lnTo>
                    <a:pt x="5084214" y="3678621"/>
                  </a:lnTo>
                  <a:lnTo>
                    <a:pt x="5043469" y="3700510"/>
                  </a:lnTo>
                  <a:lnTo>
                    <a:pt x="5000996" y="3719414"/>
                  </a:lnTo>
                  <a:lnTo>
                    <a:pt x="4956933" y="3735193"/>
                  </a:lnTo>
                  <a:lnTo>
                    <a:pt x="4911421" y="3747709"/>
                  </a:lnTo>
                  <a:lnTo>
                    <a:pt x="4864598" y="3756822"/>
                  </a:lnTo>
                  <a:lnTo>
                    <a:pt x="4816604" y="3762392"/>
                  </a:lnTo>
                  <a:lnTo>
                    <a:pt x="4767580" y="3764279"/>
                  </a:lnTo>
                  <a:lnTo>
                    <a:pt x="627379" y="3764279"/>
                  </a:lnTo>
                  <a:lnTo>
                    <a:pt x="578355" y="3762392"/>
                  </a:lnTo>
                  <a:lnTo>
                    <a:pt x="530361" y="3756822"/>
                  </a:lnTo>
                  <a:lnTo>
                    <a:pt x="483538" y="3747709"/>
                  </a:lnTo>
                  <a:lnTo>
                    <a:pt x="438026" y="3735193"/>
                  </a:lnTo>
                  <a:lnTo>
                    <a:pt x="393963" y="3719414"/>
                  </a:lnTo>
                  <a:lnTo>
                    <a:pt x="351490" y="3700510"/>
                  </a:lnTo>
                  <a:lnTo>
                    <a:pt x="310745" y="3678621"/>
                  </a:lnTo>
                  <a:lnTo>
                    <a:pt x="271869" y="3653887"/>
                  </a:lnTo>
                  <a:lnTo>
                    <a:pt x="235001" y="3626447"/>
                  </a:lnTo>
                  <a:lnTo>
                    <a:pt x="200280" y="3596440"/>
                  </a:lnTo>
                  <a:lnTo>
                    <a:pt x="167846" y="3564007"/>
                  </a:lnTo>
                  <a:lnTo>
                    <a:pt x="137839" y="3529287"/>
                  </a:lnTo>
                  <a:lnTo>
                    <a:pt x="110398" y="3492418"/>
                  </a:lnTo>
                  <a:lnTo>
                    <a:pt x="85663" y="3453542"/>
                  </a:lnTo>
                  <a:lnTo>
                    <a:pt x="63773" y="3412796"/>
                  </a:lnTo>
                  <a:lnTo>
                    <a:pt x="44868" y="3370321"/>
                  </a:lnTo>
                  <a:lnTo>
                    <a:pt x="29088" y="3326256"/>
                  </a:lnTo>
                  <a:lnTo>
                    <a:pt x="16571" y="3280741"/>
                  </a:lnTo>
                  <a:lnTo>
                    <a:pt x="7458" y="3233914"/>
                  </a:lnTo>
                  <a:lnTo>
                    <a:pt x="1887" y="3185916"/>
                  </a:lnTo>
                  <a:lnTo>
                    <a:pt x="0" y="3136887"/>
                  </a:lnTo>
                  <a:lnTo>
                    <a:pt x="0" y="627379"/>
                  </a:lnTo>
                  <a:close/>
                </a:path>
              </a:pathLst>
            </a:custGeom>
            <a:ln w="40640">
              <a:solidFill>
                <a:srgbClr val="7BBEFD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>
              <a:extLst>
                <a:ext uri="{FF2B5EF4-FFF2-40B4-BE49-F238E27FC236}">
                  <a16:creationId xmlns:a16="http://schemas.microsoft.com/office/drawing/2014/main" id="{61F0B31A-FE51-D6B8-155F-320319C548F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5599" y="3825239"/>
              <a:ext cx="2357120" cy="1254760"/>
            </a:xfrm>
            <a:prstGeom prst="rect">
              <a:avLst/>
            </a:prstGeom>
          </p:spPr>
        </p:pic>
      </p:grpSp>
      <p:sp>
        <p:nvSpPr>
          <p:cNvPr id="8" name="object 9">
            <a:extLst>
              <a:ext uri="{FF2B5EF4-FFF2-40B4-BE49-F238E27FC236}">
                <a16:creationId xmlns:a16="http://schemas.microsoft.com/office/drawing/2014/main" id="{1A3C5FA2-9553-57CA-E40E-DBF0E42B6C42}"/>
              </a:ext>
            </a:extLst>
          </p:cNvPr>
          <p:cNvSpPr txBox="1"/>
          <p:nvPr/>
        </p:nvSpPr>
        <p:spPr>
          <a:xfrm>
            <a:off x="688657" y="785352"/>
            <a:ext cx="10386060" cy="833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7500"/>
              </a:lnSpc>
              <a:spcBef>
                <a:spcPts val="100"/>
              </a:spcBef>
            </a:pP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和</a:t>
            </a:r>
            <a:r>
              <a:rPr sz="1800" spc="-15" dirty="0">
                <a:solidFill>
                  <a:srgbClr val="1D1D1A"/>
                </a:solidFill>
                <a:latin typeface="微软雅黑"/>
                <a:cs typeface="微软雅黑"/>
              </a:rPr>
              <a:t>BERT</a:t>
            </a: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类似，GPT-</a:t>
            </a:r>
            <a:r>
              <a:rPr sz="1800" spc="-20" dirty="0">
                <a:solidFill>
                  <a:srgbClr val="1D1D1A"/>
                </a:solidFill>
                <a:latin typeface="微软雅黑"/>
                <a:cs typeface="微软雅黑"/>
              </a:rPr>
              <a:t>1</a:t>
            </a: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同样采取</a:t>
            </a:r>
            <a:r>
              <a:rPr sz="1800" spc="-20" dirty="0">
                <a:solidFill>
                  <a:srgbClr val="1D1D1A"/>
                </a:solidFill>
                <a:latin typeface="微软雅黑"/>
                <a:cs typeface="微软雅黑"/>
              </a:rPr>
              <a:t>pre-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train + fine-tune</a:t>
            </a:r>
            <a:r>
              <a:rPr sz="1800" spc="-15" dirty="0">
                <a:solidFill>
                  <a:srgbClr val="1D1D1A"/>
                </a:solidFill>
                <a:latin typeface="微软雅黑"/>
                <a:cs typeface="微软雅黑"/>
              </a:rPr>
              <a:t>的思路：先基于大量未标注语料数据进行预训练，</a:t>
            </a: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后基于少量标注数据进行微调。但GPT-</a:t>
            </a:r>
            <a:r>
              <a:rPr sz="1800" spc="-20" dirty="0">
                <a:solidFill>
                  <a:srgbClr val="1D1D1A"/>
                </a:solidFill>
                <a:latin typeface="微软雅黑"/>
                <a:cs typeface="微软雅黑"/>
              </a:rPr>
              <a:t>1</a:t>
            </a:r>
            <a:r>
              <a:rPr sz="1800" spc="-5" dirty="0">
                <a:solidFill>
                  <a:srgbClr val="1D1D1A"/>
                </a:solidFill>
                <a:latin typeface="微软雅黑"/>
                <a:cs typeface="微软雅黑"/>
              </a:rPr>
              <a:t>在预训练任务思路和模型结构上与</a:t>
            </a:r>
            <a:r>
              <a:rPr sz="1800" spc="-15" dirty="0">
                <a:solidFill>
                  <a:srgbClr val="1D1D1A"/>
                </a:solidFill>
                <a:latin typeface="微软雅黑"/>
                <a:cs typeface="微软雅黑"/>
              </a:rPr>
              <a:t>BERT</a:t>
            </a:r>
            <a:r>
              <a:rPr sz="1800" spc="-20" dirty="0">
                <a:solidFill>
                  <a:srgbClr val="1D1D1A"/>
                </a:solidFill>
                <a:latin typeface="微软雅黑"/>
                <a:cs typeface="微软雅黑"/>
              </a:rPr>
              <a:t>有所差别。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0DFCACC2-73E1-50B8-50A7-E6674EC69868}"/>
              </a:ext>
            </a:extLst>
          </p:cNvPr>
          <p:cNvSpPr/>
          <p:nvPr/>
        </p:nvSpPr>
        <p:spPr>
          <a:xfrm>
            <a:off x="571182" y="3432355"/>
            <a:ext cx="5207000" cy="2687320"/>
          </a:xfrm>
          <a:custGeom>
            <a:avLst/>
            <a:gdLst/>
            <a:ahLst/>
            <a:cxnLst/>
            <a:rect l="l" t="t" r="r" b="b"/>
            <a:pathLst>
              <a:path w="5207000" h="2687320">
                <a:moveTo>
                  <a:pt x="0" y="447929"/>
                </a:moveTo>
                <a:lnTo>
                  <a:pt x="2628" y="399120"/>
                </a:lnTo>
                <a:lnTo>
                  <a:pt x="10330" y="351834"/>
                </a:lnTo>
                <a:lnTo>
                  <a:pt x="22834" y="306344"/>
                </a:lnTo>
                <a:lnTo>
                  <a:pt x="39865" y="262923"/>
                </a:lnTo>
                <a:lnTo>
                  <a:pt x="61151" y="221845"/>
                </a:lnTo>
                <a:lnTo>
                  <a:pt x="86418" y="183382"/>
                </a:lnTo>
                <a:lnTo>
                  <a:pt x="115393" y="147809"/>
                </a:lnTo>
                <a:lnTo>
                  <a:pt x="147803" y="115397"/>
                </a:lnTo>
                <a:lnTo>
                  <a:pt x="183374" y="86420"/>
                </a:lnTo>
                <a:lnTo>
                  <a:pt x="221834" y="61152"/>
                </a:lnTo>
                <a:lnTo>
                  <a:pt x="262908" y="39866"/>
                </a:lnTo>
                <a:lnTo>
                  <a:pt x="306324" y="22834"/>
                </a:lnTo>
                <a:lnTo>
                  <a:pt x="351809" y="10330"/>
                </a:lnTo>
                <a:lnTo>
                  <a:pt x="399089" y="2628"/>
                </a:lnTo>
                <a:lnTo>
                  <a:pt x="447890" y="0"/>
                </a:lnTo>
                <a:lnTo>
                  <a:pt x="4759070" y="0"/>
                </a:lnTo>
                <a:lnTo>
                  <a:pt x="4807879" y="2628"/>
                </a:lnTo>
                <a:lnTo>
                  <a:pt x="4855165" y="10330"/>
                </a:lnTo>
                <a:lnTo>
                  <a:pt x="4900655" y="22834"/>
                </a:lnTo>
                <a:lnTo>
                  <a:pt x="4944076" y="39866"/>
                </a:lnTo>
                <a:lnTo>
                  <a:pt x="4985154" y="61152"/>
                </a:lnTo>
                <a:lnTo>
                  <a:pt x="5023617" y="86420"/>
                </a:lnTo>
                <a:lnTo>
                  <a:pt x="5059190" y="115397"/>
                </a:lnTo>
                <a:lnTo>
                  <a:pt x="5091602" y="147809"/>
                </a:lnTo>
                <a:lnTo>
                  <a:pt x="5120579" y="183382"/>
                </a:lnTo>
                <a:lnTo>
                  <a:pt x="5145847" y="221845"/>
                </a:lnTo>
                <a:lnTo>
                  <a:pt x="5167133" y="262923"/>
                </a:lnTo>
                <a:lnTo>
                  <a:pt x="5184165" y="306344"/>
                </a:lnTo>
                <a:lnTo>
                  <a:pt x="5196669" y="351834"/>
                </a:lnTo>
                <a:lnTo>
                  <a:pt x="5204371" y="399120"/>
                </a:lnTo>
                <a:lnTo>
                  <a:pt x="5207000" y="447929"/>
                </a:lnTo>
                <a:lnTo>
                  <a:pt x="5207000" y="2239429"/>
                </a:lnTo>
                <a:lnTo>
                  <a:pt x="5204371" y="2288230"/>
                </a:lnTo>
                <a:lnTo>
                  <a:pt x="5196669" y="2335510"/>
                </a:lnTo>
                <a:lnTo>
                  <a:pt x="5184165" y="2380995"/>
                </a:lnTo>
                <a:lnTo>
                  <a:pt x="5167133" y="2424411"/>
                </a:lnTo>
                <a:lnTo>
                  <a:pt x="5145847" y="2465485"/>
                </a:lnTo>
                <a:lnTo>
                  <a:pt x="5120579" y="2503945"/>
                </a:lnTo>
                <a:lnTo>
                  <a:pt x="5091602" y="2539516"/>
                </a:lnTo>
                <a:lnTo>
                  <a:pt x="5059190" y="2571926"/>
                </a:lnTo>
                <a:lnTo>
                  <a:pt x="5023617" y="2600901"/>
                </a:lnTo>
                <a:lnTo>
                  <a:pt x="4985154" y="2626168"/>
                </a:lnTo>
                <a:lnTo>
                  <a:pt x="4944076" y="2647454"/>
                </a:lnTo>
                <a:lnTo>
                  <a:pt x="4900655" y="2664485"/>
                </a:lnTo>
                <a:lnTo>
                  <a:pt x="4855165" y="2676989"/>
                </a:lnTo>
                <a:lnTo>
                  <a:pt x="4807879" y="2684691"/>
                </a:lnTo>
                <a:lnTo>
                  <a:pt x="4759070" y="2687320"/>
                </a:lnTo>
                <a:lnTo>
                  <a:pt x="447890" y="2687320"/>
                </a:lnTo>
                <a:lnTo>
                  <a:pt x="399089" y="2684691"/>
                </a:lnTo>
                <a:lnTo>
                  <a:pt x="351809" y="2676989"/>
                </a:lnTo>
                <a:lnTo>
                  <a:pt x="306324" y="2664485"/>
                </a:lnTo>
                <a:lnTo>
                  <a:pt x="262908" y="2647454"/>
                </a:lnTo>
                <a:lnTo>
                  <a:pt x="221834" y="2626168"/>
                </a:lnTo>
                <a:lnTo>
                  <a:pt x="183374" y="2600901"/>
                </a:lnTo>
                <a:lnTo>
                  <a:pt x="147803" y="2571926"/>
                </a:lnTo>
                <a:lnTo>
                  <a:pt x="115393" y="2539516"/>
                </a:lnTo>
                <a:lnTo>
                  <a:pt x="86418" y="2503945"/>
                </a:lnTo>
                <a:lnTo>
                  <a:pt x="61151" y="2465485"/>
                </a:lnTo>
                <a:lnTo>
                  <a:pt x="39865" y="2424411"/>
                </a:lnTo>
                <a:lnTo>
                  <a:pt x="22834" y="2380995"/>
                </a:lnTo>
                <a:lnTo>
                  <a:pt x="10330" y="2335510"/>
                </a:lnTo>
                <a:lnTo>
                  <a:pt x="2628" y="2288230"/>
                </a:lnTo>
                <a:lnTo>
                  <a:pt x="0" y="2239429"/>
                </a:lnTo>
                <a:lnTo>
                  <a:pt x="0" y="447929"/>
                </a:lnTo>
                <a:close/>
              </a:path>
            </a:pathLst>
          </a:custGeom>
          <a:ln w="40640">
            <a:solidFill>
              <a:srgbClr val="F4A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A20BF9FF-6F6F-4EA7-C4B0-2D1E5958AE98}"/>
              </a:ext>
            </a:extLst>
          </p:cNvPr>
          <p:cNvSpPr txBox="1"/>
          <p:nvPr/>
        </p:nvSpPr>
        <p:spPr>
          <a:xfrm>
            <a:off x="763270" y="1663308"/>
            <a:ext cx="4488180" cy="1586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1054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1D1D1A"/>
                </a:solidFill>
                <a:latin typeface="微软雅黑"/>
                <a:cs typeface="微软雅黑"/>
              </a:rPr>
              <a:t>1.</a:t>
            </a:r>
            <a:r>
              <a:rPr sz="1600" spc="1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744B00"/>
                </a:solidFill>
                <a:latin typeface="微软雅黑"/>
                <a:cs typeface="微软雅黑"/>
              </a:rPr>
              <a:t>Unsupervised</a:t>
            </a:r>
            <a:r>
              <a:rPr sz="1600" b="1" spc="-10" dirty="0">
                <a:solidFill>
                  <a:srgbClr val="744B00"/>
                </a:solidFill>
                <a:latin typeface="微软雅黑"/>
                <a:cs typeface="微软雅黑"/>
              </a:rPr>
              <a:t> </a:t>
            </a:r>
            <a:r>
              <a:rPr sz="1600" b="1" spc="-15" dirty="0">
                <a:solidFill>
                  <a:srgbClr val="744B00"/>
                </a:solidFill>
                <a:latin typeface="微软雅黑"/>
                <a:cs typeface="微软雅黑"/>
              </a:rPr>
              <a:t>Pre-</a:t>
            </a:r>
            <a:r>
              <a:rPr sz="1600" b="1" dirty="0">
                <a:solidFill>
                  <a:srgbClr val="744B00"/>
                </a:solidFill>
                <a:latin typeface="微软雅黑"/>
                <a:cs typeface="微软雅黑"/>
              </a:rPr>
              <a:t>training</a:t>
            </a:r>
            <a:r>
              <a:rPr sz="1600" b="1" spc="-5" dirty="0">
                <a:solidFill>
                  <a:srgbClr val="744B00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1D1D1A"/>
                </a:solidFill>
                <a:latin typeface="微软雅黑"/>
                <a:cs typeface="微软雅黑"/>
              </a:rPr>
              <a:t>on</a:t>
            </a:r>
            <a:r>
              <a:rPr sz="1600" spc="2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1D1D1A"/>
                </a:solidFill>
                <a:latin typeface="微软雅黑"/>
                <a:cs typeface="微软雅黑"/>
              </a:rPr>
              <a:t>a</a:t>
            </a:r>
            <a:r>
              <a:rPr sz="1600" spc="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600" spc="-10" dirty="0">
                <a:solidFill>
                  <a:srgbClr val="1D1D1A"/>
                </a:solidFill>
                <a:latin typeface="微软雅黑"/>
                <a:cs typeface="微软雅黑"/>
              </a:rPr>
              <a:t>large </a:t>
            </a:r>
            <a:r>
              <a:rPr sz="1600" dirty="0">
                <a:solidFill>
                  <a:srgbClr val="1D1D1A"/>
                </a:solidFill>
                <a:latin typeface="微软雅黑"/>
                <a:cs typeface="微软雅黑"/>
              </a:rPr>
              <a:t>corpus</a:t>
            </a:r>
            <a:r>
              <a:rPr sz="1600" spc="-5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1D1D1A"/>
                </a:solidFill>
                <a:latin typeface="微软雅黑"/>
                <a:cs typeface="微软雅黑"/>
              </a:rPr>
              <a:t>of</a:t>
            </a:r>
            <a:r>
              <a:rPr sz="1600" spc="-2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1D1D1A"/>
                </a:solidFill>
                <a:latin typeface="微软雅黑"/>
                <a:cs typeface="微软雅黑"/>
              </a:rPr>
              <a:t>text</a:t>
            </a:r>
            <a:r>
              <a:rPr sz="1600" spc="-2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600" spc="-20" dirty="0">
                <a:solidFill>
                  <a:srgbClr val="1D1D1A"/>
                </a:solidFill>
                <a:latin typeface="微软雅黑"/>
                <a:cs typeface="微软雅黑"/>
              </a:rPr>
              <a:t>data</a:t>
            </a:r>
            <a:endParaRPr sz="1600" dirty="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  <a:spcBef>
                <a:spcPts val="1725"/>
              </a:spcBef>
            </a:pPr>
            <a:r>
              <a:rPr sz="1400" dirty="0">
                <a:solidFill>
                  <a:srgbClr val="929286"/>
                </a:solidFill>
                <a:latin typeface="微软雅黑"/>
                <a:cs typeface="微软雅黑"/>
              </a:rPr>
              <a:t>The</a:t>
            </a:r>
            <a:r>
              <a:rPr sz="1400" spc="-50" dirty="0">
                <a:solidFill>
                  <a:srgbClr val="929286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929286"/>
                </a:solidFill>
                <a:latin typeface="微软雅黑"/>
                <a:cs typeface="微软雅黑"/>
              </a:rPr>
              <a:t>model</a:t>
            </a:r>
            <a:r>
              <a:rPr sz="1400" spc="-15" dirty="0">
                <a:solidFill>
                  <a:srgbClr val="929286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929286"/>
                </a:solidFill>
                <a:latin typeface="微软雅黑"/>
                <a:cs typeface="微软雅黑"/>
              </a:rPr>
              <a:t>is</a:t>
            </a:r>
            <a:r>
              <a:rPr sz="1400" spc="-10" dirty="0">
                <a:solidFill>
                  <a:srgbClr val="929286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929286"/>
                </a:solidFill>
                <a:latin typeface="微软雅黑"/>
                <a:cs typeface="微软雅黑"/>
              </a:rPr>
              <a:t>trained</a:t>
            </a:r>
            <a:r>
              <a:rPr sz="1400" spc="20" dirty="0">
                <a:solidFill>
                  <a:srgbClr val="929286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929286"/>
                </a:solidFill>
                <a:latin typeface="微软雅黑"/>
                <a:cs typeface="微软雅黑"/>
              </a:rPr>
              <a:t>based</a:t>
            </a:r>
            <a:r>
              <a:rPr sz="1400" spc="-20" dirty="0">
                <a:solidFill>
                  <a:srgbClr val="929286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929286"/>
                </a:solidFill>
                <a:latin typeface="微软雅黑"/>
                <a:cs typeface="微软雅黑"/>
              </a:rPr>
              <a:t>on</a:t>
            </a:r>
            <a:r>
              <a:rPr sz="1400" spc="5" dirty="0">
                <a:solidFill>
                  <a:srgbClr val="929286"/>
                </a:solidFill>
                <a:latin typeface="微软雅黑"/>
                <a:cs typeface="微软雅黑"/>
              </a:rPr>
              <a:t> </a:t>
            </a:r>
            <a:r>
              <a:rPr sz="1400" b="1" dirty="0">
                <a:solidFill>
                  <a:srgbClr val="666666"/>
                </a:solidFill>
                <a:latin typeface="微软雅黑"/>
                <a:cs typeface="微软雅黑"/>
              </a:rPr>
              <a:t>a</a:t>
            </a:r>
            <a:r>
              <a:rPr sz="1400" b="1" spc="-15" dirty="0">
                <a:solidFill>
                  <a:srgbClr val="666666"/>
                </a:solidFill>
                <a:latin typeface="微软雅黑"/>
                <a:cs typeface="微软雅黑"/>
              </a:rPr>
              <a:t> </a:t>
            </a:r>
            <a:r>
              <a:rPr sz="1400" b="1" dirty="0">
                <a:solidFill>
                  <a:srgbClr val="666666"/>
                </a:solidFill>
                <a:latin typeface="微软雅黑"/>
                <a:cs typeface="微软雅黑"/>
              </a:rPr>
              <a:t>standard</a:t>
            </a:r>
            <a:r>
              <a:rPr sz="1400" b="1" spc="-50" dirty="0">
                <a:solidFill>
                  <a:srgbClr val="666666"/>
                </a:solidFill>
                <a:latin typeface="微软雅黑"/>
                <a:cs typeface="微软雅黑"/>
              </a:rPr>
              <a:t> </a:t>
            </a:r>
            <a:r>
              <a:rPr sz="1400" b="1" spc="-10" dirty="0">
                <a:solidFill>
                  <a:srgbClr val="666666"/>
                </a:solidFill>
                <a:latin typeface="微软雅黑"/>
                <a:cs typeface="微软雅黑"/>
              </a:rPr>
              <a:t>language </a:t>
            </a:r>
            <a:r>
              <a:rPr sz="1400" b="1" dirty="0">
                <a:solidFill>
                  <a:srgbClr val="666666"/>
                </a:solidFill>
                <a:latin typeface="微软雅黑"/>
                <a:cs typeface="微软雅黑"/>
              </a:rPr>
              <a:t>modeling objective</a:t>
            </a:r>
            <a:r>
              <a:rPr sz="1400" dirty="0">
                <a:solidFill>
                  <a:srgbClr val="929286"/>
                </a:solidFill>
                <a:latin typeface="微软雅黑"/>
                <a:cs typeface="微软雅黑"/>
              </a:rPr>
              <a:t>,</a:t>
            </a:r>
            <a:r>
              <a:rPr sz="1400" spc="-30" dirty="0">
                <a:solidFill>
                  <a:srgbClr val="929286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929286"/>
                </a:solidFill>
                <a:latin typeface="微软雅黑"/>
                <a:cs typeface="微软雅黑"/>
              </a:rPr>
              <a:t>enabling</a:t>
            </a:r>
            <a:r>
              <a:rPr sz="1400" spc="5" dirty="0">
                <a:solidFill>
                  <a:srgbClr val="929286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929286"/>
                </a:solidFill>
                <a:latin typeface="微软雅黑"/>
                <a:cs typeface="微软雅黑"/>
              </a:rPr>
              <a:t>it</a:t>
            </a:r>
            <a:r>
              <a:rPr sz="1400" spc="-50" dirty="0">
                <a:solidFill>
                  <a:srgbClr val="929286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929286"/>
                </a:solidFill>
                <a:latin typeface="微软雅黑"/>
                <a:cs typeface="微软雅黑"/>
              </a:rPr>
              <a:t>to</a:t>
            </a:r>
            <a:r>
              <a:rPr sz="1400" spc="-25" dirty="0">
                <a:solidFill>
                  <a:srgbClr val="929286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929286"/>
                </a:solidFill>
                <a:latin typeface="微软雅黑"/>
                <a:cs typeface="微软雅黑"/>
              </a:rPr>
              <a:t>learn</a:t>
            </a:r>
            <a:r>
              <a:rPr sz="1400" spc="5" dirty="0">
                <a:solidFill>
                  <a:srgbClr val="929286"/>
                </a:solidFill>
                <a:latin typeface="微软雅黑"/>
                <a:cs typeface="微软雅黑"/>
              </a:rPr>
              <a:t> </a:t>
            </a:r>
            <a:r>
              <a:rPr sz="1400" spc="-10" dirty="0">
                <a:solidFill>
                  <a:srgbClr val="929286"/>
                </a:solidFill>
                <a:latin typeface="微软雅黑"/>
                <a:cs typeface="微软雅黑"/>
              </a:rPr>
              <a:t>intricate </a:t>
            </a:r>
            <a:r>
              <a:rPr sz="1400" dirty="0">
                <a:solidFill>
                  <a:srgbClr val="929286"/>
                </a:solidFill>
                <a:latin typeface="微软雅黑"/>
                <a:cs typeface="微软雅黑"/>
              </a:rPr>
              <a:t>patterns,</a:t>
            </a:r>
            <a:r>
              <a:rPr sz="1400" spc="-50" dirty="0">
                <a:solidFill>
                  <a:srgbClr val="929286"/>
                </a:solidFill>
                <a:latin typeface="微软雅黑"/>
                <a:cs typeface="微软雅黑"/>
              </a:rPr>
              <a:t> </a:t>
            </a:r>
            <a:r>
              <a:rPr sz="1400" spc="-10" dirty="0">
                <a:solidFill>
                  <a:srgbClr val="929286"/>
                </a:solidFill>
                <a:latin typeface="微软雅黑"/>
                <a:cs typeface="微软雅黑"/>
              </a:rPr>
              <a:t>grammar,</a:t>
            </a:r>
            <a:r>
              <a:rPr sz="1400" spc="20" dirty="0">
                <a:solidFill>
                  <a:srgbClr val="929286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929286"/>
                </a:solidFill>
                <a:latin typeface="微软雅黑"/>
                <a:cs typeface="微软雅黑"/>
              </a:rPr>
              <a:t>and</a:t>
            </a:r>
            <a:r>
              <a:rPr sz="1400" spc="-50" dirty="0">
                <a:solidFill>
                  <a:srgbClr val="929286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929286"/>
                </a:solidFill>
                <a:latin typeface="微软雅黑"/>
                <a:cs typeface="微软雅黑"/>
              </a:rPr>
              <a:t>language</a:t>
            </a:r>
            <a:r>
              <a:rPr sz="1400" spc="-30" dirty="0">
                <a:solidFill>
                  <a:srgbClr val="929286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929286"/>
                </a:solidFill>
                <a:latin typeface="微软雅黑"/>
                <a:cs typeface="微软雅黑"/>
              </a:rPr>
              <a:t>semantics</a:t>
            </a:r>
            <a:r>
              <a:rPr sz="1400" spc="-40" dirty="0">
                <a:solidFill>
                  <a:srgbClr val="929286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929286"/>
                </a:solidFill>
                <a:latin typeface="微软雅黑"/>
                <a:cs typeface="微软雅黑"/>
              </a:rPr>
              <a:t>and</a:t>
            </a:r>
            <a:r>
              <a:rPr sz="1400" spc="-80" dirty="0">
                <a:solidFill>
                  <a:srgbClr val="929286"/>
                </a:solidFill>
                <a:latin typeface="微软雅黑"/>
                <a:cs typeface="微软雅黑"/>
              </a:rPr>
              <a:t> </a:t>
            </a:r>
            <a:r>
              <a:rPr sz="1400" spc="-25" dirty="0">
                <a:solidFill>
                  <a:srgbClr val="929286"/>
                </a:solidFill>
                <a:latin typeface="微软雅黑"/>
                <a:cs typeface="微软雅黑"/>
              </a:rPr>
              <a:t>to </a:t>
            </a:r>
            <a:r>
              <a:rPr sz="1400" dirty="0">
                <a:solidFill>
                  <a:srgbClr val="929286"/>
                </a:solidFill>
                <a:latin typeface="微软雅黑"/>
                <a:cs typeface="微软雅黑"/>
              </a:rPr>
              <a:t>generate coherent</a:t>
            </a:r>
            <a:r>
              <a:rPr sz="1400" spc="-75" dirty="0">
                <a:solidFill>
                  <a:srgbClr val="929286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929286"/>
                </a:solidFill>
                <a:latin typeface="微软雅黑"/>
                <a:cs typeface="微软雅黑"/>
              </a:rPr>
              <a:t>and</a:t>
            </a:r>
            <a:r>
              <a:rPr sz="1400" spc="-20" dirty="0">
                <a:solidFill>
                  <a:srgbClr val="929286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929286"/>
                </a:solidFill>
                <a:latin typeface="微软雅黑"/>
                <a:cs typeface="微软雅黑"/>
              </a:rPr>
              <a:t>contextually</a:t>
            </a:r>
            <a:r>
              <a:rPr sz="1400" spc="-60" dirty="0">
                <a:solidFill>
                  <a:srgbClr val="929286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929286"/>
                </a:solidFill>
                <a:latin typeface="微软雅黑"/>
                <a:cs typeface="微软雅黑"/>
              </a:rPr>
              <a:t>relevant</a:t>
            </a:r>
            <a:r>
              <a:rPr sz="1400" spc="35" dirty="0">
                <a:solidFill>
                  <a:srgbClr val="929286"/>
                </a:solidFill>
                <a:latin typeface="微软雅黑"/>
                <a:cs typeface="微软雅黑"/>
              </a:rPr>
              <a:t> </a:t>
            </a:r>
            <a:r>
              <a:rPr sz="1400" spc="-10" dirty="0">
                <a:solidFill>
                  <a:srgbClr val="929286"/>
                </a:solidFill>
                <a:latin typeface="微软雅黑"/>
                <a:cs typeface="微软雅黑"/>
              </a:rPr>
              <a:t>text.</a:t>
            </a:r>
            <a:endParaRPr sz="1400" dirty="0">
              <a:latin typeface="微软雅黑"/>
              <a:cs typeface="微软雅黑"/>
            </a:endParaRP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DAFB8C56-C850-6E1F-3A12-C44CE80A9BA0}"/>
              </a:ext>
            </a:extLst>
          </p:cNvPr>
          <p:cNvSpPr txBox="1"/>
          <p:nvPr/>
        </p:nvSpPr>
        <p:spPr>
          <a:xfrm>
            <a:off x="951865" y="3932036"/>
            <a:ext cx="737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Model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5EE00DFF-DDFA-B647-C142-DC68F8F8D74E}"/>
              </a:ext>
            </a:extLst>
          </p:cNvPr>
          <p:cNvSpPr txBox="1"/>
          <p:nvPr/>
        </p:nvSpPr>
        <p:spPr>
          <a:xfrm>
            <a:off x="951865" y="4751821"/>
            <a:ext cx="5384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1D1D1A"/>
                </a:solidFill>
                <a:latin typeface="微软雅黑"/>
                <a:cs typeface="微软雅黑"/>
              </a:rPr>
              <a:t>Data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054A90AC-17A4-8F6F-041F-29446C98585E}"/>
              </a:ext>
            </a:extLst>
          </p:cNvPr>
          <p:cNvSpPr txBox="1"/>
          <p:nvPr/>
        </p:nvSpPr>
        <p:spPr>
          <a:xfrm>
            <a:off x="951865" y="5378947"/>
            <a:ext cx="10699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Objective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56EDDFC7-D675-ED66-0A86-FD6C52FE277C}"/>
              </a:ext>
            </a:extLst>
          </p:cNvPr>
          <p:cNvSpPr txBox="1"/>
          <p:nvPr/>
        </p:nvSpPr>
        <p:spPr>
          <a:xfrm>
            <a:off x="2666683" y="4783888"/>
            <a:ext cx="20859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666666"/>
                </a:solidFill>
                <a:latin typeface="微软雅黑"/>
                <a:cs typeface="微软雅黑"/>
              </a:rPr>
              <a:t>BooksCorpus</a:t>
            </a:r>
            <a:r>
              <a:rPr sz="1600" spc="-55" dirty="0">
                <a:solidFill>
                  <a:srgbClr val="666666"/>
                </a:solidFill>
                <a:latin typeface="微软雅黑"/>
                <a:cs typeface="微软雅黑"/>
              </a:rPr>
              <a:t> </a:t>
            </a:r>
            <a:r>
              <a:rPr sz="1600" spc="-10" dirty="0">
                <a:solidFill>
                  <a:srgbClr val="666666"/>
                </a:solidFill>
                <a:latin typeface="微软雅黑"/>
                <a:cs typeface="微软雅黑"/>
              </a:rPr>
              <a:t>dataset</a:t>
            </a:r>
            <a:endParaRPr sz="1600">
              <a:latin typeface="微软雅黑"/>
              <a:cs typeface="微软雅黑"/>
            </a:endParaRPr>
          </a:p>
        </p:txBody>
      </p:sp>
      <p:pic>
        <p:nvPicPr>
          <p:cNvPr id="15" name="object 16">
            <a:extLst>
              <a:ext uri="{FF2B5EF4-FFF2-40B4-BE49-F238E27FC236}">
                <a16:creationId xmlns:a16="http://schemas.microsoft.com/office/drawing/2014/main" id="{06096014-7614-4BB9-B13C-CB2CBDAECA8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75902" y="3620314"/>
            <a:ext cx="1933456" cy="1031239"/>
          </a:xfrm>
          <a:prstGeom prst="rect">
            <a:avLst/>
          </a:prstGeom>
        </p:spPr>
      </p:pic>
      <p:sp>
        <p:nvSpPr>
          <p:cNvPr id="16" name="object 17">
            <a:extLst>
              <a:ext uri="{FF2B5EF4-FFF2-40B4-BE49-F238E27FC236}">
                <a16:creationId xmlns:a16="http://schemas.microsoft.com/office/drawing/2014/main" id="{5859C407-C003-4736-EC6A-24AE3C8B3147}"/>
              </a:ext>
            </a:extLst>
          </p:cNvPr>
          <p:cNvSpPr txBox="1"/>
          <p:nvPr/>
        </p:nvSpPr>
        <p:spPr>
          <a:xfrm>
            <a:off x="2666683" y="5410062"/>
            <a:ext cx="2510155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666666"/>
                </a:solidFill>
                <a:latin typeface="微软雅黑"/>
                <a:cs typeface="微软雅黑"/>
              </a:rPr>
              <a:t>maximize</a:t>
            </a:r>
            <a:r>
              <a:rPr sz="1600" spc="-10" dirty="0">
                <a:solidFill>
                  <a:srgbClr val="666666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666666"/>
                </a:solidFill>
                <a:latin typeface="微软雅黑"/>
                <a:cs typeface="微软雅黑"/>
              </a:rPr>
              <a:t>the</a:t>
            </a:r>
            <a:r>
              <a:rPr sz="1600" spc="-40" dirty="0">
                <a:solidFill>
                  <a:srgbClr val="666666"/>
                </a:solidFill>
                <a:latin typeface="微软雅黑"/>
                <a:cs typeface="微软雅黑"/>
              </a:rPr>
              <a:t> </a:t>
            </a:r>
            <a:r>
              <a:rPr sz="1600" spc="-10" dirty="0">
                <a:solidFill>
                  <a:srgbClr val="666666"/>
                </a:solidFill>
                <a:latin typeface="微软雅黑"/>
                <a:cs typeface="微软雅黑"/>
              </a:rPr>
              <a:t>likelihood </a:t>
            </a:r>
            <a:r>
              <a:rPr sz="1600" dirty="0">
                <a:solidFill>
                  <a:srgbClr val="666666"/>
                </a:solidFill>
                <a:latin typeface="微软雅黑"/>
                <a:cs typeface="微软雅黑"/>
              </a:rPr>
              <a:t>using</a:t>
            </a:r>
            <a:r>
              <a:rPr sz="1600" spc="-25" dirty="0">
                <a:solidFill>
                  <a:srgbClr val="666666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666666"/>
                </a:solidFill>
                <a:latin typeface="微软雅黑"/>
                <a:cs typeface="微软雅黑"/>
              </a:rPr>
              <a:t>language</a:t>
            </a:r>
            <a:r>
              <a:rPr sz="1600" spc="-25" dirty="0">
                <a:solidFill>
                  <a:srgbClr val="666666"/>
                </a:solidFill>
                <a:latin typeface="微软雅黑"/>
                <a:cs typeface="微软雅黑"/>
              </a:rPr>
              <a:t> </a:t>
            </a:r>
            <a:r>
              <a:rPr sz="1600" spc="-10" dirty="0">
                <a:solidFill>
                  <a:srgbClr val="666666"/>
                </a:solidFill>
                <a:latin typeface="微软雅黑"/>
                <a:cs typeface="微软雅黑"/>
              </a:rPr>
              <a:t>modeling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7" name="object 18">
            <a:extLst>
              <a:ext uri="{FF2B5EF4-FFF2-40B4-BE49-F238E27FC236}">
                <a16:creationId xmlns:a16="http://schemas.microsoft.com/office/drawing/2014/main" id="{E987F48F-3672-3EC5-D411-2130719677A7}"/>
              </a:ext>
            </a:extLst>
          </p:cNvPr>
          <p:cNvSpPr txBox="1"/>
          <p:nvPr/>
        </p:nvSpPr>
        <p:spPr>
          <a:xfrm>
            <a:off x="6056313" y="1663308"/>
            <a:ext cx="44742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1D1D1A"/>
                </a:solidFill>
                <a:latin typeface="微软雅黑"/>
                <a:cs typeface="微软雅黑"/>
              </a:rPr>
              <a:t>2.</a:t>
            </a:r>
            <a:r>
              <a:rPr sz="1600" spc="3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005087"/>
                </a:solidFill>
                <a:latin typeface="微软雅黑"/>
                <a:cs typeface="微软雅黑"/>
              </a:rPr>
              <a:t>Supervised</a:t>
            </a:r>
            <a:r>
              <a:rPr sz="1600" b="1" spc="-10" dirty="0">
                <a:solidFill>
                  <a:srgbClr val="005087"/>
                </a:solidFill>
                <a:latin typeface="微软雅黑"/>
                <a:cs typeface="微软雅黑"/>
              </a:rPr>
              <a:t> Fine-</a:t>
            </a:r>
            <a:r>
              <a:rPr sz="1600" b="1" dirty="0">
                <a:solidFill>
                  <a:srgbClr val="005087"/>
                </a:solidFill>
                <a:latin typeface="微软雅黑"/>
                <a:cs typeface="微软雅黑"/>
              </a:rPr>
              <a:t>tuning</a:t>
            </a:r>
            <a:r>
              <a:rPr sz="1600" b="1" spc="40" dirty="0">
                <a:solidFill>
                  <a:srgbClr val="005087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1D1D1A"/>
                </a:solidFill>
                <a:latin typeface="微软雅黑"/>
                <a:cs typeface="微软雅黑"/>
              </a:rPr>
              <a:t>on</a:t>
            </a:r>
            <a:r>
              <a:rPr sz="1600" spc="3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1D1D1A"/>
                </a:solidFill>
                <a:latin typeface="微软雅黑"/>
                <a:cs typeface="微软雅黑"/>
              </a:rPr>
              <a:t>a</a:t>
            </a:r>
            <a:r>
              <a:rPr sz="1600" spc="1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1D1D1A"/>
                </a:solidFill>
                <a:latin typeface="微软雅黑"/>
                <a:cs typeface="微软雅黑"/>
              </a:rPr>
              <a:t>sepecific</a:t>
            </a:r>
            <a:r>
              <a:rPr sz="1600" spc="-10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600" spc="-20" dirty="0">
                <a:solidFill>
                  <a:srgbClr val="1D1D1A"/>
                </a:solidFill>
                <a:latin typeface="微软雅黑"/>
                <a:cs typeface="微软雅黑"/>
              </a:rPr>
              <a:t>task </a:t>
            </a:r>
            <a:r>
              <a:rPr sz="1600" dirty="0">
                <a:solidFill>
                  <a:srgbClr val="1D1D1A"/>
                </a:solidFill>
                <a:latin typeface="微软雅黑"/>
                <a:cs typeface="微软雅黑"/>
              </a:rPr>
              <a:t>using</a:t>
            </a:r>
            <a:r>
              <a:rPr sz="1600" spc="-3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1D1D1A"/>
                </a:solidFill>
                <a:latin typeface="微软雅黑"/>
                <a:cs typeface="微软雅黑"/>
              </a:rPr>
              <a:t>labelled</a:t>
            </a:r>
            <a:r>
              <a:rPr sz="1600" spc="-1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600" spc="-20" dirty="0">
                <a:solidFill>
                  <a:srgbClr val="1D1D1A"/>
                </a:solidFill>
                <a:latin typeface="微软雅黑"/>
                <a:cs typeface="微软雅黑"/>
              </a:rPr>
              <a:t>data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18" name="object 19">
            <a:extLst>
              <a:ext uri="{FF2B5EF4-FFF2-40B4-BE49-F238E27FC236}">
                <a16:creationId xmlns:a16="http://schemas.microsoft.com/office/drawing/2014/main" id="{768CBA3C-3BBE-DBD9-058E-B02A27BE52AA}"/>
              </a:ext>
            </a:extLst>
          </p:cNvPr>
          <p:cNvSpPr txBox="1"/>
          <p:nvPr/>
        </p:nvSpPr>
        <p:spPr>
          <a:xfrm>
            <a:off x="6292533" y="5400537"/>
            <a:ext cx="538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1D1D1A"/>
                </a:solidFill>
                <a:latin typeface="微软雅黑"/>
                <a:cs typeface="微软雅黑"/>
              </a:rPr>
              <a:t>Data</a:t>
            </a:r>
            <a:endParaRPr sz="1800">
              <a:latin typeface="微软雅黑"/>
              <a:cs typeface="微软雅黑"/>
            </a:endParaRPr>
          </a:p>
        </p:txBody>
      </p:sp>
      <p:graphicFrame>
        <p:nvGraphicFramePr>
          <p:cNvPr id="19" name="object 20">
            <a:extLst>
              <a:ext uri="{FF2B5EF4-FFF2-40B4-BE49-F238E27FC236}">
                <a16:creationId xmlns:a16="http://schemas.microsoft.com/office/drawing/2014/main" id="{C7E9FD52-F91E-C14A-EA6B-FB4A2A810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03072"/>
              </p:ext>
            </p:extLst>
          </p:nvPr>
        </p:nvGraphicFramePr>
        <p:xfrm>
          <a:off x="7614603" y="5249089"/>
          <a:ext cx="2842259" cy="631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0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10" dirty="0">
                          <a:solidFill>
                            <a:srgbClr val="1D1D1A"/>
                          </a:solidFill>
                          <a:latin typeface="Trebuchet MS"/>
                          <a:cs typeface="Trebuchet MS"/>
                        </a:rPr>
                        <a:t>comment1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1D1D1A"/>
                      </a:solidFill>
                      <a:prstDash val="solid"/>
                    </a:lnL>
                    <a:lnR w="12700">
                      <a:solidFill>
                        <a:srgbClr val="1D1D1A"/>
                      </a:solidFill>
                      <a:prstDash val="solid"/>
                    </a:lnR>
                    <a:lnT w="12700">
                      <a:solidFill>
                        <a:srgbClr val="1D1D1A"/>
                      </a:solidFill>
                      <a:prstDash val="solid"/>
                    </a:lnT>
                    <a:lnB w="12700">
                      <a:solidFill>
                        <a:srgbClr val="1D1D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10" dirty="0">
                          <a:solidFill>
                            <a:srgbClr val="1D1D1A"/>
                          </a:solidFill>
                          <a:latin typeface="Trebuchet MS"/>
                          <a:cs typeface="Trebuchet MS"/>
                        </a:rPr>
                        <a:t>positive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1D1D1A"/>
                      </a:solidFill>
                      <a:prstDash val="solid"/>
                    </a:lnL>
                    <a:lnR w="12700">
                      <a:solidFill>
                        <a:srgbClr val="1D1D1A"/>
                      </a:solidFill>
                      <a:prstDash val="solid"/>
                    </a:lnR>
                    <a:lnT w="12700">
                      <a:solidFill>
                        <a:srgbClr val="1D1D1A"/>
                      </a:solidFill>
                      <a:prstDash val="solid"/>
                    </a:lnT>
                    <a:lnB w="12700">
                      <a:solidFill>
                        <a:srgbClr val="1D1D1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10" dirty="0">
                          <a:solidFill>
                            <a:srgbClr val="1D1D1A"/>
                          </a:solidFill>
                          <a:latin typeface="Trebuchet MS"/>
                          <a:cs typeface="Trebuchet MS"/>
                        </a:rPr>
                        <a:t>comment2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1D1D1A"/>
                      </a:solidFill>
                      <a:prstDash val="solid"/>
                    </a:lnL>
                    <a:lnR w="12700">
                      <a:solidFill>
                        <a:srgbClr val="1D1D1A"/>
                      </a:solidFill>
                      <a:prstDash val="solid"/>
                    </a:lnR>
                    <a:lnT w="12700">
                      <a:solidFill>
                        <a:srgbClr val="1D1D1A"/>
                      </a:solidFill>
                      <a:prstDash val="solid"/>
                    </a:lnT>
                    <a:lnB w="12700">
                      <a:solidFill>
                        <a:srgbClr val="1D1D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10" dirty="0">
                          <a:solidFill>
                            <a:srgbClr val="1D1D1A"/>
                          </a:solidFill>
                          <a:latin typeface="Trebuchet MS"/>
                          <a:cs typeface="Trebuchet MS"/>
                        </a:rPr>
                        <a:t>negative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1D1D1A"/>
                      </a:solidFill>
                      <a:prstDash val="solid"/>
                    </a:lnL>
                    <a:lnR w="12700">
                      <a:solidFill>
                        <a:srgbClr val="1D1D1A"/>
                      </a:solidFill>
                      <a:prstDash val="solid"/>
                    </a:lnR>
                    <a:lnT w="12700">
                      <a:solidFill>
                        <a:srgbClr val="1D1D1A"/>
                      </a:solidFill>
                      <a:prstDash val="solid"/>
                    </a:lnT>
                    <a:lnB w="12700">
                      <a:solidFill>
                        <a:srgbClr val="1D1D1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object 21">
            <a:extLst>
              <a:ext uri="{FF2B5EF4-FFF2-40B4-BE49-F238E27FC236}">
                <a16:creationId xmlns:a16="http://schemas.microsoft.com/office/drawing/2014/main" id="{501FCE57-3E97-8B15-523F-2DB8F42DFECF}"/>
              </a:ext>
            </a:extLst>
          </p:cNvPr>
          <p:cNvSpPr txBox="1"/>
          <p:nvPr/>
        </p:nvSpPr>
        <p:spPr>
          <a:xfrm>
            <a:off x="6230303" y="3807259"/>
            <a:ext cx="12585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Pre-trained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Model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9920C0CD-7917-B312-EAE6-E0202AA0366C}"/>
              </a:ext>
            </a:extLst>
          </p:cNvPr>
          <p:cNvSpPr txBox="1"/>
          <p:nvPr/>
        </p:nvSpPr>
        <p:spPr>
          <a:xfrm>
            <a:off x="8148892" y="4870376"/>
            <a:ext cx="1413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9760" algn="l"/>
              </a:tabLst>
            </a:pPr>
            <a:r>
              <a:rPr sz="1000" spc="-10" dirty="0">
                <a:solidFill>
                  <a:srgbClr val="1D1D1A"/>
                </a:solidFill>
                <a:latin typeface="微软雅黑"/>
                <a:cs typeface="微软雅黑"/>
              </a:rPr>
              <a:t>[BOS]</a:t>
            </a:r>
            <a:r>
              <a:rPr sz="1000" dirty="0">
                <a:solidFill>
                  <a:srgbClr val="1D1D1A"/>
                </a:solidFill>
                <a:latin typeface="微软雅黑"/>
                <a:cs typeface="微软雅黑"/>
              </a:rPr>
              <a:t>	</a:t>
            </a:r>
            <a:r>
              <a:rPr sz="1800" spc="-15" baseline="2314" dirty="0">
                <a:solidFill>
                  <a:srgbClr val="1D1D1A"/>
                </a:solidFill>
                <a:latin typeface="微软雅黑"/>
                <a:cs typeface="微软雅黑"/>
              </a:rPr>
              <a:t>comment1</a:t>
            </a:r>
            <a:endParaRPr sz="1800" baseline="2314">
              <a:latin typeface="微软雅黑"/>
              <a:cs typeface="微软雅黑"/>
            </a:endParaRPr>
          </a:p>
        </p:txBody>
      </p:sp>
      <p:grpSp>
        <p:nvGrpSpPr>
          <p:cNvPr id="22" name="object 23">
            <a:extLst>
              <a:ext uri="{FF2B5EF4-FFF2-40B4-BE49-F238E27FC236}">
                <a16:creationId xmlns:a16="http://schemas.microsoft.com/office/drawing/2014/main" id="{3F7BA129-6775-35BD-E087-9AB9A1D11769}"/>
              </a:ext>
            </a:extLst>
          </p:cNvPr>
          <p:cNvGrpSpPr/>
          <p:nvPr/>
        </p:nvGrpSpPr>
        <p:grpSpPr>
          <a:xfrm>
            <a:off x="9059863" y="2548434"/>
            <a:ext cx="1574800" cy="2286000"/>
            <a:chOff x="9093200" y="2926079"/>
            <a:chExt cx="1574800" cy="2286000"/>
          </a:xfrm>
        </p:grpSpPr>
        <p:pic>
          <p:nvPicPr>
            <p:cNvPr id="23" name="object 24">
              <a:extLst>
                <a:ext uri="{FF2B5EF4-FFF2-40B4-BE49-F238E27FC236}">
                  <a16:creationId xmlns:a16="http://schemas.microsoft.com/office/drawing/2014/main" id="{0F1FCE74-28E9-6DF5-6280-F5BFE583162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98280" y="5039359"/>
              <a:ext cx="76200" cy="172719"/>
            </a:xfrm>
            <a:prstGeom prst="rect">
              <a:avLst/>
            </a:prstGeom>
          </p:spPr>
        </p:pic>
        <p:pic>
          <p:nvPicPr>
            <p:cNvPr id="24" name="object 25">
              <a:extLst>
                <a:ext uri="{FF2B5EF4-FFF2-40B4-BE49-F238E27FC236}">
                  <a16:creationId xmlns:a16="http://schemas.microsoft.com/office/drawing/2014/main" id="{F268639D-54AC-5883-A51F-4574E1306B9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93200" y="3677919"/>
              <a:ext cx="76200" cy="172719"/>
            </a:xfrm>
            <a:prstGeom prst="rect">
              <a:avLst/>
            </a:prstGeom>
          </p:spPr>
        </p:pic>
        <p:sp>
          <p:nvSpPr>
            <p:cNvPr id="25" name="object 26">
              <a:extLst>
                <a:ext uri="{FF2B5EF4-FFF2-40B4-BE49-F238E27FC236}">
                  <a16:creationId xmlns:a16="http://schemas.microsoft.com/office/drawing/2014/main" id="{D73667A7-78FB-233A-6D97-18A7BD631A34}"/>
                </a:ext>
              </a:extLst>
            </p:cNvPr>
            <p:cNvSpPr/>
            <p:nvPr/>
          </p:nvSpPr>
          <p:spPr>
            <a:xfrm>
              <a:off x="9596119" y="3444239"/>
              <a:ext cx="741680" cy="289560"/>
            </a:xfrm>
            <a:custGeom>
              <a:avLst/>
              <a:gdLst/>
              <a:ahLst/>
              <a:cxnLst/>
              <a:rect l="l" t="t" r="r" b="b"/>
              <a:pathLst>
                <a:path w="741679" h="289560">
                  <a:moveTo>
                    <a:pt x="0" y="289560"/>
                  </a:moveTo>
                  <a:lnTo>
                    <a:pt x="741679" y="289560"/>
                  </a:lnTo>
                  <a:lnTo>
                    <a:pt x="741679" y="0"/>
                  </a:lnTo>
                  <a:lnTo>
                    <a:pt x="0" y="0"/>
                  </a:lnTo>
                  <a:lnTo>
                    <a:pt x="0" y="289560"/>
                  </a:lnTo>
                  <a:close/>
                </a:path>
              </a:pathLst>
            </a:custGeom>
            <a:ln w="3048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7">
              <a:extLst>
                <a:ext uri="{FF2B5EF4-FFF2-40B4-BE49-F238E27FC236}">
                  <a16:creationId xmlns:a16="http://schemas.microsoft.com/office/drawing/2014/main" id="{2EA43406-D0E4-8D46-743D-6E556D2EC8A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56800" y="3195319"/>
              <a:ext cx="76200" cy="172719"/>
            </a:xfrm>
            <a:prstGeom prst="rect">
              <a:avLst/>
            </a:prstGeom>
          </p:spPr>
        </p:pic>
        <p:sp>
          <p:nvSpPr>
            <p:cNvPr id="27" name="object 28">
              <a:extLst>
                <a:ext uri="{FF2B5EF4-FFF2-40B4-BE49-F238E27FC236}">
                  <a16:creationId xmlns:a16="http://schemas.microsoft.com/office/drawing/2014/main" id="{3DDD955A-37F4-6CAD-7A26-9B13842BDA2D}"/>
                </a:ext>
              </a:extLst>
            </p:cNvPr>
            <p:cNvSpPr/>
            <p:nvPr/>
          </p:nvSpPr>
          <p:spPr>
            <a:xfrm>
              <a:off x="9304020" y="2933699"/>
              <a:ext cx="1356360" cy="259079"/>
            </a:xfrm>
            <a:custGeom>
              <a:avLst/>
              <a:gdLst/>
              <a:ahLst/>
              <a:cxnLst/>
              <a:rect l="l" t="t" r="r" b="b"/>
              <a:pathLst>
                <a:path w="1356359" h="259080">
                  <a:moveTo>
                    <a:pt x="1313179" y="0"/>
                  </a:moveTo>
                  <a:lnTo>
                    <a:pt x="43179" y="0"/>
                  </a:lnTo>
                  <a:lnTo>
                    <a:pt x="26360" y="3389"/>
                  </a:lnTo>
                  <a:lnTo>
                    <a:pt x="12636" y="12636"/>
                  </a:lnTo>
                  <a:lnTo>
                    <a:pt x="3389" y="26360"/>
                  </a:lnTo>
                  <a:lnTo>
                    <a:pt x="0" y="43179"/>
                  </a:lnTo>
                  <a:lnTo>
                    <a:pt x="0" y="215900"/>
                  </a:lnTo>
                  <a:lnTo>
                    <a:pt x="3389" y="232719"/>
                  </a:lnTo>
                  <a:lnTo>
                    <a:pt x="12636" y="246443"/>
                  </a:lnTo>
                  <a:lnTo>
                    <a:pt x="26360" y="255690"/>
                  </a:lnTo>
                  <a:lnTo>
                    <a:pt x="43179" y="259079"/>
                  </a:lnTo>
                  <a:lnTo>
                    <a:pt x="1313179" y="259079"/>
                  </a:lnTo>
                  <a:lnTo>
                    <a:pt x="1329999" y="255690"/>
                  </a:lnTo>
                  <a:lnTo>
                    <a:pt x="1343723" y="246443"/>
                  </a:lnTo>
                  <a:lnTo>
                    <a:pt x="1352970" y="232719"/>
                  </a:lnTo>
                  <a:lnTo>
                    <a:pt x="1356359" y="215900"/>
                  </a:lnTo>
                  <a:lnTo>
                    <a:pt x="1356359" y="43179"/>
                  </a:lnTo>
                  <a:lnTo>
                    <a:pt x="1352970" y="26360"/>
                  </a:lnTo>
                  <a:lnTo>
                    <a:pt x="1343723" y="12636"/>
                  </a:lnTo>
                  <a:lnTo>
                    <a:pt x="1329999" y="3389"/>
                  </a:lnTo>
                  <a:lnTo>
                    <a:pt x="1313179" y="0"/>
                  </a:lnTo>
                  <a:close/>
                </a:path>
              </a:pathLst>
            </a:custGeom>
            <a:solidFill>
              <a:srgbClr val="E2EE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9">
              <a:extLst>
                <a:ext uri="{FF2B5EF4-FFF2-40B4-BE49-F238E27FC236}">
                  <a16:creationId xmlns:a16="http://schemas.microsoft.com/office/drawing/2014/main" id="{F7E5E6FF-E77E-C190-7330-91AD16F280D5}"/>
                </a:ext>
              </a:extLst>
            </p:cNvPr>
            <p:cNvSpPr/>
            <p:nvPr/>
          </p:nvSpPr>
          <p:spPr>
            <a:xfrm>
              <a:off x="9304020" y="2933699"/>
              <a:ext cx="1356360" cy="259079"/>
            </a:xfrm>
            <a:custGeom>
              <a:avLst/>
              <a:gdLst/>
              <a:ahLst/>
              <a:cxnLst/>
              <a:rect l="l" t="t" r="r" b="b"/>
              <a:pathLst>
                <a:path w="1356359" h="259080">
                  <a:moveTo>
                    <a:pt x="0" y="43179"/>
                  </a:moveTo>
                  <a:lnTo>
                    <a:pt x="3389" y="26360"/>
                  </a:lnTo>
                  <a:lnTo>
                    <a:pt x="12636" y="12636"/>
                  </a:lnTo>
                  <a:lnTo>
                    <a:pt x="26360" y="3389"/>
                  </a:lnTo>
                  <a:lnTo>
                    <a:pt x="43179" y="0"/>
                  </a:lnTo>
                  <a:lnTo>
                    <a:pt x="1313179" y="0"/>
                  </a:lnTo>
                  <a:lnTo>
                    <a:pt x="1329999" y="3389"/>
                  </a:lnTo>
                  <a:lnTo>
                    <a:pt x="1343723" y="12636"/>
                  </a:lnTo>
                  <a:lnTo>
                    <a:pt x="1352970" y="26360"/>
                  </a:lnTo>
                  <a:lnTo>
                    <a:pt x="1356359" y="43179"/>
                  </a:lnTo>
                  <a:lnTo>
                    <a:pt x="1356359" y="215900"/>
                  </a:lnTo>
                  <a:lnTo>
                    <a:pt x="1352970" y="232719"/>
                  </a:lnTo>
                  <a:lnTo>
                    <a:pt x="1343723" y="246443"/>
                  </a:lnTo>
                  <a:lnTo>
                    <a:pt x="1329999" y="255690"/>
                  </a:lnTo>
                  <a:lnTo>
                    <a:pt x="1313179" y="259079"/>
                  </a:lnTo>
                  <a:lnTo>
                    <a:pt x="43179" y="259079"/>
                  </a:lnTo>
                  <a:lnTo>
                    <a:pt x="26360" y="255690"/>
                  </a:lnTo>
                  <a:lnTo>
                    <a:pt x="12636" y="246443"/>
                  </a:lnTo>
                  <a:lnTo>
                    <a:pt x="3389" y="232719"/>
                  </a:lnTo>
                  <a:lnTo>
                    <a:pt x="0" y="215900"/>
                  </a:lnTo>
                  <a:lnTo>
                    <a:pt x="0" y="43179"/>
                  </a:lnTo>
                  <a:close/>
                </a:path>
              </a:pathLst>
            </a:custGeom>
            <a:ln w="1523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30">
            <a:extLst>
              <a:ext uri="{FF2B5EF4-FFF2-40B4-BE49-F238E27FC236}">
                <a16:creationId xmlns:a16="http://schemas.microsoft.com/office/drawing/2014/main" id="{84FE42D4-78F7-4771-FD41-287EBB23D262}"/>
              </a:ext>
            </a:extLst>
          </p:cNvPr>
          <p:cNvSpPr txBox="1"/>
          <p:nvPr/>
        </p:nvSpPr>
        <p:spPr>
          <a:xfrm>
            <a:off x="9864789" y="4865296"/>
            <a:ext cx="3524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1D1D1A"/>
                </a:solidFill>
                <a:latin typeface="微软雅黑"/>
                <a:cs typeface="微软雅黑"/>
              </a:rPr>
              <a:t>[EOS]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30" name="object 31">
            <a:extLst>
              <a:ext uri="{FF2B5EF4-FFF2-40B4-BE49-F238E27FC236}">
                <a16:creationId xmlns:a16="http://schemas.microsoft.com/office/drawing/2014/main" id="{96F4A735-29E8-577C-F2BF-64D2DE0F9E47}"/>
              </a:ext>
            </a:extLst>
          </p:cNvPr>
          <p:cNvSpPr txBox="1"/>
          <p:nvPr/>
        </p:nvSpPr>
        <p:spPr>
          <a:xfrm>
            <a:off x="9632379" y="2576120"/>
            <a:ext cx="630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1D1D1A"/>
                </a:solidFill>
                <a:latin typeface="Trebuchet MS"/>
                <a:cs typeface="Trebuchet MS"/>
              </a:rPr>
              <a:t>classifier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31" name="object 32">
            <a:extLst>
              <a:ext uri="{FF2B5EF4-FFF2-40B4-BE49-F238E27FC236}">
                <a16:creationId xmlns:a16="http://schemas.microsoft.com/office/drawing/2014/main" id="{C922E74B-A180-C6BF-92E9-F5C65D66B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767231"/>
              </p:ext>
            </p:extLst>
          </p:nvPr>
        </p:nvGraphicFramePr>
        <p:xfrm>
          <a:off x="7483793" y="2474140"/>
          <a:ext cx="1442085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5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68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10" dirty="0">
                          <a:solidFill>
                            <a:srgbClr val="1D1D1A"/>
                          </a:solidFill>
                          <a:latin typeface="Trebuchet MS"/>
                          <a:cs typeface="Trebuchet MS"/>
                        </a:rPr>
                        <a:t>positive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1D1D1A"/>
                      </a:solidFill>
                      <a:prstDash val="solid"/>
                    </a:lnL>
                    <a:lnR w="12700">
                      <a:solidFill>
                        <a:srgbClr val="1D1D1A"/>
                      </a:solidFill>
                      <a:prstDash val="solid"/>
                    </a:lnR>
                    <a:lnT w="12700">
                      <a:solidFill>
                        <a:srgbClr val="1D1D1A"/>
                      </a:solidFill>
                      <a:prstDash val="solid"/>
                    </a:lnT>
                    <a:lnB w="12700">
                      <a:solidFill>
                        <a:srgbClr val="1D1D1A"/>
                      </a:solidFill>
                      <a:prstDash val="solid"/>
                    </a:lnB>
                    <a:solidFill>
                      <a:srgbClr val="FFA3C7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130" dirty="0">
                          <a:solidFill>
                            <a:srgbClr val="1D1D1A"/>
                          </a:solidFill>
                          <a:latin typeface="Trebuchet MS"/>
                          <a:cs typeface="Trebuchet MS"/>
                        </a:rPr>
                        <a:t>90%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1D1D1A"/>
                      </a:solidFill>
                      <a:prstDash val="solid"/>
                    </a:lnL>
                    <a:lnR w="12700">
                      <a:solidFill>
                        <a:srgbClr val="1D1D1A"/>
                      </a:solidFill>
                      <a:prstDash val="solid"/>
                    </a:lnR>
                    <a:lnT w="12700">
                      <a:solidFill>
                        <a:srgbClr val="1D1D1A"/>
                      </a:solidFill>
                      <a:prstDash val="solid"/>
                    </a:lnT>
                    <a:lnB w="12700">
                      <a:solidFill>
                        <a:srgbClr val="1D1D1A"/>
                      </a:solidFill>
                      <a:prstDash val="solid"/>
                    </a:lnB>
                    <a:solidFill>
                      <a:srgbClr val="FFA3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10" dirty="0">
                          <a:solidFill>
                            <a:srgbClr val="1D1D1A"/>
                          </a:solidFill>
                          <a:latin typeface="Trebuchet MS"/>
                          <a:cs typeface="Trebuchet MS"/>
                        </a:rPr>
                        <a:t>negative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1D1D1A"/>
                      </a:solidFill>
                      <a:prstDash val="solid"/>
                    </a:lnL>
                    <a:lnR w="12700">
                      <a:solidFill>
                        <a:srgbClr val="1D1D1A"/>
                      </a:solidFill>
                      <a:prstDash val="solid"/>
                    </a:lnR>
                    <a:lnT w="12700">
                      <a:solidFill>
                        <a:srgbClr val="1D1D1A"/>
                      </a:solidFill>
                      <a:prstDash val="solid"/>
                    </a:lnT>
                    <a:lnB w="12700">
                      <a:solidFill>
                        <a:srgbClr val="1D1D1A"/>
                      </a:solidFill>
                      <a:prstDash val="solid"/>
                    </a:lnB>
                    <a:solidFill>
                      <a:srgbClr val="FFDEEA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130" dirty="0">
                          <a:solidFill>
                            <a:srgbClr val="1D1D1A"/>
                          </a:solidFill>
                          <a:latin typeface="Trebuchet MS"/>
                          <a:cs typeface="Trebuchet MS"/>
                        </a:rPr>
                        <a:t>10%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1D1D1A"/>
                      </a:solidFill>
                      <a:prstDash val="solid"/>
                    </a:lnL>
                    <a:lnR w="12700">
                      <a:solidFill>
                        <a:srgbClr val="1D1D1A"/>
                      </a:solidFill>
                      <a:prstDash val="solid"/>
                    </a:lnR>
                    <a:lnT w="12700">
                      <a:solidFill>
                        <a:srgbClr val="1D1D1A"/>
                      </a:solidFill>
                      <a:prstDash val="solid"/>
                    </a:lnT>
                    <a:lnB w="12700">
                      <a:solidFill>
                        <a:srgbClr val="1D1D1A"/>
                      </a:solidFill>
                      <a:prstDash val="solid"/>
                    </a:lnB>
                    <a:solidFill>
                      <a:srgbClr val="FFDE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2" name="object 33">
            <a:extLst>
              <a:ext uri="{FF2B5EF4-FFF2-40B4-BE49-F238E27FC236}">
                <a16:creationId xmlns:a16="http://schemas.microsoft.com/office/drawing/2014/main" id="{6AACE227-2466-29CE-F2DB-2A5AAF18664F}"/>
              </a:ext>
            </a:extLst>
          </p:cNvPr>
          <p:cNvGrpSpPr/>
          <p:nvPr/>
        </p:nvGrpSpPr>
        <p:grpSpPr>
          <a:xfrm>
            <a:off x="8069263" y="2639875"/>
            <a:ext cx="2092960" cy="650240"/>
            <a:chOff x="8102600" y="3017520"/>
            <a:chExt cx="2092960" cy="650240"/>
          </a:xfrm>
        </p:grpSpPr>
        <p:pic>
          <p:nvPicPr>
            <p:cNvPr id="33" name="object 34">
              <a:extLst>
                <a:ext uri="{FF2B5EF4-FFF2-40B4-BE49-F238E27FC236}">
                  <a16:creationId xmlns:a16="http://schemas.microsoft.com/office/drawing/2014/main" id="{845292C2-8964-805F-3C73-581479BFF7C2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47480" y="3017520"/>
              <a:ext cx="172720" cy="76200"/>
            </a:xfrm>
            <a:prstGeom prst="rect">
              <a:avLst/>
            </a:prstGeom>
          </p:spPr>
        </p:pic>
        <p:sp>
          <p:nvSpPr>
            <p:cNvPr id="34" name="object 35">
              <a:extLst>
                <a:ext uri="{FF2B5EF4-FFF2-40B4-BE49-F238E27FC236}">
                  <a16:creationId xmlns:a16="http://schemas.microsoft.com/office/drawing/2014/main" id="{A642A4D1-79C2-B076-D453-10D48828B8FE}"/>
                </a:ext>
              </a:extLst>
            </p:cNvPr>
            <p:cNvSpPr/>
            <p:nvPr/>
          </p:nvSpPr>
          <p:spPr>
            <a:xfrm>
              <a:off x="8102600" y="3505199"/>
              <a:ext cx="2092960" cy="162560"/>
            </a:xfrm>
            <a:custGeom>
              <a:avLst/>
              <a:gdLst/>
              <a:ahLst/>
              <a:cxnLst/>
              <a:rect l="l" t="t" r="r" b="b"/>
              <a:pathLst>
                <a:path w="2092959" h="162560">
                  <a:moveTo>
                    <a:pt x="467360" y="5092"/>
                  </a:moveTo>
                  <a:lnTo>
                    <a:pt x="0" y="5092"/>
                  </a:lnTo>
                  <a:lnTo>
                    <a:pt x="0" y="162560"/>
                  </a:lnTo>
                  <a:lnTo>
                    <a:pt x="467360" y="162560"/>
                  </a:lnTo>
                  <a:lnTo>
                    <a:pt x="467360" y="5092"/>
                  </a:lnTo>
                  <a:close/>
                </a:path>
                <a:path w="2092959" h="162560">
                  <a:moveTo>
                    <a:pt x="1264907" y="0"/>
                  </a:moveTo>
                  <a:lnTo>
                    <a:pt x="797560" y="0"/>
                  </a:lnTo>
                  <a:lnTo>
                    <a:pt x="797560" y="152400"/>
                  </a:lnTo>
                  <a:lnTo>
                    <a:pt x="1264907" y="152400"/>
                  </a:lnTo>
                  <a:lnTo>
                    <a:pt x="1264907" y="0"/>
                  </a:lnTo>
                  <a:close/>
                </a:path>
                <a:path w="2092959" h="162560">
                  <a:moveTo>
                    <a:pt x="2092960" y="0"/>
                  </a:moveTo>
                  <a:lnTo>
                    <a:pt x="1625600" y="0"/>
                  </a:lnTo>
                  <a:lnTo>
                    <a:pt x="1625600" y="152400"/>
                  </a:lnTo>
                  <a:lnTo>
                    <a:pt x="2092960" y="152400"/>
                  </a:lnTo>
                  <a:lnTo>
                    <a:pt x="2092960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2E104AB5-286E-47EF-EB00-547AC7E7C487}"/>
              </a:ext>
            </a:extLst>
          </p:cNvPr>
          <p:cNvSpPr txBox="1"/>
          <p:nvPr/>
        </p:nvSpPr>
        <p:spPr>
          <a:xfrm>
            <a:off x="131921" y="245586"/>
            <a:ext cx="1219676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480560" marR="0" lvl="0" indent="0" defTabSz="914478" rtl="0" eaLnBrk="1" fontAlgn="auto" latinLnBrk="0" hangingPunct="1"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1D1D1A"/>
                </a:solidFill>
                <a:latin typeface="Trebuchet MS"/>
                <a:ea typeface="+mj-ea"/>
              </a:rPr>
              <a:t>GPT Introduction</a:t>
            </a:r>
          </a:p>
          <a:p>
            <a:pPr algn="l"/>
            <a:endParaRPr lang="zh-CN" altLang="en-US" sz="2400" b="1" dirty="0">
              <a:solidFill>
                <a:srgbClr val="1D1D1A"/>
              </a:solidFill>
              <a:latin typeface="Trebuchet MS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86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2D973E98-AD4E-FF54-5BD3-768C845BC331}"/>
              </a:ext>
            </a:extLst>
          </p:cNvPr>
          <p:cNvSpPr txBox="1">
            <a:spLocks/>
          </p:cNvSpPr>
          <p:nvPr/>
        </p:nvSpPr>
        <p:spPr>
          <a:xfrm>
            <a:off x="215154" y="58602"/>
            <a:ext cx="11981610" cy="518154"/>
          </a:xfrm>
          <a:prstGeom prst="rect">
            <a:avLst/>
          </a:prstGeom>
        </p:spPr>
        <p:txBody>
          <a:bodyPr vert="horz" wrap="square" lIns="0" tIns="147383" rIns="0" bIns="0" rtlCol="0">
            <a:spAutoFit/>
          </a:bodyPr>
          <a:lstStyle>
            <a:lvl1pPr algn="l" defTabSz="11877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963160" defTabSz="914478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1D1D1A"/>
                </a:solidFill>
                <a:latin typeface="Trebuchet MS"/>
                <a:cs typeface="+mn-cs"/>
              </a:rPr>
              <a:t>GPT Input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F3F576CC-16BC-3BFC-B12F-FB9551D72AEF}"/>
              </a:ext>
            </a:extLst>
          </p:cNvPr>
          <p:cNvSpPr txBox="1"/>
          <p:nvPr/>
        </p:nvSpPr>
        <p:spPr>
          <a:xfrm>
            <a:off x="418683" y="709548"/>
            <a:ext cx="10752455" cy="2186305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GPT-</a:t>
            </a:r>
            <a:r>
              <a:rPr sz="1800" spc="-20" dirty="0">
                <a:solidFill>
                  <a:srgbClr val="1D1D1A"/>
                </a:solidFill>
                <a:latin typeface="微软雅黑"/>
                <a:cs typeface="微软雅黑"/>
              </a:rPr>
              <a:t>1</a:t>
            </a: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的输入同样为句子或句子对组成，并添加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special</a:t>
            </a:r>
            <a:r>
              <a:rPr sz="1800" spc="15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tokens</a:t>
            </a:r>
            <a:r>
              <a:rPr sz="1800" spc="-50" dirty="0">
                <a:solidFill>
                  <a:srgbClr val="1D1D1A"/>
                </a:solidFill>
                <a:latin typeface="微软雅黑"/>
                <a:cs typeface="微软雅黑"/>
              </a:rPr>
              <a:t>。</a:t>
            </a:r>
            <a:endParaRPr sz="1800" dirty="0">
              <a:latin typeface="微软雅黑"/>
              <a:cs typeface="微软雅黑"/>
            </a:endParaRPr>
          </a:p>
          <a:p>
            <a:pPr marL="297180" indent="-284480">
              <a:lnSpc>
                <a:spcPct val="100000"/>
              </a:lnSpc>
              <a:spcBef>
                <a:spcPts val="1245"/>
              </a:spcBef>
              <a:buFont typeface="Arial"/>
              <a:buChar char="•"/>
              <a:tabLst>
                <a:tab pos="296545" algn="l"/>
                <a:tab pos="297180" algn="l"/>
              </a:tabLst>
            </a:pP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[BOS]：表示句子的开始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，（</a:t>
            </a:r>
            <a:r>
              <a:rPr sz="1800" spc="-5" dirty="0">
                <a:solidFill>
                  <a:srgbClr val="1D1D1A"/>
                </a:solidFill>
                <a:latin typeface="微软雅黑"/>
                <a:cs typeface="微软雅黑"/>
              </a:rPr>
              <a:t>论文中给出的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token</a:t>
            </a: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表示为</a:t>
            </a:r>
            <a:r>
              <a:rPr sz="1800" spc="-30" dirty="0">
                <a:solidFill>
                  <a:srgbClr val="1D1D1A"/>
                </a:solidFill>
                <a:latin typeface="微软雅黑"/>
                <a:cs typeface="微软雅黑"/>
              </a:rPr>
              <a:t>[START]），</a:t>
            </a:r>
            <a:r>
              <a:rPr sz="1800" spc="-15" dirty="0">
                <a:solidFill>
                  <a:srgbClr val="1D1D1A"/>
                </a:solidFill>
                <a:latin typeface="微软雅黑"/>
                <a:cs typeface="微软雅黑"/>
              </a:rPr>
              <a:t>添加到序列最前；</a:t>
            </a:r>
            <a:endParaRPr sz="1800" dirty="0">
              <a:latin typeface="微软雅黑"/>
              <a:cs typeface="微软雅黑"/>
            </a:endParaRPr>
          </a:p>
          <a:p>
            <a:pPr marL="297180" marR="5080" indent="-284480">
              <a:lnSpc>
                <a:spcPct val="157500"/>
              </a:lnSpc>
              <a:buFont typeface="Arial"/>
              <a:buChar char="•"/>
              <a:tabLst>
                <a:tab pos="296545" algn="l"/>
                <a:tab pos="297180" algn="l"/>
              </a:tabLst>
            </a:pP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[EOS]：表示序列的结束，（</a:t>
            </a: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论文中的给出的[EXTRACT]），</a:t>
            </a:r>
            <a:r>
              <a:rPr sz="1800" spc="-15" dirty="0" err="1">
                <a:solidFill>
                  <a:srgbClr val="1D1D1A"/>
                </a:solidFill>
                <a:latin typeface="微软雅黑"/>
                <a:cs typeface="微软雅黑"/>
              </a:rPr>
              <a:t>添加到序列最后，在进行分类任务时，会将</a:t>
            </a:r>
            <a:r>
              <a:rPr sz="1800" dirty="0" err="1">
                <a:solidFill>
                  <a:srgbClr val="1D1D1A"/>
                </a:solidFill>
                <a:latin typeface="微软雅黑"/>
                <a:cs typeface="微软雅黑"/>
              </a:rPr>
              <a:t>该special</a:t>
            </a:r>
            <a:r>
              <a:rPr sz="1800" spc="13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token</a:t>
            </a: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对应的输出接入输出层；我们也可以理解为该token</a:t>
            </a:r>
            <a:r>
              <a:rPr sz="1800" spc="-5" dirty="0">
                <a:solidFill>
                  <a:srgbClr val="1D1D1A"/>
                </a:solidFill>
                <a:latin typeface="微软雅黑"/>
                <a:cs typeface="微软雅黑"/>
              </a:rPr>
              <a:t>可以学习到整个句子的语义信息；</a:t>
            </a:r>
            <a:endParaRPr sz="1800" dirty="0">
              <a:latin typeface="微软雅黑"/>
              <a:cs typeface="微软雅黑"/>
            </a:endParaRPr>
          </a:p>
          <a:p>
            <a:pPr marL="297180" indent="-284480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296545" algn="l"/>
                <a:tab pos="297180" algn="l"/>
              </a:tabLst>
            </a:pP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[SEP</a:t>
            </a:r>
            <a:r>
              <a:rPr sz="1800" spc="-5" dirty="0">
                <a:solidFill>
                  <a:srgbClr val="1D1D1A"/>
                </a:solidFill>
                <a:latin typeface="微软雅黑"/>
                <a:cs typeface="微软雅黑"/>
              </a:rPr>
              <a:t>]：用于间隔句子对中的两个句子；</a:t>
            </a:r>
            <a:endParaRPr sz="1800" dirty="0">
              <a:latin typeface="微软雅黑"/>
              <a:cs typeface="微软雅黑"/>
            </a:endParaRPr>
          </a:p>
        </p:txBody>
      </p:sp>
      <p:pic>
        <p:nvPicPr>
          <p:cNvPr id="4" name="object 6">
            <a:extLst>
              <a:ext uri="{FF2B5EF4-FFF2-40B4-BE49-F238E27FC236}">
                <a16:creationId xmlns:a16="http://schemas.microsoft.com/office/drawing/2014/main" id="{3180E319-E938-C339-A205-2AFC9D4D779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683" y="3287722"/>
            <a:ext cx="10485729" cy="249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2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5">
            <a:extLst>
              <a:ext uri="{FF2B5EF4-FFF2-40B4-BE49-F238E27FC236}">
                <a16:creationId xmlns:a16="http://schemas.microsoft.com/office/drawing/2014/main" id="{5940AD83-417A-F202-EBE9-2022EF503D0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2921" y="1183005"/>
            <a:ext cx="9225280" cy="5166360"/>
          </a:xfrm>
          <a:prstGeom prst="rect">
            <a:avLst/>
          </a:prstGeom>
        </p:spPr>
      </p:pic>
      <p:sp>
        <p:nvSpPr>
          <p:cNvPr id="3" name="object 7">
            <a:extLst>
              <a:ext uri="{FF2B5EF4-FFF2-40B4-BE49-F238E27FC236}">
                <a16:creationId xmlns:a16="http://schemas.microsoft.com/office/drawing/2014/main" id="{5E8F4DB5-930F-73C4-CBF1-7E4DBA6F45E8}"/>
              </a:ext>
            </a:extLst>
          </p:cNvPr>
          <p:cNvSpPr txBox="1"/>
          <p:nvPr/>
        </p:nvSpPr>
        <p:spPr>
          <a:xfrm>
            <a:off x="743304" y="823531"/>
            <a:ext cx="103739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GPT</a:t>
            </a:r>
            <a:r>
              <a:rPr sz="1800" spc="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Embedding</a:t>
            </a: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 同样分为三类：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token</a:t>
            </a:r>
            <a:r>
              <a:rPr sz="1800" spc="-7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Embedding</a:t>
            </a: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、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Position</a:t>
            </a:r>
            <a:r>
              <a:rPr sz="1800" spc="-6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Embedding、Segment</a:t>
            </a:r>
            <a:r>
              <a:rPr sz="1800" spc="-11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Embedding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DB72690-C9ED-AFA3-9B24-CD7D7E6A6732}"/>
              </a:ext>
            </a:extLst>
          </p:cNvPr>
          <p:cNvSpPr txBox="1">
            <a:spLocks/>
          </p:cNvSpPr>
          <p:nvPr/>
        </p:nvSpPr>
        <p:spPr>
          <a:xfrm>
            <a:off x="215154" y="58602"/>
            <a:ext cx="11981610" cy="900310"/>
          </a:xfrm>
          <a:prstGeom prst="rect">
            <a:avLst/>
          </a:prstGeom>
        </p:spPr>
        <p:txBody>
          <a:bodyPr vert="horz" wrap="square" lIns="0" tIns="147383" rIns="0" bIns="0" rtlCol="0">
            <a:spAutoFit/>
          </a:bodyPr>
          <a:lstStyle>
            <a:lvl1pPr algn="l" defTabSz="11877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963160" defTabSz="914478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1D1D1A"/>
                </a:solidFill>
                <a:latin typeface="Trebuchet MS"/>
                <a:cs typeface="+mn-cs"/>
              </a:rPr>
              <a:t>GPT Embedding</a:t>
            </a:r>
          </a:p>
          <a:p>
            <a:pPr marL="4963160" defTabSz="914478">
              <a:lnSpc>
                <a:spcPct val="100000"/>
              </a:lnSpc>
              <a:spcBef>
                <a:spcPts val="100"/>
              </a:spcBef>
            </a:pPr>
            <a:endParaRPr lang="en-US" sz="2400" b="1" dirty="0">
              <a:solidFill>
                <a:srgbClr val="1D1D1A"/>
              </a:solidFill>
              <a:latin typeface="Trebuchet MS"/>
              <a:cs typeface="+mn-cs"/>
            </a:endParaRPr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56E8DD3F-9875-6088-DDAC-43EC052F5D2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9859" y="4156017"/>
            <a:ext cx="8973670" cy="219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0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BF270AE7-F40A-63B0-CFED-916C42204038}"/>
              </a:ext>
            </a:extLst>
          </p:cNvPr>
          <p:cNvSpPr txBox="1"/>
          <p:nvPr/>
        </p:nvSpPr>
        <p:spPr>
          <a:xfrm>
            <a:off x="591504" y="729237"/>
            <a:ext cx="10709910" cy="890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7500"/>
              </a:lnSpc>
              <a:spcBef>
                <a:spcPts val="100"/>
              </a:spcBef>
            </a:pP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GPT由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Decoder</a:t>
            </a:r>
            <a:r>
              <a:rPr sz="1800" spc="-2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Layer</a:t>
            </a: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堆叠而成，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Decoder</a:t>
            </a:r>
            <a:r>
              <a:rPr sz="1800" spc="-2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Layer</a:t>
            </a: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组成与Transformer</a:t>
            </a:r>
            <a:r>
              <a:rPr sz="1800" spc="-2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Decoder</a:t>
            </a:r>
            <a:r>
              <a:rPr sz="1800" spc="-2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Layer</a:t>
            </a: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相似，只不过没有了</a:t>
            </a:r>
            <a:r>
              <a:rPr sz="1800" spc="-5" dirty="0">
                <a:solidFill>
                  <a:srgbClr val="1D1D1A"/>
                </a:solidFill>
                <a:latin typeface="微软雅黑"/>
                <a:cs typeface="微软雅黑"/>
              </a:rPr>
              <a:t>计算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encoder</a:t>
            </a: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输出和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decoder</a:t>
            </a: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输入之间注意力分数的multi-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head</a:t>
            </a:r>
            <a:r>
              <a:rPr sz="1800" spc="15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attention</a:t>
            </a:r>
            <a:r>
              <a:rPr sz="1800" spc="-50" dirty="0">
                <a:solidFill>
                  <a:srgbClr val="1D1D1A"/>
                </a:solidFill>
                <a:latin typeface="微软雅黑"/>
                <a:cs typeface="微软雅黑"/>
              </a:rPr>
              <a:t>。</a:t>
            </a:r>
            <a:endParaRPr sz="1800" dirty="0">
              <a:latin typeface="微软雅黑"/>
              <a:cs typeface="微软雅黑"/>
            </a:endParaRPr>
          </a:p>
        </p:txBody>
      </p:sp>
      <p:grpSp>
        <p:nvGrpSpPr>
          <p:cNvPr id="3" name="object 6">
            <a:extLst>
              <a:ext uri="{FF2B5EF4-FFF2-40B4-BE49-F238E27FC236}">
                <a16:creationId xmlns:a16="http://schemas.microsoft.com/office/drawing/2014/main" id="{EC8342A2-054A-5B65-4E9E-3E947711DF21}"/>
              </a:ext>
            </a:extLst>
          </p:cNvPr>
          <p:cNvGrpSpPr/>
          <p:nvPr/>
        </p:nvGrpSpPr>
        <p:grpSpPr>
          <a:xfrm>
            <a:off x="328919" y="1712278"/>
            <a:ext cx="8137525" cy="4241800"/>
            <a:chOff x="565139" y="2042160"/>
            <a:chExt cx="8137525" cy="4241800"/>
          </a:xfrm>
        </p:grpSpPr>
        <p:pic>
          <p:nvPicPr>
            <p:cNvPr id="4" name="object 7">
              <a:extLst>
                <a:ext uri="{FF2B5EF4-FFF2-40B4-BE49-F238E27FC236}">
                  <a16:creationId xmlns:a16="http://schemas.microsoft.com/office/drawing/2014/main" id="{8D26195E-9ABF-D0EE-0FCA-406E843E36C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139" y="2103120"/>
              <a:ext cx="4744904" cy="3854129"/>
            </a:xfrm>
            <a:prstGeom prst="rect">
              <a:avLst/>
            </a:prstGeom>
          </p:spPr>
        </p:pic>
        <p:sp>
          <p:nvSpPr>
            <p:cNvPr id="5" name="object 8">
              <a:extLst>
                <a:ext uri="{FF2B5EF4-FFF2-40B4-BE49-F238E27FC236}">
                  <a16:creationId xmlns:a16="http://schemas.microsoft.com/office/drawing/2014/main" id="{CDB9B1DD-AC8B-C86F-289F-580E0FB93AEE}"/>
                </a:ext>
              </a:extLst>
            </p:cNvPr>
            <p:cNvSpPr/>
            <p:nvPr/>
          </p:nvSpPr>
          <p:spPr>
            <a:xfrm>
              <a:off x="1249679" y="2199640"/>
              <a:ext cx="3794760" cy="878840"/>
            </a:xfrm>
            <a:custGeom>
              <a:avLst/>
              <a:gdLst/>
              <a:ahLst/>
              <a:cxnLst/>
              <a:rect l="l" t="t" r="r" b="b"/>
              <a:pathLst>
                <a:path w="3794760" h="878839">
                  <a:moveTo>
                    <a:pt x="0" y="146431"/>
                  </a:moveTo>
                  <a:lnTo>
                    <a:pt x="7462" y="100136"/>
                  </a:lnTo>
                  <a:lnTo>
                    <a:pt x="28244" y="59938"/>
                  </a:lnTo>
                  <a:lnTo>
                    <a:pt x="59938" y="28244"/>
                  </a:lnTo>
                  <a:lnTo>
                    <a:pt x="100136" y="7462"/>
                  </a:lnTo>
                  <a:lnTo>
                    <a:pt x="146431" y="0"/>
                  </a:lnTo>
                  <a:lnTo>
                    <a:pt x="3648329" y="0"/>
                  </a:lnTo>
                  <a:lnTo>
                    <a:pt x="3694623" y="7462"/>
                  </a:lnTo>
                  <a:lnTo>
                    <a:pt x="3734821" y="28244"/>
                  </a:lnTo>
                  <a:lnTo>
                    <a:pt x="3766515" y="59938"/>
                  </a:lnTo>
                  <a:lnTo>
                    <a:pt x="3787297" y="100136"/>
                  </a:lnTo>
                  <a:lnTo>
                    <a:pt x="3794759" y="146431"/>
                  </a:lnTo>
                  <a:lnTo>
                    <a:pt x="3794759" y="732409"/>
                  </a:lnTo>
                  <a:lnTo>
                    <a:pt x="3787297" y="778703"/>
                  </a:lnTo>
                  <a:lnTo>
                    <a:pt x="3766515" y="818901"/>
                  </a:lnTo>
                  <a:lnTo>
                    <a:pt x="3734821" y="850595"/>
                  </a:lnTo>
                  <a:lnTo>
                    <a:pt x="3694623" y="871377"/>
                  </a:lnTo>
                  <a:lnTo>
                    <a:pt x="3648329" y="878839"/>
                  </a:lnTo>
                  <a:lnTo>
                    <a:pt x="146431" y="878839"/>
                  </a:lnTo>
                  <a:lnTo>
                    <a:pt x="100136" y="871377"/>
                  </a:lnTo>
                  <a:lnTo>
                    <a:pt x="59938" y="850595"/>
                  </a:lnTo>
                  <a:lnTo>
                    <a:pt x="28244" y="818901"/>
                  </a:lnTo>
                  <a:lnTo>
                    <a:pt x="7462" y="778703"/>
                  </a:lnTo>
                  <a:lnTo>
                    <a:pt x="0" y="732409"/>
                  </a:lnTo>
                  <a:lnTo>
                    <a:pt x="0" y="146431"/>
                  </a:lnTo>
                  <a:close/>
                </a:path>
              </a:pathLst>
            </a:custGeom>
            <a:ln w="3048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9">
              <a:extLst>
                <a:ext uri="{FF2B5EF4-FFF2-40B4-BE49-F238E27FC236}">
                  <a16:creationId xmlns:a16="http://schemas.microsoft.com/office/drawing/2014/main" id="{E4046AF2-A582-AC5D-A8C5-514111F56D0E}"/>
                </a:ext>
              </a:extLst>
            </p:cNvPr>
            <p:cNvSpPr/>
            <p:nvPr/>
          </p:nvSpPr>
          <p:spPr>
            <a:xfrm>
              <a:off x="5090032" y="2603627"/>
              <a:ext cx="1191260" cy="491490"/>
            </a:xfrm>
            <a:custGeom>
              <a:avLst/>
              <a:gdLst/>
              <a:ahLst/>
              <a:cxnLst/>
              <a:rect l="l" t="t" r="r" b="b"/>
              <a:pathLst>
                <a:path w="1191260" h="491489">
                  <a:moveTo>
                    <a:pt x="86391" y="39451"/>
                  </a:moveTo>
                  <a:lnTo>
                    <a:pt x="56480" y="44322"/>
                  </a:lnTo>
                  <a:lnTo>
                    <a:pt x="75441" y="67888"/>
                  </a:lnTo>
                  <a:lnTo>
                    <a:pt x="1180211" y="490982"/>
                  </a:lnTo>
                  <a:lnTo>
                    <a:pt x="1191132" y="462534"/>
                  </a:lnTo>
                  <a:lnTo>
                    <a:pt x="86391" y="39451"/>
                  </a:lnTo>
                  <a:close/>
                </a:path>
                <a:path w="1191260" h="491489">
                  <a:moveTo>
                    <a:pt x="138556" y="0"/>
                  </a:moveTo>
                  <a:lnTo>
                    <a:pt x="0" y="22733"/>
                  </a:lnTo>
                  <a:lnTo>
                    <a:pt x="82803" y="125602"/>
                  </a:lnTo>
                  <a:lnTo>
                    <a:pt x="88011" y="132207"/>
                  </a:lnTo>
                  <a:lnTo>
                    <a:pt x="97662" y="133223"/>
                  </a:lnTo>
                  <a:lnTo>
                    <a:pt x="104139" y="127888"/>
                  </a:lnTo>
                  <a:lnTo>
                    <a:pt x="110743" y="122682"/>
                  </a:lnTo>
                  <a:lnTo>
                    <a:pt x="111759" y="113030"/>
                  </a:lnTo>
                  <a:lnTo>
                    <a:pt x="75441" y="67888"/>
                  </a:lnTo>
                  <a:lnTo>
                    <a:pt x="22859" y="47751"/>
                  </a:lnTo>
                  <a:lnTo>
                    <a:pt x="33781" y="19303"/>
                  </a:lnTo>
                  <a:lnTo>
                    <a:pt x="148734" y="19303"/>
                  </a:lnTo>
                  <a:lnTo>
                    <a:pt x="146430" y="5587"/>
                  </a:lnTo>
                  <a:lnTo>
                    <a:pt x="138556" y="0"/>
                  </a:lnTo>
                  <a:close/>
                </a:path>
                <a:path w="1191260" h="491489">
                  <a:moveTo>
                    <a:pt x="33781" y="19303"/>
                  </a:moveTo>
                  <a:lnTo>
                    <a:pt x="22859" y="47751"/>
                  </a:lnTo>
                  <a:lnTo>
                    <a:pt x="75441" y="67888"/>
                  </a:lnTo>
                  <a:lnTo>
                    <a:pt x="59852" y="48513"/>
                  </a:lnTo>
                  <a:lnTo>
                    <a:pt x="30733" y="48513"/>
                  </a:lnTo>
                  <a:lnTo>
                    <a:pt x="40131" y="24002"/>
                  </a:lnTo>
                  <a:lnTo>
                    <a:pt x="46051" y="24002"/>
                  </a:lnTo>
                  <a:lnTo>
                    <a:pt x="33781" y="19303"/>
                  </a:lnTo>
                  <a:close/>
                </a:path>
                <a:path w="1191260" h="491489">
                  <a:moveTo>
                    <a:pt x="40131" y="24002"/>
                  </a:moveTo>
                  <a:lnTo>
                    <a:pt x="30733" y="48513"/>
                  </a:lnTo>
                  <a:lnTo>
                    <a:pt x="56480" y="44322"/>
                  </a:lnTo>
                  <a:lnTo>
                    <a:pt x="40131" y="24002"/>
                  </a:lnTo>
                  <a:close/>
                </a:path>
                <a:path w="1191260" h="491489">
                  <a:moveTo>
                    <a:pt x="56480" y="44322"/>
                  </a:moveTo>
                  <a:lnTo>
                    <a:pt x="30733" y="48513"/>
                  </a:lnTo>
                  <a:lnTo>
                    <a:pt x="59852" y="48513"/>
                  </a:lnTo>
                  <a:lnTo>
                    <a:pt x="56480" y="44322"/>
                  </a:lnTo>
                  <a:close/>
                </a:path>
                <a:path w="1191260" h="491489">
                  <a:moveTo>
                    <a:pt x="46051" y="24002"/>
                  </a:moveTo>
                  <a:lnTo>
                    <a:pt x="40131" y="24002"/>
                  </a:lnTo>
                  <a:lnTo>
                    <a:pt x="56480" y="44322"/>
                  </a:lnTo>
                  <a:lnTo>
                    <a:pt x="86391" y="39451"/>
                  </a:lnTo>
                  <a:lnTo>
                    <a:pt x="46051" y="24002"/>
                  </a:lnTo>
                  <a:close/>
                </a:path>
                <a:path w="1191260" h="491489">
                  <a:moveTo>
                    <a:pt x="148734" y="19303"/>
                  </a:moveTo>
                  <a:lnTo>
                    <a:pt x="33781" y="19303"/>
                  </a:lnTo>
                  <a:lnTo>
                    <a:pt x="86391" y="39451"/>
                  </a:lnTo>
                  <a:lnTo>
                    <a:pt x="143509" y="30099"/>
                  </a:lnTo>
                  <a:lnTo>
                    <a:pt x="149225" y="22225"/>
                  </a:lnTo>
                  <a:lnTo>
                    <a:pt x="148734" y="19303"/>
                  </a:lnTo>
                  <a:close/>
                </a:path>
              </a:pathLst>
            </a:custGeom>
            <a:solidFill>
              <a:srgbClr val="1D1D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10">
              <a:extLst>
                <a:ext uri="{FF2B5EF4-FFF2-40B4-BE49-F238E27FC236}">
                  <a16:creationId xmlns:a16="http://schemas.microsoft.com/office/drawing/2014/main" id="{FB4C736A-CE4E-352E-BB64-D7032EACF29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73800" y="2042160"/>
              <a:ext cx="2428240" cy="4241800"/>
            </a:xfrm>
            <a:prstGeom prst="rect">
              <a:avLst/>
            </a:prstGeom>
          </p:spPr>
        </p:pic>
      </p:grpSp>
      <p:sp>
        <p:nvSpPr>
          <p:cNvPr id="8" name="object 11">
            <a:extLst>
              <a:ext uri="{FF2B5EF4-FFF2-40B4-BE49-F238E27FC236}">
                <a16:creationId xmlns:a16="http://schemas.microsoft.com/office/drawing/2014/main" id="{2A95AF40-8238-9CF8-A140-28B15F218110}"/>
              </a:ext>
            </a:extLst>
          </p:cNvPr>
          <p:cNvSpPr txBox="1"/>
          <p:nvPr/>
        </p:nvSpPr>
        <p:spPr>
          <a:xfrm>
            <a:off x="8601710" y="2989199"/>
            <a:ext cx="523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solidFill>
                  <a:srgbClr val="1D1D1A"/>
                </a:solidFill>
                <a:latin typeface="微软雅黑"/>
                <a:cs typeface="微软雅黑"/>
              </a:rPr>
              <a:t>VS</a:t>
            </a:r>
            <a:endParaRPr sz="3200">
              <a:latin typeface="微软雅黑"/>
              <a:cs typeface="微软雅黑"/>
            </a:endParaRPr>
          </a:p>
        </p:txBody>
      </p:sp>
      <p:grpSp>
        <p:nvGrpSpPr>
          <p:cNvPr id="9" name="object 12">
            <a:extLst>
              <a:ext uri="{FF2B5EF4-FFF2-40B4-BE49-F238E27FC236}">
                <a16:creationId xmlns:a16="http://schemas.microsoft.com/office/drawing/2014/main" id="{CD1F3983-48C4-E065-FE92-7EB86B8A3575}"/>
              </a:ext>
            </a:extLst>
          </p:cNvPr>
          <p:cNvGrpSpPr/>
          <p:nvPr/>
        </p:nvGrpSpPr>
        <p:grpSpPr>
          <a:xfrm>
            <a:off x="9212580" y="1224598"/>
            <a:ext cx="2392680" cy="4963160"/>
            <a:chOff x="9448800" y="1554480"/>
            <a:chExt cx="2392680" cy="4963160"/>
          </a:xfrm>
        </p:grpSpPr>
        <p:pic>
          <p:nvPicPr>
            <p:cNvPr id="10" name="object 13">
              <a:extLst>
                <a:ext uri="{FF2B5EF4-FFF2-40B4-BE49-F238E27FC236}">
                  <a16:creationId xmlns:a16="http://schemas.microsoft.com/office/drawing/2014/main" id="{C69112A4-3788-DC26-1AF5-2BA3854CD9D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48800" y="1554480"/>
              <a:ext cx="2392679" cy="4963160"/>
            </a:xfrm>
            <a:prstGeom prst="rect">
              <a:avLst/>
            </a:prstGeom>
          </p:spPr>
        </p:pic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8DF3C93A-2EED-E92E-417F-FE9CED221657}"/>
                </a:ext>
              </a:extLst>
            </p:cNvPr>
            <p:cNvSpPr/>
            <p:nvPr/>
          </p:nvSpPr>
          <p:spPr>
            <a:xfrm>
              <a:off x="9575800" y="2966719"/>
              <a:ext cx="2148840" cy="1610360"/>
            </a:xfrm>
            <a:custGeom>
              <a:avLst/>
              <a:gdLst/>
              <a:ahLst/>
              <a:cxnLst/>
              <a:rect l="l" t="t" r="r" b="b"/>
              <a:pathLst>
                <a:path w="2148840" h="1610360">
                  <a:moveTo>
                    <a:pt x="2148840" y="0"/>
                  </a:moveTo>
                  <a:lnTo>
                    <a:pt x="0" y="0"/>
                  </a:lnTo>
                  <a:lnTo>
                    <a:pt x="0" y="1610359"/>
                  </a:lnTo>
                  <a:lnTo>
                    <a:pt x="2148840" y="1610359"/>
                  </a:lnTo>
                  <a:lnTo>
                    <a:pt x="2148840" y="0"/>
                  </a:lnTo>
                  <a:close/>
                </a:path>
              </a:pathLst>
            </a:custGeom>
            <a:solidFill>
              <a:srgbClr val="FFFFFF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5">
            <a:extLst>
              <a:ext uri="{FF2B5EF4-FFF2-40B4-BE49-F238E27FC236}">
                <a16:creationId xmlns:a16="http://schemas.microsoft.com/office/drawing/2014/main" id="{6E47E533-B1CC-A759-7F05-98694C54507B}"/>
              </a:ext>
            </a:extLst>
          </p:cNvPr>
          <p:cNvSpPr txBox="1"/>
          <p:nvPr/>
        </p:nvSpPr>
        <p:spPr>
          <a:xfrm>
            <a:off x="980440" y="6046850"/>
            <a:ext cx="6092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1D1D1A"/>
                </a:solidFill>
                <a:latin typeface="微软雅黑"/>
                <a:cs typeface="微软雅黑"/>
              </a:rPr>
              <a:t>Reference:</a:t>
            </a:r>
            <a:r>
              <a:rPr sz="1200" spc="-4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200" dirty="0">
                <a:solidFill>
                  <a:srgbClr val="1D1D1A"/>
                </a:solidFill>
                <a:latin typeface="微软雅黑"/>
                <a:cs typeface="微软雅黑"/>
              </a:rPr>
              <a:t>The</a:t>
            </a:r>
            <a:r>
              <a:rPr sz="1200" spc="-2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200" dirty="0">
                <a:solidFill>
                  <a:srgbClr val="1D1D1A"/>
                </a:solidFill>
                <a:latin typeface="微软雅黑"/>
                <a:cs typeface="微软雅黑"/>
              </a:rPr>
              <a:t>Illustrated </a:t>
            </a:r>
            <a:r>
              <a:rPr sz="1200" spc="-20" dirty="0">
                <a:solidFill>
                  <a:srgbClr val="1D1D1A"/>
                </a:solidFill>
                <a:latin typeface="微软雅黑"/>
                <a:cs typeface="微软雅黑"/>
              </a:rPr>
              <a:t>BERT,</a:t>
            </a:r>
            <a:r>
              <a:rPr sz="1200" spc="-6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200" dirty="0">
                <a:solidFill>
                  <a:srgbClr val="1D1D1A"/>
                </a:solidFill>
                <a:latin typeface="微软雅黑"/>
                <a:cs typeface="微软雅黑"/>
              </a:rPr>
              <a:t>ELMo,</a:t>
            </a:r>
            <a:r>
              <a:rPr sz="1200" spc="-3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200" dirty="0">
                <a:solidFill>
                  <a:srgbClr val="1D1D1A"/>
                </a:solidFill>
                <a:latin typeface="微软雅黑"/>
                <a:cs typeface="微软雅黑"/>
              </a:rPr>
              <a:t>and</a:t>
            </a:r>
            <a:r>
              <a:rPr sz="1200" spc="-3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200" dirty="0">
                <a:solidFill>
                  <a:srgbClr val="1D1D1A"/>
                </a:solidFill>
                <a:latin typeface="微软雅黑"/>
                <a:cs typeface="微软雅黑"/>
              </a:rPr>
              <a:t>co.</a:t>
            </a:r>
            <a:r>
              <a:rPr sz="1200" spc="-3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200" dirty="0">
                <a:solidFill>
                  <a:srgbClr val="1D1D1A"/>
                </a:solidFill>
                <a:latin typeface="微软雅黑"/>
                <a:cs typeface="微软雅黑"/>
              </a:rPr>
              <a:t>(How</a:t>
            </a:r>
            <a:r>
              <a:rPr sz="1200" spc="-1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200" dirty="0">
                <a:solidFill>
                  <a:srgbClr val="1D1D1A"/>
                </a:solidFill>
                <a:latin typeface="微软雅黑"/>
                <a:cs typeface="微软雅黑"/>
              </a:rPr>
              <a:t>NLP</a:t>
            </a:r>
            <a:r>
              <a:rPr sz="1200" spc="-4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200" dirty="0">
                <a:solidFill>
                  <a:srgbClr val="1D1D1A"/>
                </a:solidFill>
                <a:latin typeface="微软雅黑"/>
                <a:cs typeface="微软雅黑"/>
              </a:rPr>
              <a:t>Cracked</a:t>
            </a:r>
            <a:r>
              <a:rPr sz="1200" spc="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200" spc="-20" dirty="0">
                <a:solidFill>
                  <a:srgbClr val="1D1D1A"/>
                </a:solidFill>
                <a:latin typeface="微软雅黑"/>
                <a:cs typeface="微软雅黑"/>
              </a:rPr>
              <a:t>Transfer</a:t>
            </a:r>
            <a:r>
              <a:rPr sz="1200" spc="-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200" spc="-10" dirty="0">
                <a:solidFill>
                  <a:srgbClr val="1D1D1A"/>
                </a:solidFill>
                <a:latin typeface="微软雅黑"/>
                <a:cs typeface="微软雅黑"/>
              </a:rPr>
              <a:t>Learning)</a:t>
            </a:r>
            <a:endParaRPr sz="1200" dirty="0">
              <a:latin typeface="微软雅黑"/>
              <a:cs typeface="微软雅黑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7E7827E7-CDE4-8233-B522-A1262AD6264D}"/>
              </a:ext>
            </a:extLst>
          </p:cNvPr>
          <p:cNvSpPr txBox="1">
            <a:spLocks/>
          </p:cNvSpPr>
          <p:nvPr/>
        </p:nvSpPr>
        <p:spPr>
          <a:xfrm>
            <a:off x="-245611" y="68324"/>
            <a:ext cx="11390105" cy="900310"/>
          </a:xfrm>
          <a:prstGeom prst="rect">
            <a:avLst/>
          </a:prstGeom>
        </p:spPr>
        <p:txBody>
          <a:bodyPr vert="horz" wrap="square" lIns="0" tIns="147383" rIns="0" bIns="0" rtlCol="0">
            <a:spAutoFit/>
          </a:bodyPr>
          <a:lstStyle>
            <a:lvl1pPr algn="l" defTabSz="11877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963160" defTabSz="914478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1D1D1A"/>
                </a:solidFill>
                <a:latin typeface="Trebuchet MS"/>
                <a:cs typeface="+mn-cs"/>
              </a:rPr>
              <a:t>GPT Model Architecture</a:t>
            </a:r>
          </a:p>
          <a:p>
            <a:pPr marL="4963160" defTabSz="914478">
              <a:lnSpc>
                <a:spcPct val="100000"/>
              </a:lnSpc>
              <a:spcBef>
                <a:spcPts val="100"/>
              </a:spcBef>
            </a:pPr>
            <a:endParaRPr lang="en-US" sz="2400" b="1" dirty="0">
              <a:solidFill>
                <a:srgbClr val="1D1D1A"/>
              </a:solidFill>
              <a:latin typeface="Trebuchet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2401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425D67DA-D8B3-E978-A4D3-41B62A267B67}"/>
              </a:ext>
            </a:extLst>
          </p:cNvPr>
          <p:cNvGrpSpPr/>
          <p:nvPr/>
        </p:nvGrpSpPr>
        <p:grpSpPr>
          <a:xfrm>
            <a:off x="7850823" y="1563145"/>
            <a:ext cx="3469640" cy="4704080"/>
            <a:chOff x="7884159" y="1894839"/>
            <a:chExt cx="3469640" cy="4704080"/>
          </a:xfrm>
        </p:grpSpPr>
        <p:pic>
          <p:nvPicPr>
            <p:cNvPr id="3" name="object 5">
              <a:extLst>
                <a:ext uri="{FF2B5EF4-FFF2-40B4-BE49-F238E27FC236}">
                  <a16:creationId xmlns:a16="http://schemas.microsoft.com/office/drawing/2014/main" id="{FA0BB31D-CB99-EC76-1DE3-DE4B77A54A4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4159" y="4185919"/>
              <a:ext cx="3469640" cy="2413000"/>
            </a:xfrm>
            <a:prstGeom prst="rect">
              <a:avLst/>
            </a:prstGeom>
          </p:spPr>
        </p:pic>
        <p:pic>
          <p:nvPicPr>
            <p:cNvPr id="4" name="object 6">
              <a:extLst>
                <a:ext uri="{FF2B5EF4-FFF2-40B4-BE49-F238E27FC236}">
                  <a16:creationId xmlns:a16="http://schemas.microsoft.com/office/drawing/2014/main" id="{CCD2BD40-EDDC-B4D9-6646-8D863B020D4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0999" y="1894839"/>
              <a:ext cx="3312159" cy="2407919"/>
            </a:xfrm>
            <a:prstGeom prst="rect">
              <a:avLst/>
            </a:prstGeom>
          </p:spPr>
        </p:pic>
      </p:grpSp>
      <p:sp>
        <p:nvSpPr>
          <p:cNvPr id="5" name="object 8">
            <a:extLst>
              <a:ext uri="{FF2B5EF4-FFF2-40B4-BE49-F238E27FC236}">
                <a16:creationId xmlns:a16="http://schemas.microsoft.com/office/drawing/2014/main" id="{20A8209C-A444-DBF6-2235-B53170867D96}"/>
              </a:ext>
            </a:extLst>
          </p:cNvPr>
          <p:cNvSpPr txBox="1"/>
          <p:nvPr/>
        </p:nvSpPr>
        <p:spPr>
          <a:xfrm>
            <a:off x="669608" y="709557"/>
            <a:ext cx="10650855" cy="890269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【来浅浅复习一下】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Decoder</a:t>
            </a:r>
            <a:r>
              <a:rPr sz="1800" spc="-1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layer</a:t>
            </a: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中的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masked</a:t>
            </a:r>
            <a:r>
              <a:rPr sz="1800" spc="2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800" spc="-20" dirty="0">
                <a:solidFill>
                  <a:srgbClr val="1D1D1A"/>
                </a:solidFill>
                <a:latin typeface="微软雅黑"/>
                <a:cs typeface="微软雅黑"/>
              </a:rPr>
              <a:t>self-</a:t>
            </a: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attention</a:t>
            </a:r>
            <a:endParaRPr sz="18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在解码器的自注意层中，遮盖了未来时刻的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token</a:t>
            </a:r>
            <a:r>
              <a:rPr sz="1800" spc="25" dirty="0">
                <a:solidFill>
                  <a:srgbClr val="1D1D1A"/>
                </a:solidFill>
                <a:latin typeface="微软雅黑"/>
                <a:cs typeface="微软雅黑"/>
              </a:rPr>
              <a:t> —— </a:t>
            </a:r>
            <a:r>
              <a:rPr sz="1800" b="1" spc="-5" dirty="0">
                <a:solidFill>
                  <a:srgbClr val="1D1D1A"/>
                </a:solidFill>
                <a:latin typeface="微软雅黑"/>
                <a:cs typeface="微软雅黑"/>
              </a:rPr>
              <a:t>文本生成</a:t>
            </a: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是一个</a:t>
            </a:r>
            <a:r>
              <a:rPr sz="1800" b="1" spc="-10" dirty="0">
                <a:solidFill>
                  <a:srgbClr val="1D1D1A"/>
                </a:solidFill>
                <a:latin typeface="微软雅黑"/>
                <a:cs typeface="微软雅黑"/>
              </a:rPr>
              <a:t>单向</a:t>
            </a:r>
            <a:r>
              <a:rPr sz="1800" spc="-15" dirty="0">
                <a:solidFill>
                  <a:srgbClr val="1D1D1A"/>
                </a:solidFill>
                <a:latin typeface="微软雅黑"/>
                <a:cs typeface="微软雅黑"/>
              </a:rPr>
              <a:t>的过程，即我们无法预见未来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BB145F9A-1F52-F887-3013-4993D64331F0}"/>
              </a:ext>
            </a:extLst>
          </p:cNvPr>
          <p:cNvSpPr txBox="1"/>
          <p:nvPr/>
        </p:nvSpPr>
        <p:spPr>
          <a:xfrm>
            <a:off x="1107758" y="5957346"/>
            <a:ext cx="383412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D1D1A"/>
                </a:solidFill>
                <a:latin typeface="Trebuchet MS"/>
                <a:cs typeface="Trebuchet MS"/>
              </a:rPr>
              <a:t>[Reference]</a:t>
            </a:r>
            <a:r>
              <a:rPr sz="1200" spc="210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1D1D1A"/>
                </a:solidFill>
                <a:latin typeface="Trebuchet MS"/>
                <a:cs typeface="Trebuchet MS"/>
                <a:hlinkClick r:id="rId4"/>
              </a:rPr>
              <a:t>http://jalammar.github.io/illustrated-</a:t>
            </a:r>
            <a:r>
              <a:rPr sz="1200" spc="-10" dirty="0">
                <a:solidFill>
                  <a:srgbClr val="1D1D1A"/>
                </a:solidFill>
                <a:latin typeface="Trebuchet MS"/>
                <a:cs typeface="Trebuchet MS"/>
                <a:hlinkClick r:id="rId4"/>
              </a:rPr>
              <a:t>gpt2/</a:t>
            </a:r>
            <a:endParaRPr sz="1200" dirty="0">
              <a:latin typeface="Trebuchet MS"/>
              <a:cs typeface="Trebuchet MS"/>
            </a:endParaRPr>
          </a:p>
        </p:txBody>
      </p:sp>
      <p:pic>
        <p:nvPicPr>
          <p:cNvPr id="7" name="object 10">
            <a:extLst>
              <a:ext uri="{FF2B5EF4-FFF2-40B4-BE49-F238E27FC236}">
                <a16:creationId xmlns:a16="http://schemas.microsoft.com/office/drawing/2014/main" id="{52FEAA29-7EEC-EC77-50C7-165E6D2AC49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6519" y="1656471"/>
            <a:ext cx="6995329" cy="4151129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F191FFEC-F229-0158-13ED-429C597F9C9E}"/>
              </a:ext>
            </a:extLst>
          </p:cNvPr>
          <p:cNvSpPr txBox="1">
            <a:spLocks/>
          </p:cNvSpPr>
          <p:nvPr/>
        </p:nvSpPr>
        <p:spPr>
          <a:xfrm>
            <a:off x="-245611" y="68324"/>
            <a:ext cx="11390105" cy="1282466"/>
          </a:xfrm>
          <a:prstGeom prst="rect">
            <a:avLst/>
          </a:prstGeom>
        </p:spPr>
        <p:txBody>
          <a:bodyPr vert="horz" wrap="square" lIns="0" tIns="147383" rIns="0" bIns="0" rtlCol="0">
            <a:spAutoFit/>
          </a:bodyPr>
          <a:lstStyle>
            <a:lvl1pPr algn="l" defTabSz="11877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963160" defTabSz="914478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1D1D1A"/>
                </a:solidFill>
                <a:latin typeface="Trebuchet MS"/>
                <a:cs typeface="+mn-cs"/>
              </a:rPr>
              <a:t>GPT Model Architecture</a:t>
            </a:r>
          </a:p>
          <a:p>
            <a:pPr marL="4963160" defTabSz="914478">
              <a:lnSpc>
                <a:spcPct val="100000"/>
              </a:lnSpc>
              <a:spcBef>
                <a:spcPts val="100"/>
              </a:spcBef>
            </a:pPr>
            <a:endParaRPr lang="en-US" sz="2400" b="1" dirty="0">
              <a:solidFill>
                <a:srgbClr val="1D1D1A"/>
              </a:solidFill>
              <a:latin typeface="Trebuchet MS"/>
              <a:cs typeface="+mn-cs"/>
            </a:endParaRPr>
          </a:p>
          <a:p>
            <a:pPr marL="4963160" defTabSz="914478">
              <a:lnSpc>
                <a:spcPct val="100000"/>
              </a:lnSpc>
              <a:spcBef>
                <a:spcPts val="100"/>
              </a:spcBef>
            </a:pPr>
            <a:endParaRPr lang="en-US" sz="2400" b="1" dirty="0">
              <a:solidFill>
                <a:srgbClr val="1D1D1A"/>
              </a:solidFill>
              <a:latin typeface="Trebuchet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695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4">
            <a:extLst>
              <a:ext uri="{FF2B5EF4-FFF2-40B4-BE49-F238E27FC236}">
                <a16:creationId xmlns:a16="http://schemas.microsoft.com/office/drawing/2014/main" id="{36AC239D-F2B1-E501-14CA-971DD78E4F7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15075" y="5629592"/>
            <a:ext cx="1105287" cy="339446"/>
          </a:xfrm>
          <a:prstGeom prst="rect">
            <a:avLst/>
          </a:prstGeom>
        </p:spPr>
      </p:pic>
      <p:sp>
        <p:nvSpPr>
          <p:cNvPr id="3" name="object 7">
            <a:extLst>
              <a:ext uri="{FF2B5EF4-FFF2-40B4-BE49-F238E27FC236}">
                <a16:creationId xmlns:a16="http://schemas.microsoft.com/office/drawing/2014/main" id="{3596DDF2-ED64-72F3-E93B-C4C7F70F81F3}"/>
              </a:ext>
            </a:extLst>
          </p:cNvPr>
          <p:cNvSpPr txBox="1"/>
          <p:nvPr/>
        </p:nvSpPr>
        <p:spPr>
          <a:xfrm>
            <a:off x="814228" y="1083057"/>
            <a:ext cx="5168900" cy="2282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indent="-28448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6545" algn="l"/>
                <a:tab pos="297180" algn="l"/>
              </a:tabLst>
            </a:pPr>
            <a:r>
              <a:rPr sz="2000" spc="60" dirty="0">
                <a:solidFill>
                  <a:srgbClr val="1D1D1A"/>
                </a:solidFill>
                <a:latin typeface="Trebuchet MS"/>
                <a:cs typeface="Trebuchet MS"/>
              </a:rPr>
              <a:t>12</a:t>
            </a:r>
            <a:r>
              <a:rPr sz="2000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1D1D1A"/>
                </a:solidFill>
                <a:latin typeface="Trebuchet MS"/>
                <a:cs typeface="Trebuchet MS"/>
              </a:rPr>
              <a:t>layers</a:t>
            </a:r>
            <a:endParaRPr sz="2000">
              <a:latin typeface="Trebuchet MS"/>
              <a:cs typeface="Trebuchet MS"/>
            </a:endParaRPr>
          </a:p>
          <a:p>
            <a:pPr marL="297180" indent="-28448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296545" algn="l"/>
                <a:tab pos="297180" algn="l"/>
              </a:tabLst>
            </a:pPr>
            <a:r>
              <a:rPr sz="2000" dirty="0">
                <a:solidFill>
                  <a:srgbClr val="1D1D1A"/>
                </a:solidFill>
                <a:latin typeface="Trebuchet MS"/>
                <a:cs typeface="Trebuchet MS"/>
              </a:rPr>
              <a:t>Hidden</a:t>
            </a:r>
            <a:r>
              <a:rPr sz="2000" spc="45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1D1D1A"/>
                </a:solidFill>
                <a:latin typeface="Trebuchet MS"/>
                <a:cs typeface="Trebuchet MS"/>
              </a:rPr>
              <a:t>size</a:t>
            </a:r>
            <a:r>
              <a:rPr sz="2000" spc="120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1D1D1A"/>
                </a:solidFill>
                <a:latin typeface="Trebuchet MS"/>
                <a:cs typeface="Trebuchet MS"/>
              </a:rPr>
              <a:t>of</a:t>
            </a:r>
            <a:r>
              <a:rPr sz="2000" spc="75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1D1D1A"/>
                </a:solidFill>
                <a:latin typeface="Trebuchet MS"/>
                <a:cs typeface="Trebuchet MS"/>
              </a:rPr>
              <a:t>768</a:t>
            </a:r>
            <a:endParaRPr sz="2000">
              <a:latin typeface="Trebuchet MS"/>
              <a:cs typeface="Trebuchet MS"/>
            </a:endParaRPr>
          </a:p>
          <a:p>
            <a:pPr marL="297180" indent="-28448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296545" algn="l"/>
                <a:tab pos="297180" algn="l"/>
              </a:tabLst>
            </a:pPr>
            <a:r>
              <a:rPr sz="2000" dirty="0">
                <a:solidFill>
                  <a:srgbClr val="1D1D1A"/>
                </a:solidFill>
                <a:latin typeface="Trebuchet MS"/>
                <a:cs typeface="Trebuchet MS"/>
              </a:rPr>
              <a:t>Vocabulary</a:t>
            </a:r>
            <a:r>
              <a:rPr sz="2000" spc="45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1D1D1A"/>
                </a:solidFill>
                <a:latin typeface="Trebuchet MS"/>
                <a:cs typeface="Trebuchet MS"/>
              </a:rPr>
              <a:t>of</a:t>
            </a:r>
            <a:r>
              <a:rPr sz="2000" spc="95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1D1D1A"/>
                </a:solidFill>
                <a:latin typeface="Trebuchet MS"/>
                <a:cs typeface="Trebuchet MS"/>
              </a:rPr>
              <a:t>40,478</a:t>
            </a:r>
            <a:r>
              <a:rPr sz="2000" spc="35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1D1D1A"/>
                </a:solidFill>
                <a:latin typeface="Trebuchet MS"/>
                <a:cs typeface="Trebuchet MS"/>
              </a:rPr>
              <a:t>tokens</a:t>
            </a:r>
            <a:r>
              <a:rPr sz="2000" spc="155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1D1D1A"/>
                </a:solidFill>
                <a:latin typeface="Trebuchet MS"/>
                <a:cs typeface="Trebuchet MS"/>
              </a:rPr>
              <a:t>was</a:t>
            </a:r>
            <a:r>
              <a:rPr sz="2000" spc="120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1D1D1A"/>
                </a:solidFill>
                <a:latin typeface="Trebuchet MS"/>
                <a:cs typeface="Trebuchet MS"/>
              </a:rPr>
              <a:t>used.</a:t>
            </a:r>
            <a:endParaRPr sz="2000">
              <a:latin typeface="Trebuchet MS"/>
              <a:cs typeface="Trebuchet MS"/>
            </a:endParaRPr>
          </a:p>
          <a:p>
            <a:pPr marL="297180" indent="-28448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96545" algn="l"/>
                <a:tab pos="297180" algn="l"/>
              </a:tabLst>
            </a:pPr>
            <a:r>
              <a:rPr sz="2000" dirty="0">
                <a:solidFill>
                  <a:srgbClr val="1D1D1A"/>
                </a:solidFill>
                <a:latin typeface="Trebuchet MS"/>
                <a:cs typeface="Trebuchet MS"/>
              </a:rPr>
              <a:t>Batch</a:t>
            </a:r>
            <a:r>
              <a:rPr sz="2000" spc="5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1D1D1A"/>
                </a:solidFill>
                <a:latin typeface="Trebuchet MS"/>
                <a:cs typeface="Trebuchet MS"/>
              </a:rPr>
              <a:t>size</a:t>
            </a:r>
            <a:r>
              <a:rPr sz="2000" spc="10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1D1D1A"/>
                </a:solidFill>
                <a:latin typeface="Trebuchet MS"/>
                <a:cs typeface="Trebuchet MS"/>
              </a:rPr>
              <a:t>of</a:t>
            </a:r>
            <a:r>
              <a:rPr sz="2000" spc="5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1D1D1A"/>
                </a:solidFill>
                <a:latin typeface="Trebuchet MS"/>
                <a:cs typeface="Trebuchet MS"/>
              </a:rPr>
              <a:t>64</a:t>
            </a:r>
            <a:endParaRPr sz="2000">
              <a:latin typeface="Trebuchet MS"/>
              <a:cs typeface="Trebuchet MS"/>
            </a:endParaRPr>
          </a:p>
          <a:p>
            <a:pPr marL="297180" indent="-28448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296545" algn="l"/>
                <a:tab pos="297180" algn="l"/>
              </a:tabLst>
            </a:pPr>
            <a:r>
              <a:rPr sz="2000" dirty="0">
                <a:solidFill>
                  <a:srgbClr val="1D1D1A"/>
                </a:solidFill>
                <a:latin typeface="Trebuchet MS"/>
                <a:cs typeface="Trebuchet MS"/>
              </a:rPr>
              <a:t>Context</a:t>
            </a:r>
            <a:r>
              <a:rPr sz="2000" spc="70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1D1D1A"/>
                </a:solidFill>
                <a:latin typeface="Trebuchet MS"/>
                <a:cs typeface="Trebuchet MS"/>
              </a:rPr>
              <a:t>window</a:t>
            </a:r>
            <a:r>
              <a:rPr sz="2000" spc="65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1D1D1A"/>
                </a:solidFill>
                <a:latin typeface="Trebuchet MS"/>
                <a:cs typeface="Trebuchet MS"/>
              </a:rPr>
              <a:t>of</a:t>
            </a:r>
            <a:r>
              <a:rPr sz="2000" spc="60" dirty="0">
                <a:solidFill>
                  <a:srgbClr val="1D1D1A"/>
                </a:solidFill>
                <a:latin typeface="Trebuchet MS"/>
                <a:cs typeface="Trebuchet MS"/>
              </a:rPr>
              <a:t> 512</a:t>
            </a:r>
            <a:r>
              <a:rPr sz="2000" spc="40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1D1D1A"/>
                </a:solidFill>
                <a:latin typeface="Trebuchet MS"/>
                <a:cs typeface="Trebuchet MS"/>
              </a:rPr>
              <a:t>tokens</a:t>
            </a:r>
            <a:r>
              <a:rPr sz="2000" spc="110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1D1D1A"/>
                </a:solidFill>
                <a:latin typeface="Trebuchet MS"/>
                <a:cs typeface="Trebuchet MS"/>
              </a:rPr>
              <a:t>were</a:t>
            </a:r>
            <a:r>
              <a:rPr sz="2000" spc="70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1D1D1A"/>
                </a:solidFill>
                <a:latin typeface="Trebuchet MS"/>
                <a:cs typeface="Trebuchet MS"/>
              </a:rPr>
              <a:t>used.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E5B2DD8E-6ED3-DDD0-793C-D0A546467823}"/>
              </a:ext>
            </a:extLst>
          </p:cNvPr>
          <p:cNvSpPr txBox="1"/>
          <p:nvPr/>
        </p:nvSpPr>
        <p:spPr>
          <a:xfrm>
            <a:off x="1112995" y="6071005"/>
            <a:ext cx="5295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D1D1A"/>
                </a:solidFill>
                <a:latin typeface="Trebuchet MS"/>
                <a:cs typeface="Trebuchet MS"/>
              </a:rPr>
              <a:t>[Reference]</a:t>
            </a:r>
            <a:r>
              <a:rPr sz="1200" spc="125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1D1D1A"/>
                </a:solidFill>
                <a:latin typeface="Trebuchet MS"/>
                <a:cs typeface="Trebuchet MS"/>
              </a:rPr>
              <a:t>improving</a:t>
            </a:r>
            <a:r>
              <a:rPr sz="1200" spc="120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1D1D1A"/>
                </a:solidFill>
                <a:latin typeface="Trebuchet MS"/>
                <a:cs typeface="Trebuchet MS"/>
              </a:rPr>
              <a:t>Language</a:t>
            </a:r>
            <a:r>
              <a:rPr sz="1200" spc="85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1D1D1A"/>
                </a:solidFill>
                <a:latin typeface="Trebuchet MS"/>
                <a:cs typeface="Trebuchet MS"/>
              </a:rPr>
              <a:t>Understanding</a:t>
            </a:r>
            <a:r>
              <a:rPr sz="1200" spc="10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1D1D1A"/>
                </a:solidFill>
                <a:latin typeface="Trebuchet MS"/>
                <a:cs typeface="Trebuchet MS"/>
              </a:rPr>
              <a:t>by</a:t>
            </a:r>
            <a:r>
              <a:rPr sz="1200" spc="150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1D1D1A"/>
                </a:solidFill>
                <a:latin typeface="Trebuchet MS"/>
                <a:cs typeface="Trebuchet MS"/>
              </a:rPr>
              <a:t>Generative</a:t>
            </a:r>
            <a:r>
              <a:rPr sz="1200" spc="85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1D1D1A"/>
                </a:solidFill>
                <a:latin typeface="Trebuchet MS"/>
                <a:cs typeface="Trebuchet MS"/>
              </a:rPr>
              <a:t>Pre-</a:t>
            </a:r>
            <a:r>
              <a:rPr sz="1200" spc="-10" dirty="0">
                <a:solidFill>
                  <a:srgbClr val="1D1D1A"/>
                </a:solidFill>
                <a:latin typeface="Trebuchet MS"/>
                <a:cs typeface="Trebuchet MS"/>
              </a:rPr>
              <a:t>Training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099FF6A-820F-CA84-8D7C-702747806AD3}"/>
              </a:ext>
            </a:extLst>
          </p:cNvPr>
          <p:cNvSpPr txBox="1">
            <a:spLocks/>
          </p:cNvSpPr>
          <p:nvPr/>
        </p:nvSpPr>
        <p:spPr>
          <a:xfrm>
            <a:off x="-245611" y="68324"/>
            <a:ext cx="11390105" cy="900310"/>
          </a:xfrm>
          <a:prstGeom prst="rect">
            <a:avLst/>
          </a:prstGeom>
        </p:spPr>
        <p:txBody>
          <a:bodyPr vert="horz" wrap="square" lIns="0" tIns="147383" rIns="0" bIns="0" rtlCol="0">
            <a:spAutoFit/>
          </a:bodyPr>
          <a:lstStyle>
            <a:lvl1pPr algn="l" defTabSz="11877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963160" defTabSz="914478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1D1D1A"/>
                </a:solidFill>
                <a:latin typeface="Trebuchet MS"/>
                <a:cs typeface="+mn-cs"/>
              </a:rPr>
              <a:t>GPT Model Specification</a:t>
            </a:r>
          </a:p>
          <a:p>
            <a:pPr marL="4963160" defTabSz="914478">
              <a:lnSpc>
                <a:spcPct val="100000"/>
              </a:lnSpc>
              <a:spcBef>
                <a:spcPts val="100"/>
              </a:spcBef>
            </a:pPr>
            <a:endParaRPr lang="en-US" sz="2400" b="1" dirty="0">
              <a:solidFill>
                <a:srgbClr val="1D1D1A"/>
              </a:solidFill>
              <a:latin typeface="Trebuchet MS"/>
              <a:cs typeface="+mn-cs"/>
            </a:endParaRPr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D3932B96-BFA2-3F90-B4F4-60A1A2D33391}"/>
              </a:ext>
            </a:extLst>
          </p:cNvPr>
          <p:cNvGrpSpPr/>
          <p:nvPr/>
        </p:nvGrpSpPr>
        <p:grpSpPr>
          <a:xfrm>
            <a:off x="8559484" y="0"/>
            <a:ext cx="3637279" cy="6858000"/>
            <a:chOff x="8300719" y="81278"/>
            <a:chExt cx="3637279" cy="6695440"/>
          </a:xfrm>
        </p:grpSpPr>
        <p:pic>
          <p:nvPicPr>
            <p:cNvPr id="7" name="object 4">
              <a:extLst>
                <a:ext uri="{FF2B5EF4-FFF2-40B4-BE49-F238E27FC236}">
                  <a16:creationId xmlns:a16="http://schemas.microsoft.com/office/drawing/2014/main" id="{A70E3CB6-391C-3AC0-08DF-1A9C96EC397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43053" y="6231341"/>
              <a:ext cx="1150873" cy="375385"/>
            </a:xfrm>
            <a:prstGeom prst="rect">
              <a:avLst/>
            </a:prstGeom>
          </p:spPr>
        </p:pic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F6ED18B0-80D8-1982-0BD6-AE405403135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00719" y="81278"/>
              <a:ext cx="3637279" cy="6695438"/>
            </a:xfrm>
            <a:prstGeom prst="rect">
              <a:avLst/>
            </a:prstGeom>
          </p:spPr>
        </p:pic>
      </p:grpSp>
      <p:pic>
        <p:nvPicPr>
          <p:cNvPr id="9" name="object 3">
            <a:extLst>
              <a:ext uri="{FF2B5EF4-FFF2-40B4-BE49-F238E27FC236}">
                <a16:creationId xmlns:a16="http://schemas.microsoft.com/office/drawing/2014/main" id="{84D7633F-E69E-A8CA-430A-30BAD70028D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1818" y="6361117"/>
            <a:ext cx="1082039" cy="36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5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5">
            <a:extLst>
              <a:ext uri="{FF2B5EF4-FFF2-40B4-BE49-F238E27FC236}">
                <a16:creationId xmlns:a16="http://schemas.microsoft.com/office/drawing/2014/main" id="{A7A186A8-5E4D-9BEA-255C-1C45FC33169F}"/>
              </a:ext>
            </a:extLst>
          </p:cNvPr>
          <p:cNvPicPr/>
          <p:nvPr/>
        </p:nvPicPr>
        <p:blipFill rotWithShape="1">
          <a:blip r:embed="rId2" cstate="print"/>
          <a:srcRect b="11610"/>
          <a:stretch/>
        </p:blipFill>
        <p:spPr>
          <a:xfrm>
            <a:off x="731519" y="864522"/>
            <a:ext cx="11201400" cy="5379259"/>
          </a:xfrm>
          <a:prstGeom prst="rect">
            <a:avLst/>
          </a:prstGeom>
        </p:spPr>
      </p:pic>
      <p:sp>
        <p:nvSpPr>
          <p:cNvPr id="3" name="object 7">
            <a:extLst>
              <a:ext uri="{FF2B5EF4-FFF2-40B4-BE49-F238E27FC236}">
                <a16:creationId xmlns:a16="http://schemas.microsoft.com/office/drawing/2014/main" id="{F19324C1-C9F9-DB66-94FF-AE3D81FAA349}"/>
              </a:ext>
            </a:extLst>
          </p:cNvPr>
          <p:cNvSpPr txBox="1"/>
          <p:nvPr/>
        </p:nvSpPr>
        <p:spPr>
          <a:xfrm>
            <a:off x="815022" y="1257300"/>
            <a:ext cx="9708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相比于</a:t>
            </a:r>
            <a:r>
              <a:rPr sz="1800" spc="-20" dirty="0">
                <a:solidFill>
                  <a:srgbClr val="1D1D1A"/>
                </a:solidFill>
                <a:latin typeface="微软雅黑"/>
                <a:cs typeface="微软雅黑"/>
              </a:rPr>
              <a:t>BERT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注重文本理解，GPT</a:t>
            </a:r>
            <a:r>
              <a:rPr sz="1800" spc="-5" dirty="0">
                <a:solidFill>
                  <a:srgbClr val="1D1D1A"/>
                </a:solidFill>
                <a:latin typeface="微软雅黑"/>
                <a:cs typeface="微软雅黑"/>
              </a:rPr>
              <a:t>侧重的是语句生成，即基于之前的文本序列，预测下一个词语。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D35DADE4-1089-4F76-F6BD-8D093466B4A9}"/>
              </a:ext>
            </a:extLst>
          </p:cNvPr>
          <p:cNvSpPr txBox="1">
            <a:spLocks/>
          </p:cNvSpPr>
          <p:nvPr/>
        </p:nvSpPr>
        <p:spPr>
          <a:xfrm>
            <a:off x="2798891" y="-59885"/>
            <a:ext cx="6783705" cy="882293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>
            <a:lvl1pPr>
              <a:defRPr sz="2400" b="1" i="0">
                <a:solidFill>
                  <a:srgbClr val="1D1D1A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0" marR="48895" lvl="0" indent="0" algn="ctr" defTabSz="914400" eaLnBrk="1" fontAlgn="auto" latinLnBrk="0" hangingPunct="1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9560" algn="l"/>
                <a:tab pos="2188845" algn="l"/>
              </a:tabLst>
              <a:defRPr/>
            </a:pPr>
            <a:r>
              <a:rPr kumimoji="0" lang="en-US" sz="2400" b="1" i="0" u="non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	GPT</a:t>
            </a:r>
            <a:r>
              <a:rPr kumimoji="0" lang="en-US" sz="2400" b="1" i="0" u="none" kern="0" cap="none" spc="-9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kern="0" cap="none" spc="-1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Output</a:t>
            </a:r>
            <a:r>
              <a:rPr kumimoji="0" lang="en-US" sz="2400" b="1" i="0" u="non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	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GPT</a:t>
            </a:r>
            <a:r>
              <a:rPr kumimoji="0" lang="en-US" sz="2400" b="1" i="0" u="none" strike="noStrike" kern="0" cap="none" spc="-7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strike="noStrike" kern="0" cap="none" spc="825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—</a:t>
            </a:r>
            <a:r>
              <a:rPr kumimoji="0" lang="en-US" sz="2400" b="1" i="0" u="none" strike="noStrike" kern="0" cap="none" spc="775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—</a:t>
            </a:r>
            <a:r>
              <a:rPr kumimoji="0" lang="en-US" sz="2400" b="1" i="0" u="none" strike="noStrike" kern="0" cap="none" spc="15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strike="noStrike" kern="0" cap="none" spc="-25" normalizeH="0" baseline="0" noProof="0" dirty="0">
                <a:ln>
                  <a:noFill/>
                </a:ln>
                <a:solidFill>
                  <a:srgbClr val="005C9C"/>
                </a:solidFill>
                <a:effectLst/>
                <a:uLnTx/>
                <a:uFillTx/>
                <a:latin typeface="Trebuchet MS"/>
                <a:ea typeface="+mj-ea"/>
              </a:rPr>
              <a:t>Generative(?)</a:t>
            </a:r>
            <a:r>
              <a:rPr kumimoji="0" lang="en-US" sz="2400" b="1" i="0" u="none" strike="noStrike" kern="0" cap="none" spc="-95" normalizeH="0" baseline="0" noProof="0" dirty="0">
                <a:ln>
                  <a:noFill/>
                </a:ln>
                <a:solidFill>
                  <a:srgbClr val="005C9C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strike="noStrike" kern="0" cap="none" spc="-4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Pre-</a:t>
            </a:r>
            <a:r>
              <a:rPr kumimoji="0" lang="en-US" sz="2400" b="1" i="0" u="none" strike="noStrike" kern="0" cap="none" spc="-7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trained</a:t>
            </a:r>
            <a:r>
              <a:rPr kumimoji="0" lang="en-US" sz="2400" b="1" i="0" u="none" strike="noStrike" kern="0" cap="none" spc="-65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strike="noStrike" kern="0" cap="none" spc="-1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Transformer</a:t>
            </a:r>
          </a:p>
        </p:txBody>
      </p:sp>
    </p:spTree>
    <p:extLst>
      <p:ext uri="{BB962C8B-B14F-4D97-AF65-F5344CB8AC3E}">
        <p14:creationId xmlns:p14="http://schemas.microsoft.com/office/powerpoint/2010/main" val="10503244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35eb3ca3-afdd-4b09-9a4a-18abd6280887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目录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2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91E8AC51-71E2-47EB-A98B-31EFD4425DE1}"/>
    </a:ext>
  </a:extLst>
</a:theme>
</file>

<file path=ppt/theme/theme3.xml><?xml version="1.0" encoding="utf-8"?>
<a:theme xmlns:a="http://schemas.openxmlformats.org/drawingml/2006/main" name="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C34AD67-7538-4717-9A73-50191031DBF3}"/>
    </a:ext>
  </a:extLst>
</a:theme>
</file>

<file path=ppt/theme/theme4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10043</TotalTime>
  <Words>728</Words>
  <Application>Microsoft Office PowerPoint</Application>
  <PresentationFormat>自定义</PresentationFormat>
  <Paragraphs>143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微软雅黑</vt:lpstr>
      <vt:lpstr>微软雅黑</vt:lpstr>
      <vt:lpstr>微软雅黑 Light</vt:lpstr>
      <vt:lpstr>Arial</vt:lpstr>
      <vt:lpstr>Calibri</vt:lpstr>
      <vt:lpstr>Trebuchet MS</vt:lpstr>
      <vt:lpstr>封面页_图片版 </vt:lpstr>
      <vt:lpstr>目录页</vt:lpstr>
      <vt:lpstr>章节页</vt:lpstr>
      <vt:lpstr>结束页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wujiacong (C)</dc:creator>
  <cp:lastModifiedBy>8615322786281</cp:lastModifiedBy>
  <cp:revision>31</cp:revision>
  <dcterms:created xsi:type="dcterms:W3CDTF">2020-08-28T08:44:19Z</dcterms:created>
  <dcterms:modified xsi:type="dcterms:W3CDTF">2024-08-19T02:27:20Z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(3)/P4OlTCex7QzuobX30N8p4LJAcyJjw1qnddvfQzE2piqaHsCevxDphVt1qJBOtB6wkoU9KPP
hOZR92QzY5aUsVQF2mqaqMq+SMKRRIuMwJjkPDZny0RsHc9/ePlo66SV+skd85N0jMh0a7Za
vrgyIidJ5Z/yCt1l2ZYyFBcNKLaEEBxaUH5CHrK676lEB5tk1zYzmo53TPiv1wqkHCCSJ0gG
occ/SkiS2yhOCYd8J5</vt:lpwstr>
  </property>
  <property fmtid="{D5CDD505-2E9C-101B-9397-08002B2CF9AE}" pid="3" name="_2015_ms_pID_7253431">
    <vt:lpwstr>+Hstwj+z3Erm1IezecuujcqgQnqW0kh4MDMSg0uRM6BVzFs+TWVDHv
10daixng4f8nq3V7TgUrO7lWJfQERPMOrpRa2h0eOizA0i+ITnjMfZaLpIh72KmxsuN+TMAd
7FS2J2yWqAFSQMrvkFMMmElF2tSItplTpgM7Q4erT4FJxpCBoqWqhyr5lT8aaG1JJR0RQX6q
hB5/OEnq9cgyCaS0HLyKi0fW+Bo+M9qF2/0t</vt:lpwstr>
  </property>
  <property fmtid="{D5CDD505-2E9C-101B-9397-08002B2CF9AE}" pid="4" name="_2015_ms_pID_7253432">
    <vt:lpwstr>Xg==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1598576536</vt:lpwstr>
  </property>
</Properties>
</file>