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27"/>
  </p:notesMasterIdLst>
  <p:handoutMasterIdLst>
    <p:handoutMasterId r:id="rId28"/>
  </p:handoutMasterIdLst>
  <p:sldIdLst>
    <p:sldId id="280" r:id="rId5"/>
    <p:sldId id="306" r:id="rId6"/>
    <p:sldId id="30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7" r:id="rId19"/>
    <p:sldId id="320" r:id="rId20"/>
    <p:sldId id="321" r:id="rId21"/>
    <p:sldId id="322" r:id="rId22"/>
    <p:sldId id="328" r:id="rId23"/>
    <p:sldId id="323" r:id="rId24"/>
    <p:sldId id="324" r:id="rId25"/>
    <p:sldId id="329" r:id="rId26"/>
  </p:sldIdLst>
  <p:sldSz cx="12196763" cy="6858000"/>
  <p:notesSz cx="6858000" cy="9144000"/>
  <p:custDataLst>
    <p:tags r:id="rId29"/>
  </p:custDataLst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344" userDrawn="1">
          <p15:clr>
            <a:srgbClr val="A4A3A4"/>
          </p15:clr>
        </p15:guide>
        <p15:guide id="6" orient="horz" pos="408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EA"/>
    <a:srgbClr val="D0E1F7"/>
    <a:srgbClr val="FFFFFF"/>
    <a:srgbClr val="000000"/>
    <a:srgbClr val="E9002F"/>
    <a:srgbClr val="595757"/>
    <a:srgbClr val="221815"/>
    <a:srgbClr val="888888"/>
    <a:srgbClr val="898989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85" d="100"/>
          <a:sy n="85" d="100"/>
        </p:scale>
        <p:origin x="394" y="58"/>
      </p:cViewPr>
      <p:guideLst>
        <p:guide orient="horz" pos="2136"/>
        <p:guide pos="3840"/>
        <p:guide pos="416"/>
        <p:guide pos="7256"/>
        <p:guide orient="horz" pos="344"/>
        <p:guide orient="horz" pos="408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09000F-6B58-4EA4-B32A-1B214CC38A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225398"/>
            <a:ext cx="10740640" cy="36426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982767"/>
            <a:ext cx="10733557" cy="5220568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344" userDrawn="1">
          <p15:clr>
            <a:srgbClr val="F26B43"/>
          </p15:clr>
        </p15:guide>
        <p15:guide id="6" orient="horz" pos="408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344" userDrawn="1">
          <p15:clr>
            <a:srgbClr val="F26B43"/>
          </p15:clr>
        </p15:guide>
        <p15:guide id="6" orient="horz" pos="408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4CAFD75-C2EF-49EA-89DD-730E41C04F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701" y="6095355"/>
            <a:ext cx="1095072" cy="6157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E5CEFB-883D-44DC-9554-4EC6233731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3" cy="79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344" userDrawn="1">
          <p15:clr>
            <a:srgbClr val="F26B43"/>
          </p15:clr>
        </p15:guide>
        <p15:guide id="6" orient="horz" pos="408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39F927-69CD-4314-8393-D250098912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344" userDrawn="1">
          <p15:clr>
            <a:srgbClr val="F26B43"/>
          </p15:clr>
        </p15:guide>
        <p15:guide id="6" orient="horz" pos="408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hyperlink" Target="http://jalammar.github.io/illustrated-gpt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>
            <a:extLst>
              <a:ext uri="{FF2B5EF4-FFF2-40B4-BE49-F238E27FC236}">
                <a16:creationId xmlns:a16="http://schemas.microsoft.com/office/drawing/2014/main" id="{7BAD9554-9883-757D-3C4F-008B6636EA15}"/>
              </a:ext>
            </a:extLst>
          </p:cNvPr>
          <p:cNvSpPr txBox="1"/>
          <p:nvPr/>
        </p:nvSpPr>
        <p:spPr>
          <a:xfrm>
            <a:off x="3133471" y="86613"/>
            <a:ext cx="5652135" cy="1035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74495" marR="5080" indent="-1661795">
              <a:lnSpc>
                <a:spcPct val="100000"/>
              </a:lnSpc>
              <a:spcBef>
                <a:spcPts val="120"/>
              </a:spcBef>
            </a:pPr>
            <a:r>
              <a:rPr sz="3300" b="1" spc="315" dirty="0">
                <a:solidFill>
                  <a:srgbClr val="1D1D1A"/>
                </a:solidFill>
                <a:latin typeface="微软雅黑"/>
                <a:cs typeface="微软雅黑"/>
              </a:rPr>
              <a:t>昇思</a:t>
            </a:r>
            <a:r>
              <a:rPr sz="3300" b="1" spc="325" dirty="0">
                <a:solidFill>
                  <a:srgbClr val="1D1D1A"/>
                </a:solidFill>
                <a:latin typeface="Trebuchet MS"/>
                <a:cs typeface="Trebuchet MS"/>
              </a:rPr>
              <a:t>Mind</a:t>
            </a:r>
            <a:r>
              <a:rPr sz="3300" b="1" spc="-69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3300" b="1" spc="245" dirty="0">
                <a:solidFill>
                  <a:srgbClr val="1D1D1A"/>
                </a:solidFill>
                <a:latin typeface="Trebuchet MS"/>
                <a:cs typeface="Trebuchet MS"/>
              </a:rPr>
              <a:t>Spore</a:t>
            </a:r>
            <a:r>
              <a:rPr sz="3300" b="1" spc="270" dirty="0">
                <a:solidFill>
                  <a:srgbClr val="1D1D1A"/>
                </a:solidFill>
                <a:latin typeface="微软雅黑"/>
                <a:cs typeface="微软雅黑"/>
              </a:rPr>
              <a:t>技术公开课</a:t>
            </a:r>
            <a:r>
              <a:rPr sz="3300" b="1" spc="229" dirty="0">
                <a:solidFill>
                  <a:srgbClr val="1D1D1A"/>
                </a:solidFill>
                <a:latin typeface="微软雅黑"/>
                <a:cs typeface="微软雅黑"/>
              </a:rPr>
              <a:t>大模型专题</a:t>
            </a:r>
            <a:endParaRPr sz="3300" dirty="0">
              <a:latin typeface="微软雅黑"/>
              <a:cs typeface="微软雅黑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620E8E7-5F20-D244-6E1C-B91F37598DCF}"/>
              </a:ext>
            </a:extLst>
          </p:cNvPr>
          <p:cNvSpPr/>
          <p:nvPr/>
        </p:nvSpPr>
        <p:spPr>
          <a:xfrm>
            <a:off x="5187315" y="1312227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3048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64CD4A9-78EE-37EC-4EF4-D79B9E7CDB43}"/>
              </a:ext>
            </a:extLst>
          </p:cNvPr>
          <p:cNvSpPr txBox="1"/>
          <p:nvPr/>
        </p:nvSpPr>
        <p:spPr>
          <a:xfrm>
            <a:off x="5683250" y="1459229"/>
            <a:ext cx="546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1D1D1B"/>
                </a:solidFill>
                <a:latin typeface="Arial"/>
                <a:cs typeface="Arial"/>
              </a:rPr>
              <a:t>GPT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719BE484-35A1-5B81-B9DA-76F45EEAFFE3}"/>
              </a:ext>
            </a:extLst>
          </p:cNvPr>
          <p:cNvSpPr txBox="1">
            <a:spLocks/>
          </p:cNvSpPr>
          <p:nvPr/>
        </p:nvSpPr>
        <p:spPr>
          <a:xfrm>
            <a:off x="2657156" y="-79936"/>
            <a:ext cx="6783705" cy="8896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48895" lvl="0" indent="0" algn="ctr" defTabSz="91440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9560" algn="l"/>
                <a:tab pos="2188845" algn="l"/>
              </a:tabLst>
              <a:defRPr/>
            </a:pPr>
            <a:r>
              <a:rPr kumimoji="0" lang="en-US" sz="2400" b="1" i="0" u="non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	GPT</a:t>
            </a:r>
            <a:r>
              <a:rPr kumimoji="0" lang="en-US" sz="2400" b="1" i="0" u="none" kern="0" cap="none" spc="-9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kern="0" cap="none" spc="-1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Output</a:t>
            </a:r>
            <a:r>
              <a:rPr kumimoji="0" lang="en-US" sz="2400" b="1" i="0" u="non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	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GPT</a:t>
            </a:r>
            <a:r>
              <a:rPr kumimoji="0" lang="en-US" sz="2400" b="1" i="0" u="none" strike="noStrike" kern="0" cap="none" spc="-7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82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—</a:t>
            </a:r>
            <a:r>
              <a:rPr kumimoji="0" lang="en-US" sz="2400" b="1" i="0" u="none" strike="noStrike" kern="0" cap="none" spc="77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—</a:t>
            </a:r>
            <a:r>
              <a:rPr kumimoji="0" lang="en-US" sz="2400" b="1" i="0" u="none" strike="noStrike" kern="0" cap="none" spc="1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25" normalizeH="0" baseline="0" noProof="0" dirty="0">
                <a:ln>
                  <a:noFill/>
                </a:ln>
                <a:solidFill>
                  <a:srgbClr val="005C9C"/>
                </a:solidFill>
                <a:effectLst/>
                <a:uLnTx/>
                <a:uFillTx/>
                <a:latin typeface="Trebuchet MS"/>
                <a:ea typeface="+mj-ea"/>
              </a:rPr>
              <a:t>Generative(?)</a:t>
            </a:r>
            <a:r>
              <a:rPr kumimoji="0" lang="en-US" sz="2400" b="1" i="0" u="none" strike="noStrike" kern="0" cap="none" spc="-95" normalizeH="0" baseline="0" noProof="0" dirty="0">
                <a:ln>
                  <a:noFill/>
                </a:ln>
                <a:solidFill>
                  <a:srgbClr val="005C9C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4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Pre-</a:t>
            </a:r>
            <a:r>
              <a:rPr kumimoji="0" lang="en-US" sz="2400" b="1" i="0" u="none" strike="noStrike" kern="0" cap="none" spc="-7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trained</a:t>
            </a:r>
            <a:r>
              <a:rPr kumimoji="0" lang="en-US" sz="2400" b="1" i="0" u="none" strike="noStrike" kern="0" cap="none" spc="-6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1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Transformer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4658E4C-9C94-7B5A-A906-3BAABEAB29EB}"/>
              </a:ext>
            </a:extLst>
          </p:cNvPr>
          <p:cNvSpPr txBox="1"/>
          <p:nvPr/>
        </p:nvSpPr>
        <p:spPr>
          <a:xfrm>
            <a:off x="815022" y="1104645"/>
            <a:ext cx="6214745" cy="208470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defTabSz="914400">
              <a:spcBef>
                <a:spcPts val="1180"/>
              </a:spcBef>
            </a:pP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因此，GPT很适合应用于</a:t>
            </a:r>
            <a:r>
              <a:rPr b="1" kern="0" dirty="0">
                <a:solidFill>
                  <a:srgbClr val="1D1D1A"/>
                </a:solidFill>
                <a:latin typeface="微软雅黑"/>
                <a:cs typeface="微软雅黑"/>
              </a:rPr>
              <a:t>生成式</a:t>
            </a:r>
            <a:r>
              <a:rPr b="1" kern="0" spc="-20" dirty="0">
                <a:solidFill>
                  <a:srgbClr val="1D1D1A"/>
                </a:solidFill>
                <a:latin typeface="微软雅黑"/>
                <a:cs typeface="微软雅黑"/>
              </a:rPr>
              <a:t>（NLG）</a:t>
            </a:r>
            <a:r>
              <a:rPr kern="0" spc="-10" dirty="0">
                <a:solidFill>
                  <a:srgbClr val="1D1D1A"/>
                </a:solidFill>
                <a:latin typeface="微软雅黑"/>
                <a:cs typeface="微软雅黑"/>
              </a:rPr>
              <a:t>的下游任务中，如：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297180" indent="-284480" defTabSz="914400">
              <a:spcBef>
                <a:spcPts val="108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文本摘要</a:t>
            </a:r>
            <a:r>
              <a:rPr kern="0" spc="-10" dirty="0">
                <a:solidFill>
                  <a:srgbClr val="1D1D1A"/>
                </a:solidFill>
                <a:latin typeface="微软雅黑"/>
                <a:cs typeface="微软雅黑"/>
              </a:rPr>
              <a:t>（Summerization）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297180" indent="-284480" defTabSz="914400">
              <a:spcBef>
                <a:spcPts val="108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机器翻译（Machine</a:t>
            </a:r>
            <a:r>
              <a:rPr kern="0" spc="-2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kern="0" spc="-10" dirty="0">
                <a:solidFill>
                  <a:srgbClr val="1D1D1A"/>
                </a:solidFill>
                <a:latin typeface="微软雅黑"/>
                <a:cs typeface="微软雅黑"/>
              </a:rPr>
              <a:t>Translation）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297180" indent="-284480" defTabSz="914400">
              <a:spcBef>
                <a:spcPts val="108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问答（Question</a:t>
            </a:r>
            <a:r>
              <a:rPr kern="0" spc="1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kern="0" spc="-10" dirty="0">
                <a:solidFill>
                  <a:srgbClr val="1D1D1A"/>
                </a:solidFill>
                <a:latin typeface="微软雅黑"/>
                <a:cs typeface="微软雅黑"/>
              </a:rPr>
              <a:t>Answering）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297180" indent="-284480" defTabSz="914400">
              <a:spcBef>
                <a:spcPts val="108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kern="0" spc="-25" dirty="0">
                <a:solidFill>
                  <a:srgbClr val="1D1D1A"/>
                </a:solidFill>
                <a:latin typeface="微软雅黑"/>
                <a:cs typeface="微软雅黑"/>
              </a:rPr>
              <a:t>...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DD60A95-4F97-59DB-7B36-EA3B574E33AB}"/>
              </a:ext>
            </a:extLst>
          </p:cNvPr>
          <p:cNvSpPr txBox="1"/>
          <p:nvPr/>
        </p:nvSpPr>
        <p:spPr>
          <a:xfrm>
            <a:off x="927417" y="4087177"/>
            <a:ext cx="34594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b="1" kern="0" spc="-5" dirty="0">
                <a:solidFill>
                  <a:srgbClr val="C00000"/>
                </a:solidFill>
                <a:latin typeface="微软雅黑"/>
                <a:cs typeface="微软雅黑"/>
              </a:rPr>
              <a:t>如果是理解式的任务，该怎么办？</a:t>
            </a:r>
            <a:endParaRPr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1443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5">
            <a:extLst>
              <a:ext uri="{FF2B5EF4-FFF2-40B4-BE49-F238E27FC236}">
                <a16:creationId xmlns:a16="http://schemas.microsoft.com/office/drawing/2014/main" id="{429D4CE6-C77E-AA74-30FD-F67A0C27DCE0}"/>
              </a:ext>
            </a:extLst>
          </p:cNvPr>
          <p:cNvPicPr/>
          <p:nvPr/>
        </p:nvPicPr>
        <p:blipFill rotWithShape="1">
          <a:blip r:embed="rId2" cstate="print"/>
          <a:srcRect b="3294"/>
          <a:stretch/>
        </p:blipFill>
        <p:spPr>
          <a:xfrm>
            <a:off x="82895" y="1277303"/>
            <a:ext cx="11445240" cy="4799654"/>
          </a:xfrm>
          <a:prstGeom prst="rect">
            <a:avLst/>
          </a:prstGeom>
        </p:spPr>
      </p:pic>
      <p:sp>
        <p:nvSpPr>
          <p:cNvPr id="13" name="object 6">
            <a:extLst>
              <a:ext uri="{FF2B5EF4-FFF2-40B4-BE49-F238E27FC236}">
                <a16:creationId xmlns:a16="http://schemas.microsoft.com/office/drawing/2014/main" id="{D2B7F7E7-43A5-6EB4-71A4-A3B46FB6CFB3}"/>
              </a:ext>
            </a:extLst>
          </p:cNvPr>
          <p:cNvSpPr txBox="1">
            <a:spLocks/>
          </p:cNvSpPr>
          <p:nvPr/>
        </p:nvSpPr>
        <p:spPr>
          <a:xfrm>
            <a:off x="2743211" y="-105249"/>
            <a:ext cx="6783705" cy="8896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48895" lvl="0" indent="0" algn="ctr" defTabSz="91440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9560" algn="l"/>
                <a:tab pos="2188845" algn="l"/>
              </a:tabLst>
              <a:defRPr/>
            </a:pPr>
            <a:r>
              <a:rPr kumimoji="0" lang="en-US" sz="2400" b="1" i="0" u="non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	GPT</a:t>
            </a:r>
            <a:r>
              <a:rPr kumimoji="0" lang="en-US" sz="2400" b="1" i="0" u="none" kern="0" cap="none" spc="-9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kern="0" cap="none" spc="-1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Output</a:t>
            </a:r>
            <a:r>
              <a:rPr kumimoji="0" lang="en-US" sz="2400" b="1" i="0" u="non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	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GPT</a:t>
            </a:r>
            <a:r>
              <a:rPr kumimoji="0" lang="en-US" sz="2400" b="1" i="0" u="none" strike="noStrike" kern="0" cap="none" spc="-7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82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—</a:t>
            </a:r>
            <a:r>
              <a:rPr kumimoji="0" lang="en-US" sz="2400" b="1" i="0" u="none" strike="noStrike" kern="0" cap="none" spc="77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—</a:t>
            </a:r>
            <a:r>
              <a:rPr kumimoji="0" lang="en-US" sz="2400" b="1" i="0" u="none" strike="noStrike" kern="0" cap="none" spc="1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25" normalizeH="0" baseline="0" noProof="0" dirty="0">
                <a:ln>
                  <a:noFill/>
                </a:ln>
                <a:solidFill>
                  <a:srgbClr val="005C9C"/>
                </a:solidFill>
                <a:effectLst/>
                <a:uLnTx/>
                <a:uFillTx/>
                <a:latin typeface="Trebuchet MS"/>
                <a:ea typeface="+mj-ea"/>
              </a:rPr>
              <a:t>Generative(?)</a:t>
            </a:r>
            <a:r>
              <a:rPr kumimoji="0" lang="en-US" sz="2400" b="1" i="0" u="none" strike="noStrike" kern="0" cap="none" spc="-95" normalizeH="0" baseline="0" noProof="0" dirty="0">
                <a:ln>
                  <a:noFill/>
                </a:ln>
                <a:solidFill>
                  <a:srgbClr val="005C9C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4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Pre-</a:t>
            </a:r>
            <a:r>
              <a:rPr kumimoji="0" lang="en-US" sz="2400" b="1" i="0" u="none" strike="noStrike" kern="0" cap="none" spc="-7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trained</a:t>
            </a:r>
            <a:r>
              <a:rPr kumimoji="0" lang="en-US" sz="2400" b="1" i="0" u="none" strike="noStrike" kern="0" cap="none" spc="-6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1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Transformer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058C3C52-F013-02CA-F342-7DE2A21BF277}"/>
              </a:ext>
            </a:extLst>
          </p:cNvPr>
          <p:cNvSpPr txBox="1"/>
          <p:nvPr/>
        </p:nvSpPr>
        <p:spPr>
          <a:xfrm>
            <a:off x="866774" y="781043"/>
            <a:ext cx="10753725" cy="794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defTabSz="914400">
              <a:lnSpc>
                <a:spcPct val="150100"/>
              </a:lnSpc>
              <a:spcBef>
                <a:spcPts val="100"/>
              </a:spcBef>
            </a:pP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GPT按照生成式的逻辑统一了下游任务的应用模板，使用最后一个token（[EOS</a:t>
            </a:r>
            <a:r>
              <a:rPr kern="0" spc="-50" dirty="0">
                <a:solidFill>
                  <a:srgbClr val="1D1D1A"/>
                </a:solidFill>
                <a:latin typeface="微软雅黑"/>
                <a:cs typeface="微软雅黑"/>
              </a:rPr>
              <a:t>] </a:t>
            </a: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or</a:t>
            </a:r>
            <a:r>
              <a:rPr kern="0" spc="-15" dirty="0">
                <a:solidFill>
                  <a:srgbClr val="1D1D1A"/>
                </a:solidFill>
                <a:latin typeface="微软雅黑"/>
                <a:cs typeface="微软雅黑"/>
              </a:rPr>
              <a:t> [</a:t>
            </a: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EXTRACT]）</a:t>
            </a:r>
            <a:r>
              <a:rPr kern="0" spc="-15" dirty="0" err="1">
                <a:solidFill>
                  <a:srgbClr val="1D1D1A"/>
                </a:solidFill>
                <a:latin typeface="微软雅黑"/>
                <a:cs typeface="微软雅黑"/>
              </a:rPr>
              <a:t>对应的隐</a:t>
            </a:r>
            <a:r>
              <a:rPr kern="0" spc="-5" dirty="0" err="1">
                <a:solidFill>
                  <a:srgbClr val="1D1D1A"/>
                </a:solidFill>
                <a:latin typeface="微软雅黑"/>
                <a:cs typeface="微软雅黑"/>
              </a:rPr>
              <a:t>向量，输入</a:t>
            </a:r>
            <a:r>
              <a:rPr lang="zh-CN" altLang="en-US" kern="0" spc="-5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kern="0" spc="-5" dirty="0" err="1">
                <a:solidFill>
                  <a:srgbClr val="1D1D1A"/>
                </a:solidFill>
                <a:latin typeface="微软雅黑"/>
              </a:rPr>
              <a:t>额</a:t>
            </a:r>
            <a:r>
              <a:rPr kern="0" spc="-5" dirty="0" err="1">
                <a:solidFill>
                  <a:srgbClr val="1D1D1A"/>
                </a:solidFill>
                <a:latin typeface="微软雅黑"/>
                <a:cs typeface="微软雅黑"/>
              </a:rPr>
              <a:t>外的输出层中，进行分类标签预测</a:t>
            </a:r>
            <a:r>
              <a:rPr kern="0" spc="-5" dirty="0">
                <a:solidFill>
                  <a:srgbClr val="1D1D1A"/>
                </a:solidFill>
                <a:latin typeface="微软雅黑"/>
                <a:cs typeface="微软雅黑"/>
              </a:rPr>
              <a:t>。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1E61EE1D-1A13-BE6A-826F-8A3C4FE1A01C}"/>
              </a:ext>
            </a:extLst>
          </p:cNvPr>
          <p:cNvSpPr txBox="1"/>
          <p:nvPr/>
        </p:nvSpPr>
        <p:spPr>
          <a:xfrm>
            <a:off x="270192" y="6086157"/>
            <a:ext cx="52984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kern="0" dirty="0">
                <a:solidFill>
                  <a:srgbClr val="1D1D1A"/>
                </a:solidFill>
                <a:latin typeface="Trebuchet MS"/>
                <a:cs typeface="Trebuchet MS"/>
              </a:rPr>
              <a:t>[Reference]</a:t>
            </a:r>
            <a:r>
              <a:rPr sz="1200" kern="0" spc="14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Trebuchet MS"/>
                <a:cs typeface="Trebuchet MS"/>
              </a:rPr>
              <a:t>improving</a:t>
            </a:r>
            <a:r>
              <a:rPr sz="1200" kern="0" spc="13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Trebuchet MS"/>
                <a:cs typeface="Trebuchet MS"/>
              </a:rPr>
              <a:t>Language</a:t>
            </a:r>
            <a:r>
              <a:rPr sz="1200" kern="0" spc="10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Trebuchet MS"/>
                <a:cs typeface="Trebuchet MS"/>
              </a:rPr>
              <a:t>Understanding</a:t>
            </a:r>
            <a:r>
              <a:rPr sz="1200" kern="0" spc="2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Trebuchet MS"/>
                <a:cs typeface="Trebuchet MS"/>
              </a:rPr>
              <a:t>by</a:t>
            </a:r>
            <a:r>
              <a:rPr sz="1200" kern="0" spc="15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kern="0" spc="-10" dirty="0">
                <a:solidFill>
                  <a:srgbClr val="1D1D1A"/>
                </a:solidFill>
                <a:latin typeface="Trebuchet MS"/>
                <a:cs typeface="Trebuchet MS"/>
              </a:rPr>
              <a:t>Generative</a:t>
            </a:r>
            <a:r>
              <a:rPr sz="1200" kern="0" spc="9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Trebuchet MS"/>
                <a:cs typeface="Trebuchet MS"/>
              </a:rPr>
              <a:t>Pre-</a:t>
            </a:r>
            <a:r>
              <a:rPr sz="1200" kern="0" spc="-10" dirty="0">
                <a:solidFill>
                  <a:srgbClr val="1D1D1A"/>
                </a:solidFill>
                <a:latin typeface="Trebuchet MS"/>
                <a:cs typeface="Trebuchet MS"/>
              </a:rPr>
              <a:t>Training</a:t>
            </a:r>
            <a:endParaRPr sz="1200" kern="0" dirty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3233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A3ABB06-D5DD-1220-8B3C-0B5CCD14F02E}"/>
              </a:ext>
            </a:extLst>
          </p:cNvPr>
          <p:cNvSpPr txBox="1"/>
          <p:nvPr/>
        </p:nvSpPr>
        <p:spPr>
          <a:xfrm>
            <a:off x="639063" y="5907991"/>
            <a:ext cx="7181215" cy="342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defTabSz="914400">
              <a:lnSpc>
                <a:spcPts val="1090"/>
              </a:lnSpc>
              <a:spcBef>
                <a:spcPts val="110"/>
              </a:spcBef>
            </a:pPr>
            <a:endParaRPr sz="95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25780" defTabSz="914400">
              <a:lnSpc>
                <a:spcPts val="1390"/>
              </a:lnSpc>
            </a:pPr>
            <a:r>
              <a:rPr sz="1200" kern="0" spc="-20" dirty="0">
                <a:solidFill>
                  <a:srgbClr val="1D1D1A"/>
                </a:solidFill>
                <a:latin typeface="微软雅黑"/>
                <a:cs typeface="微软雅黑"/>
              </a:rPr>
              <a:t>Reference</a:t>
            </a:r>
            <a:r>
              <a:rPr sz="1200" kern="0" spc="-25" dirty="0">
                <a:solidFill>
                  <a:srgbClr val="1D1D1A"/>
                </a:solidFill>
                <a:latin typeface="微软雅黑"/>
                <a:cs typeface="微软雅黑"/>
              </a:rPr>
              <a:t>：[知乎]“追星”Transformer（</a:t>
            </a: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二）：</a:t>
            </a:r>
            <a:r>
              <a:rPr sz="1200" kern="0" spc="-5" dirty="0">
                <a:solidFill>
                  <a:srgbClr val="1D1D1A"/>
                </a:solidFill>
                <a:latin typeface="微软雅黑"/>
                <a:cs typeface="微软雅黑"/>
              </a:rPr>
              <a:t>基于</a:t>
            </a:r>
            <a:r>
              <a:rPr sz="1200" kern="0" spc="-30" dirty="0">
                <a:solidFill>
                  <a:srgbClr val="1D1D1A"/>
                </a:solidFill>
                <a:latin typeface="微软雅黑"/>
                <a:cs typeface="微软雅黑"/>
              </a:rPr>
              <a:t>Transformer</a:t>
            </a: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的预训练模型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GPT</a:t>
            </a:r>
            <a:r>
              <a:rPr sz="1200" kern="0" spc="37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by</a:t>
            </a:r>
            <a:r>
              <a:rPr sz="1200" kern="0" spc="15" dirty="0">
                <a:solidFill>
                  <a:srgbClr val="1D1D1A"/>
                </a:solidFill>
                <a:latin typeface="微软雅黑"/>
                <a:cs typeface="微软雅黑"/>
              </a:rPr>
              <a:t> 铁心核桃</a:t>
            </a:r>
            <a:endParaRPr sz="12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A165E64F-426A-3D66-FDE5-16C3BC0312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0"/>
            <a:ext cx="10687282" cy="5915641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D6C6D1BA-F43C-D515-82DD-2519E53EF6A8}"/>
              </a:ext>
            </a:extLst>
          </p:cNvPr>
          <p:cNvSpPr txBox="1">
            <a:spLocks/>
          </p:cNvSpPr>
          <p:nvPr/>
        </p:nvSpPr>
        <p:spPr>
          <a:xfrm>
            <a:off x="792480" y="110626"/>
            <a:ext cx="1651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defTabSz="914400">
              <a:spcBef>
                <a:spcPts val="100"/>
              </a:spcBef>
            </a:pPr>
            <a:r>
              <a:rPr lang="zh-CN" altLang="en-US" sz="3200" b="0" kern="0" spc="-1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文本分类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B28C8B7-7298-1C9D-0B46-DFC46377D869}"/>
              </a:ext>
            </a:extLst>
          </p:cNvPr>
          <p:cNvSpPr txBox="1"/>
          <p:nvPr/>
        </p:nvSpPr>
        <p:spPr>
          <a:xfrm>
            <a:off x="6994143" y="78404"/>
            <a:ext cx="16522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32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文本蕴含</a:t>
            </a:r>
            <a:endParaRPr sz="32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22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>
            <a:extLst>
              <a:ext uri="{FF2B5EF4-FFF2-40B4-BE49-F238E27FC236}">
                <a16:creationId xmlns:a16="http://schemas.microsoft.com/office/drawing/2014/main" id="{524A0A4D-98F5-3F84-D422-C72E9243CDB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912" y="0"/>
            <a:ext cx="10215648" cy="6057164"/>
          </a:xfrm>
          <a:prstGeom prst="rect">
            <a:avLst/>
          </a:prstGeom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444D824C-4081-FA98-CE50-A187BF5433AD}"/>
              </a:ext>
            </a:extLst>
          </p:cNvPr>
          <p:cNvSpPr txBox="1"/>
          <p:nvPr/>
        </p:nvSpPr>
        <p:spPr>
          <a:xfrm>
            <a:off x="537112" y="5996049"/>
            <a:ext cx="7181215" cy="342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defTabSz="914400">
              <a:lnSpc>
                <a:spcPts val="1090"/>
              </a:lnSpc>
              <a:spcBef>
                <a:spcPts val="110"/>
              </a:spcBef>
            </a:pPr>
            <a:endParaRPr sz="95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25780" defTabSz="914400">
              <a:lnSpc>
                <a:spcPts val="1390"/>
              </a:lnSpc>
            </a:pPr>
            <a:r>
              <a:rPr sz="1200" kern="0" spc="-20" dirty="0">
                <a:solidFill>
                  <a:srgbClr val="1D1D1A"/>
                </a:solidFill>
                <a:latin typeface="微软雅黑"/>
                <a:cs typeface="微软雅黑"/>
              </a:rPr>
              <a:t>Reference</a:t>
            </a:r>
            <a:r>
              <a:rPr sz="1200" kern="0" spc="-25" dirty="0">
                <a:solidFill>
                  <a:srgbClr val="1D1D1A"/>
                </a:solidFill>
                <a:latin typeface="微软雅黑"/>
                <a:cs typeface="微软雅黑"/>
              </a:rPr>
              <a:t>：[知乎]“追星”Transformer（</a:t>
            </a: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二）：</a:t>
            </a:r>
            <a:r>
              <a:rPr sz="1200" kern="0" spc="-5" dirty="0">
                <a:solidFill>
                  <a:srgbClr val="1D1D1A"/>
                </a:solidFill>
                <a:latin typeface="微软雅黑"/>
                <a:cs typeface="微软雅黑"/>
              </a:rPr>
              <a:t>基于</a:t>
            </a:r>
            <a:r>
              <a:rPr sz="1200" kern="0" spc="-30" dirty="0">
                <a:solidFill>
                  <a:srgbClr val="1D1D1A"/>
                </a:solidFill>
                <a:latin typeface="微软雅黑"/>
                <a:cs typeface="微软雅黑"/>
              </a:rPr>
              <a:t>Transformer</a:t>
            </a: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的预训练模型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GPT</a:t>
            </a:r>
            <a:r>
              <a:rPr sz="1200" kern="0" spc="37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by</a:t>
            </a:r>
            <a:r>
              <a:rPr sz="1200" kern="0" spc="15" dirty="0">
                <a:solidFill>
                  <a:srgbClr val="1D1D1A"/>
                </a:solidFill>
                <a:latin typeface="微软雅黑"/>
                <a:cs typeface="微软雅黑"/>
              </a:rPr>
              <a:t> 铁心核桃</a:t>
            </a:r>
            <a:endParaRPr sz="12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89C13AF0-312E-EDA6-1AFB-2FBF021A0CE7}"/>
              </a:ext>
            </a:extLst>
          </p:cNvPr>
          <p:cNvSpPr txBox="1">
            <a:spLocks/>
          </p:cNvSpPr>
          <p:nvPr/>
        </p:nvSpPr>
        <p:spPr>
          <a:xfrm>
            <a:off x="975203" y="176618"/>
            <a:ext cx="2057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defTabSz="914400">
              <a:spcBef>
                <a:spcPts val="100"/>
              </a:spcBef>
            </a:pPr>
            <a:r>
              <a:rPr lang="zh-CN" altLang="en-US" sz="3200" b="0" kern="0" spc="-2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语义相似度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6155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700383D-1012-13C2-BE79-2D4C9C48C267}"/>
              </a:ext>
            </a:extLst>
          </p:cNvPr>
          <p:cNvSpPr txBox="1"/>
          <p:nvPr/>
        </p:nvSpPr>
        <p:spPr>
          <a:xfrm>
            <a:off x="721994" y="5999157"/>
            <a:ext cx="7181215" cy="342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defTabSz="914400">
              <a:lnSpc>
                <a:spcPts val="1090"/>
              </a:lnSpc>
              <a:spcBef>
                <a:spcPts val="110"/>
              </a:spcBef>
            </a:pPr>
            <a:endParaRPr sz="95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25780" defTabSz="914400">
              <a:lnSpc>
                <a:spcPts val="1390"/>
              </a:lnSpc>
            </a:pPr>
            <a:r>
              <a:rPr sz="1200" kern="0" spc="-20" dirty="0">
                <a:solidFill>
                  <a:srgbClr val="1D1D1A"/>
                </a:solidFill>
                <a:latin typeface="微软雅黑"/>
                <a:cs typeface="微软雅黑"/>
              </a:rPr>
              <a:t>Reference</a:t>
            </a:r>
            <a:r>
              <a:rPr sz="1200" kern="0" spc="-25" dirty="0">
                <a:solidFill>
                  <a:srgbClr val="1D1D1A"/>
                </a:solidFill>
                <a:latin typeface="微软雅黑"/>
                <a:cs typeface="微软雅黑"/>
              </a:rPr>
              <a:t>：[知乎]“追星”Transformer（</a:t>
            </a: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二）：</a:t>
            </a:r>
            <a:r>
              <a:rPr sz="1200" kern="0" spc="-5" dirty="0">
                <a:solidFill>
                  <a:srgbClr val="1D1D1A"/>
                </a:solidFill>
                <a:latin typeface="微软雅黑"/>
                <a:cs typeface="微软雅黑"/>
              </a:rPr>
              <a:t>基于</a:t>
            </a:r>
            <a:r>
              <a:rPr sz="1200" kern="0" spc="-30" dirty="0">
                <a:solidFill>
                  <a:srgbClr val="1D1D1A"/>
                </a:solidFill>
                <a:latin typeface="微软雅黑"/>
                <a:cs typeface="微软雅黑"/>
              </a:rPr>
              <a:t>Transformer</a:t>
            </a: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的预训练模型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GPT</a:t>
            </a:r>
            <a:r>
              <a:rPr sz="1200" kern="0" spc="37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by</a:t>
            </a:r>
            <a:r>
              <a:rPr sz="1200" kern="0" spc="15" dirty="0">
                <a:solidFill>
                  <a:srgbClr val="1D1D1A"/>
                </a:solidFill>
                <a:latin typeface="微软雅黑"/>
                <a:cs typeface="微软雅黑"/>
              </a:rPr>
              <a:t> 铁心核桃</a:t>
            </a:r>
            <a:endParaRPr sz="12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5C6EE08E-D336-3F39-4245-09932EE1CD7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-25816"/>
            <a:ext cx="9225280" cy="6094937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A11BFED3-44A9-46F1-086F-2DFA156196AD}"/>
              </a:ext>
            </a:extLst>
          </p:cNvPr>
          <p:cNvSpPr txBox="1">
            <a:spLocks/>
          </p:cNvSpPr>
          <p:nvPr/>
        </p:nvSpPr>
        <p:spPr>
          <a:xfrm>
            <a:off x="1315746" y="23604"/>
            <a:ext cx="3283156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defTabSz="914400">
              <a:spcBef>
                <a:spcPts val="100"/>
              </a:spcBef>
            </a:pPr>
            <a:r>
              <a:rPr lang="en-US" sz="3200" b="0" kern="0" dirty="0">
                <a:latin typeface="微软雅黑"/>
                <a:cs typeface="微软雅黑"/>
              </a:rPr>
              <a:t>Multiple</a:t>
            </a:r>
            <a:r>
              <a:rPr lang="en-US" sz="3200" b="0" kern="0" spc="-50" dirty="0">
                <a:latin typeface="微软雅黑"/>
                <a:cs typeface="微软雅黑"/>
              </a:rPr>
              <a:t> </a:t>
            </a:r>
            <a:r>
              <a:rPr lang="en-US" sz="3200" b="0" kern="0" spc="-10" dirty="0">
                <a:latin typeface="微软雅黑"/>
                <a:cs typeface="微软雅黑"/>
              </a:rPr>
              <a:t>Choice</a:t>
            </a:r>
            <a:endParaRPr lang="en-US" sz="3200" kern="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3188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3D31CB7-661B-9F4D-960D-86687A57F647}"/>
              </a:ext>
            </a:extLst>
          </p:cNvPr>
          <p:cNvSpPr/>
          <p:nvPr/>
        </p:nvSpPr>
        <p:spPr>
          <a:xfrm>
            <a:off x="0" y="502919"/>
            <a:ext cx="2585720" cy="477520"/>
          </a:xfrm>
          <a:custGeom>
            <a:avLst/>
            <a:gdLst/>
            <a:ahLst/>
            <a:cxnLst/>
            <a:rect l="l" t="t" r="r" b="b"/>
            <a:pathLst>
              <a:path w="2585720" h="477519">
                <a:moveTo>
                  <a:pt x="2412873" y="0"/>
                </a:moveTo>
                <a:lnTo>
                  <a:pt x="0" y="0"/>
                </a:lnTo>
                <a:lnTo>
                  <a:pt x="0" y="477519"/>
                </a:lnTo>
                <a:lnTo>
                  <a:pt x="2585720" y="477519"/>
                </a:lnTo>
                <a:lnTo>
                  <a:pt x="241287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D2FF0E7-257E-B96E-8B7C-B826C9DB5F29}"/>
              </a:ext>
            </a:extLst>
          </p:cNvPr>
          <p:cNvSpPr txBox="1"/>
          <p:nvPr/>
        </p:nvSpPr>
        <p:spPr>
          <a:xfrm>
            <a:off x="1366774" y="503237"/>
            <a:ext cx="844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20" dirty="0">
                <a:solidFill>
                  <a:srgbClr val="FFFFFF"/>
                </a:solidFill>
                <a:latin typeface="微软雅黑 Light"/>
                <a:cs typeface="微软雅黑 Light"/>
              </a:rPr>
              <a:t>目 录</a:t>
            </a:r>
            <a:endParaRPr sz="2800" dirty="0">
              <a:latin typeface="微软雅黑 Light"/>
              <a:cs typeface="微软雅黑 Light"/>
            </a:endParaRP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3F3B2136-9721-6340-069E-7A79F64E8ED4}"/>
              </a:ext>
            </a:extLst>
          </p:cNvPr>
          <p:cNvSpPr txBox="1">
            <a:spLocks/>
          </p:cNvSpPr>
          <p:nvPr/>
        </p:nvSpPr>
        <p:spPr>
          <a:xfrm>
            <a:off x="1431925" y="1703006"/>
            <a:ext cx="20173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6000" b="1" baseline="-13194" dirty="0">
                <a:solidFill>
                  <a:srgbClr val="757575"/>
                </a:solidFill>
                <a:latin typeface="微软雅黑"/>
                <a:ea typeface="+mn-ea"/>
              </a:rPr>
              <a:t>01</a:t>
            </a:r>
            <a:r>
              <a:rPr lang="en-US" sz="6000" spc="442" baseline="-7638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lang="en-US" sz="2200" b="1" dirty="0">
                <a:solidFill>
                  <a:srgbClr val="757575"/>
                </a:solidFill>
                <a:latin typeface="微软雅黑"/>
                <a:ea typeface="+mn-ea"/>
              </a:rPr>
              <a:t>GPT</a:t>
            </a:r>
            <a:r>
              <a:rPr lang="zh-CN" altLang="en-US" sz="2200" b="1" dirty="0">
                <a:solidFill>
                  <a:srgbClr val="757575"/>
                </a:solidFill>
                <a:latin typeface="微软雅黑"/>
                <a:ea typeface="+mn-ea"/>
              </a:rPr>
              <a:t>介绍</a:t>
            </a: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8FF67A7E-5D88-A5AA-3E1E-3A087A68D8B3}"/>
              </a:ext>
            </a:extLst>
          </p:cNvPr>
          <p:cNvSpPr txBox="1"/>
          <p:nvPr/>
        </p:nvSpPr>
        <p:spPr>
          <a:xfrm>
            <a:off x="1406525" y="2573337"/>
            <a:ext cx="4325620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4500"/>
              </a:lnSpc>
              <a:spcBef>
                <a:spcPts val="100"/>
              </a:spcBef>
            </a:pPr>
            <a:r>
              <a:rPr sz="6000" b="1" baseline="-7638" dirty="0">
                <a:solidFill>
                  <a:srgbClr val="C00000"/>
                </a:solidFill>
                <a:latin typeface="微软雅黑"/>
                <a:ea typeface="+mj-ea"/>
              </a:rPr>
              <a:t>02</a:t>
            </a:r>
            <a:r>
              <a:rPr sz="6000" b="1" spc="434" baseline="-13194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spc="-20" dirty="0">
                <a:solidFill>
                  <a:srgbClr val="C00000"/>
                </a:solidFill>
                <a:latin typeface="微软雅黑"/>
                <a:ea typeface="+mj-ea"/>
                <a:cs typeface="+mj-cs"/>
              </a:rPr>
              <a:t>Unsupervised Language</a:t>
            </a:r>
          </a:p>
          <a:p>
            <a:pPr marL="875665">
              <a:lnSpc>
                <a:spcPts val="2340"/>
              </a:lnSpc>
            </a:pPr>
            <a:r>
              <a:rPr sz="2200" b="1" spc="-20" dirty="0">
                <a:solidFill>
                  <a:srgbClr val="C00000"/>
                </a:solidFill>
                <a:latin typeface="微软雅黑"/>
                <a:ea typeface="+mj-ea"/>
                <a:cs typeface="+mj-cs"/>
              </a:rPr>
              <a:t>Modelling</a:t>
            </a:r>
          </a:p>
          <a:p>
            <a:pPr marL="63500">
              <a:lnSpc>
                <a:spcPct val="100000"/>
              </a:lnSpc>
              <a:spcBef>
                <a:spcPts val="439"/>
              </a:spcBef>
            </a:pPr>
            <a:r>
              <a:rPr sz="6000" b="1" baseline="-13194" dirty="0">
                <a:solidFill>
                  <a:srgbClr val="757575"/>
                </a:solidFill>
                <a:latin typeface="微软雅黑"/>
                <a:cs typeface="微软雅黑"/>
              </a:rPr>
              <a:t>03</a:t>
            </a:r>
            <a:r>
              <a:rPr sz="6000" b="1" spc="442" baseline="-13194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dirty="0">
                <a:solidFill>
                  <a:srgbClr val="757575"/>
                </a:solidFill>
                <a:latin typeface="微软雅黑"/>
                <a:cs typeface="微软雅黑"/>
              </a:rPr>
              <a:t>Supervised</a:t>
            </a:r>
            <a:r>
              <a:rPr sz="2200" b="1" spc="20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dirty="0">
                <a:solidFill>
                  <a:srgbClr val="757575"/>
                </a:solidFill>
                <a:latin typeface="微软雅黑"/>
                <a:cs typeface="微软雅黑"/>
              </a:rPr>
              <a:t>Fine-</a:t>
            </a:r>
            <a:r>
              <a:rPr sz="2200" b="1" spc="-10" dirty="0">
                <a:solidFill>
                  <a:srgbClr val="757575"/>
                </a:solidFill>
                <a:latin typeface="微软雅黑"/>
                <a:cs typeface="微软雅黑"/>
              </a:rPr>
              <a:t>Tuning</a:t>
            </a:r>
            <a:endParaRPr sz="22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6718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>
            <a:extLst>
              <a:ext uri="{FF2B5EF4-FFF2-40B4-BE49-F238E27FC236}">
                <a16:creationId xmlns:a16="http://schemas.microsoft.com/office/drawing/2014/main" id="{E3261168-EEEB-73AB-6FBD-3EB218AA3FAE}"/>
              </a:ext>
            </a:extLst>
          </p:cNvPr>
          <p:cNvSpPr txBox="1">
            <a:spLocks/>
          </p:cNvSpPr>
          <p:nvPr/>
        </p:nvSpPr>
        <p:spPr>
          <a:xfrm>
            <a:off x="437197" y="7153"/>
            <a:ext cx="11323955" cy="513715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58076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Language</a:t>
            </a:r>
            <a:r>
              <a:rPr kumimoji="0" lang="en-US" sz="2400" b="1" i="0" u="none" strike="noStrike" kern="0" cap="none" spc="6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4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Modeling</a:t>
            </a:r>
            <a:r>
              <a:rPr kumimoji="0" lang="en-US" sz="2400" b="1" i="0" u="none" strike="noStrike" kern="0" cap="none" spc="2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5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Objective</a:t>
            </a:r>
            <a:endParaRPr kumimoji="0" lang="en-US" sz="2400" b="1" i="0" u="none" strike="noStrike" kern="0" cap="none" spc="-55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FC328ED1-1997-CD80-A11F-91E1CA64778C}"/>
              </a:ext>
            </a:extLst>
          </p:cNvPr>
          <p:cNvSpPr txBox="1"/>
          <p:nvPr/>
        </p:nvSpPr>
        <p:spPr>
          <a:xfrm>
            <a:off x="815022" y="775757"/>
            <a:ext cx="4502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0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假设我们有一组由</a:t>
            </a:r>
            <a:r>
              <a:rPr sz="2000" kern="0" dirty="0">
                <a:solidFill>
                  <a:srgbClr val="1D1D1A"/>
                </a:solidFill>
                <a:latin typeface="微软雅黑"/>
                <a:cs typeface="微软雅黑"/>
              </a:rPr>
              <a:t>n</a:t>
            </a:r>
            <a:r>
              <a:rPr sz="20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个词汇组成的序列：</a:t>
            </a:r>
            <a:endParaRPr sz="20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pic>
        <p:nvPicPr>
          <p:cNvPr id="11" name="object 6">
            <a:extLst>
              <a:ext uri="{FF2B5EF4-FFF2-40B4-BE49-F238E27FC236}">
                <a16:creationId xmlns:a16="http://schemas.microsoft.com/office/drawing/2014/main" id="{DAD39BD7-B1A7-A0C6-B36F-AB50248A268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203" y="1560449"/>
            <a:ext cx="4564164" cy="531323"/>
          </a:xfrm>
          <a:prstGeom prst="rect">
            <a:avLst/>
          </a:prstGeom>
        </p:spPr>
      </p:pic>
      <p:sp>
        <p:nvSpPr>
          <p:cNvPr id="12" name="object 7">
            <a:extLst>
              <a:ext uri="{FF2B5EF4-FFF2-40B4-BE49-F238E27FC236}">
                <a16:creationId xmlns:a16="http://schemas.microsoft.com/office/drawing/2014/main" id="{6C2FCBCE-2781-FAD5-EE5D-DE85FA2909D6}"/>
              </a:ext>
            </a:extLst>
          </p:cNvPr>
          <p:cNvSpPr txBox="1"/>
          <p:nvPr/>
        </p:nvSpPr>
        <p:spPr>
          <a:xfrm>
            <a:off x="808672" y="2240702"/>
            <a:ext cx="10200005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defTabSz="914400">
              <a:lnSpc>
                <a:spcPct val="141800"/>
              </a:lnSpc>
              <a:spcBef>
                <a:spcPts val="100"/>
              </a:spcBef>
            </a:pPr>
            <a:r>
              <a:rPr sz="20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我们需要判断这个序列组成的句子是不是在说人话。通过计算整个序列的概率</a:t>
            </a:r>
            <a:r>
              <a:rPr sz="2000" kern="0" dirty="0">
                <a:solidFill>
                  <a:srgbClr val="1D1D1A"/>
                </a:solidFill>
                <a:latin typeface="微软雅黑"/>
                <a:cs typeface="微软雅黑"/>
              </a:rPr>
              <a:t>P(U</a:t>
            </a:r>
            <a:r>
              <a:rPr sz="2000" kern="0" spc="-20" dirty="0">
                <a:solidFill>
                  <a:srgbClr val="1D1D1A"/>
                </a:solidFill>
                <a:latin typeface="微软雅黑"/>
                <a:cs typeface="微软雅黑"/>
              </a:rPr>
              <a:t>)，我们认</a:t>
            </a:r>
            <a:r>
              <a:rPr sz="20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为概率越高，序列组成的句子越符合我们日常说话的方式。</a:t>
            </a:r>
            <a:endParaRPr sz="20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91625172-23DF-19DA-D08F-4FAA8D881B7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7167" y="3585160"/>
            <a:ext cx="6228105" cy="617021"/>
          </a:xfrm>
          <a:prstGeom prst="rect">
            <a:avLst/>
          </a:prstGeom>
        </p:spPr>
      </p:pic>
      <p:sp>
        <p:nvSpPr>
          <p:cNvPr id="14" name="object 9">
            <a:extLst>
              <a:ext uri="{FF2B5EF4-FFF2-40B4-BE49-F238E27FC236}">
                <a16:creationId xmlns:a16="http://schemas.microsoft.com/office/drawing/2014/main" id="{0F30CDDB-C6BF-F7F8-BEA2-9FB9276D6FE0}"/>
              </a:ext>
            </a:extLst>
          </p:cNvPr>
          <p:cNvSpPr txBox="1"/>
          <p:nvPr/>
        </p:nvSpPr>
        <p:spPr>
          <a:xfrm>
            <a:off x="1221739" y="4580994"/>
            <a:ext cx="8848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4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p(“人哪有不发疯的，硬撑罢了”) &gt; p</a:t>
            </a:r>
            <a:r>
              <a:rPr sz="24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(“狗玻甜由刘恐貌品哟”)</a:t>
            </a:r>
            <a:endParaRPr sz="24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E88E35F-589C-62C1-6D7B-D0A83E6AED43}"/>
              </a:ext>
            </a:extLst>
          </p:cNvPr>
          <p:cNvSpPr txBox="1"/>
          <p:nvPr/>
        </p:nvSpPr>
        <p:spPr>
          <a:xfrm>
            <a:off x="1235710" y="6056665"/>
            <a:ext cx="666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Reference</a:t>
            </a:r>
            <a:r>
              <a:rPr sz="12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：[知乎]“追星”</a:t>
            </a:r>
            <a:r>
              <a:rPr sz="1200" kern="0" spc="-20" dirty="0">
                <a:solidFill>
                  <a:srgbClr val="1D1D1A"/>
                </a:solidFill>
                <a:latin typeface="微软雅黑"/>
                <a:cs typeface="微软雅黑"/>
              </a:rPr>
              <a:t>Transformer（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二）：基于</a:t>
            </a:r>
            <a:r>
              <a:rPr sz="1200" kern="0" spc="-30" dirty="0">
                <a:solidFill>
                  <a:srgbClr val="1D1D1A"/>
                </a:solidFill>
                <a:latin typeface="微软雅黑"/>
                <a:cs typeface="微软雅黑"/>
              </a:rPr>
              <a:t>Transformer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的预训练模型GPT</a:t>
            </a:r>
            <a:r>
              <a:rPr sz="1200" kern="0" spc="26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by</a:t>
            </a:r>
            <a:r>
              <a:rPr sz="1200" kern="0" spc="5" dirty="0">
                <a:solidFill>
                  <a:srgbClr val="1D1D1A"/>
                </a:solidFill>
                <a:latin typeface="微软雅黑"/>
                <a:cs typeface="微软雅黑"/>
              </a:rPr>
              <a:t> 铁心核桃</a:t>
            </a:r>
            <a:endParaRPr sz="12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2516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>
            <a:extLst>
              <a:ext uri="{FF2B5EF4-FFF2-40B4-BE49-F238E27FC236}">
                <a16:creationId xmlns:a16="http://schemas.microsoft.com/office/drawing/2014/main" id="{26E72A34-1220-A1B7-67C5-1385EE66A907}"/>
              </a:ext>
            </a:extLst>
          </p:cNvPr>
          <p:cNvSpPr txBox="1">
            <a:spLocks/>
          </p:cNvSpPr>
          <p:nvPr/>
        </p:nvSpPr>
        <p:spPr>
          <a:xfrm>
            <a:off x="436403" y="73024"/>
            <a:ext cx="11323955" cy="513715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58076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Language</a:t>
            </a:r>
            <a:r>
              <a:rPr kumimoji="0" lang="en-US" sz="2400" b="1" i="0" u="none" strike="noStrike" kern="0" cap="none" spc="6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4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Modeling</a:t>
            </a:r>
            <a:r>
              <a:rPr kumimoji="0" lang="en-US" sz="2400" b="1" i="0" u="none" strike="noStrike" kern="0" cap="none" spc="2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5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Objective</a:t>
            </a:r>
            <a:endParaRPr kumimoji="0" lang="en-US" sz="2400" b="1" i="0" u="none" strike="noStrike" kern="0" cap="none" spc="-55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B625A454-A2A0-8EAC-E146-E5B9E50A3774}"/>
              </a:ext>
            </a:extLst>
          </p:cNvPr>
          <p:cNvSpPr txBox="1"/>
          <p:nvPr/>
        </p:nvSpPr>
        <p:spPr>
          <a:xfrm>
            <a:off x="814228" y="841628"/>
            <a:ext cx="7677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0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按照链式法则</a:t>
            </a:r>
            <a:r>
              <a:rPr sz="2000" kern="0" dirty="0">
                <a:solidFill>
                  <a:srgbClr val="1D1D1A"/>
                </a:solidFill>
                <a:latin typeface="微软雅黑"/>
                <a:cs typeface="微软雅黑"/>
              </a:rPr>
              <a:t>（Chain</a:t>
            </a:r>
            <a:r>
              <a:rPr sz="2000" kern="0" spc="12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20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Rule），</a:t>
            </a:r>
            <a:r>
              <a:rPr sz="20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我们可以把概率计算进一步转换成：</a:t>
            </a:r>
            <a:endParaRPr sz="20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grpSp>
        <p:nvGrpSpPr>
          <p:cNvPr id="14" name="object 6">
            <a:extLst>
              <a:ext uri="{FF2B5EF4-FFF2-40B4-BE49-F238E27FC236}">
                <a16:creationId xmlns:a16="http://schemas.microsoft.com/office/drawing/2014/main" id="{96732086-9ABA-A11A-869B-06866469BE71}"/>
              </a:ext>
            </a:extLst>
          </p:cNvPr>
          <p:cNvGrpSpPr/>
          <p:nvPr/>
        </p:nvGrpSpPr>
        <p:grpSpPr>
          <a:xfrm>
            <a:off x="831358" y="1749742"/>
            <a:ext cx="10705465" cy="2261235"/>
            <a:chOff x="832152" y="2006600"/>
            <a:chExt cx="10705465" cy="2261235"/>
          </a:xfrm>
        </p:grpSpPr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CB34BCA3-C5D8-163D-965A-ED7636D68FF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152" y="2006600"/>
              <a:ext cx="10704889" cy="2261024"/>
            </a:xfrm>
            <a:prstGeom prst="rect">
              <a:avLst/>
            </a:prstGeom>
          </p:spPr>
        </p:pic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BE909DE0-D7B1-4977-BAC2-F5E5E897DA0A}"/>
                </a:ext>
              </a:extLst>
            </p:cNvPr>
            <p:cNvSpPr/>
            <p:nvPr/>
          </p:nvSpPr>
          <p:spPr>
            <a:xfrm>
              <a:off x="3256279" y="3378200"/>
              <a:ext cx="426720" cy="645160"/>
            </a:xfrm>
            <a:custGeom>
              <a:avLst/>
              <a:gdLst/>
              <a:ahLst/>
              <a:cxnLst/>
              <a:rect l="l" t="t" r="r" b="b"/>
              <a:pathLst>
                <a:path w="426720" h="645160">
                  <a:moveTo>
                    <a:pt x="0" y="645160"/>
                  </a:moveTo>
                  <a:lnTo>
                    <a:pt x="426720" y="645160"/>
                  </a:lnTo>
                  <a:lnTo>
                    <a:pt x="426720" y="0"/>
                  </a:lnTo>
                  <a:lnTo>
                    <a:pt x="0" y="0"/>
                  </a:lnTo>
                  <a:lnTo>
                    <a:pt x="0" y="645160"/>
                  </a:lnTo>
                  <a:close/>
                </a:path>
              </a:pathLst>
            </a:custGeom>
            <a:ln w="406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3465AE7F-3A74-5A1F-275D-D7916D45F380}"/>
                </a:ext>
              </a:extLst>
            </p:cNvPr>
            <p:cNvSpPr/>
            <p:nvPr/>
          </p:nvSpPr>
          <p:spPr>
            <a:xfrm>
              <a:off x="3215639" y="3967479"/>
              <a:ext cx="3001645" cy="14604"/>
            </a:xfrm>
            <a:custGeom>
              <a:avLst/>
              <a:gdLst/>
              <a:ahLst/>
              <a:cxnLst/>
              <a:rect l="l" t="t" r="r" b="b"/>
              <a:pathLst>
                <a:path w="3001645" h="14604">
                  <a:moveTo>
                    <a:pt x="0" y="14605"/>
                  </a:moveTo>
                  <a:lnTo>
                    <a:pt x="3001645" y="0"/>
                  </a:lnTo>
                </a:path>
              </a:pathLst>
            </a:custGeom>
            <a:ln w="30479">
              <a:solidFill>
                <a:srgbClr val="C6000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0EC5CD25-0AFE-D8D4-C281-229871A72781}"/>
                </a:ext>
              </a:extLst>
            </p:cNvPr>
            <p:cNvSpPr/>
            <p:nvPr/>
          </p:nvSpPr>
          <p:spPr>
            <a:xfrm>
              <a:off x="6446519" y="3429000"/>
              <a:ext cx="381000" cy="462280"/>
            </a:xfrm>
            <a:custGeom>
              <a:avLst/>
              <a:gdLst/>
              <a:ahLst/>
              <a:cxnLst/>
              <a:rect l="l" t="t" r="r" b="b"/>
              <a:pathLst>
                <a:path w="381000" h="462279">
                  <a:moveTo>
                    <a:pt x="190500" y="0"/>
                  </a:moveTo>
                  <a:lnTo>
                    <a:pt x="0" y="231139"/>
                  </a:lnTo>
                  <a:lnTo>
                    <a:pt x="190500" y="462280"/>
                  </a:lnTo>
                  <a:lnTo>
                    <a:pt x="190500" y="346710"/>
                  </a:lnTo>
                  <a:lnTo>
                    <a:pt x="381000" y="346710"/>
                  </a:lnTo>
                  <a:lnTo>
                    <a:pt x="381000" y="115570"/>
                  </a:lnTo>
                  <a:lnTo>
                    <a:pt x="190500" y="11557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object 11">
            <a:extLst>
              <a:ext uri="{FF2B5EF4-FFF2-40B4-BE49-F238E27FC236}">
                <a16:creationId xmlns:a16="http://schemas.microsoft.com/office/drawing/2014/main" id="{20E2004F-E7F1-0515-DF40-50F230781BE6}"/>
              </a:ext>
            </a:extLst>
          </p:cNvPr>
          <p:cNvSpPr txBox="1">
            <a:spLocks/>
          </p:cNvSpPr>
          <p:nvPr/>
        </p:nvSpPr>
        <p:spPr>
          <a:xfrm>
            <a:off x="2973545" y="3156838"/>
            <a:ext cx="7179309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2400" b="0" i="0">
                <a:solidFill>
                  <a:srgbClr val="1D1D1A"/>
                </a:solidFill>
                <a:latin typeface="微软雅黑"/>
                <a:ea typeface="+mn-ea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23926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-1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是不是很眼熟？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900" b="0" i="0" u="none" strike="noStrike" kern="0" cap="none" spc="0" normalizeH="0" baseline="0" noProof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  <a:p>
            <a:pPr marL="508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u</a:t>
            </a:r>
            <a:r>
              <a:rPr kumimoji="0" lang="en-US" altLang="zh-CN" sz="1800" b="1" i="0" u="none" strike="noStrike" kern="0" cap="none" spc="0" normalizeH="0" baseline="-18518" noProof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i</a:t>
            </a:r>
            <a:r>
              <a:rPr kumimoji="0" lang="en-US" altLang="zh-CN" sz="1800" b="1" i="0" u="none" strike="noStrike" kern="0" cap="none" spc="-15" normalizeH="0" baseline="0" noProof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: </a:t>
            </a:r>
            <a:r>
              <a:rPr kumimoji="0" lang="zh-CN" altLang="en-US" sz="1800" b="1" i="0" u="none" strike="noStrike" kern="0" cap="none" spc="-15" normalizeH="0" baseline="0" noProof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当前被预测的下一个单词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  <a:p>
            <a:pPr marL="50800" marR="43180" lvl="0" indent="0" defTabSz="914400" eaLnBrk="1" fontAlgn="auto" latinLnBrk="0" hangingPunct="1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u</a:t>
            </a:r>
            <a:r>
              <a:rPr kumimoji="0" lang="en-US" altLang="zh-CN" sz="1800" b="1" i="0" u="none" strike="noStrike" kern="0" cap="none" spc="0" normalizeH="0" baseline="-18518" noProof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1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...u</a:t>
            </a:r>
            <a:r>
              <a:rPr kumimoji="0" lang="en-US" altLang="zh-CN" sz="1800" b="1" i="0" u="none" strike="noStrike" kern="0" cap="none" spc="0" normalizeH="0" baseline="-18518" noProof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i-1</a:t>
            </a:r>
            <a:r>
              <a:rPr kumimoji="0" lang="zh-CN" altLang="en-US" sz="1800" b="1" i="0" u="none" strike="noStrike" kern="0" cap="none" spc="-15" normalizeH="0" baseline="0" noProof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：前序内容，模型基于前序词汇进行下一单词预测</a:t>
            </a:r>
            <a:r>
              <a:rPr kumimoji="0" lang="zh-CN" altLang="en-US" sz="1800" b="1" i="0" u="none" strike="noStrike" kern="0" cap="none" spc="500" normalizeH="0" baseline="0" noProof="0">
                <a:ln>
                  <a:noFill/>
                </a:ln>
                <a:solidFill>
                  <a:srgbClr val="001F5F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        </a:t>
            </a:r>
            <a:r>
              <a:rPr kumimoji="0" lang="en-US" altLang="zh-CN" sz="1800" b="1" i="0" u="none" strike="noStrike" kern="0" cap="none" spc="-1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i</a:t>
            </a:r>
            <a:r>
              <a:rPr kumimoji="0" lang="zh-CN" altLang="en-US" sz="1800" b="1" i="0" u="none" strike="noStrike" kern="0" cap="none" spc="-1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：窗口长度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（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context</a:t>
            </a:r>
            <a:r>
              <a:rPr kumimoji="0" lang="zh-CN" altLang="en-US" sz="1800" b="1" i="0" u="none" strike="noStrike" kern="0" cap="none" spc="4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window</a:t>
            </a:r>
            <a:r>
              <a:rPr kumimoji="0" lang="zh-CN" altLang="en-US" sz="1800" b="1" i="0" u="none" strike="noStrike" kern="0" cap="none" spc="2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 </a:t>
            </a:r>
            <a:r>
              <a:rPr kumimoji="0" lang="en-US" altLang="zh-CN" sz="1800" b="1" i="0" u="none" strike="noStrike" kern="0" cap="none" spc="-1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length</a:t>
            </a:r>
            <a:r>
              <a:rPr kumimoji="0" lang="zh-CN" altLang="en-US" sz="1800" b="1" i="0" u="none" strike="noStrike" kern="0" cap="none" spc="-1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），</a:t>
            </a:r>
            <a:r>
              <a:rPr kumimoji="0" lang="zh-CN" altLang="en-US" sz="1800" b="1" i="0" u="none" strike="noStrike" kern="0" cap="none" spc="-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宋体" panose="02010600030101010101" pitchFamily="2" charset="-122"/>
              </a:rPr>
              <a:t>即需要往前看多少个单词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宋体" panose="02010600030101010101" pitchFamily="2" charset="-122"/>
            </a:endParaRPr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3ED90AB0-96AD-AF69-54F8-DF0FC4D600FA}"/>
              </a:ext>
            </a:extLst>
          </p:cNvPr>
          <p:cNvSpPr/>
          <p:nvPr/>
        </p:nvSpPr>
        <p:spPr>
          <a:xfrm>
            <a:off x="3905726" y="3116262"/>
            <a:ext cx="2209800" cy="650240"/>
          </a:xfrm>
          <a:custGeom>
            <a:avLst/>
            <a:gdLst/>
            <a:ahLst/>
            <a:cxnLst/>
            <a:rect l="l" t="t" r="r" b="b"/>
            <a:pathLst>
              <a:path w="2209800" h="650239">
                <a:moveTo>
                  <a:pt x="0" y="650239"/>
                </a:moveTo>
                <a:lnTo>
                  <a:pt x="2209800" y="650239"/>
                </a:lnTo>
                <a:lnTo>
                  <a:pt x="2209800" y="0"/>
                </a:lnTo>
                <a:lnTo>
                  <a:pt x="0" y="0"/>
                </a:lnTo>
                <a:lnTo>
                  <a:pt x="0" y="650239"/>
                </a:lnTo>
                <a:close/>
              </a:path>
            </a:pathLst>
          </a:custGeom>
          <a:ln w="4064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4C962ACB-56E4-BE4C-38C1-710BF6AD0529}"/>
              </a:ext>
            </a:extLst>
          </p:cNvPr>
          <p:cNvSpPr txBox="1"/>
          <p:nvPr/>
        </p:nvSpPr>
        <p:spPr>
          <a:xfrm>
            <a:off x="1234916" y="6131577"/>
            <a:ext cx="666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Reference</a:t>
            </a:r>
            <a:r>
              <a:rPr sz="12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：[知乎]“追星”</a:t>
            </a:r>
            <a:r>
              <a:rPr sz="1200" kern="0" spc="-20" dirty="0">
                <a:solidFill>
                  <a:srgbClr val="1D1D1A"/>
                </a:solidFill>
                <a:latin typeface="微软雅黑"/>
                <a:cs typeface="微软雅黑"/>
              </a:rPr>
              <a:t>Transformer（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二）：基于</a:t>
            </a:r>
            <a:r>
              <a:rPr sz="1200" kern="0" spc="-30" dirty="0">
                <a:solidFill>
                  <a:srgbClr val="1D1D1A"/>
                </a:solidFill>
                <a:latin typeface="微软雅黑"/>
                <a:cs typeface="微软雅黑"/>
              </a:rPr>
              <a:t>Transformer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的预训练模型GPT</a:t>
            </a:r>
            <a:r>
              <a:rPr sz="1200" kern="0" spc="26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by</a:t>
            </a:r>
            <a:r>
              <a:rPr sz="1200" kern="0" spc="5" dirty="0">
                <a:solidFill>
                  <a:srgbClr val="1D1D1A"/>
                </a:solidFill>
                <a:latin typeface="微软雅黑"/>
                <a:cs typeface="微软雅黑"/>
              </a:rPr>
              <a:t> 铁心核桃</a:t>
            </a:r>
            <a:endParaRPr sz="12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07306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860790BB-93D6-656D-3965-D4C7F00EF02E}"/>
              </a:ext>
            </a:extLst>
          </p:cNvPr>
          <p:cNvSpPr txBox="1">
            <a:spLocks/>
          </p:cNvSpPr>
          <p:nvPr/>
        </p:nvSpPr>
        <p:spPr>
          <a:xfrm>
            <a:off x="437197" y="51976"/>
            <a:ext cx="11323955" cy="513715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58076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Language</a:t>
            </a:r>
            <a:r>
              <a:rPr kumimoji="0" lang="en-US" sz="2400" b="1" i="0" u="none" strike="noStrike" kern="0" cap="none" spc="6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4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Modeling</a:t>
            </a:r>
            <a:r>
              <a:rPr kumimoji="0" lang="en-US" sz="2400" b="1" i="0" u="none" strike="noStrike" kern="0" cap="none" spc="2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5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Objective</a:t>
            </a:r>
            <a:endParaRPr kumimoji="0" lang="en-US" sz="2400" b="1" i="0" u="none" strike="noStrike" kern="0" cap="none" spc="-55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E3257AD-9AE9-27B2-F905-DA47B4234B2E}"/>
              </a:ext>
            </a:extLst>
          </p:cNvPr>
          <p:cNvSpPr txBox="1"/>
          <p:nvPr/>
        </p:nvSpPr>
        <p:spPr>
          <a:xfrm>
            <a:off x="815022" y="693580"/>
            <a:ext cx="4608195" cy="89026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defTabSz="914400">
              <a:spcBef>
                <a:spcPts val="1100"/>
              </a:spcBef>
            </a:pPr>
            <a:r>
              <a:rPr sz="20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在模型训练中，我们的目标是最大化</a:t>
            </a:r>
            <a:r>
              <a:rPr sz="2000" kern="0" spc="-20" dirty="0">
                <a:solidFill>
                  <a:srgbClr val="1D1D1A"/>
                </a:solidFill>
                <a:latin typeface="微软雅黑"/>
                <a:cs typeface="微软雅黑"/>
              </a:rPr>
              <a:t>P(U)</a:t>
            </a:r>
            <a:endParaRPr sz="20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12700" defTabSz="914400">
              <a:spcBef>
                <a:spcPts val="1005"/>
              </a:spcBef>
            </a:pPr>
            <a:r>
              <a:rPr sz="20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—— 让生成的句子看起来更像人话：</a:t>
            </a:r>
            <a:endParaRPr sz="20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pic>
        <p:nvPicPr>
          <p:cNvPr id="9" name="object 6">
            <a:extLst>
              <a:ext uri="{FF2B5EF4-FFF2-40B4-BE49-F238E27FC236}">
                <a16:creationId xmlns:a16="http://schemas.microsoft.com/office/drawing/2014/main" id="{50692592-5949-96B7-A7A7-D3761F3408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202" y="2012848"/>
            <a:ext cx="11348438" cy="1524651"/>
          </a:xfrm>
          <a:prstGeom prst="rect">
            <a:avLst/>
          </a:prstGeom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C483AFBA-69B5-0FDB-E406-58711C86058B}"/>
              </a:ext>
            </a:extLst>
          </p:cNvPr>
          <p:cNvSpPr txBox="1"/>
          <p:nvPr/>
        </p:nvSpPr>
        <p:spPr>
          <a:xfrm>
            <a:off x="1115694" y="3752311"/>
            <a:ext cx="8586470" cy="16306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69900" indent="-457200" defTabSz="914400">
              <a:spcBef>
                <a:spcPts val="1100"/>
              </a:spcBef>
              <a:buFontTx/>
              <a:buChar char="•"/>
              <a:tabLst>
                <a:tab pos="469265" algn="l"/>
                <a:tab pos="469900" algn="l"/>
              </a:tabLst>
            </a:pPr>
            <a:r>
              <a:rPr sz="2000" kern="0" dirty="0">
                <a:solidFill>
                  <a:srgbClr val="1D1D1A"/>
                </a:solidFill>
                <a:latin typeface="Arial"/>
                <a:cs typeface="Arial"/>
              </a:rPr>
              <a:t>θ</a:t>
            </a:r>
            <a:r>
              <a:rPr sz="20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：模型参数</a:t>
            </a:r>
            <a:endParaRPr sz="20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469900" indent="-457200" defTabSz="914400">
              <a:spcBef>
                <a:spcPts val="1005"/>
              </a:spcBef>
              <a:buFontTx/>
              <a:buChar char="•"/>
              <a:tabLst>
                <a:tab pos="469265" algn="l"/>
                <a:tab pos="469900" algn="l"/>
              </a:tabLst>
            </a:pPr>
            <a:r>
              <a:rPr sz="2000" kern="0" dirty="0">
                <a:solidFill>
                  <a:srgbClr val="1D1D1A"/>
                </a:solidFill>
                <a:latin typeface="Arial"/>
                <a:cs typeface="Arial"/>
              </a:rPr>
              <a:t>k</a:t>
            </a:r>
            <a:r>
              <a:rPr sz="2000" kern="0" dirty="0">
                <a:solidFill>
                  <a:srgbClr val="1D1D1A"/>
                </a:solidFill>
                <a:latin typeface="微软雅黑"/>
                <a:cs typeface="微软雅黑"/>
              </a:rPr>
              <a:t>：窗口长度（受内存、算力等约束，模型没办法看到前序所有单词</a:t>
            </a:r>
            <a:r>
              <a:rPr sz="2000" kern="0" spc="-50" dirty="0">
                <a:solidFill>
                  <a:srgbClr val="1D1D1A"/>
                </a:solidFill>
                <a:latin typeface="微软雅黑"/>
                <a:cs typeface="微软雅黑"/>
              </a:rPr>
              <a:t>）</a:t>
            </a:r>
            <a:endParaRPr sz="20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defTabSz="914400">
              <a:spcBef>
                <a:spcPts val="20"/>
              </a:spcBef>
            </a:pPr>
            <a:endParaRPr sz="185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122555" defTabSz="914400"/>
            <a:r>
              <a:rPr sz="2000" b="1" kern="0" dirty="0">
                <a:solidFill>
                  <a:srgbClr val="C60009"/>
                </a:solidFill>
                <a:latin typeface="微软雅黑"/>
                <a:cs typeface="微软雅黑"/>
              </a:rPr>
              <a:t>注：该训练无需进行任何标注，为无监督训练（Unsupervised</a:t>
            </a:r>
            <a:r>
              <a:rPr sz="2000" b="1" kern="0" spc="20" dirty="0">
                <a:solidFill>
                  <a:srgbClr val="C60009"/>
                </a:solidFill>
                <a:latin typeface="微软雅黑"/>
                <a:cs typeface="微软雅黑"/>
              </a:rPr>
              <a:t> </a:t>
            </a:r>
            <a:r>
              <a:rPr sz="2000" b="1" kern="0" spc="-20" dirty="0">
                <a:solidFill>
                  <a:srgbClr val="C60009"/>
                </a:solidFill>
                <a:latin typeface="微软雅黑"/>
                <a:cs typeface="微软雅黑"/>
              </a:rPr>
              <a:t>Training）</a:t>
            </a:r>
            <a:endParaRPr sz="2000" kern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74E4C3E1-223D-7429-CA6E-F6FA0D167E9C}"/>
              </a:ext>
            </a:extLst>
          </p:cNvPr>
          <p:cNvSpPr txBox="1"/>
          <p:nvPr/>
        </p:nvSpPr>
        <p:spPr>
          <a:xfrm>
            <a:off x="1225550" y="6096859"/>
            <a:ext cx="666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kern="0" spc="-10" dirty="0">
                <a:solidFill>
                  <a:srgbClr val="1D1D1A"/>
                </a:solidFill>
                <a:latin typeface="微软雅黑"/>
                <a:cs typeface="微软雅黑"/>
              </a:rPr>
              <a:t>Reference：</a:t>
            </a:r>
            <a:r>
              <a:rPr sz="1200" kern="0" spc="-15" dirty="0">
                <a:solidFill>
                  <a:srgbClr val="1D1D1A"/>
                </a:solidFill>
                <a:latin typeface="微软雅黑"/>
                <a:cs typeface="微软雅黑"/>
              </a:rPr>
              <a:t>[知乎]“追星”</a:t>
            </a:r>
            <a:r>
              <a:rPr sz="1200" kern="0" spc="-20" dirty="0">
                <a:solidFill>
                  <a:srgbClr val="1D1D1A"/>
                </a:solidFill>
                <a:latin typeface="微软雅黑"/>
                <a:cs typeface="微软雅黑"/>
              </a:rPr>
              <a:t>Transformer（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二）：基于</a:t>
            </a:r>
            <a:r>
              <a:rPr sz="1200" kern="0" spc="-30" dirty="0">
                <a:solidFill>
                  <a:srgbClr val="1D1D1A"/>
                </a:solidFill>
                <a:latin typeface="微软雅黑"/>
                <a:cs typeface="微软雅黑"/>
              </a:rPr>
              <a:t>Transformer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的预训练模型GPT</a:t>
            </a:r>
            <a:r>
              <a:rPr sz="1200" kern="0" spc="26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kern="0" dirty="0">
                <a:solidFill>
                  <a:srgbClr val="1D1D1A"/>
                </a:solidFill>
                <a:latin typeface="微软雅黑"/>
                <a:cs typeface="微软雅黑"/>
              </a:rPr>
              <a:t>by</a:t>
            </a:r>
            <a:r>
              <a:rPr sz="1200" kern="0" spc="5" dirty="0">
                <a:solidFill>
                  <a:srgbClr val="1D1D1A"/>
                </a:solidFill>
                <a:latin typeface="微软雅黑"/>
                <a:cs typeface="微软雅黑"/>
              </a:rPr>
              <a:t> 铁心核桃</a:t>
            </a:r>
            <a:endParaRPr sz="1200"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8866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3D31CB7-661B-9F4D-960D-86687A57F647}"/>
              </a:ext>
            </a:extLst>
          </p:cNvPr>
          <p:cNvSpPr/>
          <p:nvPr/>
        </p:nvSpPr>
        <p:spPr>
          <a:xfrm>
            <a:off x="0" y="502919"/>
            <a:ext cx="2585720" cy="477520"/>
          </a:xfrm>
          <a:custGeom>
            <a:avLst/>
            <a:gdLst/>
            <a:ahLst/>
            <a:cxnLst/>
            <a:rect l="l" t="t" r="r" b="b"/>
            <a:pathLst>
              <a:path w="2585720" h="477519">
                <a:moveTo>
                  <a:pt x="2412873" y="0"/>
                </a:moveTo>
                <a:lnTo>
                  <a:pt x="0" y="0"/>
                </a:lnTo>
                <a:lnTo>
                  <a:pt x="0" y="477519"/>
                </a:lnTo>
                <a:lnTo>
                  <a:pt x="2585720" y="477519"/>
                </a:lnTo>
                <a:lnTo>
                  <a:pt x="241287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D2FF0E7-257E-B96E-8B7C-B826C9DB5F29}"/>
              </a:ext>
            </a:extLst>
          </p:cNvPr>
          <p:cNvSpPr txBox="1"/>
          <p:nvPr/>
        </p:nvSpPr>
        <p:spPr>
          <a:xfrm>
            <a:off x="1366774" y="503237"/>
            <a:ext cx="844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20" dirty="0">
                <a:solidFill>
                  <a:srgbClr val="FFFFFF"/>
                </a:solidFill>
                <a:latin typeface="微软雅黑 Light"/>
                <a:cs typeface="微软雅黑 Light"/>
              </a:rPr>
              <a:t>目 录</a:t>
            </a:r>
            <a:endParaRPr sz="2800" dirty="0">
              <a:latin typeface="微软雅黑 Light"/>
              <a:cs typeface="微软雅黑 Light"/>
            </a:endParaRP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3F3B2136-9721-6340-069E-7A79F64E8ED4}"/>
              </a:ext>
            </a:extLst>
          </p:cNvPr>
          <p:cNvSpPr txBox="1">
            <a:spLocks/>
          </p:cNvSpPr>
          <p:nvPr/>
        </p:nvSpPr>
        <p:spPr>
          <a:xfrm>
            <a:off x="1431925" y="1703006"/>
            <a:ext cx="20173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6000" b="1" baseline="-13194" dirty="0">
                <a:solidFill>
                  <a:srgbClr val="757575"/>
                </a:solidFill>
                <a:latin typeface="微软雅黑"/>
                <a:ea typeface="+mn-ea"/>
              </a:rPr>
              <a:t>01</a:t>
            </a:r>
            <a:r>
              <a:rPr lang="en-US" sz="6000" spc="442" baseline="-7638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lang="en-US" sz="2200" b="1" dirty="0">
                <a:solidFill>
                  <a:srgbClr val="757575"/>
                </a:solidFill>
                <a:latin typeface="微软雅黑"/>
                <a:ea typeface="+mn-ea"/>
              </a:rPr>
              <a:t>GPT</a:t>
            </a:r>
            <a:r>
              <a:rPr lang="zh-CN" altLang="en-US" sz="2200" b="1" dirty="0">
                <a:solidFill>
                  <a:srgbClr val="757575"/>
                </a:solidFill>
                <a:latin typeface="微软雅黑"/>
                <a:ea typeface="+mn-ea"/>
              </a:rPr>
              <a:t>介绍</a:t>
            </a: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8FF67A7E-5D88-A5AA-3E1E-3A087A68D8B3}"/>
              </a:ext>
            </a:extLst>
          </p:cNvPr>
          <p:cNvSpPr txBox="1"/>
          <p:nvPr/>
        </p:nvSpPr>
        <p:spPr>
          <a:xfrm>
            <a:off x="1406525" y="2573337"/>
            <a:ext cx="4325620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4500"/>
              </a:lnSpc>
              <a:spcBef>
                <a:spcPts val="100"/>
              </a:spcBef>
            </a:pPr>
            <a:r>
              <a:rPr sz="6000" b="1" baseline="-13194" dirty="0">
                <a:solidFill>
                  <a:srgbClr val="757575"/>
                </a:solidFill>
                <a:latin typeface="微软雅黑"/>
                <a:cs typeface="+mj-cs"/>
              </a:rPr>
              <a:t>02</a:t>
            </a:r>
            <a:r>
              <a:rPr sz="6000" b="1" spc="434" baseline="-13194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dirty="0">
                <a:solidFill>
                  <a:srgbClr val="757575"/>
                </a:solidFill>
                <a:latin typeface="微软雅黑"/>
                <a:cs typeface="+mj-cs"/>
              </a:rPr>
              <a:t>Unsupervised Language</a:t>
            </a:r>
          </a:p>
          <a:p>
            <a:pPr marL="875665">
              <a:lnSpc>
                <a:spcPts val="2340"/>
              </a:lnSpc>
            </a:pPr>
            <a:r>
              <a:rPr sz="2200" b="1" dirty="0">
                <a:solidFill>
                  <a:srgbClr val="757575"/>
                </a:solidFill>
                <a:latin typeface="微软雅黑"/>
                <a:cs typeface="+mj-cs"/>
              </a:rPr>
              <a:t>Modelling</a:t>
            </a:r>
          </a:p>
          <a:p>
            <a:pPr marL="63500">
              <a:lnSpc>
                <a:spcPct val="100000"/>
              </a:lnSpc>
              <a:spcBef>
                <a:spcPts val="439"/>
              </a:spcBef>
            </a:pPr>
            <a:r>
              <a:rPr sz="6000" b="1" baseline="-7638" dirty="0">
                <a:solidFill>
                  <a:srgbClr val="C00000"/>
                </a:solidFill>
                <a:latin typeface="微软雅黑"/>
                <a:ea typeface="+mj-ea"/>
              </a:rPr>
              <a:t>03</a:t>
            </a:r>
            <a:r>
              <a:rPr sz="6000" b="1" spc="442" baseline="-13194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spc="-20" dirty="0">
                <a:solidFill>
                  <a:srgbClr val="C00000"/>
                </a:solidFill>
                <a:latin typeface="微软雅黑"/>
                <a:ea typeface="+mj-ea"/>
                <a:cs typeface="+mj-cs"/>
              </a:rPr>
              <a:t>Supervised Fine-Tuning</a:t>
            </a:r>
          </a:p>
        </p:txBody>
      </p:sp>
    </p:spTree>
    <p:extLst>
      <p:ext uri="{BB962C8B-B14F-4D97-AF65-F5344CB8AC3E}">
        <p14:creationId xmlns:p14="http://schemas.microsoft.com/office/powerpoint/2010/main" val="30612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3D31CB7-661B-9F4D-960D-86687A57F647}"/>
              </a:ext>
            </a:extLst>
          </p:cNvPr>
          <p:cNvSpPr/>
          <p:nvPr/>
        </p:nvSpPr>
        <p:spPr>
          <a:xfrm>
            <a:off x="0" y="502919"/>
            <a:ext cx="2585720" cy="477520"/>
          </a:xfrm>
          <a:custGeom>
            <a:avLst/>
            <a:gdLst/>
            <a:ahLst/>
            <a:cxnLst/>
            <a:rect l="l" t="t" r="r" b="b"/>
            <a:pathLst>
              <a:path w="2585720" h="477519">
                <a:moveTo>
                  <a:pt x="2412873" y="0"/>
                </a:moveTo>
                <a:lnTo>
                  <a:pt x="0" y="0"/>
                </a:lnTo>
                <a:lnTo>
                  <a:pt x="0" y="477519"/>
                </a:lnTo>
                <a:lnTo>
                  <a:pt x="2585720" y="477519"/>
                </a:lnTo>
                <a:lnTo>
                  <a:pt x="241287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D2FF0E7-257E-B96E-8B7C-B826C9DB5F29}"/>
              </a:ext>
            </a:extLst>
          </p:cNvPr>
          <p:cNvSpPr txBox="1"/>
          <p:nvPr/>
        </p:nvSpPr>
        <p:spPr>
          <a:xfrm>
            <a:off x="1366774" y="503237"/>
            <a:ext cx="844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20" dirty="0">
                <a:solidFill>
                  <a:srgbClr val="FFFFFF"/>
                </a:solidFill>
                <a:latin typeface="微软雅黑 Light"/>
                <a:cs typeface="微软雅黑 Light"/>
              </a:rPr>
              <a:t>目 录</a:t>
            </a:r>
            <a:endParaRPr sz="2800" dirty="0">
              <a:latin typeface="微软雅黑 Light"/>
              <a:cs typeface="微软雅黑 Light"/>
            </a:endParaRP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3F3B2136-9721-6340-069E-7A79F64E8ED4}"/>
              </a:ext>
            </a:extLst>
          </p:cNvPr>
          <p:cNvSpPr txBox="1">
            <a:spLocks/>
          </p:cNvSpPr>
          <p:nvPr/>
        </p:nvSpPr>
        <p:spPr>
          <a:xfrm>
            <a:off x="1431925" y="1703006"/>
            <a:ext cx="20173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6000" b="1" baseline="-7638" dirty="0">
                <a:solidFill>
                  <a:srgbClr val="C00000"/>
                </a:solidFill>
                <a:latin typeface="微软雅黑"/>
                <a:cs typeface="微软雅黑"/>
              </a:rPr>
              <a:t>01</a:t>
            </a:r>
            <a:r>
              <a:rPr lang="en-US" sz="6000" spc="442" baseline="-7638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lang="en-US" sz="2200" b="1" spc="-20" dirty="0">
                <a:solidFill>
                  <a:srgbClr val="C00000"/>
                </a:solidFill>
                <a:latin typeface="微软雅黑"/>
              </a:rPr>
              <a:t>GPT</a:t>
            </a:r>
            <a:r>
              <a:rPr lang="zh-CN" altLang="en-US" sz="2200" b="1" spc="-20" dirty="0">
                <a:solidFill>
                  <a:srgbClr val="C00000"/>
                </a:solidFill>
                <a:latin typeface="微软雅黑"/>
              </a:rPr>
              <a:t>介绍</a:t>
            </a: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8FF67A7E-5D88-A5AA-3E1E-3A087A68D8B3}"/>
              </a:ext>
            </a:extLst>
          </p:cNvPr>
          <p:cNvSpPr txBox="1"/>
          <p:nvPr/>
        </p:nvSpPr>
        <p:spPr>
          <a:xfrm>
            <a:off x="1406525" y="2573337"/>
            <a:ext cx="4325620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4500"/>
              </a:lnSpc>
              <a:spcBef>
                <a:spcPts val="100"/>
              </a:spcBef>
            </a:pPr>
            <a:r>
              <a:rPr sz="6000" b="1" baseline="-13194" dirty="0">
                <a:solidFill>
                  <a:srgbClr val="757575"/>
                </a:solidFill>
                <a:latin typeface="微软雅黑"/>
                <a:cs typeface="微软雅黑"/>
              </a:rPr>
              <a:t>02</a:t>
            </a:r>
            <a:r>
              <a:rPr sz="6000" b="1" spc="434" baseline="-13194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dirty="0">
                <a:solidFill>
                  <a:srgbClr val="757575"/>
                </a:solidFill>
                <a:latin typeface="微软雅黑"/>
                <a:cs typeface="微软雅黑"/>
              </a:rPr>
              <a:t>Unsupervised</a:t>
            </a:r>
            <a:r>
              <a:rPr sz="2200" b="1" spc="-15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spc="-10" dirty="0">
                <a:solidFill>
                  <a:srgbClr val="757575"/>
                </a:solidFill>
                <a:latin typeface="微软雅黑"/>
                <a:cs typeface="微软雅黑"/>
              </a:rPr>
              <a:t>Language</a:t>
            </a:r>
            <a:endParaRPr sz="2200" dirty="0">
              <a:latin typeface="微软雅黑"/>
              <a:cs typeface="微软雅黑"/>
            </a:endParaRPr>
          </a:p>
          <a:p>
            <a:pPr marL="875665">
              <a:lnSpc>
                <a:spcPts val="2340"/>
              </a:lnSpc>
            </a:pPr>
            <a:r>
              <a:rPr sz="2200" b="1" spc="-10" dirty="0">
                <a:solidFill>
                  <a:srgbClr val="757575"/>
                </a:solidFill>
                <a:latin typeface="微软雅黑"/>
                <a:cs typeface="微软雅黑"/>
              </a:rPr>
              <a:t>Modelling</a:t>
            </a:r>
            <a:endParaRPr sz="2200" dirty="0">
              <a:latin typeface="微软雅黑"/>
              <a:cs typeface="微软雅黑"/>
            </a:endParaRPr>
          </a:p>
          <a:p>
            <a:pPr marL="63500">
              <a:lnSpc>
                <a:spcPct val="100000"/>
              </a:lnSpc>
              <a:spcBef>
                <a:spcPts val="439"/>
              </a:spcBef>
            </a:pPr>
            <a:r>
              <a:rPr sz="6000" b="1" baseline="-13194" dirty="0">
                <a:solidFill>
                  <a:srgbClr val="757575"/>
                </a:solidFill>
                <a:latin typeface="微软雅黑"/>
                <a:cs typeface="微软雅黑"/>
              </a:rPr>
              <a:t>03</a:t>
            </a:r>
            <a:r>
              <a:rPr sz="6000" b="1" spc="442" baseline="-13194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dirty="0">
                <a:solidFill>
                  <a:srgbClr val="757575"/>
                </a:solidFill>
                <a:latin typeface="微软雅黑"/>
                <a:cs typeface="微软雅黑"/>
              </a:rPr>
              <a:t>Supervised</a:t>
            </a:r>
            <a:r>
              <a:rPr sz="2200" b="1" spc="20" dirty="0">
                <a:solidFill>
                  <a:srgbClr val="757575"/>
                </a:solidFill>
                <a:latin typeface="微软雅黑"/>
                <a:cs typeface="微软雅黑"/>
              </a:rPr>
              <a:t> </a:t>
            </a:r>
            <a:r>
              <a:rPr sz="2200" b="1" dirty="0">
                <a:solidFill>
                  <a:srgbClr val="757575"/>
                </a:solidFill>
                <a:latin typeface="微软雅黑"/>
                <a:cs typeface="微软雅黑"/>
              </a:rPr>
              <a:t>Fine-</a:t>
            </a:r>
            <a:r>
              <a:rPr sz="2200" b="1" spc="-10" dirty="0">
                <a:solidFill>
                  <a:srgbClr val="757575"/>
                </a:solidFill>
                <a:latin typeface="微软雅黑"/>
                <a:cs typeface="微软雅黑"/>
              </a:rPr>
              <a:t>Tuning</a:t>
            </a:r>
            <a:endParaRPr sz="22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574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>
            <a:extLst>
              <a:ext uri="{FF2B5EF4-FFF2-40B4-BE49-F238E27FC236}">
                <a16:creationId xmlns:a16="http://schemas.microsoft.com/office/drawing/2014/main" id="{FA993259-8FAA-9F61-BF11-D4286938411F}"/>
              </a:ext>
            </a:extLst>
          </p:cNvPr>
          <p:cNvSpPr txBox="1">
            <a:spLocks/>
          </p:cNvSpPr>
          <p:nvPr/>
        </p:nvSpPr>
        <p:spPr>
          <a:xfrm>
            <a:off x="437197" y="73024"/>
            <a:ext cx="11323955" cy="513715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06844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-55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Supervised</a:t>
            </a:r>
            <a:r>
              <a:rPr kumimoji="0" lang="en-US" sz="2400" b="1" i="0" u="none" strike="noStrike" kern="0" cap="none" spc="-8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4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Fine-</a:t>
            </a:r>
            <a:r>
              <a:rPr kumimoji="0" lang="en-US" sz="2400" b="1" i="0" u="none" strike="noStrike" kern="0" cap="none" spc="-10" normalizeH="0" baseline="0" noProof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tuning</a:t>
            </a:r>
            <a:endParaRPr kumimoji="0" lang="en-US" sz="2400" b="1" i="0" u="none" strike="noStrike" kern="0" cap="none" spc="-1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110D416-61B4-13BC-74C3-8ECB32F5C19B}"/>
              </a:ext>
            </a:extLst>
          </p:cNvPr>
          <p:cNvSpPr txBox="1"/>
          <p:nvPr/>
        </p:nvSpPr>
        <p:spPr>
          <a:xfrm>
            <a:off x="815022" y="709548"/>
            <a:ext cx="9855200" cy="218630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 defTabSz="914400">
              <a:spcBef>
                <a:spcPts val="1340"/>
              </a:spcBef>
            </a:pPr>
            <a:r>
              <a:rPr kern="0" spc="-15" dirty="0">
                <a:solidFill>
                  <a:srgbClr val="1D1D1A"/>
                </a:solidFill>
                <a:latin typeface="微软雅黑"/>
                <a:cs typeface="微软雅黑"/>
              </a:rPr>
              <a:t>针对下游任务的微调中，往往需要考虑两方面：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271780" indent="-259079" defTabSz="914400">
              <a:spcBef>
                <a:spcPts val="1245"/>
              </a:spcBef>
              <a:buFontTx/>
              <a:buAutoNum type="arabicPeriod"/>
              <a:tabLst>
                <a:tab pos="271780" algn="l"/>
              </a:tabLst>
            </a:pPr>
            <a:r>
              <a:rPr kern="0" spc="-5" dirty="0">
                <a:solidFill>
                  <a:srgbClr val="1D1D1A"/>
                </a:solidFill>
                <a:latin typeface="微软雅黑"/>
                <a:cs typeface="微软雅黑"/>
              </a:rPr>
              <a:t>预测出的标签是否正确？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271780" indent="-259079" defTabSz="914400">
              <a:spcBef>
                <a:spcPts val="1240"/>
              </a:spcBef>
              <a:buFontTx/>
              <a:buAutoNum type="arabicPeriod"/>
              <a:tabLst>
                <a:tab pos="271780" algn="l"/>
              </a:tabLst>
            </a:pPr>
            <a:r>
              <a:rPr kern="0" spc="-5" dirty="0">
                <a:solidFill>
                  <a:srgbClr val="1D1D1A"/>
                </a:solidFill>
                <a:latin typeface="微软雅黑"/>
                <a:cs typeface="微软雅黑"/>
              </a:rPr>
              <a:t>预训练中</a:t>
            </a: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language</a:t>
            </a:r>
            <a:r>
              <a:rPr kern="0" spc="5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modeling</a:t>
            </a:r>
            <a:r>
              <a:rPr kern="0" spc="-5" dirty="0">
                <a:solidFill>
                  <a:srgbClr val="1D1D1A"/>
                </a:solidFill>
                <a:latin typeface="微软雅黑"/>
                <a:cs typeface="微软雅黑"/>
              </a:rPr>
              <a:t>评测标准的</a:t>
            </a: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loss</a:t>
            </a:r>
            <a:r>
              <a:rPr kern="0" spc="-20" dirty="0">
                <a:solidFill>
                  <a:srgbClr val="1D1D1A"/>
                </a:solidFill>
                <a:latin typeface="微软雅黑"/>
                <a:cs typeface="微软雅黑"/>
              </a:rPr>
              <a:t>是否较低？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12700" defTabSz="914400">
              <a:spcBef>
                <a:spcPts val="1245"/>
              </a:spcBef>
            </a:pPr>
            <a:r>
              <a:rPr kern="0" spc="-10" dirty="0">
                <a:solidFill>
                  <a:srgbClr val="1D1D1A"/>
                </a:solidFill>
                <a:latin typeface="微软雅黑"/>
                <a:cs typeface="微软雅黑"/>
              </a:rPr>
              <a:t>（</a:t>
            </a:r>
            <a:r>
              <a:rPr kern="0" spc="-15" dirty="0">
                <a:solidFill>
                  <a:srgbClr val="1D1D1A"/>
                </a:solidFill>
                <a:latin typeface="微软雅黑"/>
                <a:cs typeface="微软雅黑"/>
              </a:rPr>
              <a:t>论文中的解释是，为了加快模型的收敛，增强模型的泛化性，所以在下游任务微调中也需要考虑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  <a:p>
            <a:pPr marL="12700" defTabSz="914400">
              <a:spcBef>
                <a:spcPts val="1240"/>
              </a:spcBef>
            </a:pP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language</a:t>
            </a:r>
            <a:r>
              <a:rPr kern="0" spc="7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kern="0" dirty="0">
                <a:solidFill>
                  <a:srgbClr val="1D1D1A"/>
                </a:solidFill>
                <a:latin typeface="微软雅黑"/>
                <a:cs typeface="微软雅黑"/>
              </a:rPr>
              <a:t>modelling</a:t>
            </a:r>
            <a:r>
              <a:rPr kern="0" spc="-10" dirty="0">
                <a:solidFill>
                  <a:srgbClr val="1D1D1A"/>
                </a:solidFill>
                <a:latin typeface="微软雅黑"/>
                <a:cs typeface="微软雅黑"/>
              </a:rPr>
              <a:t>的损失，当然</a:t>
            </a:r>
            <a:r>
              <a:rPr kern="0" dirty="0">
                <a:solidFill>
                  <a:srgbClr val="1D1D1A"/>
                </a:solidFill>
                <a:latin typeface="Arial"/>
                <a:cs typeface="Arial"/>
              </a:rPr>
              <a:t>λ</a:t>
            </a:r>
            <a:r>
              <a:rPr kern="0" spc="-10" dirty="0">
                <a:solidFill>
                  <a:srgbClr val="1D1D1A"/>
                </a:solidFill>
                <a:latin typeface="微软雅黑"/>
                <a:cs typeface="微软雅黑"/>
              </a:rPr>
              <a:t>可以设为</a:t>
            </a:r>
            <a:r>
              <a:rPr kern="0" spc="-25" dirty="0">
                <a:solidFill>
                  <a:srgbClr val="1D1D1A"/>
                </a:solidFill>
                <a:latin typeface="Arial"/>
                <a:cs typeface="Arial"/>
              </a:rPr>
              <a:t>0</a:t>
            </a:r>
            <a:r>
              <a:rPr kern="0" spc="-25" dirty="0">
                <a:solidFill>
                  <a:srgbClr val="1D1D1A"/>
                </a:solidFill>
                <a:latin typeface="微软雅黑"/>
                <a:cs typeface="微软雅黑"/>
              </a:rPr>
              <a:t>）</a:t>
            </a:r>
            <a:endParaRPr kern="0" dirty="0">
              <a:solidFill>
                <a:sysClr val="windowText" lastClr="000000"/>
              </a:solidFill>
              <a:latin typeface="微软雅黑"/>
              <a:cs typeface="微软雅黑"/>
            </a:endParaRPr>
          </a:p>
        </p:txBody>
      </p:sp>
      <p:grpSp>
        <p:nvGrpSpPr>
          <p:cNvPr id="10" name="object 6">
            <a:extLst>
              <a:ext uri="{FF2B5EF4-FFF2-40B4-BE49-F238E27FC236}">
                <a16:creationId xmlns:a16="http://schemas.microsoft.com/office/drawing/2014/main" id="{611994AB-59B0-67F3-63AF-676FBF084F92}"/>
              </a:ext>
            </a:extLst>
          </p:cNvPr>
          <p:cNvGrpSpPr/>
          <p:nvPr/>
        </p:nvGrpSpPr>
        <p:grpSpPr>
          <a:xfrm>
            <a:off x="2481556" y="3624262"/>
            <a:ext cx="6876415" cy="955040"/>
            <a:chOff x="2481556" y="3881120"/>
            <a:chExt cx="6876415" cy="955040"/>
          </a:xfrm>
        </p:grpSpPr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7DE41BAC-345C-56AD-5728-5838C798584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1556" y="4065369"/>
              <a:ext cx="6792006" cy="617021"/>
            </a:xfrm>
            <a:prstGeom prst="rect">
              <a:avLst/>
            </a:prstGeom>
          </p:spPr>
        </p:pic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637B0CA5-F525-886E-277C-DC7B04C3F650}"/>
                </a:ext>
              </a:extLst>
            </p:cNvPr>
            <p:cNvSpPr/>
            <p:nvPr/>
          </p:nvSpPr>
          <p:spPr>
            <a:xfrm>
              <a:off x="4632960" y="3901440"/>
              <a:ext cx="1605280" cy="914400"/>
            </a:xfrm>
            <a:custGeom>
              <a:avLst/>
              <a:gdLst/>
              <a:ahLst/>
              <a:cxnLst/>
              <a:rect l="l" t="t" r="r" b="b"/>
              <a:pathLst>
                <a:path w="1605279" h="914400">
                  <a:moveTo>
                    <a:pt x="0" y="914400"/>
                  </a:moveTo>
                  <a:lnTo>
                    <a:pt x="1605280" y="914400"/>
                  </a:lnTo>
                  <a:lnTo>
                    <a:pt x="160528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4064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29A407C1-93FF-77C1-E322-678FCE2D5DAD}"/>
                </a:ext>
              </a:extLst>
            </p:cNvPr>
            <p:cNvSpPr/>
            <p:nvPr/>
          </p:nvSpPr>
          <p:spPr>
            <a:xfrm>
              <a:off x="7747000" y="4008120"/>
              <a:ext cx="1590040" cy="731520"/>
            </a:xfrm>
            <a:custGeom>
              <a:avLst/>
              <a:gdLst/>
              <a:ahLst/>
              <a:cxnLst/>
              <a:rect l="l" t="t" r="r" b="b"/>
              <a:pathLst>
                <a:path w="1590040" h="731520">
                  <a:moveTo>
                    <a:pt x="0" y="731519"/>
                  </a:moveTo>
                  <a:lnTo>
                    <a:pt x="1590040" y="731519"/>
                  </a:lnTo>
                  <a:lnTo>
                    <a:pt x="1590040" y="0"/>
                  </a:lnTo>
                  <a:lnTo>
                    <a:pt x="0" y="0"/>
                  </a:lnTo>
                  <a:lnTo>
                    <a:pt x="0" y="731519"/>
                  </a:lnTo>
                  <a:close/>
                </a:path>
              </a:pathLst>
            </a:custGeom>
            <a:ln w="4064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87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2">
            <a:extLst>
              <a:ext uri="{FF2B5EF4-FFF2-40B4-BE49-F238E27FC236}">
                <a16:creationId xmlns:a16="http://schemas.microsoft.com/office/drawing/2014/main" id="{14F5DCAD-AE03-3C32-7127-005A144DF382}"/>
              </a:ext>
            </a:extLst>
          </p:cNvPr>
          <p:cNvSpPr txBox="1"/>
          <p:nvPr/>
        </p:nvSpPr>
        <p:spPr>
          <a:xfrm>
            <a:off x="727074" y="5908346"/>
            <a:ext cx="132080" cy="13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0"/>
              </a:lnSpc>
            </a:pPr>
            <a:r>
              <a:rPr sz="950" spc="-40" dirty="0">
                <a:solidFill>
                  <a:srgbClr val="1D1D1B"/>
                </a:solidFill>
                <a:latin typeface="Arial"/>
                <a:cs typeface="Arial"/>
              </a:rPr>
              <a:t>21</a:t>
            </a:r>
            <a:endParaRPr sz="950">
              <a:latin typeface="Arial"/>
              <a:cs typeface="Arial"/>
            </a:endParaRPr>
          </a:p>
        </p:txBody>
      </p:sp>
      <p:pic>
        <p:nvPicPr>
          <p:cNvPr id="88" name="object 4">
            <a:extLst>
              <a:ext uri="{FF2B5EF4-FFF2-40B4-BE49-F238E27FC236}">
                <a16:creationId xmlns:a16="http://schemas.microsoft.com/office/drawing/2014/main" id="{03E8DEF0-0414-E406-945D-F54492BBAE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7019" y="3354891"/>
            <a:ext cx="3736002" cy="2006600"/>
          </a:xfrm>
          <a:prstGeom prst="rect">
            <a:avLst/>
          </a:prstGeom>
        </p:spPr>
      </p:pic>
      <p:sp>
        <p:nvSpPr>
          <p:cNvPr id="89" name="object 5">
            <a:extLst>
              <a:ext uri="{FF2B5EF4-FFF2-40B4-BE49-F238E27FC236}">
                <a16:creationId xmlns:a16="http://schemas.microsoft.com/office/drawing/2014/main" id="{EBC8C0DE-BB9E-B29C-AEA4-4B55D55E88D4}"/>
              </a:ext>
            </a:extLst>
          </p:cNvPr>
          <p:cNvSpPr txBox="1"/>
          <p:nvPr/>
        </p:nvSpPr>
        <p:spPr>
          <a:xfrm>
            <a:off x="3162300" y="5722807"/>
            <a:ext cx="640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[BOS]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0" name="object 6">
            <a:extLst>
              <a:ext uri="{FF2B5EF4-FFF2-40B4-BE49-F238E27FC236}">
                <a16:creationId xmlns:a16="http://schemas.microsoft.com/office/drawing/2014/main" id="{2CE719B6-9F3C-790D-922E-54A1F3069369}"/>
              </a:ext>
            </a:extLst>
          </p:cNvPr>
          <p:cNvSpPr txBox="1"/>
          <p:nvPr/>
        </p:nvSpPr>
        <p:spPr>
          <a:xfrm>
            <a:off x="4038981" y="5722807"/>
            <a:ext cx="1211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comment1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1" name="object 7">
            <a:extLst>
              <a:ext uri="{FF2B5EF4-FFF2-40B4-BE49-F238E27FC236}">
                <a16:creationId xmlns:a16="http://schemas.microsoft.com/office/drawing/2014/main" id="{A4526333-250A-CF5A-190A-E3659736905A}"/>
              </a:ext>
            </a:extLst>
          </p:cNvPr>
          <p:cNvSpPr txBox="1"/>
          <p:nvPr/>
        </p:nvSpPr>
        <p:spPr>
          <a:xfrm>
            <a:off x="5501385" y="5722807"/>
            <a:ext cx="62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[EOS]</a:t>
            </a:r>
            <a:endParaRPr sz="1800">
              <a:latin typeface="微软雅黑"/>
              <a:cs typeface="微软雅黑"/>
            </a:endParaRPr>
          </a:p>
        </p:txBody>
      </p:sp>
      <p:grpSp>
        <p:nvGrpSpPr>
          <p:cNvPr id="92" name="object 8">
            <a:extLst>
              <a:ext uri="{FF2B5EF4-FFF2-40B4-BE49-F238E27FC236}">
                <a16:creationId xmlns:a16="http://schemas.microsoft.com/office/drawing/2014/main" id="{23C5CB01-6409-FAD4-74F7-BF476959FCDE}"/>
              </a:ext>
            </a:extLst>
          </p:cNvPr>
          <p:cNvGrpSpPr/>
          <p:nvPr/>
        </p:nvGrpSpPr>
        <p:grpSpPr>
          <a:xfrm>
            <a:off x="5046980" y="1013012"/>
            <a:ext cx="1859280" cy="568960"/>
            <a:chOff x="5054600" y="1524000"/>
            <a:chExt cx="1859280" cy="568960"/>
          </a:xfrm>
        </p:grpSpPr>
        <p:sp>
          <p:nvSpPr>
            <p:cNvPr id="93" name="object 9">
              <a:extLst>
                <a:ext uri="{FF2B5EF4-FFF2-40B4-BE49-F238E27FC236}">
                  <a16:creationId xmlns:a16="http://schemas.microsoft.com/office/drawing/2014/main" id="{BC11A764-FD09-2513-BE84-F72C05FFE98A}"/>
                </a:ext>
              </a:extLst>
            </p:cNvPr>
            <p:cNvSpPr/>
            <p:nvPr/>
          </p:nvSpPr>
          <p:spPr>
            <a:xfrm>
              <a:off x="5062220" y="1531620"/>
              <a:ext cx="1844039" cy="553720"/>
            </a:xfrm>
            <a:custGeom>
              <a:avLst/>
              <a:gdLst/>
              <a:ahLst/>
              <a:cxnLst/>
              <a:rect l="l" t="t" r="r" b="b"/>
              <a:pathLst>
                <a:path w="1844040" h="553719">
                  <a:moveTo>
                    <a:pt x="1751710" y="0"/>
                  </a:moveTo>
                  <a:lnTo>
                    <a:pt x="92328" y="0"/>
                  </a:lnTo>
                  <a:lnTo>
                    <a:pt x="56364" y="7246"/>
                  </a:lnTo>
                  <a:lnTo>
                    <a:pt x="27019" y="27019"/>
                  </a:lnTo>
                  <a:lnTo>
                    <a:pt x="7246" y="56364"/>
                  </a:lnTo>
                  <a:lnTo>
                    <a:pt x="0" y="92328"/>
                  </a:lnTo>
                  <a:lnTo>
                    <a:pt x="0" y="461390"/>
                  </a:lnTo>
                  <a:lnTo>
                    <a:pt x="7246" y="497355"/>
                  </a:lnTo>
                  <a:lnTo>
                    <a:pt x="27019" y="526700"/>
                  </a:lnTo>
                  <a:lnTo>
                    <a:pt x="56364" y="546473"/>
                  </a:lnTo>
                  <a:lnTo>
                    <a:pt x="92328" y="553719"/>
                  </a:lnTo>
                  <a:lnTo>
                    <a:pt x="1751710" y="553719"/>
                  </a:lnTo>
                  <a:lnTo>
                    <a:pt x="1787675" y="546473"/>
                  </a:lnTo>
                  <a:lnTo>
                    <a:pt x="1817020" y="526700"/>
                  </a:lnTo>
                  <a:lnTo>
                    <a:pt x="1836793" y="497355"/>
                  </a:lnTo>
                  <a:lnTo>
                    <a:pt x="1844039" y="461390"/>
                  </a:lnTo>
                  <a:lnTo>
                    <a:pt x="1844039" y="92328"/>
                  </a:lnTo>
                  <a:lnTo>
                    <a:pt x="1836793" y="56364"/>
                  </a:lnTo>
                  <a:lnTo>
                    <a:pt x="1817020" y="27019"/>
                  </a:lnTo>
                  <a:lnTo>
                    <a:pt x="1787675" y="7246"/>
                  </a:lnTo>
                  <a:lnTo>
                    <a:pt x="1751710" y="0"/>
                  </a:lnTo>
                  <a:close/>
                </a:path>
              </a:pathLst>
            </a:custGeom>
            <a:solidFill>
              <a:srgbClr val="E2EE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0">
              <a:extLst>
                <a:ext uri="{FF2B5EF4-FFF2-40B4-BE49-F238E27FC236}">
                  <a16:creationId xmlns:a16="http://schemas.microsoft.com/office/drawing/2014/main" id="{2397988F-7A01-63F1-A60B-1A58F34B1B80}"/>
                </a:ext>
              </a:extLst>
            </p:cNvPr>
            <p:cNvSpPr/>
            <p:nvPr/>
          </p:nvSpPr>
          <p:spPr>
            <a:xfrm>
              <a:off x="5062220" y="1531620"/>
              <a:ext cx="1844039" cy="553720"/>
            </a:xfrm>
            <a:custGeom>
              <a:avLst/>
              <a:gdLst/>
              <a:ahLst/>
              <a:cxnLst/>
              <a:rect l="l" t="t" r="r" b="b"/>
              <a:pathLst>
                <a:path w="1844040" h="553719">
                  <a:moveTo>
                    <a:pt x="0" y="92328"/>
                  </a:moveTo>
                  <a:lnTo>
                    <a:pt x="7246" y="56364"/>
                  </a:lnTo>
                  <a:lnTo>
                    <a:pt x="27019" y="27019"/>
                  </a:lnTo>
                  <a:lnTo>
                    <a:pt x="56364" y="7246"/>
                  </a:lnTo>
                  <a:lnTo>
                    <a:pt x="92328" y="0"/>
                  </a:lnTo>
                  <a:lnTo>
                    <a:pt x="1751710" y="0"/>
                  </a:lnTo>
                  <a:lnTo>
                    <a:pt x="1787675" y="7246"/>
                  </a:lnTo>
                  <a:lnTo>
                    <a:pt x="1817020" y="27019"/>
                  </a:lnTo>
                  <a:lnTo>
                    <a:pt x="1836793" y="56364"/>
                  </a:lnTo>
                  <a:lnTo>
                    <a:pt x="1844039" y="92328"/>
                  </a:lnTo>
                  <a:lnTo>
                    <a:pt x="1844039" y="461390"/>
                  </a:lnTo>
                  <a:lnTo>
                    <a:pt x="1836793" y="497355"/>
                  </a:lnTo>
                  <a:lnTo>
                    <a:pt x="1817020" y="526700"/>
                  </a:lnTo>
                  <a:lnTo>
                    <a:pt x="1787675" y="546473"/>
                  </a:lnTo>
                  <a:lnTo>
                    <a:pt x="1751710" y="553719"/>
                  </a:lnTo>
                  <a:lnTo>
                    <a:pt x="92328" y="553719"/>
                  </a:lnTo>
                  <a:lnTo>
                    <a:pt x="56364" y="546473"/>
                  </a:lnTo>
                  <a:lnTo>
                    <a:pt x="27019" y="526700"/>
                  </a:lnTo>
                  <a:lnTo>
                    <a:pt x="7246" y="497355"/>
                  </a:lnTo>
                  <a:lnTo>
                    <a:pt x="0" y="461390"/>
                  </a:lnTo>
                  <a:lnTo>
                    <a:pt x="0" y="92328"/>
                  </a:lnTo>
                  <a:close/>
                </a:path>
              </a:pathLst>
            </a:custGeom>
            <a:ln w="1524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11">
            <a:extLst>
              <a:ext uri="{FF2B5EF4-FFF2-40B4-BE49-F238E27FC236}">
                <a16:creationId xmlns:a16="http://schemas.microsoft.com/office/drawing/2014/main" id="{5A01EF08-67DE-7EB8-E309-2670F95CA17C}"/>
              </a:ext>
            </a:extLst>
          </p:cNvPr>
          <p:cNvSpPr txBox="1"/>
          <p:nvPr/>
        </p:nvSpPr>
        <p:spPr>
          <a:xfrm>
            <a:off x="5517895" y="1135821"/>
            <a:ext cx="913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D1D1A"/>
                </a:solidFill>
                <a:latin typeface="Trebuchet MS"/>
                <a:cs typeface="Trebuchet MS"/>
              </a:rPr>
              <a:t>classifier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6" name="object 12">
            <a:extLst>
              <a:ext uri="{FF2B5EF4-FFF2-40B4-BE49-F238E27FC236}">
                <a16:creationId xmlns:a16="http://schemas.microsoft.com/office/drawing/2014/main" id="{C061E207-71C5-65FC-0301-8EA1340F9D29}"/>
              </a:ext>
            </a:extLst>
          </p:cNvPr>
          <p:cNvSpPr/>
          <p:nvPr/>
        </p:nvSpPr>
        <p:spPr>
          <a:xfrm>
            <a:off x="4335780" y="1140012"/>
            <a:ext cx="599440" cy="309880"/>
          </a:xfrm>
          <a:custGeom>
            <a:avLst/>
            <a:gdLst/>
            <a:ahLst/>
            <a:cxnLst/>
            <a:rect l="l" t="t" r="r" b="b"/>
            <a:pathLst>
              <a:path w="599439" h="309880">
                <a:moveTo>
                  <a:pt x="252857" y="0"/>
                </a:moveTo>
                <a:lnTo>
                  <a:pt x="0" y="154939"/>
                </a:lnTo>
                <a:lnTo>
                  <a:pt x="252857" y="309879"/>
                </a:lnTo>
                <a:lnTo>
                  <a:pt x="252857" y="197865"/>
                </a:lnTo>
                <a:lnTo>
                  <a:pt x="599439" y="197865"/>
                </a:lnTo>
                <a:lnTo>
                  <a:pt x="599439" y="112013"/>
                </a:lnTo>
                <a:lnTo>
                  <a:pt x="252857" y="112013"/>
                </a:lnTo>
                <a:lnTo>
                  <a:pt x="252857" y="0"/>
                </a:lnTo>
                <a:close/>
              </a:path>
            </a:pathLst>
          </a:custGeom>
          <a:solidFill>
            <a:srgbClr val="A6A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7" name="object 13">
            <a:extLst>
              <a:ext uri="{FF2B5EF4-FFF2-40B4-BE49-F238E27FC236}">
                <a16:creationId xmlns:a16="http://schemas.microsoft.com/office/drawing/2014/main" id="{ED9032E5-0DED-FB2B-1309-EB22DA9FC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32478"/>
              </p:ext>
            </p:extLst>
          </p:nvPr>
        </p:nvGraphicFramePr>
        <p:xfrm>
          <a:off x="2298446" y="722181"/>
          <a:ext cx="1915795" cy="1350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00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positive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1D1D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9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90%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  <a:solidFill>
                      <a:srgbClr val="FFDE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0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negative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1D1D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9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10%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  <a:solidFill>
                      <a:srgbClr val="FF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8" name="object 14">
            <a:extLst>
              <a:ext uri="{FF2B5EF4-FFF2-40B4-BE49-F238E27FC236}">
                <a16:creationId xmlns:a16="http://schemas.microsoft.com/office/drawing/2014/main" id="{5406CC9D-02F8-E63F-8B17-43F42246C6EB}"/>
              </a:ext>
            </a:extLst>
          </p:cNvPr>
          <p:cNvGrpSpPr/>
          <p:nvPr/>
        </p:nvGrpSpPr>
        <p:grpSpPr>
          <a:xfrm>
            <a:off x="3192780" y="2064572"/>
            <a:ext cx="2931160" cy="3662679"/>
            <a:chOff x="3200400" y="2575560"/>
            <a:chExt cx="2931160" cy="3662679"/>
          </a:xfrm>
        </p:grpSpPr>
        <p:sp>
          <p:nvSpPr>
            <p:cNvPr id="99" name="object 15">
              <a:extLst>
                <a:ext uri="{FF2B5EF4-FFF2-40B4-BE49-F238E27FC236}">
                  <a16:creationId xmlns:a16="http://schemas.microsoft.com/office/drawing/2014/main" id="{348BDA83-5396-62E9-E4D1-F8E0D08B1F27}"/>
                </a:ext>
              </a:extLst>
            </p:cNvPr>
            <p:cNvSpPr/>
            <p:nvPr/>
          </p:nvSpPr>
          <p:spPr>
            <a:xfrm>
              <a:off x="4531360" y="3535679"/>
              <a:ext cx="248920" cy="2702560"/>
            </a:xfrm>
            <a:custGeom>
              <a:avLst/>
              <a:gdLst/>
              <a:ahLst/>
              <a:cxnLst/>
              <a:rect l="l" t="t" r="r" b="b"/>
              <a:pathLst>
                <a:path w="248920" h="2702560">
                  <a:moveTo>
                    <a:pt x="218440" y="2623413"/>
                  </a:moveTo>
                  <a:lnTo>
                    <a:pt x="109220" y="2377440"/>
                  </a:lnTo>
                  <a:lnTo>
                    <a:pt x="0" y="2623413"/>
                  </a:lnTo>
                  <a:lnTo>
                    <a:pt x="78994" y="2623413"/>
                  </a:lnTo>
                  <a:lnTo>
                    <a:pt x="78994" y="2702560"/>
                  </a:lnTo>
                  <a:lnTo>
                    <a:pt x="139446" y="2702560"/>
                  </a:lnTo>
                  <a:lnTo>
                    <a:pt x="139446" y="2623413"/>
                  </a:lnTo>
                  <a:lnTo>
                    <a:pt x="218440" y="2623413"/>
                  </a:lnTo>
                  <a:close/>
                </a:path>
                <a:path w="248920" h="2702560">
                  <a:moveTo>
                    <a:pt x="248920" y="245999"/>
                  </a:moveTo>
                  <a:lnTo>
                    <a:pt x="139700" y="0"/>
                  </a:lnTo>
                  <a:lnTo>
                    <a:pt x="30480" y="245999"/>
                  </a:lnTo>
                  <a:lnTo>
                    <a:pt x="109474" y="245999"/>
                  </a:lnTo>
                  <a:lnTo>
                    <a:pt x="109474" y="365760"/>
                  </a:lnTo>
                  <a:lnTo>
                    <a:pt x="169926" y="365760"/>
                  </a:lnTo>
                  <a:lnTo>
                    <a:pt x="169926" y="245999"/>
                  </a:lnTo>
                  <a:lnTo>
                    <a:pt x="248920" y="245999"/>
                  </a:lnTo>
                  <a:close/>
                </a:path>
              </a:pathLst>
            </a:custGeom>
            <a:solidFill>
              <a:srgbClr val="A6A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6">
              <a:extLst>
                <a:ext uri="{FF2B5EF4-FFF2-40B4-BE49-F238E27FC236}">
                  <a16:creationId xmlns:a16="http://schemas.microsoft.com/office/drawing/2014/main" id="{8F5F19EA-D2A1-11E2-3387-74AA22E1FBDA}"/>
                </a:ext>
              </a:extLst>
            </p:cNvPr>
            <p:cNvSpPr/>
            <p:nvPr/>
          </p:nvSpPr>
          <p:spPr>
            <a:xfrm>
              <a:off x="3200400" y="2702559"/>
              <a:ext cx="1981200" cy="838200"/>
            </a:xfrm>
            <a:custGeom>
              <a:avLst/>
              <a:gdLst/>
              <a:ahLst/>
              <a:cxnLst/>
              <a:rect l="l" t="t" r="r" b="b"/>
              <a:pathLst>
                <a:path w="1981200" h="838200">
                  <a:moveTo>
                    <a:pt x="3048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800" y="838200"/>
                  </a:lnTo>
                  <a:lnTo>
                    <a:pt x="304800" y="0"/>
                  </a:lnTo>
                  <a:close/>
                </a:path>
                <a:path w="1981200" h="838200">
                  <a:moveTo>
                    <a:pt x="1143000" y="0"/>
                  </a:moveTo>
                  <a:lnTo>
                    <a:pt x="838200" y="0"/>
                  </a:lnTo>
                  <a:lnTo>
                    <a:pt x="838200" y="838200"/>
                  </a:lnTo>
                  <a:lnTo>
                    <a:pt x="1143000" y="838200"/>
                  </a:lnTo>
                  <a:lnTo>
                    <a:pt x="1143000" y="0"/>
                  </a:lnTo>
                  <a:close/>
                </a:path>
                <a:path w="1981200" h="838200">
                  <a:moveTo>
                    <a:pt x="1579880" y="0"/>
                  </a:moveTo>
                  <a:lnTo>
                    <a:pt x="1270000" y="0"/>
                  </a:lnTo>
                  <a:lnTo>
                    <a:pt x="1270000" y="838200"/>
                  </a:lnTo>
                  <a:lnTo>
                    <a:pt x="1579880" y="838200"/>
                  </a:lnTo>
                  <a:lnTo>
                    <a:pt x="1579880" y="0"/>
                  </a:lnTo>
                  <a:close/>
                </a:path>
                <a:path w="1981200" h="838200">
                  <a:moveTo>
                    <a:pt x="1981200" y="0"/>
                  </a:moveTo>
                  <a:lnTo>
                    <a:pt x="1676400" y="0"/>
                  </a:lnTo>
                  <a:lnTo>
                    <a:pt x="1676400" y="838200"/>
                  </a:lnTo>
                  <a:lnTo>
                    <a:pt x="1981200" y="8382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6A6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7">
              <a:extLst>
                <a:ext uri="{FF2B5EF4-FFF2-40B4-BE49-F238E27FC236}">
                  <a16:creationId xmlns:a16="http://schemas.microsoft.com/office/drawing/2014/main" id="{1E54054A-A328-BBFF-D262-2821D2379777}"/>
                </a:ext>
              </a:extLst>
            </p:cNvPr>
            <p:cNvSpPr/>
            <p:nvPr/>
          </p:nvSpPr>
          <p:spPr>
            <a:xfrm>
              <a:off x="5618479" y="2590800"/>
              <a:ext cx="497840" cy="1016000"/>
            </a:xfrm>
            <a:custGeom>
              <a:avLst/>
              <a:gdLst/>
              <a:ahLst/>
              <a:cxnLst/>
              <a:rect l="l" t="t" r="r" b="b"/>
              <a:pathLst>
                <a:path w="497839" h="1016000">
                  <a:moveTo>
                    <a:pt x="0" y="1016000"/>
                  </a:moveTo>
                  <a:lnTo>
                    <a:pt x="497839" y="1016000"/>
                  </a:lnTo>
                  <a:lnTo>
                    <a:pt x="497839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3048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8">
              <a:extLst>
                <a:ext uri="{FF2B5EF4-FFF2-40B4-BE49-F238E27FC236}">
                  <a16:creationId xmlns:a16="http://schemas.microsoft.com/office/drawing/2014/main" id="{BD7C0B50-89FA-179F-3DCC-8EE2A99C5573}"/>
                </a:ext>
              </a:extLst>
            </p:cNvPr>
            <p:cNvSpPr/>
            <p:nvPr/>
          </p:nvSpPr>
          <p:spPr>
            <a:xfrm>
              <a:off x="5715000" y="2702560"/>
              <a:ext cx="309880" cy="838200"/>
            </a:xfrm>
            <a:custGeom>
              <a:avLst/>
              <a:gdLst/>
              <a:ahLst/>
              <a:cxnLst/>
              <a:rect l="l" t="t" r="r" b="b"/>
              <a:pathLst>
                <a:path w="309879" h="838200">
                  <a:moveTo>
                    <a:pt x="3098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9879" y="838200"/>
                  </a:lnTo>
                  <a:lnTo>
                    <a:pt x="309879" y="0"/>
                  </a:lnTo>
                  <a:close/>
                </a:path>
              </a:pathLst>
            </a:custGeom>
            <a:solidFill>
              <a:srgbClr val="6A6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9">
            <a:extLst>
              <a:ext uri="{FF2B5EF4-FFF2-40B4-BE49-F238E27FC236}">
                <a16:creationId xmlns:a16="http://schemas.microsoft.com/office/drawing/2014/main" id="{6C840B7C-F135-77E3-57D7-59FA2362F367}"/>
              </a:ext>
            </a:extLst>
          </p:cNvPr>
          <p:cNvSpPr/>
          <p:nvPr/>
        </p:nvSpPr>
        <p:spPr>
          <a:xfrm>
            <a:off x="5793739" y="1642932"/>
            <a:ext cx="223520" cy="365760"/>
          </a:xfrm>
          <a:custGeom>
            <a:avLst/>
            <a:gdLst/>
            <a:ahLst/>
            <a:cxnLst/>
            <a:rect l="l" t="t" r="r" b="b"/>
            <a:pathLst>
              <a:path w="223520" h="365760">
                <a:moveTo>
                  <a:pt x="111760" y="0"/>
                </a:moveTo>
                <a:lnTo>
                  <a:pt x="0" y="251713"/>
                </a:lnTo>
                <a:lnTo>
                  <a:pt x="80772" y="251713"/>
                </a:lnTo>
                <a:lnTo>
                  <a:pt x="80772" y="365759"/>
                </a:lnTo>
                <a:lnTo>
                  <a:pt x="142748" y="365759"/>
                </a:lnTo>
                <a:lnTo>
                  <a:pt x="142748" y="251713"/>
                </a:lnTo>
                <a:lnTo>
                  <a:pt x="223519" y="251713"/>
                </a:lnTo>
                <a:lnTo>
                  <a:pt x="111760" y="0"/>
                </a:lnTo>
                <a:close/>
              </a:path>
            </a:pathLst>
          </a:custGeom>
          <a:solidFill>
            <a:srgbClr val="A6A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0">
            <a:extLst>
              <a:ext uri="{FF2B5EF4-FFF2-40B4-BE49-F238E27FC236}">
                <a16:creationId xmlns:a16="http://schemas.microsoft.com/office/drawing/2014/main" id="{46236851-860B-F245-3D30-906A6F269FD4}"/>
              </a:ext>
            </a:extLst>
          </p:cNvPr>
          <p:cNvSpPr/>
          <p:nvPr/>
        </p:nvSpPr>
        <p:spPr>
          <a:xfrm>
            <a:off x="424180" y="5727252"/>
            <a:ext cx="1386840" cy="370840"/>
          </a:xfrm>
          <a:custGeom>
            <a:avLst/>
            <a:gdLst/>
            <a:ahLst/>
            <a:cxnLst/>
            <a:rect l="l" t="t" r="r" b="b"/>
            <a:pathLst>
              <a:path w="1386839" h="370840">
                <a:moveTo>
                  <a:pt x="1386839" y="0"/>
                </a:moveTo>
                <a:lnTo>
                  <a:pt x="0" y="0"/>
                </a:lnTo>
                <a:lnTo>
                  <a:pt x="0" y="370840"/>
                </a:lnTo>
                <a:lnTo>
                  <a:pt x="1386839" y="370840"/>
                </a:lnTo>
                <a:lnTo>
                  <a:pt x="1386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1">
            <a:extLst>
              <a:ext uri="{FF2B5EF4-FFF2-40B4-BE49-F238E27FC236}">
                <a16:creationId xmlns:a16="http://schemas.microsoft.com/office/drawing/2014/main" id="{29532C00-A677-314D-9E93-37A120B41C89}"/>
              </a:ext>
            </a:extLst>
          </p:cNvPr>
          <p:cNvSpPr txBox="1"/>
          <p:nvPr/>
        </p:nvSpPr>
        <p:spPr>
          <a:xfrm>
            <a:off x="503872" y="5757096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Input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06" name="object 22">
            <a:extLst>
              <a:ext uri="{FF2B5EF4-FFF2-40B4-BE49-F238E27FC236}">
                <a16:creationId xmlns:a16="http://schemas.microsoft.com/office/drawing/2014/main" id="{F16467E9-1817-1D14-E8D1-7480CBB547FD}"/>
              </a:ext>
            </a:extLst>
          </p:cNvPr>
          <p:cNvSpPr txBox="1"/>
          <p:nvPr/>
        </p:nvSpPr>
        <p:spPr>
          <a:xfrm>
            <a:off x="387667" y="46992"/>
            <a:ext cx="123698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Label/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Next</a:t>
            </a:r>
            <a:r>
              <a:rPr sz="1800" spc="-3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token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Prediction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107" name="object 23">
            <a:extLst>
              <a:ext uri="{FF2B5EF4-FFF2-40B4-BE49-F238E27FC236}">
                <a16:creationId xmlns:a16="http://schemas.microsoft.com/office/drawing/2014/main" id="{9618483D-9335-4BDC-D461-900E78F853CE}"/>
              </a:ext>
            </a:extLst>
          </p:cNvPr>
          <p:cNvSpPr txBox="1"/>
          <p:nvPr/>
        </p:nvSpPr>
        <p:spPr>
          <a:xfrm>
            <a:off x="2335910" y="207514"/>
            <a:ext cx="885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positive</a:t>
            </a:r>
            <a:endParaRPr sz="1800" dirty="0">
              <a:latin typeface="微软雅黑"/>
              <a:cs typeface="微软雅黑"/>
            </a:endParaRPr>
          </a:p>
        </p:txBody>
      </p:sp>
      <p:grpSp>
        <p:nvGrpSpPr>
          <p:cNvPr id="108" name="object 24">
            <a:extLst>
              <a:ext uri="{FF2B5EF4-FFF2-40B4-BE49-F238E27FC236}">
                <a16:creationId xmlns:a16="http://schemas.microsoft.com/office/drawing/2014/main" id="{0DFA32D1-4990-05DB-2BC4-20351E7CE47D}"/>
              </a:ext>
            </a:extLst>
          </p:cNvPr>
          <p:cNvGrpSpPr/>
          <p:nvPr/>
        </p:nvGrpSpPr>
        <p:grpSpPr>
          <a:xfrm>
            <a:off x="7993380" y="3354891"/>
            <a:ext cx="3736340" cy="2707640"/>
            <a:chOff x="8001000" y="3865879"/>
            <a:chExt cx="3736340" cy="2707640"/>
          </a:xfrm>
        </p:grpSpPr>
        <p:pic>
          <p:nvPicPr>
            <p:cNvPr id="109" name="object 25">
              <a:extLst>
                <a:ext uri="{FF2B5EF4-FFF2-40B4-BE49-F238E27FC236}">
                  <a16:creationId xmlns:a16="http://schemas.microsoft.com/office/drawing/2014/main" id="{005DB24E-4E92-A5C2-C070-CAA7549B699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0" y="3865879"/>
              <a:ext cx="3736002" cy="2006600"/>
            </a:xfrm>
            <a:prstGeom prst="rect">
              <a:avLst/>
            </a:prstGeom>
          </p:spPr>
        </p:pic>
        <p:sp>
          <p:nvSpPr>
            <p:cNvPr id="110" name="object 26">
              <a:extLst>
                <a:ext uri="{FF2B5EF4-FFF2-40B4-BE49-F238E27FC236}">
                  <a16:creationId xmlns:a16="http://schemas.microsoft.com/office/drawing/2014/main" id="{A8ABC62F-9E6A-8483-F387-D9A990A2C3E4}"/>
                </a:ext>
              </a:extLst>
            </p:cNvPr>
            <p:cNvSpPr/>
            <p:nvPr/>
          </p:nvSpPr>
          <p:spPr>
            <a:xfrm>
              <a:off x="9133839" y="6207759"/>
              <a:ext cx="1524000" cy="365760"/>
            </a:xfrm>
            <a:custGeom>
              <a:avLst/>
              <a:gdLst/>
              <a:ahLst/>
              <a:cxnLst/>
              <a:rect l="l" t="t" r="r" b="b"/>
              <a:pathLst>
                <a:path w="1524000" h="365759">
                  <a:moveTo>
                    <a:pt x="15240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524000" y="365759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27">
            <a:extLst>
              <a:ext uri="{FF2B5EF4-FFF2-40B4-BE49-F238E27FC236}">
                <a16:creationId xmlns:a16="http://schemas.microsoft.com/office/drawing/2014/main" id="{002499DA-249D-06A0-D007-5300E6548EED}"/>
              </a:ext>
            </a:extLst>
          </p:cNvPr>
          <p:cNvSpPr txBox="1"/>
          <p:nvPr/>
        </p:nvSpPr>
        <p:spPr>
          <a:xfrm>
            <a:off x="8330946" y="5722807"/>
            <a:ext cx="640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[BOS]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2" name="object 28">
            <a:extLst>
              <a:ext uri="{FF2B5EF4-FFF2-40B4-BE49-F238E27FC236}">
                <a16:creationId xmlns:a16="http://schemas.microsoft.com/office/drawing/2014/main" id="{E7736EDD-7F29-A614-91AE-756A7BDC15F4}"/>
              </a:ext>
            </a:extLst>
          </p:cNvPr>
          <p:cNvSpPr txBox="1"/>
          <p:nvPr/>
        </p:nvSpPr>
        <p:spPr>
          <a:xfrm>
            <a:off x="9629521" y="5722807"/>
            <a:ext cx="520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tok1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3" name="object 29">
            <a:extLst>
              <a:ext uri="{FF2B5EF4-FFF2-40B4-BE49-F238E27FC236}">
                <a16:creationId xmlns:a16="http://schemas.microsoft.com/office/drawing/2014/main" id="{F52B04B5-79FF-34CE-6DDF-C73960BBC0F5}"/>
              </a:ext>
            </a:extLst>
          </p:cNvPr>
          <p:cNvSpPr/>
          <p:nvPr/>
        </p:nvSpPr>
        <p:spPr>
          <a:xfrm>
            <a:off x="10589260" y="5696771"/>
            <a:ext cx="731520" cy="365760"/>
          </a:xfrm>
          <a:custGeom>
            <a:avLst/>
            <a:gdLst/>
            <a:ahLst/>
            <a:cxnLst/>
            <a:rect l="l" t="t" r="r" b="b"/>
            <a:pathLst>
              <a:path w="731520" h="365759">
                <a:moveTo>
                  <a:pt x="731520" y="0"/>
                </a:moveTo>
                <a:lnTo>
                  <a:pt x="0" y="0"/>
                </a:lnTo>
                <a:lnTo>
                  <a:pt x="0" y="365759"/>
                </a:lnTo>
                <a:lnTo>
                  <a:pt x="731520" y="365759"/>
                </a:lnTo>
                <a:lnTo>
                  <a:pt x="731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30">
            <a:extLst>
              <a:ext uri="{FF2B5EF4-FFF2-40B4-BE49-F238E27FC236}">
                <a16:creationId xmlns:a16="http://schemas.microsoft.com/office/drawing/2014/main" id="{BD36ECBE-67B9-515C-ABB7-89C781D03F66}"/>
              </a:ext>
            </a:extLst>
          </p:cNvPr>
          <p:cNvSpPr txBox="1"/>
          <p:nvPr/>
        </p:nvSpPr>
        <p:spPr>
          <a:xfrm>
            <a:off x="10669905" y="5722807"/>
            <a:ext cx="520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tok2</a:t>
            </a:r>
            <a:endParaRPr sz="1800">
              <a:latin typeface="微软雅黑"/>
              <a:cs typeface="微软雅黑"/>
            </a:endParaRPr>
          </a:p>
        </p:txBody>
      </p:sp>
      <p:grpSp>
        <p:nvGrpSpPr>
          <p:cNvPr id="115" name="object 31">
            <a:extLst>
              <a:ext uri="{FF2B5EF4-FFF2-40B4-BE49-F238E27FC236}">
                <a16:creationId xmlns:a16="http://schemas.microsoft.com/office/drawing/2014/main" id="{83019A41-654F-1641-4417-27DF5F87DEB8}"/>
              </a:ext>
            </a:extLst>
          </p:cNvPr>
          <p:cNvGrpSpPr/>
          <p:nvPr/>
        </p:nvGrpSpPr>
        <p:grpSpPr>
          <a:xfrm>
            <a:off x="8359139" y="2064572"/>
            <a:ext cx="2931160" cy="3662679"/>
            <a:chOff x="8366759" y="2575560"/>
            <a:chExt cx="2931160" cy="3662679"/>
          </a:xfrm>
        </p:grpSpPr>
        <p:sp>
          <p:nvSpPr>
            <p:cNvPr id="116" name="object 32">
              <a:extLst>
                <a:ext uri="{FF2B5EF4-FFF2-40B4-BE49-F238E27FC236}">
                  <a16:creationId xmlns:a16="http://schemas.microsoft.com/office/drawing/2014/main" id="{47013626-13EA-380E-C10B-E8BB5F03969E}"/>
                </a:ext>
              </a:extLst>
            </p:cNvPr>
            <p:cNvSpPr/>
            <p:nvPr/>
          </p:nvSpPr>
          <p:spPr>
            <a:xfrm>
              <a:off x="9697720" y="3535679"/>
              <a:ext cx="248920" cy="2702560"/>
            </a:xfrm>
            <a:custGeom>
              <a:avLst/>
              <a:gdLst/>
              <a:ahLst/>
              <a:cxnLst/>
              <a:rect l="l" t="t" r="r" b="b"/>
              <a:pathLst>
                <a:path w="248920" h="2702560">
                  <a:moveTo>
                    <a:pt x="218440" y="2623413"/>
                  </a:moveTo>
                  <a:lnTo>
                    <a:pt x="109220" y="2377440"/>
                  </a:lnTo>
                  <a:lnTo>
                    <a:pt x="0" y="2623413"/>
                  </a:lnTo>
                  <a:lnTo>
                    <a:pt x="78994" y="2623413"/>
                  </a:lnTo>
                  <a:lnTo>
                    <a:pt x="78994" y="2702560"/>
                  </a:lnTo>
                  <a:lnTo>
                    <a:pt x="139446" y="2702560"/>
                  </a:lnTo>
                  <a:lnTo>
                    <a:pt x="139446" y="2623413"/>
                  </a:lnTo>
                  <a:lnTo>
                    <a:pt x="218440" y="2623413"/>
                  </a:lnTo>
                  <a:close/>
                </a:path>
                <a:path w="248920" h="2702560">
                  <a:moveTo>
                    <a:pt x="248920" y="245999"/>
                  </a:moveTo>
                  <a:lnTo>
                    <a:pt x="139700" y="0"/>
                  </a:lnTo>
                  <a:lnTo>
                    <a:pt x="30480" y="245999"/>
                  </a:lnTo>
                  <a:lnTo>
                    <a:pt x="109474" y="245999"/>
                  </a:lnTo>
                  <a:lnTo>
                    <a:pt x="109474" y="365760"/>
                  </a:lnTo>
                  <a:lnTo>
                    <a:pt x="169926" y="365760"/>
                  </a:lnTo>
                  <a:lnTo>
                    <a:pt x="169926" y="245999"/>
                  </a:lnTo>
                  <a:lnTo>
                    <a:pt x="248920" y="245999"/>
                  </a:lnTo>
                  <a:close/>
                </a:path>
              </a:pathLst>
            </a:custGeom>
            <a:solidFill>
              <a:srgbClr val="A6A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33">
              <a:extLst>
                <a:ext uri="{FF2B5EF4-FFF2-40B4-BE49-F238E27FC236}">
                  <a16:creationId xmlns:a16="http://schemas.microsoft.com/office/drawing/2014/main" id="{7AFF84B7-8D56-78BC-B43F-036D352FDD3F}"/>
                </a:ext>
              </a:extLst>
            </p:cNvPr>
            <p:cNvSpPr/>
            <p:nvPr/>
          </p:nvSpPr>
          <p:spPr>
            <a:xfrm>
              <a:off x="8366760" y="2702559"/>
              <a:ext cx="1981200" cy="838200"/>
            </a:xfrm>
            <a:custGeom>
              <a:avLst/>
              <a:gdLst/>
              <a:ahLst/>
              <a:cxnLst/>
              <a:rect l="l" t="t" r="r" b="b"/>
              <a:pathLst>
                <a:path w="1981200" h="838200">
                  <a:moveTo>
                    <a:pt x="3048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4800" y="838200"/>
                  </a:lnTo>
                  <a:lnTo>
                    <a:pt x="304800" y="0"/>
                  </a:lnTo>
                  <a:close/>
                </a:path>
                <a:path w="1981200" h="838200">
                  <a:moveTo>
                    <a:pt x="1143000" y="0"/>
                  </a:moveTo>
                  <a:lnTo>
                    <a:pt x="838200" y="0"/>
                  </a:lnTo>
                  <a:lnTo>
                    <a:pt x="838200" y="838200"/>
                  </a:lnTo>
                  <a:lnTo>
                    <a:pt x="1143000" y="838200"/>
                  </a:lnTo>
                  <a:lnTo>
                    <a:pt x="1143000" y="0"/>
                  </a:lnTo>
                  <a:close/>
                </a:path>
                <a:path w="1981200" h="838200">
                  <a:moveTo>
                    <a:pt x="1579867" y="0"/>
                  </a:moveTo>
                  <a:lnTo>
                    <a:pt x="1270000" y="0"/>
                  </a:lnTo>
                  <a:lnTo>
                    <a:pt x="1270000" y="838200"/>
                  </a:lnTo>
                  <a:lnTo>
                    <a:pt x="1579867" y="838200"/>
                  </a:lnTo>
                  <a:lnTo>
                    <a:pt x="1579867" y="0"/>
                  </a:lnTo>
                  <a:close/>
                </a:path>
                <a:path w="1981200" h="838200">
                  <a:moveTo>
                    <a:pt x="1981200" y="0"/>
                  </a:moveTo>
                  <a:lnTo>
                    <a:pt x="1676400" y="0"/>
                  </a:lnTo>
                  <a:lnTo>
                    <a:pt x="1676400" y="838200"/>
                  </a:lnTo>
                  <a:lnTo>
                    <a:pt x="1981200" y="8382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6A6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34">
              <a:extLst>
                <a:ext uri="{FF2B5EF4-FFF2-40B4-BE49-F238E27FC236}">
                  <a16:creationId xmlns:a16="http://schemas.microsoft.com/office/drawing/2014/main" id="{5C0C139C-94A2-1755-7600-150892D7D00B}"/>
                </a:ext>
              </a:extLst>
            </p:cNvPr>
            <p:cNvSpPr/>
            <p:nvPr/>
          </p:nvSpPr>
          <p:spPr>
            <a:xfrm>
              <a:off x="10784839" y="2590800"/>
              <a:ext cx="497840" cy="1016000"/>
            </a:xfrm>
            <a:custGeom>
              <a:avLst/>
              <a:gdLst/>
              <a:ahLst/>
              <a:cxnLst/>
              <a:rect l="l" t="t" r="r" b="b"/>
              <a:pathLst>
                <a:path w="497840" h="1016000">
                  <a:moveTo>
                    <a:pt x="0" y="1016000"/>
                  </a:moveTo>
                  <a:lnTo>
                    <a:pt x="497840" y="1016000"/>
                  </a:lnTo>
                  <a:lnTo>
                    <a:pt x="49784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3048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5">
              <a:extLst>
                <a:ext uri="{FF2B5EF4-FFF2-40B4-BE49-F238E27FC236}">
                  <a16:creationId xmlns:a16="http://schemas.microsoft.com/office/drawing/2014/main" id="{061D80C7-22C9-5225-909F-43B383A643C0}"/>
                </a:ext>
              </a:extLst>
            </p:cNvPr>
            <p:cNvSpPr/>
            <p:nvPr/>
          </p:nvSpPr>
          <p:spPr>
            <a:xfrm>
              <a:off x="10881359" y="2702560"/>
              <a:ext cx="309880" cy="838200"/>
            </a:xfrm>
            <a:custGeom>
              <a:avLst/>
              <a:gdLst/>
              <a:ahLst/>
              <a:cxnLst/>
              <a:rect l="l" t="t" r="r" b="b"/>
              <a:pathLst>
                <a:path w="309879" h="838200">
                  <a:moveTo>
                    <a:pt x="309879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09879" y="838200"/>
                  </a:lnTo>
                  <a:lnTo>
                    <a:pt x="309879" y="0"/>
                  </a:lnTo>
                  <a:close/>
                </a:path>
              </a:pathLst>
            </a:custGeom>
            <a:solidFill>
              <a:srgbClr val="6A6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36">
            <a:extLst>
              <a:ext uri="{FF2B5EF4-FFF2-40B4-BE49-F238E27FC236}">
                <a16:creationId xmlns:a16="http://schemas.microsoft.com/office/drawing/2014/main" id="{62E9A950-36AA-E1F9-63B2-ABFDF62DCDC2}"/>
              </a:ext>
            </a:extLst>
          </p:cNvPr>
          <p:cNvSpPr/>
          <p:nvPr/>
        </p:nvSpPr>
        <p:spPr>
          <a:xfrm>
            <a:off x="10960099" y="1642932"/>
            <a:ext cx="223520" cy="365760"/>
          </a:xfrm>
          <a:custGeom>
            <a:avLst/>
            <a:gdLst/>
            <a:ahLst/>
            <a:cxnLst/>
            <a:rect l="l" t="t" r="r" b="b"/>
            <a:pathLst>
              <a:path w="223520" h="365760">
                <a:moveTo>
                  <a:pt x="111759" y="0"/>
                </a:moveTo>
                <a:lnTo>
                  <a:pt x="0" y="251713"/>
                </a:lnTo>
                <a:lnTo>
                  <a:pt x="80772" y="251713"/>
                </a:lnTo>
                <a:lnTo>
                  <a:pt x="80772" y="365759"/>
                </a:lnTo>
                <a:lnTo>
                  <a:pt x="142748" y="365759"/>
                </a:lnTo>
                <a:lnTo>
                  <a:pt x="142748" y="251713"/>
                </a:lnTo>
                <a:lnTo>
                  <a:pt x="223520" y="251713"/>
                </a:lnTo>
                <a:lnTo>
                  <a:pt x="111759" y="0"/>
                </a:lnTo>
                <a:close/>
              </a:path>
            </a:pathLst>
          </a:custGeom>
          <a:solidFill>
            <a:srgbClr val="A6A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1" name="object 37">
            <a:extLst>
              <a:ext uri="{FF2B5EF4-FFF2-40B4-BE49-F238E27FC236}">
                <a16:creationId xmlns:a16="http://schemas.microsoft.com/office/drawing/2014/main" id="{251027B0-532F-DD02-0E91-DD805E23BDE5}"/>
              </a:ext>
            </a:extLst>
          </p:cNvPr>
          <p:cNvGrpSpPr/>
          <p:nvPr/>
        </p:nvGrpSpPr>
        <p:grpSpPr>
          <a:xfrm>
            <a:off x="10101580" y="896172"/>
            <a:ext cx="1854200" cy="574040"/>
            <a:chOff x="10109200" y="1407160"/>
            <a:chExt cx="1854200" cy="574040"/>
          </a:xfrm>
        </p:grpSpPr>
        <p:sp>
          <p:nvSpPr>
            <p:cNvPr id="122" name="object 38">
              <a:extLst>
                <a:ext uri="{FF2B5EF4-FFF2-40B4-BE49-F238E27FC236}">
                  <a16:creationId xmlns:a16="http://schemas.microsoft.com/office/drawing/2014/main" id="{8CED4B09-BE43-10F9-2F14-E3F2109CC1A8}"/>
                </a:ext>
              </a:extLst>
            </p:cNvPr>
            <p:cNvSpPr/>
            <p:nvPr/>
          </p:nvSpPr>
          <p:spPr>
            <a:xfrm>
              <a:off x="10116820" y="1414780"/>
              <a:ext cx="1838960" cy="558800"/>
            </a:xfrm>
            <a:custGeom>
              <a:avLst/>
              <a:gdLst/>
              <a:ahLst/>
              <a:cxnLst/>
              <a:rect l="l" t="t" r="r" b="b"/>
              <a:pathLst>
                <a:path w="1838959" h="558800">
                  <a:moveTo>
                    <a:pt x="1745869" y="0"/>
                  </a:moveTo>
                  <a:lnTo>
                    <a:pt x="93090" y="0"/>
                  </a:lnTo>
                  <a:lnTo>
                    <a:pt x="56846" y="7312"/>
                  </a:lnTo>
                  <a:lnTo>
                    <a:pt x="27257" y="27257"/>
                  </a:lnTo>
                  <a:lnTo>
                    <a:pt x="7312" y="56846"/>
                  </a:lnTo>
                  <a:lnTo>
                    <a:pt x="0" y="93091"/>
                  </a:lnTo>
                  <a:lnTo>
                    <a:pt x="0" y="465709"/>
                  </a:lnTo>
                  <a:lnTo>
                    <a:pt x="7312" y="501953"/>
                  </a:lnTo>
                  <a:lnTo>
                    <a:pt x="27257" y="531542"/>
                  </a:lnTo>
                  <a:lnTo>
                    <a:pt x="56846" y="551487"/>
                  </a:lnTo>
                  <a:lnTo>
                    <a:pt x="93090" y="558800"/>
                  </a:lnTo>
                  <a:lnTo>
                    <a:pt x="1745869" y="558800"/>
                  </a:lnTo>
                  <a:lnTo>
                    <a:pt x="1782113" y="551487"/>
                  </a:lnTo>
                  <a:lnTo>
                    <a:pt x="1811702" y="531542"/>
                  </a:lnTo>
                  <a:lnTo>
                    <a:pt x="1831647" y="501953"/>
                  </a:lnTo>
                  <a:lnTo>
                    <a:pt x="1838959" y="465709"/>
                  </a:lnTo>
                  <a:lnTo>
                    <a:pt x="1838959" y="93091"/>
                  </a:lnTo>
                  <a:lnTo>
                    <a:pt x="1831647" y="56846"/>
                  </a:lnTo>
                  <a:lnTo>
                    <a:pt x="1811702" y="27257"/>
                  </a:lnTo>
                  <a:lnTo>
                    <a:pt x="1782113" y="7312"/>
                  </a:lnTo>
                  <a:lnTo>
                    <a:pt x="1745869" y="0"/>
                  </a:lnTo>
                  <a:close/>
                </a:path>
              </a:pathLst>
            </a:custGeom>
            <a:solidFill>
              <a:srgbClr val="E2EE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9">
              <a:extLst>
                <a:ext uri="{FF2B5EF4-FFF2-40B4-BE49-F238E27FC236}">
                  <a16:creationId xmlns:a16="http://schemas.microsoft.com/office/drawing/2014/main" id="{DD882BBD-1195-F81C-76DD-BABC144623B7}"/>
                </a:ext>
              </a:extLst>
            </p:cNvPr>
            <p:cNvSpPr/>
            <p:nvPr/>
          </p:nvSpPr>
          <p:spPr>
            <a:xfrm>
              <a:off x="10116820" y="1414780"/>
              <a:ext cx="1838960" cy="558800"/>
            </a:xfrm>
            <a:custGeom>
              <a:avLst/>
              <a:gdLst/>
              <a:ahLst/>
              <a:cxnLst/>
              <a:rect l="l" t="t" r="r" b="b"/>
              <a:pathLst>
                <a:path w="1838959" h="558800">
                  <a:moveTo>
                    <a:pt x="0" y="93091"/>
                  </a:moveTo>
                  <a:lnTo>
                    <a:pt x="7312" y="56846"/>
                  </a:lnTo>
                  <a:lnTo>
                    <a:pt x="27257" y="27257"/>
                  </a:lnTo>
                  <a:lnTo>
                    <a:pt x="56846" y="7312"/>
                  </a:lnTo>
                  <a:lnTo>
                    <a:pt x="93090" y="0"/>
                  </a:lnTo>
                  <a:lnTo>
                    <a:pt x="1745869" y="0"/>
                  </a:lnTo>
                  <a:lnTo>
                    <a:pt x="1782113" y="7312"/>
                  </a:lnTo>
                  <a:lnTo>
                    <a:pt x="1811702" y="27257"/>
                  </a:lnTo>
                  <a:lnTo>
                    <a:pt x="1831647" y="56846"/>
                  </a:lnTo>
                  <a:lnTo>
                    <a:pt x="1838959" y="93091"/>
                  </a:lnTo>
                  <a:lnTo>
                    <a:pt x="1838959" y="465709"/>
                  </a:lnTo>
                  <a:lnTo>
                    <a:pt x="1831647" y="501953"/>
                  </a:lnTo>
                  <a:lnTo>
                    <a:pt x="1811702" y="531542"/>
                  </a:lnTo>
                  <a:lnTo>
                    <a:pt x="1782113" y="551487"/>
                  </a:lnTo>
                  <a:lnTo>
                    <a:pt x="1745869" y="558800"/>
                  </a:lnTo>
                  <a:lnTo>
                    <a:pt x="93090" y="558800"/>
                  </a:lnTo>
                  <a:lnTo>
                    <a:pt x="56846" y="551487"/>
                  </a:lnTo>
                  <a:lnTo>
                    <a:pt x="27257" y="531542"/>
                  </a:lnTo>
                  <a:lnTo>
                    <a:pt x="7312" y="501953"/>
                  </a:lnTo>
                  <a:lnTo>
                    <a:pt x="0" y="465709"/>
                  </a:lnTo>
                  <a:lnTo>
                    <a:pt x="0" y="93091"/>
                  </a:lnTo>
                  <a:close/>
                </a:path>
              </a:pathLst>
            </a:custGeom>
            <a:ln w="1524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40">
            <a:extLst>
              <a:ext uri="{FF2B5EF4-FFF2-40B4-BE49-F238E27FC236}">
                <a16:creationId xmlns:a16="http://schemas.microsoft.com/office/drawing/2014/main" id="{2C6D8BE6-558D-C805-65AF-0137590241AD}"/>
              </a:ext>
            </a:extLst>
          </p:cNvPr>
          <p:cNvSpPr txBox="1"/>
          <p:nvPr/>
        </p:nvSpPr>
        <p:spPr>
          <a:xfrm>
            <a:off x="10263123" y="1021584"/>
            <a:ext cx="1529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D1D1A"/>
                </a:solidFill>
                <a:latin typeface="Trebuchet MS"/>
                <a:cs typeface="Trebuchet MS"/>
              </a:rPr>
              <a:t>text</a:t>
            </a:r>
            <a:r>
              <a:rPr sz="1800" spc="-11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D1D1A"/>
                </a:solidFill>
                <a:latin typeface="Trebuchet MS"/>
                <a:cs typeface="Trebuchet MS"/>
              </a:rPr>
              <a:t>predcition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5" name="object 41">
            <a:extLst>
              <a:ext uri="{FF2B5EF4-FFF2-40B4-BE49-F238E27FC236}">
                <a16:creationId xmlns:a16="http://schemas.microsoft.com/office/drawing/2014/main" id="{D0C2C1F9-7278-9841-753F-DC81092BA89B}"/>
              </a:ext>
            </a:extLst>
          </p:cNvPr>
          <p:cNvSpPr/>
          <p:nvPr/>
        </p:nvSpPr>
        <p:spPr>
          <a:xfrm>
            <a:off x="9339580" y="1018092"/>
            <a:ext cx="599440" cy="314960"/>
          </a:xfrm>
          <a:custGeom>
            <a:avLst/>
            <a:gdLst/>
            <a:ahLst/>
            <a:cxnLst/>
            <a:rect l="l" t="t" r="r" b="b"/>
            <a:pathLst>
              <a:path w="599440" h="314960">
                <a:moveTo>
                  <a:pt x="257048" y="0"/>
                </a:moveTo>
                <a:lnTo>
                  <a:pt x="0" y="157480"/>
                </a:lnTo>
                <a:lnTo>
                  <a:pt x="257048" y="314960"/>
                </a:lnTo>
                <a:lnTo>
                  <a:pt x="257048" y="201168"/>
                </a:lnTo>
                <a:lnTo>
                  <a:pt x="599440" y="201168"/>
                </a:lnTo>
                <a:lnTo>
                  <a:pt x="599440" y="113792"/>
                </a:lnTo>
                <a:lnTo>
                  <a:pt x="257048" y="113792"/>
                </a:lnTo>
                <a:lnTo>
                  <a:pt x="257048" y="0"/>
                </a:lnTo>
                <a:close/>
              </a:path>
            </a:pathLst>
          </a:custGeom>
          <a:solidFill>
            <a:srgbClr val="A6A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6" name="object 42">
            <a:extLst>
              <a:ext uri="{FF2B5EF4-FFF2-40B4-BE49-F238E27FC236}">
                <a16:creationId xmlns:a16="http://schemas.microsoft.com/office/drawing/2014/main" id="{79046429-4CC7-9CEC-5656-49F937368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58236"/>
              </p:ext>
            </p:extLst>
          </p:nvPr>
        </p:nvGraphicFramePr>
        <p:xfrm>
          <a:off x="7156196" y="442781"/>
          <a:ext cx="2092325" cy="146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R="16319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5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abandon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1D1D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5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0.7%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  <a:solidFill>
                      <a:srgbClr val="FF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631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95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1D1D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95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638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tok3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1D1D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95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15%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  <a:solidFill>
                      <a:srgbClr val="FFDE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631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95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1D1D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95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...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7" name="object 43">
            <a:extLst>
              <a:ext uri="{FF2B5EF4-FFF2-40B4-BE49-F238E27FC236}">
                <a16:creationId xmlns:a16="http://schemas.microsoft.com/office/drawing/2014/main" id="{6CE8502C-DD14-AACD-C0EF-CC0E524C8E5F}"/>
              </a:ext>
            </a:extLst>
          </p:cNvPr>
          <p:cNvSpPr txBox="1"/>
          <p:nvPr/>
        </p:nvSpPr>
        <p:spPr>
          <a:xfrm>
            <a:off x="7408798" y="104009"/>
            <a:ext cx="52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tok3</a:t>
            </a:r>
            <a:endParaRPr sz="18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15702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007204-DE83-6BB4-F1E8-0539BECB9A0A}"/>
              </a:ext>
            </a:extLst>
          </p:cNvPr>
          <p:cNvSpPr txBox="1">
            <a:spLocks/>
          </p:cNvSpPr>
          <p:nvPr/>
        </p:nvSpPr>
        <p:spPr>
          <a:xfrm>
            <a:off x="4559300" y="429166"/>
            <a:ext cx="2802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defTabSz="914400">
              <a:spcBef>
                <a:spcPts val="100"/>
              </a:spcBef>
            </a:pPr>
            <a:r>
              <a:rPr lang="en-US" sz="4400" b="0" kern="0" dirty="0">
                <a:latin typeface="微软雅黑"/>
                <a:cs typeface="微软雅黑"/>
              </a:rPr>
              <a:t>Thank</a:t>
            </a:r>
            <a:r>
              <a:rPr lang="en-US" sz="4400" b="0" kern="0" spc="-15" dirty="0">
                <a:latin typeface="微软雅黑"/>
                <a:cs typeface="微软雅黑"/>
              </a:rPr>
              <a:t> </a:t>
            </a:r>
            <a:r>
              <a:rPr lang="en-US" sz="4400" b="0" kern="0" spc="-25" dirty="0">
                <a:latin typeface="微软雅黑"/>
                <a:cs typeface="微软雅黑"/>
              </a:rPr>
              <a:t>you</a:t>
            </a:r>
            <a:endParaRPr lang="en-US" sz="4400" kern="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4159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object 3">
            <a:extLst>
              <a:ext uri="{FF2B5EF4-FFF2-40B4-BE49-F238E27FC236}">
                <a16:creationId xmlns:a16="http://schemas.microsoft.com/office/drawing/2014/main" id="{992DFDE4-EFA0-C704-34DD-A46D051219FC}"/>
              </a:ext>
            </a:extLst>
          </p:cNvPr>
          <p:cNvGrpSpPr/>
          <p:nvPr/>
        </p:nvGrpSpPr>
        <p:grpSpPr>
          <a:xfrm>
            <a:off x="5889942" y="2375714"/>
            <a:ext cx="5394960" cy="3764279"/>
            <a:chOff x="5923279" y="2753359"/>
            <a:chExt cx="5394960" cy="3764279"/>
          </a:xfrm>
        </p:grpSpPr>
        <p:sp>
          <p:nvSpPr>
            <p:cNvPr id="75" name="object 5">
              <a:extLst>
                <a:ext uri="{FF2B5EF4-FFF2-40B4-BE49-F238E27FC236}">
                  <a16:creationId xmlns:a16="http://schemas.microsoft.com/office/drawing/2014/main" id="{CAA0C1D7-BF55-F5FD-66E8-707A43FB8C13}"/>
                </a:ext>
              </a:extLst>
            </p:cNvPr>
            <p:cNvSpPr/>
            <p:nvPr/>
          </p:nvSpPr>
          <p:spPr>
            <a:xfrm>
              <a:off x="5923279" y="2753359"/>
              <a:ext cx="5394960" cy="3764279"/>
            </a:xfrm>
            <a:custGeom>
              <a:avLst/>
              <a:gdLst/>
              <a:ahLst/>
              <a:cxnLst/>
              <a:rect l="l" t="t" r="r" b="b"/>
              <a:pathLst>
                <a:path w="5394959" h="3764279">
                  <a:moveTo>
                    <a:pt x="4767580" y="0"/>
                  </a:moveTo>
                  <a:lnTo>
                    <a:pt x="627379" y="0"/>
                  </a:lnTo>
                  <a:lnTo>
                    <a:pt x="578355" y="1887"/>
                  </a:lnTo>
                  <a:lnTo>
                    <a:pt x="530361" y="7458"/>
                  </a:lnTo>
                  <a:lnTo>
                    <a:pt x="483538" y="16571"/>
                  </a:lnTo>
                  <a:lnTo>
                    <a:pt x="438026" y="29088"/>
                  </a:lnTo>
                  <a:lnTo>
                    <a:pt x="393963" y="44868"/>
                  </a:lnTo>
                  <a:lnTo>
                    <a:pt x="351490" y="63773"/>
                  </a:lnTo>
                  <a:lnTo>
                    <a:pt x="310745" y="85663"/>
                  </a:lnTo>
                  <a:lnTo>
                    <a:pt x="271869" y="110398"/>
                  </a:lnTo>
                  <a:lnTo>
                    <a:pt x="235001" y="137839"/>
                  </a:lnTo>
                  <a:lnTo>
                    <a:pt x="200280" y="167846"/>
                  </a:lnTo>
                  <a:lnTo>
                    <a:pt x="167846" y="200280"/>
                  </a:lnTo>
                  <a:lnTo>
                    <a:pt x="137839" y="235001"/>
                  </a:lnTo>
                  <a:lnTo>
                    <a:pt x="110398" y="271869"/>
                  </a:lnTo>
                  <a:lnTo>
                    <a:pt x="85663" y="310745"/>
                  </a:lnTo>
                  <a:lnTo>
                    <a:pt x="63773" y="351490"/>
                  </a:lnTo>
                  <a:lnTo>
                    <a:pt x="44868" y="393963"/>
                  </a:lnTo>
                  <a:lnTo>
                    <a:pt x="29088" y="438026"/>
                  </a:lnTo>
                  <a:lnTo>
                    <a:pt x="16571" y="483538"/>
                  </a:lnTo>
                  <a:lnTo>
                    <a:pt x="7458" y="530361"/>
                  </a:lnTo>
                  <a:lnTo>
                    <a:pt x="1887" y="578355"/>
                  </a:lnTo>
                  <a:lnTo>
                    <a:pt x="0" y="627379"/>
                  </a:lnTo>
                  <a:lnTo>
                    <a:pt x="0" y="3136887"/>
                  </a:lnTo>
                  <a:lnTo>
                    <a:pt x="1887" y="3185916"/>
                  </a:lnTo>
                  <a:lnTo>
                    <a:pt x="7458" y="3233914"/>
                  </a:lnTo>
                  <a:lnTo>
                    <a:pt x="16571" y="3280741"/>
                  </a:lnTo>
                  <a:lnTo>
                    <a:pt x="29088" y="3326256"/>
                  </a:lnTo>
                  <a:lnTo>
                    <a:pt x="44868" y="3370321"/>
                  </a:lnTo>
                  <a:lnTo>
                    <a:pt x="63773" y="3412796"/>
                  </a:lnTo>
                  <a:lnTo>
                    <a:pt x="85663" y="3453542"/>
                  </a:lnTo>
                  <a:lnTo>
                    <a:pt x="110398" y="3492418"/>
                  </a:lnTo>
                  <a:lnTo>
                    <a:pt x="137839" y="3529287"/>
                  </a:lnTo>
                  <a:lnTo>
                    <a:pt x="167846" y="3564007"/>
                  </a:lnTo>
                  <a:lnTo>
                    <a:pt x="200280" y="3596440"/>
                  </a:lnTo>
                  <a:lnTo>
                    <a:pt x="235001" y="3626447"/>
                  </a:lnTo>
                  <a:lnTo>
                    <a:pt x="271869" y="3653887"/>
                  </a:lnTo>
                  <a:lnTo>
                    <a:pt x="310745" y="3678621"/>
                  </a:lnTo>
                  <a:lnTo>
                    <a:pt x="351490" y="3700510"/>
                  </a:lnTo>
                  <a:lnTo>
                    <a:pt x="393963" y="3719414"/>
                  </a:lnTo>
                  <a:lnTo>
                    <a:pt x="438026" y="3735193"/>
                  </a:lnTo>
                  <a:lnTo>
                    <a:pt x="483538" y="3747709"/>
                  </a:lnTo>
                  <a:lnTo>
                    <a:pt x="530361" y="3756822"/>
                  </a:lnTo>
                  <a:lnTo>
                    <a:pt x="578355" y="3762392"/>
                  </a:lnTo>
                  <a:lnTo>
                    <a:pt x="627379" y="3764279"/>
                  </a:lnTo>
                  <a:lnTo>
                    <a:pt x="4767580" y="3764279"/>
                  </a:lnTo>
                  <a:lnTo>
                    <a:pt x="4816604" y="3762392"/>
                  </a:lnTo>
                  <a:lnTo>
                    <a:pt x="4864598" y="3756822"/>
                  </a:lnTo>
                  <a:lnTo>
                    <a:pt x="4911421" y="3747709"/>
                  </a:lnTo>
                  <a:lnTo>
                    <a:pt x="4956933" y="3735193"/>
                  </a:lnTo>
                  <a:lnTo>
                    <a:pt x="5000996" y="3719414"/>
                  </a:lnTo>
                  <a:lnTo>
                    <a:pt x="5043469" y="3700510"/>
                  </a:lnTo>
                  <a:lnTo>
                    <a:pt x="5084214" y="3678621"/>
                  </a:lnTo>
                  <a:lnTo>
                    <a:pt x="5123090" y="3653887"/>
                  </a:lnTo>
                  <a:lnTo>
                    <a:pt x="5159958" y="3626447"/>
                  </a:lnTo>
                  <a:lnTo>
                    <a:pt x="5194679" y="3596440"/>
                  </a:lnTo>
                  <a:lnTo>
                    <a:pt x="5227113" y="3564007"/>
                  </a:lnTo>
                  <a:lnTo>
                    <a:pt x="5257120" y="3529287"/>
                  </a:lnTo>
                  <a:lnTo>
                    <a:pt x="5284561" y="3492418"/>
                  </a:lnTo>
                  <a:lnTo>
                    <a:pt x="5309296" y="3453542"/>
                  </a:lnTo>
                  <a:lnTo>
                    <a:pt x="5331186" y="3412796"/>
                  </a:lnTo>
                  <a:lnTo>
                    <a:pt x="5350091" y="3370321"/>
                  </a:lnTo>
                  <a:lnTo>
                    <a:pt x="5365871" y="3326256"/>
                  </a:lnTo>
                  <a:lnTo>
                    <a:pt x="5378388" y="3280741"/>
                  </a:lnTo>
                  <a:lnTo>
                    <a:pt x="5387501" y="3233914"/>
                  </a:lnTo>
                  <a:lnTo>
                    <a:pt x="5393072" y="3185916"/>
                  </a:lnTo>
                  <a:lnTo>
                    <a:pt x="5394960" y="3136887"/>
                  </a:lnTo>
                  <a:lnTo>
                    <a:pt x="5394960" y="627379"/>
                  </a:lnTo>
                  <a:lnTo>
                    <a:pt x="5393072" y="578355"/>
                  </a:lnTo>
                  <a:lnTo>
                    <a:pt x="5387501" y="530361"/>
                  </a:lnTo>
                  <a:lnTo>
                    <a:pt x="5378388" y="483538"/>
                  </a:lnTo>
                  <a:lnTo>
                    <a:pt x="5365871" y="438026"/>
                  </a:lnTo>
                  <a:lnTo>
                    <a:pt x="5350091" y="393963"/>
                  </a:lnTo>
                  <a:lnTo>
                    <a:pt x="5331186" y="351490"/>
                  </a:lnTo>
                  <a:lnTo>
                    <a:pt x="5309296" y="310745"/>
                  </a:lnTo>
                  <a:lnTo>
                    <a:pt x="5284561" y="271869"/>
                  </a:lnTo>
                  <a:lnTo>
                    <a:pt x="5257120" y="235001"/>
                  </a:lnTo>
                  <a:lnTo>
                    <a:pt x="5227113" y="200280"/>
                  </a:lnTo>
                  <a:lnTo>
                    <a:pt x="5194679" y="167846"/>
                  </a:lnTo>
                  <a:lnTo>
                    <a:pt x="5159958" y="137839"/>
                  </a:lnTo>
                  <a:lnTo>
                    <a:pt x="5123090" y="110398"/>
                  </a:lnTo>
                  <a:lnTo>
                    <a:pt x="5084214" y="85663"/>
                  </a:lnTo>
                  <a:lnTo>
                    <a:pt x="5043469" y="63773"/>
                  </a:lnTo>
                  <a:lnTo>
                    <a:pt x="5000996" y="44868"/>
                  </a:lnTo>
                  <a:lnTo>
                    <a:pt x="4956933" y="29088"/>
                  </a:lnTo>
                  <a:lnTo>
                    <a:pt x="4911421" y="16571"/>
                  </a:lnTo>
                  <a:lnTo>
                    <a:pt x="4864598" y="7458"/>
                  </a:lnTo>
                  <a:lnTo>
                    <a:pt x="4816604" y="1887"/>
                  </a:lnTo>
                  <a:lnTo>
                    <a:pt x="4767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6">
              <a:extLst>
                <a:ext uri="{FF2B5EF4-FFF2-40B4-BE49-F238E27FC236}">
                  <a16:creationId xmlns:a16="http://schemas.microsoft.com/office/drawing/2014/main" id="{CF495D04-61AA-814F-52CF-2916399A0682}"/>
                </a:ext>
              </a:extLst>
            </p:cNvPr>
            <p:cNvSpPr/>
            <p:nvPr/>
          </p:nvSpPr>
          <p:spPr>
            <a:xfrm>
              <a:off x="5923279" y="2753359"/>
              <a:ext cx="5394960" cy="3764279"/>
            </a:xfrm>
            <a:custGeom>
              <a:avLst/>
              <a:gdLst/>
              <a:ahLst/>
              <a:cxnLst/>
              <a:rect l="l" t="t" r="r" b="b"/>
              <a:pathLst>
                <a:path w="5394959" h="3764279">
                  <a:moveTo>
                    <a:pt x="0" y="627379"/>
                  </a:moveTo>
                  <a:lnTo>
                    <a:pt x="1887" y="578355"/>
                  </a:lnTo>
                  <a:lnTo>
                    <a:pt x="7458" y="530361"/>
                  </a:lnTo>
                  <a:lnTo>
                    <a:pt x="16571" y="483538"/>
                  </a:lnTo>
                  <a:lnTo>
                    <a:pt x="29088" y="438026"/>
                  </a:lnTo>
                  <a:lnTo>
                    <a:pt x="44868" y="393963"/>
                  </a:lnTo>
                  <a:lnTo>
                    <a:pt x="63773" y="351490"/>
                  </a:lnTo>
                  <a:lnTo>
                    <a:pt x="85663" y="310745"/>
                  </a:lnTo>
                  <a:lnTo>
                    <a:pt x="110398" y="271869"/>
                  </a:lnTo>
                  <a:lnTo>
                    <a:pt x="137839" y="235001"/>
                  </a:lnTo>
                  <a:lnTo>
                    <a:pt x="167846" y="200280"/>
                  </a:lnTo>
                  <a:lnTo>
                    <a:pt x="200280" y="167846"/>
                  </a:lnTo>
                  <a:lnTo>
                    <a:pt x="235001" y="137839"/>
                  </a:lnTo>
                  <a:lnTo>
                    <a:pt x="271869" y="110398"/>
                  </a:lnTo>
                  <a:lnTo>
                    <a:pt x="310745" y="85663"/>
                  </a:lnTo>
                  <a:lnTo>
                    <a:pt x="351490" y="63773"/>
                  </a:lnTo>
                  <a:lnTo>
                    <a:pt x="393963" y="44868"/>
                  </a:lnTo>
                  <a:lnTo>
                    <a:pt x="438026" y="29088"/>
                  </a:lnTo>
                  <a:lnTo>
                    <a:pt x="483538" y="16571"/>
                  </a:lnTo>
                  <a:lnTo>
                    <a:pt x="530361" y="7458"/>
                  </a:lnTo>
                  <a:lnTo>
                    <a:pt x="578355" y="1887"/>
                  </a:lnTo>
                  <a:lnTo>
                    <a:pt x="627379" y="0"/>
                  </a:lnTo>
                  <a:lnTo>
                    <a:pt x="4767580" y="0"/>
                  </a:lnTo>
                  <a:lnTo>
                    <a:pt x="4816604" y="1887"/>
                  </a:lnTo>
                  <a:lnTo>
                    <a:pt x="4864598" y="7458"/>
                  </a:lnTo>
                  <a:lnTo>
                    <a:pt x="4911421" y="16571"/>
                  </a:lnTo>
                  <a:lnTo>
                    <a:pt x="4956933" y="29088"/>
                  </a:lnTo>
                  <a:lnTo>
                    <a:pt x="5000996" y="44868"/>
                  </a:lnTo>
                  <a:lnTo>
                    <a:pt x="5043469" y="63773"/>
                  </a:lnTo>
                  <a:lnTo>
                    <a:pt x="5084214" y="85663"/>
                  </a:lnTo>
                  <a:lnTo>
                    <a:pt x="5123090" y="110398"/>
                  </a:lnTo>
                  <a:lnTo>
                    <a:pt x="5159958" y="137839"/>
                  </a:lnTo>
                  <a:lnTo>
                    <a:pt x="5194679" y="167846"/>
                  </a:lnTo>
                  <a:lnTo>
                    <a:pt x="5227113" y="200280"/>
                  </a:lnTo>
                  <a:lnTo>
                    <a:pt x="5257120" y="235001"/>
                  </a:lnTo>
                  <a:lnTo>
                    <a:pt x="5284561" y="271869"/>
                  </a:lnTo>
                  <a:lnTo>
                    <a:pt x="5309296" y="310745"/>
                  </a:lnTo>
                  <a:lnTo>
                    <a:pt x="5331186" y="351490"/>
                  </a:lnTo>
                  <a:lnTo>
                    <a:pt x="5350091" y="393963"/>
                  </a:lnTo>
                  <a:lnTo>
                    <a:pt x="5365871" y="438026"/>
                  </a:lnTo>
                  <a:lnTo>
                    <a:pt x="5378388" y="483538"/>
                  </a:lnTo>
                  <a:lnTo>
                    <a:pt x="5387501" y="530361"/>
                  </a:lnTo>
                  <a:lnTo>
                    <a:pt x="5393072" y="578355"/>
                  </a:lnTo>
                  <a:lnTo>
                    <a:pt x="5394960" y="627379"/>
                  </a:lnTo>
                  <a:lnTo>
                    <a:pt x="5394960" y="3136887"/>
                  </a:lnTo>
                  <a:lnTo>
                    <a:pt x="5393072" y="3185916"/>
                  </a:lnTo>
                  <a:lnTo>
                    <a:pt x="5387501" y="3233914"/>
                  </a:lnTo>
                  <a:lnTo>
                    <a:pt x="5378388" y="3280741"/>
                  </a:lnTo>
                  <a:lnTo>
                    <a:pt x="5365871" y="3326256"/>
                  </a:lnTo>
                  <a:lnTo>
                    <a:pt x="5350091" y="3370321"/>
                  </a:lnTo>
                  <a:lnTo>
                    <a:pt x="5331186" y="3412796"/>
                  </a:lnTo>
                  <a:lnTo>
                    <a:pt x="5309296" y="3453542"/>
                  </a:lnTo>
                  <a:lnTo>
                    <a:pt x="5284561" y="3492418"/>
                  </a:lnTo>
                  <a:lnTo>
                    <a:pt x="5257120" y="3529287"/>
                  </a:lnTo>
                  <a:lnTo>
                    <a:pt x="5227113" y="3564007"/>
                  </a:lnTo>
                  <a:lnTo>
                    <a:pt x="5194679" y="3596440"/>
                  </a:lnTo>
                  <a:lnTo>
                    <a:pt x="5159958" y="3626447"/>
                  </a:lnTo>
                  <a:lnTo>
                    <a:pt x="5123090" y="3653887"/>
                  </a:lnTo>
                  <a:lnTo>
                    <a:pt x="5084214" y="3678621"/>
                  </a:lnTo>
                  <a:lnTo>
                    <a:pt x="5043469" y="3700510"/>
                  </a:lnTo>
                  <a:lnTo>
                    <a:pt x="5000996" y="3719414"/>
                  </a:lnTo>
                  <a:lnTo>
                    <a:pt x="4956933" y="3735193"/>
                  </a:lnTo>
                  <a:lnTo>
                    <a:pt x="4911421" y="3747709"/>
                  </a:lnTo>
                  <a:lnTo>
                    <a:pt x="4864598" y="3756822"/>
                  </a:lnTo>
                  <a:lnTo>
                    <a:pt x="4816604" y="3762392"/>
                  </a:lnTo>
                  <a:lnTo>
                    <a:pt x="4767580" y="3764279"/>
                  </a:lnTo>
                  <a:lnTo>
                    <a:pt x="627379" y="3764279"/>
                  </a:lnTo>
                  <a:lnTo>
                    <a:pt x="578355" y="3762392"/>
                  </a:lnTo>
                  <a:lnTo>
                    <a:pt x="530361" y="3756822"/>
                  </a:lnTo>
                  <a:lnTo>
                    <a:pt x="483538" y="3747709"/>
                  </a:lnTo>
                  <a:lnTo>
                    <a:pt x="438026" y="3735193"/>
                  </a:lnTo>
                  <a:lnTo>
                    <a:pt x="393963" y="3719414"/>
                  </a:lnTo>
                  <a:lnTo>
                    <a:pt x="351490" y="3700510"/>
                  </a:lnTo>
                  <a:lnTo>
                    <a:pt x="310745" y="3678621"/>
                  </a:lnTo>
                  <a:lnTo>
                    <a:pt x="271869" y="3653887"/>
                  </a:lnTo>
                  <a:lnTo>
                    <a:pt x="235001" y="3626447"/>
                  </a:lnTo>
                  <a:lnTo>
                    <a:pt x="200280" y="3596440"/>
                  </a:lnTo>
                  <a:lnTo>
                    <a:pt x="167846" y="3564007"/>
                  </a:lnTo>
                  <a:lnTo>
                    <a:pt x="137839" y="3529287"/>
                  </a:lnTo>
                  <a:lnTo>
                    <a:pt x="110398" y="3492418"/>
                  </a:lnTo>
                  <a:lnTo>
                    <a:pt x="85663" y="3453542"/>
                  </a:lnTo>
                  <a:lnTo>
                    <a:pt x="63773" y="3412796"/>
                  </a:lnTo>
                  <a:lnTo>
                    <a:pt x="44868" y="3370321"/>
                  </a:lnTo>
                  <a:lnTo>
                    <a:pt x="29088" y="3326256"/>
                  </a:lnTo>
                  <a:lnTo>
                    <a:pt x="16571" y="3280741"/>
                  </a:lnTo>
                  <a:lnTo>
                    <a:pt x="7458" y="3233914"/>
                  </a:lnTo>
                  <a:lnTo>
                    <a:pt x="1887" y="3185916"/>
                  </a:lnTo>
                  <a:lnTo>
                    <a:pt x="0" y="3136887"/>
                  </a:lnTo>
                  <a:lnTo>
                    <a:pt x="0" y="627379"/>
                  </a:lnTo>
                  <a:close/>
                </a:path>
              </a:pathLst>
            </a:custGeom>
            <a:ln w="40640">
              <a:solidFill>
                <a:srgbClr val="7BBEF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">
              <a:extLst>
                <a:ext uri="{FF2B5EF4-FFF2-40B4-BE49-F238E27FC236}">
                  <a16:creationId xmlns:a16="http://schemas.microsoft.com/office/drawing/2014/main" id="{139ACF3F-486C-F0AC-17CE-EAB9046FE83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5599" y="3825239"/>
              <a:ext cx="2357120" cy="1254760"/>
            </a:xfrm>
            <a:prstGeom prst="rect">
              <a:avLst/>
            </a:prstGeom>
          </p:spPr>
        </p:pic>
      </p:grpSp>
      <p:sp>
        <p:nvSpPr>
          <p:cNvPr id="79" name="object 9">
            <a:extLst>
              <a:ext uri="{FF2B5EF4-FFF2-40B4-BE49-F238E27FC236}">
                <a16:creationId xmlns:a16="http://schemas.microsoft.com/office/drawing/2014/main" id="{3A1C59B9-4834-0DAF-A8F1-F0A98CBD2508}"/>
              </a:ext>
            </a:extLst>
          </p:cNvPr>
          <p:cNvSpPr txBox="1"/>
          <p:nvPr/>
        </p:nvSpPr>
        <p:spPr>
          <a:xfrm>
            <a:off x="688657" y="785352"/>
            <a:ext cx="10386060" cy="833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5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和</a:t>
            </a:r>
            <a:r>
              <a:rPr sz="1800" spc="-15" dirty="0">
                <a:solidFill>
                  <a:srgbClr val="1D1D1A"/>
                </a:solidFill>
                <a:latin typeface="微软雅黑"/>
                <a:cs typeface="微软雅黑"/>
              </a:rPr>
              <a:t>BERT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类似，GPT-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1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同样采取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pre-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train + fine-tune</a:t>
            </a:r>
            <a:r>
              <a:rPr sz="1800" spc="-15" dirty="0">
                <a:solidFill>
                  <a:srgbClr val="1D1D1A"/>
                </a:solidFill>
                <a:latin typeface="微软雅黑"/>
                <a:cs typeface="微软雅黑"/>
              </a:rPr>
              <a:t>的思路：先基于大量未标注语料数据进行预训练，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后基于少量标注数据进行微调。但GPT-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1</a:t>
            </a:r>
            <a:r>
              <a:rPr sz="1800" spc="-5" dirty="0">
                <a:solidFill>
                  <a:srgbClr val="1D1D1A"/>
                </a:solidFill>
                <a:latin typeface="微软雅黑"/>
                <a:cs typeface="微软雅黑"/>
              </a:rPr>
              <a:t>在预训练任务思路和模型结构上与</a:t>
            </a:r>
            <a:r>
              <a:rPr sz="1800" spc="-15" dirty="0">
                <a:solidFill>
                  <a:srgbClr val="1D1D1A"/>
                </a:solidFill>
                <a:latin typeface="微软雅黑"/>
                <a:cs typeface="微软雅黑"/>
              </a:rPr>
              <a:t>BERT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有所差别。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80" name="object 10">
            <a:extLst>
              <a:ext uri="{FF2B5EF4-FFF2-40B4-BE49-F238E27FC236}">
                <a16:creationId xmlns:a16="http://schemas.microsoft.com/office/drawing/2014/main" id="{788FBAB0-0A66-D67D-0F46-AF73E19B2B5E}"/>
              </a:ext>
            </a:extLst>
          </p:cNvPr>
          <p:cNvSpPr/>
          <p:nvPr/>
        </p:nvSpPr>
        <p:spPr>
          <a:xfrm>
            <a:off x="571182" y="3432355"/>
            <a:ext cx="5207000" cy="2687320"/>
          </a:xfrm>
          <a:custGeom>
            <a:avLst/>
            <a:gdLst/>
            <a:ahLst/>
            <a:cxnLst/>
            <a:rect l="l" t="t" r="r" b="b"/>
            <a:pathLst>
              <a:path w="5207000" h="2687320">
                <a:moveTo>
                  <a:pt x="0" y="447929"/>
                </a:moveTo>
                <a:lnTo>
                  <a:pt x="2628" y="399120"/>
                </a:lnTo>
                <a:lnTo>
                  <a:pt x="10330" y="351834"/>
                </a:lnTo>
                <a:lnTo>
                  <a:pt x="22834" y="306344"/>
                </a:lnTo>
                <a:lnTo>
                  <a:pt x="39865" y="262923"/>
                </a:lnTo>
                <a:lnTo>
                  <a:pt x="61151" y="221845"/>
                </a:lnTo>
                <a:lnTo>
                  <a:pt x="86418" y="183382"/>
                </a:lnTo>
                <a:lnTo>
                  <a:pt x="115393" y="147809"/>
                </a:lnTo>
                <a:lnTo>
                  <a:pt x="147803" y="115397"/>
                </a:lnTo>
                <a:lnTo>
                  <a:pt x="183374" y="86420"/>
                </a:lnTo>
                <a:lnTo>
                  <a:pt x="221834" y="61152"/>
                </a:lnTo>
                <a:lnTo>
                  <a:pt x="262908" y="39866"/>
                </a:lnTo>
                <a:lnTo>
                  <a:pt x="306324" y="22834"/>
                </a:lnTo>
                <a:lnTo>
                  <a:pt x="351809" y="10330"/>
                </a:lnTo>
                <a:lnTo>
                  <a:pt x="399089" y="2628"/>
                </a:lnTo>
                <a:lnTo>
                  <a:pt x="447890" y="0"/>
                </a:lnTo>
                <a:lnTo>
                  <a:pt x="4759070" y="0"/>
                </a:lnTo>
                <a:lnTo>
                  <a:pt x="4807879" y="2628"/>
                </a:lnTo>
                <a:lnTo>
                  <a:pt x="4855165" y="10330"/>
                </a:lnTo>
                <a:lnTo>
                  <a:pt x="4900655" y="22834"/>
                </a:lnTo>
                <a:lnTo>
                  <a:pt x="4944076" y="39866"/>
                </a:lnTo>
                <a:lnTo>
                  <a:pt x="4985154" y="61152"/>
                </a:lnTo>
                <a:lnTo>
                  <a:pt x="5023617" y="86420"/>
                </a:lnTo>
                <a:lnTo>
                  <a:pt x="5059190" y="115397"/>
                </a:lnTo>
                <a:lnTo>
                  <a:pt x="5091602" y="147809"/>
                </a:lnTo>
                <a:lnTo>
                  <a:pt x="5120579" y="183382"/>
                </a:lnTo>
                <a:lnTo>
                  <a:pt x="5145847" y="221845"/>
                </a:lnTo>
                <a:lnTo>
                  <a:pt x="5167133" y="262923"/>
                </a:lnTo>
                <a:lnTo>
                  <a:pt x="5184165" y="306344"/>
                </a:lnTo>
                <a:lnTo>
                  <a:pt x="5196669" y="351834"/>
                </a:lnTo>
                <a:lnTo>
                  <a:pt x="5204371" y="399120"/>
                </a:lnTo>
                <a:lnTo>
                  <a:pt x="5207000" y="447929"/>
                </a:lnTo>
                <a:lnTo>
                  <a:pt x="5207000" y="2239429"/>
                </a:lnTo>
                <a:lnTo>
                  <a:pt x="5204371" y="2288230"/>
                </a:lnTo>
                <a:lnTo>
                  <a:pt x="5196669" y="2335510"/>
                </a:lnTo>
                <a:lnTo>
                  <a:pt x="5184165" y="2380995"/>
                </a:lnTo>
                <a:lnTo>
                  <a:pt x="5167133" y="2424411"/>
                </a:lnTo>
                <a:lnTo>
                  <a:pt x="5145847" y="2465485"/>
                </a:lnTo>
                <a:lnTo>
                  <a:pt x="5120579" y="2503945"/>
                </a:lnTo>
                <a:lnTo>
                  <a:pt x="5091602" y="2539516"/>
                </a:lnTo>
                <a:lnTo>
                  <a:pt x="5059190" y="2571926"/>
                </a:lnTo>
                <a:lnTo>
                  <a:pt x="5023617" y="2600901"/>
                </a:lnTo>
                <a:lnTo>
                  <a:pt x="4985154" y="2626168"/>
                </a:lnTo>
                <a:lnTo>
                  <a:pt x="4944076" y="2647454"/>
                </a:lnTo>
                <a:lnTo>
                  <a:pt x="4900655" y="2664485"/>
                </a:lnTo>
                <a:lnTo>
                  <a:pt x="4855165" y="2676989"/>
                </a:lnTo>
                <a:lnTo>
                  <a:pt x="4807879" y="2684691"/>
                </a:lnTo>
                <a:lnTo>
                  <a:pt x="4759070" y="2687320"/>
                </a:lnTo>
                <a:lnTo>
                  <a:pt x="447890" y="2687320"/>
                </a:lnTo>
                <a:lnTo>
                  <a:pt x="399089" y="2684691"/>
                </a:lnTo>
                <a:lnTo>
                  <a:pt x="351809" y="2676989"/>
                </a:lnTo>
                <a:lnTo>
                  <a:pt x="306324" y="2664485"/>
                </a:lnTo>
                <a:lnTo>
                  <a:pt x="262908" y="2647454"/>
                </a:lnTo>
                <a:lnTo>
                  <a:pt x="221834" y="2626168"/>
                </a:lnTo>
                <a:lnTo>
                  <a:pt x="183374" y="2600901"/>
                </a:lnTo>
                <a:lnTo>
                  <a:pt x="147803" y="2571926"/>
                </a:lnTo>
                <a:lnTo>
                  <a:pt x="115393" y="2539516"/>
                </a:lnTo>
                <a:lnTo>
                  <a:pt x="86418" y="2503945"/>
                </a:lnTo>
                <a:lnTo>
                  <a:pt x="61151" y="2465485"/>
                </a:lnTo>
                <a:lnTo>
                  <a:pt x="39865" y="2424411"/>
                </a:lnTo>
                <a:lnTo>
                  <a:pt x="22834" y="2380995"/>
                </a:lnTo>
                <a:lnTo>
                  <a:pt x="10330" y="2335510"/>
                </a:lnTo>
                <a:lnTo>
                  <a:pt x="2628" y="2288230"/>
                </a:lnTo>
                <a:lnTo>
                  <a:pt x="0" y="2239429"/>
                </a:lnTo>
                <a:lnTo>
                  <a:pt x="0" y="447929"/>
                </a:lnTo>
                <a:close/>
              </a:path>
            </a:pathLst>
          </a:custGeom>
          <a:ln w="40640">
            <a:solidFill>
              <a:srgbClr val="F4A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1">
            <a:extLst>
              <a:ext uri="{FF2B5EF4-FFF2-40B4-BE49-F238E27FC236}">
                <a16:creationId xmlns:a16="http://schemas.microsoft.com/office/drawing/2014/main" id="{BBAE6E7F-37BD-7F18-C515-75F9902F1E60}"/>
              </a:ext>
            </a:extLst>
          </p:cNvPr>
          <p:cNvSpPr txBox="1"/>
          <p:nvPr/>
        </p:nvSpPr>
        <p:spPr>
          <a:xfrm>
            <a:off x="763270" y="1663308"/>
            <a:ext cx="4488180" cy="1586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054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1.</a:t>
            </a:r>
            <a:r>
              <a:rPr sz="1600" spc="1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744B00"/>
                </a:solidFill>
                <a:latin typeface="微软雅黑"/>
                <a:cs typeface="微软雅黑"/>
              </a:rPr>
              <a:t>Unsupervised</a:t>
            </a:r>
            <a:r>
              <a:rPr sz="1600" b="1" spc="-10" dirty="0">
                <a:solidFill>
                  <a:srgbClr val="744B00"/>
                </a:solidFill>
                <a:latin typeface="微软雅黑"/>
                <a:cs typeface="微软雅黑"/>
              </a:rPr>
              <a:t> </a:t>
            </a:r>
            <a:r>
              <a:rPr sz="1600" b="1" spc="-15" dirty="0">
                <a:solidFill>
                  <a:srgbClr val="744B00"/>
                </a:solidFill>
                <a:latin typeface="微软雅黑"/>
                <a:cs typeface="微软雅黑"/>
              </a:rPr>
              <a:t>Pre-</a:t>
            </a:r>
            <a:r>
              <a:rPr sz="1600" b="1" dirty="0">
                <a:solidFill>
                  <a:srgbClr val="744B00"/>
                </a:solidFill>
                <a:latin typeface="微软雅黑"/>
                <a:cs typeface="微软雅黑"/>
              </a:rPr>
              <a:t>training</a:t>
            </a:r>
            <a:r>
              <a:rPr sz="1600" b="1" spc="-5" dirty="0">
                <a:solidFill>
                  <a:srgbClr val="744B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on</a:t>
            </a:r>
            <a:r>
              <a:rPr sz="1600" spc="2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a</a:t>
            </a:r>
            <a:r>
              <a:rPr sz="1600" spc="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1D1D1A"/>
                </a:solidFill>
                <a:latin typeface="微软雅黑"/>
                <a:cs typeface="微软雅黑"/>
              </a:rPr>
              <a:t>large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corpus</a:t>
            </a:r>
            <a:r>
              <a:rPr sz="1600" spc="-5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of</a:t>
            </a:r>
            <a:r>
              <a:rPr sz="1600" spc="-2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text</a:t>
            </a:r>
            <a:r>
              <a:rPr sz="1600" spc="-2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spc="-20" dirty="0">
                <a:solidFill>
                  <a:srgbClr val="1D1D1A"/>
                </a:solidFill>
                <a:latin typeface="微软雅黑"/>
                <a:cs typeface="微软雅黑"/>
              </a:rPr>
              <a:t>data</a:t>
            </a:r>
            <a:endParaRPr sz="1600" dirty="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1725"/>
              </a:spcBef>
            </a:pP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The</a:t>
            </a:r>
            <a:r>
              <a:rPr sz="1400" spc="-5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model</a:t>
            </a:r>
            <a:r>
              <a:rPr sz="1400" spc="-15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is</a:t>
            </a:r>
            <a:r>
              <a:rPr sz="1400" spc="-1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trained</a:t>
            </a:r>
            <a:r>
              <a:rPr sz="1400" spc="2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based</a:t>
            </a:r>
            <a:r>
              <a:rPr sz="1400" spc="-2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on</a:t>
            </a:r>
            <a:r>
              <a:rPr sz="1400" spc="5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b="1" dirty="0">
                <a:solidFill>
                  <a:srgbClr val="666666"/>
                </a:solidFill>
                <a:latin typeface="微软雅黑"/>
                <a:cs typeface="微软雅黑"/>
              </a:rPr>
              <a:t>a</a:t>
            </a:r>
            <a:r>
              <a:rPr sz="1400" b="1" spc="-15" dirty="0">
                <a:solidFill>
                  <a:srgbClr val="666666"/>
                </a:solidFill>
                <a:latin typeface="微软雅黑"/>
                <a:cs typeface="微软雅黑"/>
              </a:rPr>
              <a:t> </a:t>
            </a:r>
            <a:r>
              <a:rPr sz="1400" b="1" dirty="0">
                <a:solidFill>
                  <a:srgbClr val="666666"/>
                </a:solidFill>
                <a:latin typeface="微软雅黑"/>
                <a:cs typeface="微软雅黑"/>
              </a:rPr>
              <a:t>standard</a:t>
            </a:r>
            <a:r>
              <a:rPr sz="1400" b="1" spc="-50" dirty="0">
                <a:solidFill>
                  <a:srgbClr val="666666"/>
                </a:solidFill>
                <a:latin typeface="微软雅黑"/>
                <a:cs typeface="微软雅黑"/>
              </a:rPr>
              <a:t> </a:t>
            </a:r>
            <a:r>
              <a:rPr sz="1400" b="1" spc="-10" dirty="0">
                <a:solidFill>
                  <a:srgbClr val="666666"/>
                </a:solidFill>
                <a:latin typeface="微软雅黑"/>
                <a:cs typeface="微软雅黑"/>
              </a:rPr>
              <a:t>language </a:t>
            </a:r>
            <a:r>
              <a:rPr sz="1400" b="1" dirty="0">
                <a:solidFill>
                  <a:srgbClr val="666666"/>
                </a:solidFill>
                <a:latin typeface="微软雅黑"/>
                <a:cs typeface="微软雅黑"/>
              </a:rPr>
              <a:t>modeling objective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,</a:t>
            </a:r>
            <a:r>
              <a:rPr sz="1400" spc="-3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enabling</a:t>
            </a:r>
            <a:r>
              <a:rPr sz="1400" spc="5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it</a:t>
            </a:r>
            <a:r>
              <a:rPr sz="1400" spc="-5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to</a:t>
            </a:r>
            <a:r>
              <a:rPr sz="1400" spc="-25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learn</a:t>
            </a:r>
            <a:r>
              <a:rPr sz="1400" spc="5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spc="-10" dirty="0">
                <a:solidFill>
                  <a:srgbClr val="929286"/>
                </a:solidFill>
                <a:latin typeface="微软雅黑"/>
                <a:cs typeface="微软雅黑"/>
              </a:rPr>
              <a:t>intricate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patterns,</a:t>
            </a:r>
            <a:r>
              <a:rPr sz="1400" spc="-5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spc="-10" dirty="0">
                <a:solidFill>
                  <a:srgbClr val="929286"/>
                </a:solidFill>
                <a:latin typeface="微软雅黑"/>
                <a:cs typeface="微软雅黑"/>
              </a:rPr>
              <a:t>grammar,</a:t>
            </a:r>
            <a:r>
              <a:rPr sz="1400" spc="2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and</a:t>
            </a:r>
            <a:r>
              <a:rPr sz="1400" spc="-5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language</a:t>
            </a:r>
            <a:r>
              <a:rPr sz="1400" spc="-3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semantics</a:t>
            </a:r>
            <a:r>
              <a:rPr sz="1400" spc="-4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and</a:t>
            </a:r>
            <a:r>
              <a:rPr sz="1400" spc="-8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spc="-25" dirty="0">
                <a:solidFill>
                  <a:srgbClr val="929286"/>
                </a:solidFill>
                <a:latin typeface="微软雅黑"/>
                <a:cs typeface="微软雅黑"/>
              </a:rPr>
              <a:t>to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generate coherent</a:t>
            </a:r>
            <a:r>
              <a:rPr sz="1400" spc="-75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and</a:t>
            </a:r>
            <a:r>
              <a:rPr sz="1400" spc="-2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contextually</a:t>
            </a:r>
            <a:r>
              <a:rPr sz="1400" spc="-60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929286"/>
                </a:solidFill>
                <a:latin typeface="微软雅黑"/>
                <a:cs typeface="微软雅黑"/>
              </a:rPr>
              <a:t>relevant</a:t>
            </a:r>
            <a:r>
              <a:rPr sz="1400" spc="35" dirty="0">
                <a:solidFill>
                  <a:srgbClr val="929286"/>
                </a:solidFill>
                <a:latin typeface="微软雅黑"/>
                <a:cs typeface="微软雅黑"/>
              </a:rPr>
              <a:t> </a:t>
            </a:r>
            <a:r>
              <a:rPr sz="1400" spc="-10" dirty="0">
                <a:solidFill>
                  <a:srgbClr val="929286"/>
                </a:solidFill>
                <a:latin typeface="微软雅黑"/>
                <a:cs typeface="微软雅黑"/>
              </a:rPr>
              <a:t>text.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82" name="object 12">
            <a:extLst>
              <a:ext uri="{FF2B5EF4-FFF2-40B4-BE49-F238E27FC236}">
                <a16:creationId xmlns:a16="http://schemas.microsoft.com/office/drawing/2014/main" id="{08397AAE-53EC-7F60-4105-0C38C48CE662}"/>
              </a:ext>
            </a:extLst>
          </p:cNvPr>
          <p:cNvSpPr txBox="1"/>
          <p:nvPr/>
        </p:nvSpPr>
        <p:spPr>
          <a:xfrm>
            <a:off x="951865" y="3932036"/>
            <a:ext cx="737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Model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3" name="object 13">
            <a:extLst>
              <a:ext uri="{FF2B5EF4-FFF2-40B4-BE49-F238E27FC236}">
                <a16:creationId xmlns:a16="http://schemas.microsoft.com/office/drawing/2014/main" id="{4AA63623-5E92-ABAC-40FC-9233AF1F9EF3}"/>
              </a:ext>
            </a:extLst>
          </p:cNvPr>
          <p:cNvSpPr txBox="1"/>
          <p:nvPr/>
        </p:nvSpPr>
        <p:spPr>
          <a:xfrm>
            <a:off x="951865" y="4751821"/>
            <a:ext cx="538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Data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4" name="object 14">
            <a:extLst>
              <a:ext uri="{FF2B5EF4-FFF2-40B4-BE49-F238E27FC236}">
                <a16:creationId xmlns:a16="http://schemas.microsoft.com/office/drawing/2014/main" id="{34C27799-2269-CD9E-7674-CDFCD00CDDFA}"/>
              </a:ext>
            </a:extLst>
          </p:cNvPr>
          <p:cNvSpPr txBox="1"/>
          <p:nvPr/>
        </p:nvSpPr>
        <p:spPr>
          <a:xfrm>
            <a:off x="951865" y="5378947"/>
            <a:ext cx="1069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Objective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5" name="object 15">
            <a:extLst>
              <a:ext uri="{FF2B5EF4-FFF2-40B4-BE49-F238E27FC236}">
                <a16:creationId xmlns:a16="http://schemas.microsoft.com/office/drawing/2014/main" id="{68902059-CD90-B6BE-1D32-7C275E5336C4}"/>
              </a:ext>
            </a:extLst>
          </p:cNvPr>
          <p:cNvSpPr txBox="1"/>
          <p:nvPr/>
        </p:nvSpPr>
        <p:spPr>
          <a:xfrm>
            <a:off x="2666683" y="4783888"/>
            <a:ext cx="2085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666666"/>
                </a:solidFill>
                <a:latin typeface="微软雅黑"/>
                <a:cs typeface="微软雅黑"/>
              </a:rPr>
              <a:t>BooksCorpus</a:t>
            </a:r>
            <a:r>
              <a:rPr sz="1600" spc="-55" dirty="0">
                <a:solidFill>
                  <a:srgbClr val="666666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666666"/>
                </a:solidFill>
                <a:latin typeface="微软雅黑"/>
                <a:cs typeface="微软雅黑"/>
              </a:rPr>
              <a:t>dataset</a:t>
            </a:r>
            <a:endParaRPr sz="1600">
              <a:latin typeface="微软雅黑"/>
              <a:cs typeface="微软雅黑"/>
            </a:endParaRPr>
          </a:p>
        </p:txBody>
      </p:sp>
      <p:pic>
        <p:nvPicPr>
          <p:cNvPr id="86" name="object 16">
            <a:extLst>
              <a:ext uri="{FF2B5EF4-FFF2-40B4-BE49-F238E27FC236}">
                <a16:creationId xmlns:a16="http://schemas.microsoft.com/office/drawing/2014/main" id="{87045BDF-C517-2C2F-AE6E-8D7EA376236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5902" y="3620314"/>
            <a:ext cx="1933456" cy="1031239"/>
          </a:xfrm>
          <a:prstGeom prst="rect">
            <a:avLst/>
          </a:prstGeom>
        </p:spPr>
      </p:pic>
      <p:sp>
        <p:nvSpPr>
          <p:cNvPr id="87" name="object 17">
            <a:extLst>
              <a:ext uri="{FF2B5EF4-FFF2-40B4-BE49-F238E27FC236}">
                <a16:creationId xmlns:a16="http://schemas.microsoft.com/office/drawing/2014/main" id="{0D447E11-B7CE-EC90-A83A-C09346BB426B}"/>
              </a:ext>
            </a:extLst>
          </p:cNvPr>
          <p:cNvSpPr txBox="1"/>
          <p:nvPr/>
        </p:nvSpPr>
        <p:spPr>
          <a:xfrm>
            <a:off x="2666683" y="5410062"/>
            <a:ext cx="251015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666666"/>
                </a:solidFill>
                <a:latin typeface="微软雅黑"/>
                <a:cs typeface="微软雅黑"/>
              </a:rPr>
              <a:t>maximize</a:t>
            </a:r>
            <a:r>
              <a:rPr sz="1600" spc="-10" dirty="0">
                <a:solidFill>
                  <a:srgbClr val="666666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666666"/>
                </a:solidFill>
                <a:latin typeface="微软雅黑"/>
                <a:cs typeface="微软雅黑"/>
              </a:rPr>
              <a:t>the</a:t>
            </a:r>
            <a:r>
              <a:rPr sz="1600" spc="-40" dirty="0">
                <a:solidFill>
                  <a:srgbClr val="666666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666666"/>
                </a:solidFill>
                <a:latin typeface="微软雅黑"/>
                <a:cs typeface="微软雅黑"/>
              </a:rPr>
              <a:t>likelihood </a:t>
            </a:r>
            <a:r>
              <a:rPr sz="1600" dirty="0">
                <a:solidFill>
                  <a:srgbClr val="666666"/>
                </a:solidFill>
                <a:latin typeface="微软雅黑"/>
                <a:cs typeface="微软雅黑"/>
              </a:rPr>
              <a:t>using</a:t>
            </a:r>
            <a:r>
              <a:rPr sz="1600" spc="-25" dirty="0">
                <a:solidFill>
                  <a:srgbClr val="666666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666666"/>
                </a:solidFill>
                <a:latin typeface="微软雅黑"/>
                <a:cs typeface="微软雅黑"/>
              </a:rPr>
              <a:t>language</a:t>
            </a:r>
            <a:r>
              <a:rPr sz="1600" spc="-25" dirty="0">
                <a:solidFill>
                  <a:srgbClr val="666666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666666"/>
                </a:solidFill>
                <a:latin typeface="微软雅黑"/>
                <a:cs typeface="微软雅黑"/>
              </a:rPr>
              <a:t>modeling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8" name="object 18">
            <a:extLst>
              <a:ext uri="{FF2B5EF4-FFF2-40B4-BE49-F238E27FC236}">
                <a16:creationId xmlns:a16="http://schemas.microsoft.com/office/drawing/2014/main" id="{A802ABAB-7EA6-33D3-BDF8-A39791A78522}"/>
              </a:ext>
            </a:extLst>
          </p:cNvPr>
          <p:cNvSpPr txBox="1"/>
          <p:nvPr/>
        </p:nvSpPr>
        <p:spPr>
          <a:xfrm>
            <a:off x="6056313" y="1663308"/>
            <a:ext cx="4474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2.</a:t>
            </a:r>
            <a:r>
              <a:rPr sz="1600" spc="3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005087"/>
                </a:solidFill>
                <a:latin typeface="微软雅黑"/>
                <a:cs typeface="微软雅黑"/>
              </a:rPr>
              <a:t>Supervised</a:t>
            </a:r>
            <a:r>
              <a:rPr sz="1600" b="1" spc="-10" dirty="0">
                <a:solidFill>
                  <a:srgbClr val="005087"/>
                </a:solidFill>
                <a:latin typeface="微软雅黑"/>
                <a:cs typeface="微软雅黑"/>
              </a:rPr>
              <a:t> Fine-</a:t>
            </a:r>
            <a:r>
              <a:rPr sz="1600" b="1" dirty="0">
                <a:solidFill>
                  <a:srgbClr val="005087"/>
                </a:solidFill>
                <a:latin typeface="微软雅黑"/>
                <a:cs typeface="微软雅黑"/>
              </a:rPr>
              <a:t>tuning</a:t>
            </a:r>
            <a:r>
              <a:rPr sz="1600" b="1" spc="40" dirty="0">
                <a:solidFill>
                  <a:srgbClr val="005087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on</a:t>
            </a:r>
            <a:r>
              <a:rPr sz="1600" spc="3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a</a:t>
            </a:r>
            <a:r>
              <a:rPr sz="1600" spc="1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sepecific</a:t>
            </a:r>
            <a:r>
              <a:rPr sz="1600" spc="-10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spc="-20" dirty="0">
                <a:solidFill>
                  <a:srgbClr val="1D1D1A"/>
                </a:solidFill>
                <a:latin typeface="微软雅黑"/>
                <a:cs typeface="微软雅黑"/>
              </a:rPr>
              <a:t>task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using</a:t>
            </a:r>
            <a:r>
              <a:rPr sz="1600" spc="-3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1D1D1A"/>
                </a:solidFill>
                <a:latin typeface="微软雅黑"/>
                <a:cs typeface="微软雅黑"/>
              </a:rPr>
              <a:t>labelled</a:t>
            </a:r>
            <a:r>
              <a:rPr sz="1600" spc="-1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600" spc="-20" dirty="0">
                <a:solidFill>
                  <a:srgbClr val="1D1D1A"/>
                </a:solidFill>
                <a:latin typeface="微软雅黑"/>
                <a:cs typeface="微软雅黑"/>
              </a:rPr>
              <a:t>data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89" name="object 19">
            <a:extLst>
              <a:ext uri="{FF2B5EF4-FFF2-40B4-BE49-F238E27FC236}">
                <a16:creationId xmlns:a16="http://schemas.microsoft.com/office/drawing/2014/main" id="{12B9AE9A-E8EE-6B64-9BEC-90380E3F6247}"/>
              </a:ext>
            </a:extLst>
          </p:cNvPr>
          <p:cNvSpPr txBox="1"/>
          <p:nvPr/>
        </p:nvSpPr>
        <p:spPr>
          <a:xfrm>
            <a:off x="6292533" y="5400537"/>
            <a:ext cx="538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Data</a:t>
            </a:r>
            <a:endParaRPr sz="1800">
              <a:latin typeface="微软雅黑"/>
              <a:cs typeface="微软雅黑"/>
            </a:endParaRPr>
          </a:p>
        </p:txBody>
      </p:sp>
      <p:graphicFrame>
        <p:nvGraphicFramePr>
          <p:cNvPr id="90" name="object 20">
            <a:extLst>
              <a:ext uri="{FF2B5EF4-FFF2-40B4-BE49-F238E27FC236}">
                <a16:creationId xmlns:a16="http://schemas.microsoft.com/office/drawing/2014/main" id="{FD47A5E3-C3F1-5C42-92F5-777E4C318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66291"/>
              </p:ext>
            </p:extLst>
          </p:nvPr>
        </p:nvGraphicFramePr>
        <p:xfrm>
          <a:off x="7614603" y="5249089"/>
          <a:ext cx="2842259" cy="631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comment1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positive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comment2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negative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object 21">
            <a:extLst>
              <a:ext uri="{FF2B5EF4-FFF2-40B4-BE49-F238E27FC236}">
                <a16:creationId xmlns:a16="http://schemas.microsoft.com/office/drawing/2014/main" id="{7148D80E-E7C7-15E7-EACF-AC0D19CC7860}"/>
              </a:ext>
            </a:extLst>
          </p:cNvPr>
          <p:cNvSpPr txBox="1"/>
          <p:nvPr/>
        </p:nvSpPr>
        <p:spPr>
          <a:xfrm>
            <a:off x="6230303" y="3807259"/>
            <a:ext cx="12585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Pre-trained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Model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2" name="object 22">
            <a:extLst>
              <a:ext uri="{FF2B5EF4-FFF2-40B4-BE49-F238E27FC236}">
                <a16:creationId xmlns:a16="http://schemas.microsoft.com/office/drawing/2014/main" id="{6A10DACB-5EA6-736A-3E3F-C4457BCE3387}"/>
              </a:ext>
            </a:extLst>
          </p:cNvPr>
          <p:cNvSpPr txBox="1"/>
          <p:nvPr/>
        </p:nvSpPr>
        <p:spPr>
          <a:xfrm>
            <a:off x="8148892" y="4870376"/>
            <a:ext cx="1413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9760" algn="l"/>
              </a:tabLst>
            </a:pPr>
            <a:r>
              <a:rPr sz="1000" spc="-10" dirty="0">
                <a:solidFill>
                  <a:srgbClr val="1D1D1A"/>
                </a:solidFill>
                <a:latin typeface="微软雅黑"/>
                <a:cs typeface="微软雅黑"/>
              </a:rPr>
              <a:t>[BOS]</a:t>
            </a:r>
            <a:r>
              <a:rPr sz="1000" dirty="0">
                <a:solidFill>
                  <a:srgbClr val="1D1D1A"/>
                </a:solidFill>
                <a:latin typeface="微软雅黑"/>
                <a:cs typeface="微软雅黑"/>
              </a:rPr>
              <a:t>	</a:t>
            </a:r>
            <a:r>
              <a:rPr sz="1800" spc="-15" baseline="2314" dirty="0">
                <a:solidFill>
                  <a:srgbClr val="1D1D1A"/>
                </a:solidFill>
                <a:latin typeface="微软雅黑"/>
                <a:cs typeface="微软雅黑"/>
              </a:rPr>
              <a:t>comment1</a:t>
            </a:r>
            <a:endParaRPr sz="1800" baseline="2314">
              <a:latin typeface="微软雅黑"/>
              <a:cs typeface="微软雅黑"/>
            </a:endParaRPr>
          </a:p>
        </p:txBody>
      </p:sp>
      <p:grpSp>
        <p:nvGrpSpPr>
          <p:cNvPr id="93" name="object 23">
            <a:extLst>
              <a:ext uri="{FF2B5EF4-FFF2-40B4-BE49-F238E27FC236}">
                <a16:creationId xmlns:a16="http://schemas.microsoft.com/office/drawing/2014/main" id="{CD3729EB-EE2E-E024-7F02-BCF10D8C13F6}"/>
              </a:ext>
            </a:extLst>
          </p:cNvPr>
          <p:cNvGrpSpPr/>
          <p:nvPr/>
        </p:nvGrpSpPr>
        <p:grpSpPr>
          <a:xfrm>
            <a:off x="9059863" y="2548434"/>
            <a:ext cx="1574800" cy="2286000"/>
            <a:chOff x="9093200" y="2926079"/>
            <a:chExt cx="1574800" cy="2286000"/>
          </a:xfrm>
        </p:grpSpPr>
        <p:pic>
          <p:nvPicPr>
            <p:cNvPr id="94" name="object 24">
              <a:extLst>
                <a:ext uri="{FF2B5EF4-FFF2-40B4-BE49-F238E27FC236}">
                  <a16:creationId xmlns:a16="http://schemas.microsoft.com/office/drawing/2014/main" id="{5BA3817B-EBD7-EAAD-75DF-07CDDB913E9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8280" y="5039359"/>
              <a:ext cx="76200" cy="172719"/>
            </a:xfrm>
            <a:prstGeom prst="rect">
              <a:avLst/>
            </a:prstGeom>
          </p:spPr>
        </p:pic>
        <p:pic>
          <p:nvPicPr>
            <p:cNvPr id="95" name="object 25">
              <a:extLst>
                <a:ext uri="{FF2B5EF4-FFF2-40B4-BE49-F238E27FC236}">
                  <a16:creationId xmlns:a16="http://schemas.microsoft.com/office/drawing/2014/main" id="{EDBC2EC4-007B-1CB1-803B-A247E2B435E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93200" y="3677919"/>
              <a:ext cx="76200" cy="172719"/>
            </a:xfrm>
            <a:prstGeom prst="rect">
              <a:avLst/>
            </a:prstGeom>
          </p:spPr>
        </p:pic>
        <p:sp>
          <p:nvSpPr>
            <p:cNvPr id="96" name="object 26">
              <a:extLst>
                <a:ext uri="{FF2B5EF4-FFF2-40B4-BE49-F238E27FC236}">
                  <a16:creationId xmlns:a16="http://schemas.microsoft.com/office/drawing/2014/main" id="{06A37BD4-6A69-74B1-7EC5-6D387E88445C}"/>
                </a:ext>
              </a:extLst>
            </p:cNvPr>
            <p:cNvSpPr/>
            <p:nvPr/>
          </p:nvSpPr>
          <p:spPr>
            <a:xfrm>
              <a:off x="9596119" y="3444239"/>
              <a:ext cx="741680" cy="289560"/>
            </a:xfrm>
            <a:custGeom>
              <a:avLst/>
              <a:gdLst/>
              <a:ahLst/>
              <a:cxnLst/>
              <a:rect l="l" t="t" r="r" b="b"/>
              <a:pathLst>
                <a:path w="741679" h="289560">
                  <a:moveTo>
                    <a:pt x="0" y="289560"/>
                  </a:moveTo>
                  <a:lnTo>
                    <a:pt x="741679" y="289560"/>
                  </a:lnTo>
                  <a:lnTo>
                    <a:pt x="741679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3048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27">
              <a:extLst>
                <a:ext uri="{FF2B5EF4-FFF2-40B4-BE49-F238E27FC236}">
                  <a16:creationId xmlns:a16="http://schemas.microsoft.com/office/drawing/2014/main" id="{662C3B03-447D-03F1-2B24-649A30B1CF2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6800" y="3195319"/>
              <a:ext cx="76200" cy="172719"/>
            </a:xfrm>
            <a:prstGeom prst="rect">
              <a:avLst/>
            </a:prstGeom>
          </p:spPr>
        </p:pic>
        <p:sp>
          <p:nvSpPr>
            <p:cNvPr id="98" name="object 28">
              <a:extLst>
                <a:ext uri="{FF2B5EF4-FFF2-40B4-BE49-F238E27FC236}">
                  <a16:creationId xmlns:a16="http://schemas.microsoft.com/office/drawing/2014/main" id="{0A2AAED0-FFD4-7956-B58D-DE566527500E}"/>
                </a:ext>
              </a:extLst>
            </p:cNvPr>
            <p:cNvSpPr/>
            <p:nvPr/>
          </p:nvSpPr>
          <p:spPr>
            <a:xfrm>
              <a:off x="9304020" y="2933699"/>
              <a:ext cx="1356360" cy="259079"/>
            </a:xfrm>
            <a:custGeom>
              <a:avLst/>
              <a:gdLst/>
              <a:ahLst/>
              <a:cxnLst/>
              <a:rect l="l" t="t" r="r" b="b"/>
              <a:pathLst>
                <a:path w="1356359" h="259080">
                  <a:moveTo>
                    <a:pt x="1313179" y="0"/>
                  </a:moveTo>
                  <a:lnTo>
                    <a:pt x="43179" y="0"/>
                  </a:lnTo>
                  <a:lnTo>
                    <a:pt x="26360" y="3389"/>
                  </a:lnTo>
                  <a:lnTo>
                    <a:pt x="12636" y="12636"/>
                  </a:lnTo>
                  <a:lnTo>
                    <a:pt x="3389" y="26360"/>
                  </a:lnTo>
                  <a:lnTo>
                    <a:pt x="0" y="43179"/>
                  </a:lnTo>
                  <a:lnTo>
                    <a:pt x="0" y="215900"/>
                  </a:lnTo>
                  <a:lnTo>
                    <a:pt x="3389" y="232719"/>
                  </a:lnTo>
                  <a:lnTo>
                    <a:pt x="12636" y="246443"/>
                  </a:lnTo>
                  <a:lnTo>
                    <a:pt x="26360" y="255690"/>
                  </a:lnTo>
                  <a:lnTo>
                    <a:pt x="43179" y="259079"/>
                  </a:lnTo>
                  <a:lnTo>
                    <a:pt x="1313179" y="259079"/>
                  </a:lnTo>
                  <a:lnTo>
                    <a:pt x="1329999" y="255690"/>
                  </a:lnTo>
                  <a:lnTo>
                    <a:pt x="1343723" y="246443"/>
                  </a:lnTo>
                  <a:lnTo>
                    <a:pt x="1352970" y="232719"/>
                  </a:lnTo>
                  <a:lnTo>
                    <a:pt x="1356359" y="215900"/>
                  </a:lnTo>
                  <a:lnTo>
                    <a:pt x="1356359" y="43179"/>
                  </a:lnTo>
                  <a:lnTo>
                    <a:pt x="1352970" y="26360"/>
                  </a:lnTo>
                  <a:lnTo>
                    <a:pt x="1343723" y="12636"/>
                  </a:lnTo>
                  <a:lnTo>
                    <a:pt x="1329999" y="3389"/>
                  </a:lnTo>
                  <a:lnTo>
                    <a:pt x="1313179" y="0"/>
                  </a:lnTo>
                  <a:close/>
                </a:path>
              </a:pathLst>
            </a:custGeom>
            <a:solidFill>
              <a:srgbClr val="E2EE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29">
              <a:extLst>
                <a:ext uri="{FF2B5EF4-FFF2-40B4-BE49-F238E27FC236}">
                  <a16:creationId xmlns:a16="http://schemas.microsoft.com/office/drawing/2014/main" id="{C30F35B3-5138-0B70-BB3C-46E91097B6FE}"/>
                </a:ext>
              </a:extLst>
            </p:cNvPr>
            <p:cNvSpPr/>
            <p:nvPr/>
          </p:nvSpPr>
          <p:spPr>
            <a:xfrm>
              <a:off x="9304020" y="2933699"/>
              <a:ext cx="1356360" cy="259079"/>
            </a:xfrm>
            <a:custGeom>
              <a:avLst/>
              <a:gdLst/>
              <a:ahLst/>
              <a:cxnLst/>
              <a:rect l="l" t="t" r="r" b="b"/>
              <a:pathLst>
                <a:path w="1356359" h="259080">
                  <a:moveTo>
                    <a:pt x="0" y="43179"/>
                  </a:moveTo>
                  <a:lnTo>
                    <a:pt x="3389" y="26360"/>
                  </a:lnTo>
                  <a:lnTo>
                    <a:pt x="12636" y="12636"/>
                  </a:lnTo>
                  <a:lnTo>
                    <a:pt x="26360" y="3389"/>
                  </a:lnTo>
                  <a:lnTo>
                    <a:pt x="43179" y="0"/>
                  </a:lnTo>
                  <a:lnTo>
                    <a:pt x="1313179" y="0"/>
                  </a:lnTo>
                  <a:lnTo>
                    <a:pt x="1329999" y="3389"/>
                  </a:lnTo>
                  <a:lnTo>
                    <a:pt x="1343723" y="12636"/>
                  </a:lnTo>
                  <a:lnTo>
                    <a:pt x="1352970" y="26360"/>
                  </a:lnTo>
                  <a:lnTo>
                    <a:pt x="1356359" y="43179"/>
                  </a:lnTo>
                  <a:lnTo>
                    <a:pt x="1356359" y="215900"/>
                  </a:lnTo>
                  <a:lnTo>
                    <a:pt x="1352970" y="232719"/>
                  </a:lnTo>
                  <a:lnTo>
                    <a:pt x="1343723" y="246443"/>
                  </a:lnTo>
                  <a:lnTo>
                    <a:pt x="1329999" y="255690"/>
                  </a:lnTo>
                  <a:lnTo>
                    <a:pt x="1313179" y="259079"/>
                  </a:lnTo>
                  <a:lnTo>
                    <a:pt x="43179" y="259079"/>
                  </a:lnTo>
                  <a:lnTo>
                    <a:pt x="26360" y="255690"/>
                  </a:lnTo>
                  <a:lnTo>
                    <a:pt x="12636" y="246443"/>
                  </a:lnTo>
                  <a:lnTo>
                    <a:pt x="3389" y="232719"/>
                  </a:lnTo>
                  <a:lnTo>
                    <a:pt x="0" y="215900"/>
                  </a:lnTo>
                  <a:lnTo>
                    <a:pt x="0" y="43179"/>
                  </a:lnTo>
                  <a:close/>
                </a:path>
              </a:pathLst>
            </a:custGeom>
            <a:ln w="1523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30">
            <a:extLst>
              <a:ext uri="{FF2B5EF4-FFF2-40B4-BE49-F238E27FC236}">
                <a16:creationId xmlns:a16="http://schemas.microsoft.com/office/drawing/2014/main" id="{AA62C838-4535-8232-36FA-6F9829F0191A}"/>
              </a:ext>
            </a:extLst>
          </p:cNvPr>
          <p:cNvSpPr txBox="1"/>
          <p:nvPr/>
        </p:nvSpPr>
        <p:spPr>
          <a:xfrm>
            <a:off x="9864789" y="4865296"/>
            <a:ext cx="3524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1D1D1A"/>
                </a:solidFill>
                <a:latin typeface="微软雅黑"/>
                <a:cs typeface="微软雅黑"/>
              </a:rPr>
              <a:t>[EOS]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01" name="object 31">
            <a:extLst>
              <a:ext uri="{FF2B5EF4-FFF2-40B4-BE49-F238E27FC236}">
                <a16:creationId xmlns:a16="http://schemas.microsoft.com/office/drawing/2014/main" id="{F9A51C46-AA67-84AB-9D89-A76783A21C78}"/>
              </a:ext>
            </a:extLst>
          </p:cNvPr>
          <p:cNvSpPr txBox="1"/>
          <p:nvPr/>
        </p:nvSpPr>
        <p:spPr>
          <a:xfrm>
            <a:off x="9632379" y="2576120"/>
            <a:ext cx="630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D1D1A"/>
                </a:solidFill>
                <a:latin typeface="Trebuchet MS"/>
                <a:cs typeface="Trebuchet MS"/>
              </a:rPr>
              <a:t>classifier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102" name="object 32">
            <a:extLst>
              <a:ext uri="{FF2B5EF4-FFF2-40B4-BE49-F238E27FC236}">
                <a16:creationId xmlns:a16="http://schemas.microsoft.com/office/drawing/2014/main" id="{A1079834-7F93-93CC-FEE0-E6E4E3D04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99855"/>
              </p:ext>
            </p:extLst>
          </p:nvPr>
        </p:nvGraphicFramePr>
        <p:xfrm>
          <a:off x="7483793" y="2474140"/>
          <a:ext cx="1442085" cy="54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1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positive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  <a:solidFill>
                      <a:srgbClr val="FFA3C7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13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90%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  <a:solidFill>
                      <a:srgbClr val="FFA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negative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  <a:solidFill>
                      <a:srgbClr val="FFDEEA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130" dirty="0">
                          <a:solidFill>
                            <a:srgbClr val="1D1D1A"/>
                          </a:solidFill>
                          <a:latin typeface="Trebuchet MS"/>
                          <a:cs typeface="Trebuchet MS"/>
                        </a:rPr>
                        <a:t>10%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1D1D1A"/>
                      </a:solidFill>
                      <a:prstDash val="solid"/>
                    </a:lnL>
                    <a:lnR w="12700">
                      <a:solidFill>
                        <a:srgbClr val="1D1D1A"/>
                      </a:solidFill>
                      <a:prstDash val="solid"/>
                    </a:lnR>
                    <a:lnT w="12700">
                      <a:solidFill>
                        <a:srgbClr val="1D1D1A"/>
                      </a:solidFill>
                      <a:prstDash val="solid"/>
                    </a:lnT>
                    <a:lnB w="12700">
                      <a:solidFill>
                        <a:srgbClr val="1D1D1A"/>
                      </a:solidFill>
                      <a:prstDash val="solid"/>
                    </a:lnB>
                    <a:solidFill>
                      <a:srgbClr val="FFDE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3" name="object 33">
            <a:extLst>
              <a:ext uri="{FF2B5EF4-FFF2-40B4-BE49-F238E27FC236}">
                <a16:creationId xmlns:a16="http://schemas.microsoft.com/office/drawing/2014/main" id="{A6017224-CE4E-18A6-5BA2-4B92C8AB4C9E}"/>
              </a:ext>
            </a:extLst>
          </p:cNvPr>
          <p:cNvGrpSpPr/>
          <p:nvPr/>
        </p:nvGrpSpPr>
        <p:grpSpPr>
          <a:xfrm>
            <a:off x="8069263" y="2639875"/>
            <a:ext cx="2092960" cy="650240"/>
            <a:chOff x="8102600" y="3017520"/>
            <a:chExt cx="2092960" cy="650240"/>
          </a:xfrm>
        </p:grpSpPr>
        <p:pic>
          <p:nvPicPr>
            <p:cNvPr id="104" name="object 34">
              <a:extLst>
                <a:ext uri="{FF2B5EF4-FFF2-40B4-BE49-F238E27FC236}">
                  <a16:creationId xmlns:a16="http://schemas.microsoft.com/office/drawing/2014/main" id="{FD27B3FF-7A14-3CA8-085C-2A6D9DDDB2B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7480" y="3017520"/>
              <a:ext cx="172720" cy="76200"/>
            </a:xfrm>
            <a:prstGeom prst="rect">
              <a:avLst/>
            </a:prstGeom>
          </p:spPr>
        </p:pic>
        <p:sp>
          <p:nvSpPr>
            <p:cNvPr id="105" name="object 35">
              <a:extLst>
                <a:ext uri="{FF2B5EF4-FFF2-40B4-BE49-F238E27FC236}">
                  <a16:creationId xmlns:a16="http://schemas.microsoft.com/office/drawing/2014/main" id="{4798FB83-FC54-ABB5-EFA2-FFAD2C8AAC5F}"/>
                </a:ext>
              </a:extLst>
            </p:cNvPr>
            <p:cNvSpPr/>
            <p:nvPr/>
          </p:nvSpPr>
          <p:spPr>
            <a:xfrm>
              <a:off x="8102600" y="3505199"/>
              <a:ext cx="2092960" cy="162560"/>
            </a:xfrm>
            <a:custGeom>
              <a:avLst/>
              <a:gdLst/>
              <a:ahLst/>
              <a:cxnLst/>
              <a:rect l="l" t="t" r="r" b="b"/>
              <a:pathLst>
                <a:path w="2092959" h="162560">
                  <a:moveTo>
                    <a:pt x="467360" y="5092"/>
                  </a:moveTo>
                  <a:lnTo>
                    <a:pt x="0" y="5092"/>
                  </a:lnTo>
                  <a:lnTo>
                    <a:pt x="0" y="162560"/>
                  </a:lnTo>
                  <a:lnTo>
                    <a:pt x="467360" y="162560"/>
                  </a:lnTo>
                  <a:lnTo>
                    <a:pt x="467360" y="5092"/>
                  </a:lnTo>
                  <a:close/>
                </a:path>
                <a:path w="2092959" h="162560">
                  <a:moveTo>
                    <a:pt x="1264907" y="0"/>
                  </a:moveTo>
                  <a:lnTo>
                    <a:pt x="797560" y="0"/>
                  </a:lnTo>
                  <a:lnTo>
                    <a:pt x="797560" y="152400"/>
                  </a:lnTo>
                  <a:lnTo>
                    <a:pt x="1264907" y="152400"/>
                  </a:lnTo>
                  <a:lnTo>
                    <a:pt x="1264907" y="0"/>
                  </a:lnTo>
                  <a:close/>
                </a:path>
                <a:path w="2092959" h="162560">
                  <a:moveTo>
                    <a:pt x="2092960" y="0"/>
                  </a:moveTo>
                  <a:lnTo>
                    <a:pt x="1625600" y="0"/>
                  </a:lnTo>
                  <a:lnTo>
                    <a:pt x="1625600" y="152400"/>
                  </a:lnTo>
                  <a:lnTo>
                    <a:pt x="2092960" y="152400"/>
                  </a:lnTo>
                  <a:lnTo>
                    <a:pt x="209296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413EA50-BDB6-98E5-1F7F-2DC63ABD8D95}"/>
              </a:ext>
            </a:extLst>
          </p:cNvPr>
          <p:cNvSpPr txBox="1"/>
          <p:nvPr/>
        </p:nvSpPr>
        <p:spPr>
          <a:xfrm>
            <a:off x="131921" y="245586"/>
            <a:ext cx="1219676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480560" marR="0" lvl="0" indent="0" defTabSz="914478" rtl="0" eaLnBrk="1" fontAlgn="auto" latinLnBrk="0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1D1D1A"/>
                </a:solidFill>
                <a:latin typeface="Trebuchet MS"/>
                <a:ea typeface="+mj-ea"/>
              </a:rPr>
              <a:t>GPT Introduction</a:t>
            </a:r>
          </a:p>
          <a:p>
            <a:pPr algn="l"/>
            <a:endParaRPr lang="zh-CN" altLang="en-US" sz="2400" b="1" dirty="0">
              <a:solidFill>
                <a:srgbClr val="1D1D1A"/>
              </a:solidFill>
              <a:latin typeface="Trebuchet MS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524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369E0251-093B-0274-C632-46BC62BD8157}"/>
              </a:ext>
            </a:extLst>
          </p:cNvPr>
          <p:cNvSpPr txBox="1">
            <a:spLocks/>
          </p:cNvSpPr>
          <p:nvPr/>
        </p:nvSpPr>
        <p:spPr>
          <a:xfrm>
            <a:off x="215154" y="58602"/>
            <a:ext cx="11981610" cy="518154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1D1D1A"/>
                </a:solidFill>
                <a:latin typeface="Trebuchet MS"/>
                <a:cs typeface="+mn-cs"/>
              </a:rPr>
              <a:t>GPT Input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18CBE5A-B78E-2631-7B5F-7C4BDE27CC0F}"/>
              </a:ext>
            </a:extLst>
          </p:cNvPr>
          <p:cNvSpPr txBox="1"/>
          <p:nvPr/>
        </p:nvSpPr>
        <p:spPr>
          <a:xfrm>
            <a:off x="418683" y="709548"/>
            <a:ext cx="10752455" cy="218630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GPT-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1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的输入同样为句子或句子对组成，并添加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special</a:t>
            </a:r>
            <a:r>
              <a:rPr sz="1800" spc="15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tokens</a:t>
            </a:r>
            <a:r>
              <a:rPr sz="1800" spc="-50" dirty="0">
                <a:solidFill>
                  <a:srgbClr val="1D1D1A"/>
                </a:solidFill>
                <a:latin typeface="微软雅黑"/>
                <a:cs typeface="微软雅黑"/>
              </a:rPr>
              <a:t>。</a:t>
            </a:r>
            <a:endParaRPr sz="1800" dirty="0">
              <a:latin typeface="微软雅黑"/>
              <a:cs typeface="微软雅黑"/>
            </a:endParaRPr>
          </a:p>
          <a:p>
            <a:pPr marL="297180" indent="-284480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[BOS]：表示句子的开始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，（</a:t>
            </a:r>
            <a:r>
              <a:rPr sz="1800" spc="-5" dirty="0">
                <a:solidFill>
                  <a:srgbClr val="1D1D1A"/>
                </a:solidFill>
                <a:latin typeface="微软雅黑"/>
                <a:cs typeface="微软雅黑"/>
              </a:rPr>
              <a:t>论文中给出的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token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表示为</a:t>
            </a:r>
            <a:r>
              <a:rPr sz="1800" spc="-30" dirty="0">
                <a:solidFill>
                  <a:srgbClr val="1D1D1A"/>
                </a:solidFill>
                <a:latin typeface="微软雅黑"/>
                <a:cs typeface="微软雅黑"/>
              </a:rPr>
              <a:t>[START]），</a:t>
            </a:r>
            <a:r>
              <a:rPr sz="1800" spc="-15" dirty="0">
                <a:solidFill>
                  <a:srgbClr val="1D1D1A"/>
                </a:solidFill>
                <a:latin typeface="微软雅黑"/>
                <a:cs typeface="微软雅黑"/>
              </a:rPr>
              <a:t>添加到序列最前；</a:t>
            </a:r>
            <a:endParaRPr sz="1800" dirty="0">
              <a:latin typeface="微软雅黑"/>
              <a:cs typeface="微软雅黑"/>
            </a:endParaRPr>
          </a:p>
          <a:p>
            <a:pPr marL="297180" marR="5080" indent="-284480">
              <a:lnSpc>
                <a:spcPct val="157500"/>
              </a:lnSpc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[EOS]：表示序列的结束，（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论文中的给出的[EXTRACT]），</a:t>
            </a:r>
            <a:r>
              <a:rPr sz="1800" spc="-15" dirty="0" err="1">
                <a:solidFill>
                  <a:srgbClr val="1D1D1A"/>
                </a:solidFill>
                <a:latin typeface="微软雅黑"/>
                <a:cs typeface="微软雅黑"/>
              </a:rPr>
              <a:t>添加到序列最后，在进行分类任务时，会将</a:t>
            </a:r>
            <a:r>
              <a:rPr sz="1800" dirty="0" err="1">
                <a:solidFill>
                  <a:srgbClr val="1D1D1A"/>
                </a:solidFill>
                <a:latin typeface="微软雅黑"/>
                <a:cs typeface="微软雅黑"/>
              </a:rPr>
              <a:t>该special</a:t>
            </a:r>
            <a:r>
              <a:rPr sz="1800" spc="13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token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对应的输出接入输出层；我们也可以理解为该token</a:t>
            </a:r>
            <a:r>
              <a:rPr sz="1800" spc="-5" dirty="0">
                <a:solidFill>
                  <a:srgbClr val="1D1D1A"/>
                </a:solidFill>
                <a:latin typeface="微软雅黑"/>
                <a:cs typeface="微软雅黑"/>
              </a:rPr>
              <a:t>可以学习到整个句子的语义信息；</a:t>
            </a:r>
            <a:endParaRPr sz="1800" dirty="0">
              <a:latin typeface="微软雅黑"/>
              <a:cs typeface="微软雅黑"/>
            </a:endParaRPr>
          </a:p>
          <a:p>
            <a:pPr marL="297180" indent="-284480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[SEP</a:t>
            </a:r>
            <a:r>
              <a:rPr sz="1800" spc="-5" dirty="0">
                <a:solidFill>
                  <a:srgbClr val="1D1D1A"/>
                </a:solidFill>
                <a:latin typeface="微软雅黑"/>
                <a:cs typeface="微软雅黑"/>
              </a:rPr>
              <a:t>]：用于间隔句子对中的两个句子；</a:t>
            </a:r>
            <a:endParaRPr sz="1800" dirty="0">
              <a:latin typeface="微软雅黑"/>
              <a:cs typeface="微软雅黑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F2753117-A9C1-8E31-C077-CA44C5F6E0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683" y="3287722"/>
            <a:ext cx="10485729" cy="24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1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5">
            <a:extLst>
              <a:ext uri="{FF2B5EF4-FFF2-40B4-BE49-F238E27FC236}">
                <a16:creationId xmlns:a16="http://schemas.microsoft.com/office/drawing/2014/main" id="{7037E799-49DE-046A-BCDE-8788572547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2921" y="1183005"/>
            <a:ext cx="9225280" cy="5166360"/>
          </a:xfrm>
          <a:prstGeom prst="rect">
            <a:avLst/>
          </a:prstGeom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CDDF0455-80D0-F256-9282-5AE58E011ECD}"/>
              </a:ext>
            </a:extLst>
          </p:cNvPr>
          <p:cNvSpPr txBox="1"/>
          <p:nvPr/>
        </p:nvSpPr>
        <p:spPr>
          <a:xfrm>
            <a:off x="743304" y="823531"/>
            <a:ext cx="10373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GPT</a:t>
            </a:r>
            <a:r>
              <a:rPr sz="1800" spc="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Embedding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 同样分为三类：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token</a:t>
            </a:r>
            <a:r>
              <a:rPr sz="1800" spc="-7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Embedding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、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Position</a:t>
            </a:r>
            <a:r>
              <a:rPr sz="1800" spc="-6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Embedding、Segment</a:t>
            </a:r>
            <a:r>
              <a:rPr sz="1800" spc="-11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Embedding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549E66A-E5CD-3520-9247-2219B4D9C5F5}"/>
              </a:ext>
            </a:extLst>
          </p:cNvPr>
          <p:cNvSpPr txBox="1">
            <a:spLocks/>
          </p:cNvSpPr>
          <p:nvPr/>
        </p:nvSpPr>
        <p:spPr>
          <a:xfrm>
            <a:off x="215154" y="58602"/>
            <a:ext cx="11981610" cy="900310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1D1D1A"/>
                </a:solidFill>
                <a:latin typeface="Trebuchet MS"/>
                <a:cs typeface="+mn-cs"/>
              </a:rPr>
              <a:t>GPT Embedding</a:t>
            </a:r>
          </a:p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1D1D1A"/>
              </a:solidFill>
              <a:latin typeface="Trebuchet MS"/>
              <a:cs typeface="+mn-cs"/>
            </a:endParaRPr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07D2D8C0-C686-4F0C-A61F-B36FA28FDE3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9859" y="4156017"/>
            <a:ext cx="8973670" cy="21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1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>
            <a:extLst>
              <a:ext uri="{FF2B5EF4-FFF2-40B4-BE49-F238E27FC236}">
                <a16:creationId xmlns:a16="http://schemas.microsoft.com/office/drawing/2014/main" id="{D7C2B5BE-0117-F472-C623-892AA39ECB82}"/>
              </a:ext>
            </a:extLst>
          </p:cNvPr>
          <p:cNvSpPr txBox="1"/>
          <p:nvPr/>
        </p:nvSpPr>
        <p:spPr>
          <a:xfrm>
            <a:off x="591504" y="729237"/>
            <a:ext cx="10709910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500"/>
              </a:lnSpc>
              <a:spcBef>
                <a:spcPts val="10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GPT由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Decoder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Layer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堆叠而成，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Decoder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Layer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组成与Transformer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Decoder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Layer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相似，只不过没有了</a:t>
            </a:r>
            <a:r>
              <a:rPr sz="1800" spc="-5" dirty="0">
                <a:solidFill>
                  <a:srgbClr val="1D1D1A"/>
                </a:solidFill>
                <a:latin typeface="微软雅黑"/>
                <a:cs typeface="微软雅黑"/>
              </a:rPr>
              <a:t>计算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encoder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输出和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decoder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输入之间注意力分数的multi-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head</a:t>
            </a:r>
            <a:r>
              <a:rPr sz="1800" spc="15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attention</a:t>
            </a:r>
            <a:r>
              <a:rPr sz="1800" spc="-50" dirty="0">
                <a:solidFill>
                  <a:srgbClr val="1D1D1A"/>
                </a:solidFill>
                <a:latin typeface="微软雅黑"/>
                <a:cs typeface="微软雅黑"/>
              </a:rPr>
              <a:t>。</a:t>
            </a:r>
            <a:endParaRPr sz="1800" dirty="0">
              <a:latin typeface="微软雅黑"/>
              <a:cs typeface="微软雅黑"/>
            </a:endParaRPr>
          </a:p>
        </p:txBody>
      </p:sp>
      <p:grpSp>
        <p:nvGrpSpPr>
          <p:cNvPr id="4" name="object 6">
            <a:extLst>
              <a:ext uri="{FF2B5EF4-FFF2-40B4-BE49-F238E27FC236}">
                <a16:creationId xmlns:a16="http://schemas.microsoft.com/office/drawing/2014/main" id="{94993998-72A7-442C-9DC9-08F1067534DF}"/>
              </a:ext>
            </a:extLst>
          </p:cNvPr>
          <p:cNvGrpSpPr/>
          <p:nvPr/>
        </p:nvGrpSpPr>
        <p:grpSpPr>
          <a:xfrm>
            <a:off x="328919" y="1712278"/>
            <a:ext cx="8137525" cy="4241800"/>
            <a:chOff x="565139" y="2042160"/>
            <a:chExt cx="8137525" cy="4241800"/>
          </a:xfrm>
        </p:grpSpPr>
        <p:pic>
          <p:nvPicPr>
            <p:cNvPr id="5" name="object 7">
              <a:extLst>
                <a:ext uri="{FF2B5EF4-FFF2-40B4-BE49-F238E27FC236}">
                  <a16:creationId xmlns:a16="http://schemas.microsoft.com/office/drawing/2014/main" id="{147A24EC-3423-A979-B8F6-12557E56E75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139" y="2103120"/>
              <a:ext cx="4744904" cy="3854129"/>
            </a:xfrm>
            <a:prstGeom prst="rect">
              <a:avLst/>
            </a:prstGeom>
          </p:spPr>
        </p:pic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25CEC25E-5A59-C790-2524-51BF2EE3A238}"/>
                </a:ext>
              </a:extLst>
            </p:cNvPr>
            <p:cNvSpPr/>
            <p:nvPr/>
          </p:nvSpPr>
          <p:spPr>
            <a:xfrm>
              <a:off x="1249679" y="2199640"/>
              <a:ext cx="3794760" cy="878840"/>
            </a:xfrm>
            <a:custGeom>
              <a:avLst/>
              <a:gdLst/>
              <a:ahLst/>
              <a:cxnLst/>
              <a:rect l="l" t="t" r="r" b="b"/>
              <a:pathLst>
                <a:path w="3794760" h="878839">
                  <a:moveTo>
                    <a:pt x="0" y="146431"/>
                  </a:moveTo>
                  <a:lnTo>
                    <a:pt x="7462" y="100136"/>
                  </a:lnTo>
                  <a:lnTo>
                    <a:pt x="28244" y="59938"/>
                  </a:lnTo>
                  <a:lnTo>
                    <a:pt x="59938" y="28244"/>
                  </a:lnTo>
                  <a:lnTo>
                    <a:pt x="100136" y="7462"/>
                  </a:lnTo>
                  <a:lnTo>
                    <a:pt x="146431" y="0"/>
                  </a:lnTo>
                  <a:lnTo>
                    <a:pt x="3648329" y="0"/>
                  </a:lnTo>
                  <a:lnTo>
                    <a:pt x="3694623" y="7462"/>
                  </a:lnTo>
                  <a:lnTo>
                    <a:pt x="3734821" y="28244"/>
                  </a:lnTo>
                  <a:lnTo>
                    <a:pt x="3766515" y="59938"/>
                  </a:lnTo>
                  <a:lnTo>
                    <a:pt x="3787297" y="100136"/>
                  </a:lnTo>
                  <a:lnTo>
                    <a:pt x="3794759" y="146431"/>
                  </a:lnTo>
                  <a:lnTo>
                    <a:pt x="3794759" y="732409"/>
                  </a:lnTo>
                  <a:lnTo>
                    <a:pt x="3787297" y="778703"/>
                  </a:lnTo>
                  <a:lnTo>
                    <a:pt x="3766515" y="818901"/>
                  </a:lnTo>
                  <a:lnTo>
                    <a:pt x="3734821" y="850595"/>
                  </a:lnTo>
                  <a:lnTo>
                    <a:pt x="3694623" y="871377"/>
                  </a:lnTo>
                  <a:lnTo>
                    <a:pt x="3648329" y="878839"/>
                  </a:lnTo>
                  <a:lnTo>
                    <a:pt x="146431" y="878839"/>
                  </a:lnTo>
                  <a:lnTo>
                    <a:pt x="100136" y="871377"/>
                  </a:lnTo>
                  <a:lnTo>
                    <a:pt x="59938" y="850595"/>
                  </a:lnTo>
                  <a:lnTo>
                    <a:pt x="28244" y="818901"/>
                  </a:lnTo>
                  <a:lnTo>
                    <a:pt x="7462" y="778703"/>
                  </a:lnTo>
                  <a:lnTo>
                    <a:pt x="0" y="732409"/>
                  </a:lnTo>
                  <a:lnTo>
                    <a:pt x="0" y="146431"/>
                  </a:lnTo>
                  <a:close/>
                </a:path>
              </a:pathLst>
            </a:custGeom>
            <a:ln w="3048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00D2BFDB-0734-3835-77EB-CF574E8AD640}"/>
                </a:ext>
              </a:extLst>
            </p:cNvPr>
            <p:cNvSpPr/>
            <p:nvPr/>
          </p:nvSpPr>
          <p:spPr>
            <a:xfrm>
              <a:off x="5090032" y="2603627"/>
              <a:ext cx="1191260" cy="491490"/>
            </a:xfrm>
            <a:custGeom>
              <a:avLst/>
              <a:gdLst/>
              <a:ahLst/>
              <a:cxnLst/>
              <a:rect l="l" t="t" r="r" b="b"/>
              <a:pathLst>
                <a:path w="1191260" h="491489">
                  <a:moveTo>
                    <a:pt x="86391" y="39451"/>
                  </a:moveTo>
                  <a:lnTo>
                    <a:pt x="56480" y="44322"/>
                  </a:lnTo>
                  <a:lnTo>
                    <a:pt x="75441" y="67888"/>
                  </a:lnTo>
                  <a:lnTo>
                    <a:pt x="1180211" y="490982"/>
                  </a:lnTo>
                  <a:lnTo>
                    <a:pt x="1191132" y="462534"/>
                  </a:lnTo>
                  <a:lnTo>
                    <a:pt x="86391" y="39451"/>
                  </a:lnTo>
                  <a:close/>
                </a:path>
                <a:path w="1191260" h="491489">
                  <a:moveTo>
                    <a:pt x="138556" y="0"/>
                  </a:moveTo>
                  <a:lnTo>
                    <a:pt x="0" y="22733"/>
                  </a:lnTo>
                  <a:lnTo>
                    <a:pt x="82803" y="125602"/>
                  </a:lnTo>
                  <a:lnTo>
                    <a:pt x="88011" y="132207"/>
                  </a:lnTo>
                  <a:lnTo>
                    <a:pt x="97662" y="133223"/>
                  </a:lnTo>
                  <a:lnTo>
                    <a:pt x="104139" y="127888"/>
                  </a:lnTo>
                  <a:lnTo>
                    <a:pt x="110743" y="122682"/>
                  </a:lnTo>
                  <a:lnTo>
                    <a:pt x="111759" y="113030"/>
                  </a:lnTo>
                  <a:lnTo>
                    <a:pt x="75441" y="67888"/>
                  </a:lnTo>
                  <a:lnTo>
                    <a:pt x="22859" y="47751"/>
                  </a:lnTo>
                  <a:lnTo>
                    <a:pt x="33781" y="19303"/>
                  </a:lnTo>
                  <a:lnTo>
                    <a:pt x="148734" y="19303"/>
                  </a:lnTo>
                  <a:lnTo>
                    <a:pt x="146430" y="5587"/>
                  </a:lnTo>
                  <a:lnTo>
                    <a:pt x="138556" y="0"/>
                  </a:lnTo>
                  <a:close/>
                </a:path>
                <a:path w="1191260" h="491489">
                  <a:moveTo>
                    <a:pt x="33781" y="19303"/>
                  </a:moveTo>
                  <a:lnTo>
                    <a:pt x="22859" y="47751"/>
                  </a:lnTo>
                  <a:lnTo>
                    <a:pt x="75441" y="67888"/>
                  </a:lnTo>
                  <a:lnTo>
                    <a:pt x="59852" y="48513"/>
                  </a:lnTo>
                  <a:lnTo>
                    <a:pt x="30733" y="48513"/>
                  </a:lnTo>
                  <a:lnTo>
                    <a:pt x="40131" y="24002"/>
                  </a:lnTo>
                  <a:lnTo>
                    <a:pt x="46051" y="24002"/>
                  </a:lnTo>
                  <a:lnTo>
                    <a:pt x="33781" y="19303"/>
                  </a:lnTo>
                  <a:close/>
                </a:path>
                <a:path w="1191260" h="491489">
                  <a:moveTo>
                    <a:pt x="40131" y="24002"/>
                  </a:moveTo>
                  <a:lnTo>
                    <a:pt x="30733" y="48513"/>
                  </a:lnTo>
                  <a:lnTo>
                    <a:pt x="56480" y="44322"/>
                  </a:lnTo>
                  <a:lnTo>
                    <a:pt x="40131" y="24002"/>
                  </a:lnTo>
                  <a:close/>
                </a:path>
                <a:path w="1191260" h="491489">
                  <a:moveTo>
                    <a:pt x="56480" y="44322"/>
                  </a:moveTo>
                  <a:lnTo>
                    <a:pt x="30733" y="48513"/>
                  </a:lnTo>
                  <a:lnTo>
                    <a:pt x="59852" y="48513"/>
                  </a:lnTo>
                  <a:lnTo>
                    <a:pt x="56480" y="44322"/>
                  </a:lnTo>
                  <a:close/>
                </a:path>
                <a:path w="1191260" h="491489">
                  <a:moveTo>
                    <a:pt x="46051" y="24002"/>
                  </a:moveTo>
                  <a:lnTo>
                    <a:pt x="40131" y="24002"/>
                  </a:lnTo>
                  <a:lnTo>
                    <a:pt x="56480" y="44322"/>
                  </a:lnTo>
                  <a:lnTo>
                    <a:pt x="86391" y="39451"/>
                  </a:lnTo>
                  <a:lnTo>
                    <a:pt x="46051" y="24002"/>
                  </a:lnTo>
                  <a:close/>
                </a:path>
                <a:path w="1191260" h="491489">
                  <a:moveTo>
                    <a:pt x="148734" y="19303"/>
                  </a:moveTo>
                  <a:lnTo>
                    <a:pt x="33781" y="19303"/>
                  </a:lnTo>
                  <a:lnTo>
                    <a:pt x="86391" y="39451"/>
                  </a:lnTo>
                  <a:lnTo>
                    <a:pt x="143509" y="30099"/>
                  </a:lnTo>
                  <a:lnTo>
                    <a:pt x="149225" y="22225"/>
                  </a:lnTo>
                  <a:lnTo>
                    <a:pt x="148734" y="19303"/>
                  </a:lnTo>
                  <a:close/>
                </a:path>
              </a:pathLst>
            </a:custGeom>
            <a:solidFill>
              <a:srgbClr val="1D1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10">
              <a:extLst>
                <a:ext uri="{FF2B5EF4-FFF2-40B4-BE49-F238E27FC236}">
                  <a16:creationId xmlns:a16="http://schemas.microsoft.com/office/drawing/2014/main" id="{85CBD9E3-E78A-1E05-83CE-CBC6A0251C1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3800" y="2042160"/>
              <a:ext cx="2428240" cy="4241800"/>
            </a:xfrm>
            <a:prstGeom prst="rect">
              <a:avLst/>
            </a:prstGeom>
          </p:spPr>
        </p:pic>
      </p:grpSp>
      <p:sp>
        <p:nvSpPr>
          <p:cNvPr id="9" name="object 11">
            <a:extLst>
              <a:ext uri="{FF2B5EF4-FFF2-40B4-BE49-F238E27FC236}">
                <a16:creationId xmlns:a16="http://schemas.microsoft.com/office/drawing/2014/main" id="{EA0AFB24-1311-4742-60CD-C936FE3D8CFC}"/>
              </a:ext>
            </a:extLst>
          </p:cNvPr>
          <p:cNvSpPr txBox="1"/>
          <p:nvPr/>
        </p:nvSpPr>
        <p:spPr>
          <a:xfrm>
            <a:off x="8601710" y="2989199"/>
            <a:ext cx="523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1D1D1A"/>
                </a:solidFill>
                <a:latin typeface="微软雅黑"/>
                <a:cs typeface="微软雅黑"/>
              </a:rPr>
              <a:t>VS</a:t>
            </a:r>
            <a:endParaRPr sz="3200">
              <a:latin typeface="微软雅黑"/>
              <a:cs typeface="微软雅黑"/>
            </a:endParaRPr>
          </a:p>
        </p:txBody>
      </p:sp>
      <p:grpSp>
        <p:nvGrpSpPr>
          <p:cNvPr id="10" name="object 12">
            <a:extLst>
              <a:ext uri="{FF2B5EF4-FFF2-40B4-BE49-F238E27FC236}">
                <a16:creationId xmlns:a16="http://schemas.microsoft.com/office/drawing/2014/main" id="{EE8ED761-5108-0B49-8822-87488AF179A9}"/>
              </a:ext>
            </a:extLst>
          </p:cNvPr>
          <p:cNvGrpSpPr/>
          <p:nvPr/>
        </p:nvGrpSpPr>
        <p:grpSpPr>
          <a:xfrm>
            <a:off x="9212580" y="1224598"/>
            <a:ext cx="2392680" cy="4963160"/>
            <a:chOff x="9448800" y="1554480"/>
            <a:chExt cx="2392680" cy="4963160"/>
          </a:xfrm>
        </p:grpSpPr>
        <p:pic>
          <p:nvPicPr>
            <p:cNvPr id="11" name="object 13">
              <a:extLst>
                <a:ext uri="{FF2B5EF4-FFF2-40B4-BE49-F238E27FC236}">
                  <a16:creationId xmlns:a16="http://schemas.microsoft.com/office/drawing/2014/main" id="{512F6793-8950-D394-7B20-CEE4B9E4BA9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8800" y="1554480"/>
              <a:ext cx="2392679" cy="4963160"/>
            </a:xfrm>
            <a:prstGeom prst="rect">
              <a:avLst/>
            </a:prstGeom>
          </p:spPr>
        </p:pic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BFD69085-A014-51FD-99DE-896CAB9E0068}"/>
                </a:ext>
              </a:extLst>
            </p:cNvPr>
            <p:cNvSpPr/>
            <p:nvPr/>
          </p:nvSpPr>
          <p:spPr>
            <a:xfrm>
              <a:off x="9575800" y="2966719"/>
              <a:ext cx="2148840" cy="1610360"/>
            </a:xfrm>
            <a:custGeom>
              <a:avLst/>
              <a:gdLst/>
              <a:ahLst/>
              <a:cxnLst/>
              <a:rect l="l" t="t" r="r" b="b"/>
              <a:pathLst>
                <a:path w="2148840" h="1610360">
                  <a:moveTo>
                    <a:pt x="2148840" y="0"/>
                  </a:moveTo>
                  <a:lnTo>
                    <a:pt x="0" y="0"/>
                  </a:lnTo>
                  <a:lnTo>
                    <a:pt x="0" y="1610359"/>
                  </a:lnTo>
                  <a:lnTo>
                    <a:pt x="2148840" y="1610359"/>
                  </a:lnTo>
                  <a:lnTo>
                    <a:pt x="2148840" y="0"/>
                  </a:lnTo>
                  <a:close/>
                </a:path>
              </a:pathLst>
            </a:custGeom>
            <a:solidFill>
              <a:srgbClr val="FFFFFF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5">
            <a:extLst>
              <a:ext uri="{FF2B5EF4-FFF2-40B4-BE49-F238E27FC236}">
                <a16:creationId xmlns:a16="http://schemas.microsoft.com/office/drawing/2014/main" id="{313DA072-7926-6216-7F3A-D89EEF95109C}"/>
              </a:ext>
            </a:extLst>
          </p:cNvPr>
          <p:cNvSpPr txBox="1"/>
          <p:nvPr/>
        </p:nvSpPr>
        <p:spPr>
          <a:xfrm>
            <a:off x="980440" y="6046850"/>
            <a:ext cx="6092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D1D1A"/>
                </a:solidFill>
                <a:latin typeface="微软雅黑"/>
                <a:cs typeface="微软雅黑"/>
              </a:rPr>
              <a:t>Reference:</a:t>
            </a:r>
            <a:r>
              <a:rPr sz="1200" spc="-4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1D1D1A"/>
                </a:solidFill>
                <a:latin typeface="微软雅黑"/>
                <a:cs typeface="微软雅黑"/>
              </a:rPr>
              <a:t>The</a:t>
            </a:r>
            <a:r>
              <a:rPr sz="1200" spc="-2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1D1D1A"/>
                </a:solidFill>
                <a:latin typeface="微软雅黑"/>
                <a:cs typeface="微软雅黑"/>
              </a:rPr>
              <a:t>Illustrated </a:t>
            </a:r>
            <a:r>
              <a:rPr sz="1200" spc="-20" dirty="0">
                <a:solidFill>
                  <a:srgbClr val="1D1D1A"/>
                </a:solidFill>
                <a:latin typeface="微软雅黑"/>
                <a:cs typeface="微软雅黑"/>
              </a:rPr>
              <a:t>BERT,</a:t>
            </a:r>
            <a:r>
              <a:rPr sz="1200" spc="-6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1D1D1A"/>
                </a:solidFill>
                <a:latin typeface="微软雅黑"/>
                <a:cs typeface="微软雅黑"/>
              </a:rPr>
              <a:t>ELMo,</a:t>
            </a:r>
            <a:r>
              <a:rPr sz="1200" spc="-3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1D1D1A"/>
                </a:solidFill>
                <a:latin typeface="微软雅黑"/>
                <a:cs typeface="微软雅黑"/>
              </a:rPr>
              <a:t>and</a:t>
            </a:r>
            <a:r>
              <a:rPr sz="1200" spc="-3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1D1D1A"/>
                </a:solidFill>
                <a:latin typeface="微软雅黑"/>
                <a:cs typeface="微软雅黑"/>
              </a:rPr>
              <a:t>co.</a:t>
            </a:r>
            <a:r>
              <a:rPr sz="1200" spc="-3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1D1D1A"/>
                </a:solidFill>
                <a:latin typeface="微软雅黑"/>
                <a:cs typeface="微软雅黑"/>
              </a:rPr>
              <a:t>(How</a:t>
            </a:r>
            <a:r>
              <a:rPr sz="1200" spc="-1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1D1D1A"/>
                </a:solidFill>
                <a:latin typeface="微软雅黑"/>
                <a:cs typeface="微软雅黑"/>
              </a:rPr>
              <a:t>NLP</a:t>
            </a:r>
            <a:r>
              <a:rPr sz="1200" spc="-4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1D1D1A"/>
                </a:solidFill>
                <a:latin typeface="微软雅黑"/>
                <a:cs typeface="微软雅黑"/>
              </a:rPr>
              <a:t>Cracked</a:t>
            </a:r>
            <a:r>
              <a:rPr sz="1200" spc="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spc="-20" dirty="0">
                <a:solidFill>
                  <a:srgbClr val="1D1D1A"/>
                </a:solidFill>
                <a:latin typeface="微软雅黑"/>
                <a:cs typeface="微软雅黑"/>
              </a:rPr>
              <a:t>Transfer</a:t>
            </a:r>
            <a:r>
              <a:rPr sz="1200" spc="-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200" spc="-10" dirty="0">
                <a:solidFill>
                  <a:srgbClr val="1D1D1A"/>
                </a:solidFill>
                <a:latin typeface="微软雅黑"/>
                <a:cs typeface="微软雅黑"/>
              </a:rPr>
              <a:t>Learning)</a:t>
            </a:r>
            <a:endParaRPr sz="1200" dirty="0">
              <a:latin typeface="微软雅黑"/>
              <a:cs typeface="微软雅黑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A5B9DF11-D24E-83CF-948C-EAF6F107996C}"/>
              </a:ext>
            </a:extLst>
          </p:cNvPr>
          <p:cNvSpPr txBox="1">
            <a:spLocks/>
          </p:cNvSpPr>
          <p:nvPr/>
        </p:nvSpPr>
        <p:spPr>
          <a:xfrm>
            <a:off x="-245611" y="68324"/>
            <a:ext cx="11390105" cy="900310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1D1D1A"/>
                </a:solidFill>
                <a:latin typeface="Trebuchet MS"/>
                <a:cs typeface="+mn-cs"/>
              </a:rPr>
              <a:t>GPT Model Architecture</a:t>
            </a:r>
          </a:p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1D1D1A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61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8AA0B5E0-FCEC-4DE5-8A5A-05656BBE2BE8}"/>
              </a:ext>
            </a:extLst>
          </p:cNvPr>
          <p:cNvGrpSpPr/>
          <p:nvPr/>
        </p:nvGrpSpPr>
        <p:grpSpPr>
          <a:xfrm>
            <a:off x="7850823" y="1563145"/>
            <a:ext cx="3469640" cy="4704080"/>
            <a:chOff x="7884159" y="1894839"/>
            <a:chExt cx="3469640" cy="4704080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72C3399F-D858-34E6-7593-1F417197ED5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4159" y="4185919"/>
              <a:ext cx="3469640" cy="2413000"/>
            </a:xfrm>
            <a:prstGeom prst="rect">
              <a:avLst/>
            </a:prstGeom>
          </p:spPr>
        </p:pic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93004D8D-4584-DC91-049C-10920E17EA5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0999" y="1894839"/>
              <a:ext cx="3312159" cy="2407919"/>
            </a:xfrm>
            <a:prstGeom prst="rect">
              <a:avLst/>
            </a:prstGeom>
          </p:spPr>
        </p:pic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FFB305B7-E7B9-31EF-66A2-D847655E8A5E}"/>
              </a:ext>
            </a:extLst>
          </p:cNvPr>
          <p:cNvSpPr txBox="1"/>
          <p:nvPr/>
        </p:nvSpPr>
        <p:spPr>
          <a:xfrm>
            <a:off x="669608" y="709557"/>
            <a:ext cx="10650855" cy="890269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【来浅浅复习一下】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Decoder</a:t>
            </a:r>
            <a:r>
              <a:rPr sz="1800" spc="-15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layer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中的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masked</a:t>
            </a:r>
            <a:r>
              <a:rPr sz="1800" spc="20" dirty="0">
                <a:solidFill>
                  <a:srgbClr val="1D1D1A"/>
                </a:solidFill>
                <a:latin typeface="微软雅黑"/>
                <a:cs typeface="微软雅黑"/>
              </a:rPr>
              <a:t> 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self-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attention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在解码器的自注意层中，遮盖了未来时刻的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token</a:t>
            </a:r>
            <a:r>
              <a:rPr sz="1800" spc="25" dirty="0">
                <a:solidFill>
                  <a:srgbClr val="1D1D1A"/>
                </a:solidFill>
                <a:latin typeface="微软雅黑"/>
                <a:cs typeface="微软雅黑"/>
              </a:rPr>
              <a:t> —— </a:t>
            </a:r>
            <a:r>
              <a:rPr sz="1800" b="1" spc="-5" dirty="0">
                <a:solidFill>
                  <a:srgbClr val="1D1D1A"/>
                </a:solidFill>
                <a:latin typeface="微软雅黑"/>
                <a:cs typeface="微软雅黑"/>
              </a:rPr>
              <a:t>文本生成</a:t>
            </a:r>
            <a:r>
              <a:rPr sz="1800" spc="-10" dirty="0">
                <a:solidFill>
                  <a:srgbClr val="1D1D1A"/>
                </a:solidFill>
                <a:latin typeface="微软雅黑"/>
                <a:cs typeface="微软雅黑"/>
              </a:rPr>
              <a:t>是一个</a:t>
            </a:r>
            <a:r>
              <a:rPr sz="1800" b="1" spc="-10" dirty="0">
                <a:solidFill>
                  <a:srgbClr val="1D1D1A"/>
                </a:solidFill>
                <a:latin typeface="微软雅黑"/>
                <a:cs typeface="微软雅黑"/>
              </a:rPr>
              <a:t>单向</a:t>
            </a:r>
            <a:r>
              <a:rPr sz="1800" spc="-15" dirty="0">
                <a:solidFill>
                  <a:srgbClr val="1D1D1A"/>
                </a:solidFill>
                <a:latin typeface="微软雅黑"/>
                <a:cs typeface="微软雅黑"/>
              </a:rPr>
              <a:t>的过程，即我们无法预见未来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A2BA4E40-CE57-53D3-6ED8-A9F41E5C597C}"/>
              </a:ext>
            </a:extLst>
          </p:cNvPr>
          <p:cNvSpPr txBox="1"/>
          <p:nvPr/>
        </p:nvSpPr>
        <p:spPr>
          <a:xfrm>
            <a:off x="1107758" y="5957346"/>
            <a:ext cx="38341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D1D1A"/>
                </a:solidFill>
                <a:latin typeface="Trebuchet MS"/>
                <a:cs typeface="Trebuchet MS"/>
              </a:rPr>
              <a:t>[Reference]</a:t>
            </a:r>
            <a:r>
              <a:rPr sz="1200" spc="21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1D1D1A"/>
                </a:solidFill>
                <a:latin typeface="Trebuchet MS"/>
                <a:cs typeface="Trebuchet MS"/>
                <a:hlinkClick r:id="rId4"/>
              </a:rPr>
              <a:t>http://jalammar.github.io/illustrated-</a:t>
            </a:r>
            <a:r>
              <a:rPr sz="1200" spc="-10" dirty="0">
                <a:solidFill>
                  <a:srgbClr val="1D1D1A"/>
                </a:solidFill>
                <a:latin typeface="Trebuchet MS"/>
                <a:cs typeface="Trebuchet MS"/>
                <a:hlinkClick r:id="rId4"/>
              </a:rPr>
              <a:t>gpt2/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9" name="object 10">
            <a:extLst>
              <a:ext uri="{FF2B5EF4-FFF2-40B4-BE49-F238E27FC236}">
                <a16:creationId xmlns:a16="http://schemas.microsoft.com/office/drawing/2014/main" id="{A5EAC199-1502-9943-1BC1-641B861A607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6519" y="1656471"/>
            <a:ext cx="6995329" cy="4151129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98D7A7C4-4F02-68A2-4BFB-4736AA9F57BE}"/>
              </a:ext>
            </a:extLst>
          </p:cNvPr>
          <p:cNvSpPr txBox="1">
            <a:spLocks/>
          </p:cNvSpPr>
          <p:nvPr/>
        </p:nvSpPr>
        <p:spPr>
          <a:xfrm>
            <a:off x="-245611" y="68324"/>
            <a:ext cx="11390105" cy="1282466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1D1D1A"/>
                </a:solidFill>
                <a:latin typeface="Trebuchet MS"/>
                <a:cs typeface="+mn-cs"/>
              </a:rPr>
              <a:t>GPT Model Architecture</a:t>
            </a:r>
          </a:p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1D1D1A"/>
              </a:solidFill>
              <a:latin typeface="Trebuchet MS"/>
              <a:cs typeface="+mn-cs"/>
            </a:endParaRPr>
          </a:p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1D1D1A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00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4">
            <a:extLst>
              <a:ext uri="{FF2B5EF4-FFF2-40B4-BE49-F238E27FC236}">
                <a16:creationId xmlns:a16="http://schemas.microsoft.com/office/drawing/2014/main" id="{97CBF0EE-EDE8-78C7-019F-1DB031723B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5075" y="5629592"/>
            <a:ext cx="1105287" cy="339446"/>
          </a:xfrm>
          <a:prstGeom prst="rect">
            <a:avLst/>
          </a:prstGeom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C6DAC148-8EEF-C782-6705-A95F3C4986FF}"/>
              </a:ext>
            </a:extLst>
          </p:cNvPr>
          <p:cNvSpPr txBox="1"/>
          <p:nvPr/>
        </p:nvSpPr>
        <p:spPr>
          <a:xfrm>
            <a:off x="814228" y="1083057"/>
            <a:ext cx="5168900" cy="228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000" spc="60" dirty="0">
                <a:solidFill>
                  <a:srgbClr val="1D1D1A"/>
                </a:solidFill>
                <a:latin typeface="Trebuchet MS"/>
                <a:cs typeface="Trebuchet MS"/>
              </a:rPr>
              <a:t>12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1D1D1A"/>
                </a:solidFill>
                <a:latin typeface="Trebuchet MS"/>
                <a:cs typeface="Trebuchet MS"/>
              </a:rPr>
              <a:t>layers</a:t>
            </a:r>
            <a:endParaRPr sz="200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Hidden</a:t>
            </a:r>
            <a:r>
              <a:rPr sz="2000" spc="4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size</a:t>
            </a:r>
            <a:r>
              <a:rPr sz="2000" spc="12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of</a:t>
            </a:r>
            <a:r>
              <a:rPr sz="2000" spc="7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1D1D1A"/>
                </a:solidFill>
                <a:latin typeface="Trebuchet MS"/>
                <a:cs typeface="Trebuchet MS"/>
              </a:rPr>
              <a:t>768</a:t>
            </a:r>
            <a:endParaRPr sz="200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Vocabulary</a:t>
            </a:r>
            <a:r>
              <a:rPr sz="2000" spc="4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of</a:t>
            </a:r>
            <a:r>
              <a:rPr sz="2000" spc="9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40,478</a:t>
            </a:r>
            <a:r>
              <a:rPr sz="2000" spc="3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tokens</a:t>
            </a:r>
            <a:r>
              <a:rPr sz="2000" spc="15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1D1D1A"/>
                </a:solidFill>
                <a:latin typeface="Trebuchet MS"/>
                <a:cs typeface="Trebuchet MS"/>
              </a:rPr>
              <a:t>was</a:t>
            </a:r>
            <a:r>
              <a:rPr sz="2000" spc="12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1D1D1A"/>
                </a:solidFill>
                <a:latin typeface="Trebuchet MS"/>
                <a:cs typeface="Trebuchet MS"/>
              </a:rPr>
              <a:t>used.</a:t>
            </a:r>
            <a:endParaRPr sz="200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Batch</a:t>
            </a:r>
            <a:r>
              <a:rPr sz="2000" spc="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size</a:t>
            </a:r>
            <a:r>
              <a:rPr sz="2000" spc="1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of</a:t>
            </a:r>
            <a:r>
              <a:rPr sz="2000" spc="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1D1D1A"/>
                </a:solidFill>
                <a:latin typeface="Trebuchet MS"/>
                <a:cs typeface="Trebuchet MS"/>
              </a:rPr>
              <a:t>64</a:t>
            </a:r>
            <a:endParaRPr sz="200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Context</a:t>
            </a:r>
            <a:r>
              <a:rPr sz="2000" spc="7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window</a:t>
            </a:r>
            <a:r>
              <a:rPr sz="2000" spc="6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of</a:t>
            </a:r>
            <a:r>
              <a:rPr sz="2000" spc="60" dirty="0">
                <a:solidFill>
                  <a:srgbClr val="1D1D1A"/>
                </a:solidFill>
                <a:latin typeface="Trebuchet MS"/>
                <a:cs typeface="Trebuchet MS"/>
              </a:rPr>
              <a:t> 512</a:t>
            </a:r>
            <a:r>
              <a:rPr sz="2000" spc="4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tokens</a:t>
            </a:r>
            <a:r>
              <a:rPr sz="2000" spc="11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D1D1A"/>
                </a:solidFill>
                <a:latin typeface="Trebuchet MS"/>
                <a:cs typeface="Trebuchet MS"/>
              </a:rPr>
              <a:t>were</a:t>
            </a:r>
            <a:r>
              <a:rPr sz="2000" spc="7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1D1D1A"/>
                </a:solidFill>
                <a:latin typeface="Trebuchet MS"/>
                <a:cs typeface="Trebuchet MS"/>
              </a:rPr>
              <a:t>used.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1B7A547-1B69-06C4-74AC-70DA8254641A}"/>
              </a:ext>
            </a:extLst>
          </p:cNvPr>
          <p:cNvSpPr txBox="1"/>
          <p:nvPr/>
        </p:nvSpPr>
        <p:spPr>
          <a:xfrm>
            <a:off x="1112995" y="6071005"/>
            <a:ext cx="5295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D1D1A"/>
                </a:solidFill>
                <a:latin typeface="Trebuchet MS"/>
                <a:cs typeface="Trebuchet MS"/>
              </a:rPr>
              <a:t>[Reference]</a:t>
            </a:r>
            <a:r>
              <a:rPr sz="1200" spc="12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1D1D1A"/>
                </a:solidFill>
                <a:latin typeface="Trebuchet MS"/>
                <a:cs typeface="Trebuchet MS"/>
              </a:rPr>
              <a:t>improving</a:t>
            </a:r>
            <a:r>
              <a:rPr sz="1200" spc="12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1D1D1A"/>
                </a:solidFill>
                <a:latin typeface="Trebuchet MS"/>
                <a:cs typeface="Trebuchet MS"/>
              </a:rPr>
              <a:t>Language</a:t>
            </a:r>
            <a:r>
              <a:rPr sz="1200" spc="8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1D1D1A"/>
                </a:solidFill>
                <a:latin typeface="Trebuchet MS"/>
                <a:cs typeface="Trebuchet MS"/>
              </a:rPr>
              <a:t>Understanding</a:t>
            </a:r>
            <a:r>
              <a:rPr sz="1200" spc="1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1D1D1A"/>
                </a:solidFill>
                <a:latin typeface="Trebuchet MS"/>
                <a:cs typeface="Trebuchet MS"/>
              </a:rPr>
              <a:t>by</a:t>
            </a:r>
            <a:r>
              <a:rPr sz="1200" spc="150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1D1D1A"/>
                </a:solidFill>
                <a:latin typeface="Trebuchet MS"/>
                <a:cs typeface="Trebuchet MS"/>
              </a:rPr>
              <a:t>Generative</a:t>
            </a:r>
            <a:r>
              <a:rPr sz="1200" spc="85" dirty="0">
                <a:solidFill>
                  <a:srgbClr val="1D1D1A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1D1D1A"/>
                </a:solidFill>
                <a:latin typeface="Trebuchet MS"/>
                <a:cs typeface="Trebuchet MS"/>
              </a:rPr>
              <a:t>Pre-</a:t>
            </a:r>
            <a:r>
              <a:rPr sz="1200" spc="-10" dirty="0">
                <a:solidFill>
                  <a:srgbClr val="1D1D1A"/>
                </a:solidFill>
                <a:latin typeface="Trebuchet MS"/>
                <a:cs typeface="Trebuchet MS"/>
              </a:rPr>
              <a:t>Training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B9CC3EB-27F4-29BA-6AEF-0AC11E507F2B}"/>
              </a:ext>
            </a:extLst>
          </p:cNvPr>
          <p:cNvSpPr txBox="1">
            <a:spLocks/>
          </p:cNvSpPr>
          <p:nvPr/>
        </p:nvSpPr>
        <p:spPr>
          <a:xfrm>
            <a:off x="-245611" y="68324"/>
            <a:ext cx="11390105" cy="900310"/>
          </a:xfrm>
          <a:prstGeom prst="rect">
            <a:avLst/>
          </a:prstGeom>
        </p:spPr>
        <p:txBody>
          <a:bodyPr vert="horz" wrap="square" lIns="0" tIns="147383" rIns="0" bIns="0" rtlCol="0">
            <a:sp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1D1D1A"/>
                </a:solidFill>
                <a:latin typeface="Trebuchet MS"/>
                <a:cs typeface="+mn-cs"/>
              </a:rPr>
              <a:t>GPT Model Specification</a:t>
            </a:r>
          </a:p>
          <a:p>
            <a:pPr marL="4963160" defTabSz="914478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1D1D1A"/>
              </a:solidFill>
              <a:latin typeface="Trebuchet MS"/>
              <a:cs typeface="+mn-cs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4DF0F7FB-1265-2303-B741-876D77163F31}"/>
              </a:ext>
            </a:extLst>
          </p:cNvPr>
          <p:cNvGrpSpPr/>
          <p:nvPr/>
        </p:nvGrpSpPr>
        <p:grpSpPr>
          <a:xfrm>
            <a:off x="8559484" y="0"/>
            <a:ext cx="3637279" cy="6858000"/>
            <a:chOff x="8300719" y="81278"/>
            <a:chExt cx="3637279" cy="6695440"/>
          </a:xfrm>
        </p:grpSpPr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048A9027-A137-4621-D7F0-A571D37DCF1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3053" y="6231341"/>
              <a:ext cx="1150873" cy="375385"/>
            </a:xfrm>
            <a:prstGeom prst="rect">
              <a:avLst/>
            </a:prstGeom>
          </p:spPr>
        </p:pic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D25A351E-A355-7210-7B1D-1A73783057A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0719" y="81278"/>
              <a:ext cx="3637279" cy="6695438"/>
            </a:xfrm>
            <a:prstGeom prst="rect">
              <a:avLst/>
            </a:prstGeom>
          </p:spPr>
        </p:pic>
      </p:grpSp>
      <p:pic>
        <p:nvPicPr>
          <p:cNvPr id="14" name="object 3">
            <a:extLst>
              <a:ext uri="{FF2B5EF4-FFF2-40B4-BE49-F238E27FC236}">
                <a16:creationId xmlns:a16="http://schemas.microsoft.com/office/drawing/2014/main" id="{3461D427-BD0F-C0D9-2140-072B2F9C12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1818" y="6361117"/>
            <a:ext cx="1082039" cy="36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9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5">
            <a:extLst>
              <a:ext uri="{FF2B5EF4-FFF2-40B4-BE49-F238E27FC236}">
                <a16:creationId xmlns:a16="http://schemas.microsoft.com/office/drawing/2014/main" id="{DB4D3AED-9D3B-F7EA-B2C7-89B17736C441}"/>
              </a:ext>
            </a:extLst>
          </p:cNvPr>
          <p:cNvPicPr/>
          <p:nvPr/>
        </p:nvPicPr>
        <p:blipFill rotWithShape="1">
          <a:blip r:embed="rId2" cstate="print"/>
          <a:srcRect b="11610"/>
          <a:stretch/>
        </p:blipFill>
        <p:spPr>
          <a:xfrm>
            <a:off x="731519" y="864522"/>
            <a:ext cx="11201400" cy="5379259"/>
          </a:xfrm>
          <a:prstGeom prst="rect">
            <a:avLst/>
          </a:prstGeom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D05B0C6D-9AD5-0E82-FD8A-AE98E92BBD78}"/>
              </a:ext>
            </a:extLst>
          </p:cNvPr>
          <p:cNvSpPr txBox="1"/>
          <p:nvPr/>
        </p:nvSpPr>
        <p:spPr>
          <a:xfrm>
            <a:off x="815022" y="1257300"/>
            <a:ext cx="9708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相比于</a:t>
            </a:r>
            <a:r>
              <a:rPr sz="1800" spc="-20" dirty="0">
                <a:solidFill>
                  <a:srgbClr val="1D1D1A"/>
                </a:solidFill>
                <a:latin typeface="微软雅黑"/>
                <a:cs typeface="微软雅黑"/>
              </a:rPr>
              <a:t>BERT</a:t>
            </a:r>
            <a:r>
              <a:rPr sz="1800" dirty="0">
                <a:solidFill>
                  <a:srgbClr val="1D1D1A"/>
                </a:solidFill>
                <a:latin typeface="微软雅黑"/>
                <a:cs typeface="微软雅黑"/>
              </a:rPr>
              <a:t>注重文本理解，GPT</a:t>
            </a:r>
            <a:r>
              <a:rPr sz="1800" spc="-5" dirty="0">
                <a:solidFill>
                  <a:srgbClr val="1D1D1A"/>
                </a:solidFill>
                <a:latin typeface="微软雅黑"/>
                <a:cs typeface="微软雅黑"/>
              </a:rPr>
              <a:t>侧重的是语句生成，即基于之前的文本序列，预测下一个词语。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7032516-4644-15F5-F92A-32D9E63B367B}"/>
              </a:ext>
            </a:extLst>
          </p:cNvPr>
          <p:cNvSpPr txBox="1">
            <a:spLocks/>
          </p:cNvSpPr>
          <p:nvPr/>
        </p:nvSpPr>
        <p:spPr>
          <a:xfrm>
            <a:off x="2798891" y="-59885"/>
            <a:ext cx="6783705" cy="882293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>
            <a:lvl1pPr>
              <a:defRPr sz="2400" b="1" i="0">
                <a:solidFill>
                  <a:srgbClr val="1D1D1A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48895" lvl="0" indent="0" algn="ctr" defTabSz="91440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9560" algn="l"/>
                <a:tab pos="2188845" algn="l"/>
              </a:tabLst>
              <a:defRPr/>
            </a:pPr>
            <a:r>
              <a:rPr kumimoji="0" lang="en-US" sz="2400" b="1" i="0" u="non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	GPT</a:t>
            </a:r>
            <a:r>
              <a:rPr kumimoji="0" lang="en-US" sz="2400" b="1" i="0" u="none" kern="0" cap="none" spc="-9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kern="0" cap="none" spc="-1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Output</a:t>
            </a:r>
            <a:r>
              <a:rPr kumimoji="0" lang="en-US" sz="2400" b="1" i="0" u="non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	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GPT</a:t>
            </a:r>
            <a:r>
              <a:rPr kumimoji="0" lang="en-US" sz="2400" b="1" i="0" u="none" strike="noStrike" kern="0" cap="none" spc="-7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82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—</a:t>
            </a:r>
            <a:r>
              <a:rPr kumimoji="0" lang="en-US" sz="2400" b="1" i="0" u="none" strike="noStrike" kern="0" cap="none" spc="77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—</a:t>
            </a:r>
            <a:r>
              <a:rPr kumimoji="0" lang="en-US" sz="2400" b="1" i="0" u="none" strike="noStrike" kern="0" cap="none" spc="1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25" normalizeH="0" baseline="0" noProof="0" dirty="0">
                <a:ln>
                  <a:noFill/>
                </a:ln>
                <a:solidFill>
                  <a:srgbClr val="005C9C"/>
                </a:solidFill>
                <a:effectLst/>
                <a:uLnTx/>
                <a:uFillTx/>
                <a:latin typeface="Trebuchet MS"/>
                <a:ea typeface="+mj-ea"/>
              </a:rPr>
              <a:t>Generative(?)</a:t>
            </a:r>
            <a:r>
              <a:rPr kumimoji="0" lang="en-US" sz="2400" b="1" i="0" u="none" strike="noStrike" kern="0" cap="none" spc="-95" normalizeH="0" baseline="0" noProof="0" dirty="0">
                <a:ln>
                  <a:noFill/>
                </a:ln>
                <a:solidFill>
                  <a:srgbClr val="005C9C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4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Pre-</a:t>
            </a:r>
            <a:r>
              <a:rPr kumimoji="0" lang="en-US" sz="2400" b="1" i="0" u="none" strike="noStrike" kern="0" cap="none" spc="-7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trained</a:t>
            </a:r>
            <a:r>
              <a:rPr kumimoji="0" lang="en-US" sz="2400" b="1" i="0" u="none" strike="noStrike" kern="0" cap="none" spc="-65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400" b="1" i="0" u="none" strike="noStrike" kern="0" cap="none" spc="-1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Trebuchet MS"/>
                <a:ea typeface="+mj-ea"/>
              </a:rPr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13983532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35eb3ca3-afdd-4b09-9a4a-18abd6280887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10127</TotalTime>
  <Words>728</Words>
  <Application>Microsoft Office PowerPoint</Application>
  <PresentationFormat>自定义</PresentationFormat>
  <Paragraphs>143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Microsoft YaHei</vt:lpstr>
      <vt:lpstr>Microsoft YaHei</vt:lpstr>
      <vt:lpstr>微软雅黑 Light</vt:lpstr>
      <vt:lpstr>Arial</vt:lpstr>
      <vt:lpstr>Calibri</vt:lpstr>
      <vt:lpstr>Trebuchet MS</vt:lpstr>
      <vt:lpstr>封面页_图片版 </vt:lpstr>
      <vt:lpstr>目录页</vt:lpstr>
      <vt:lpstr>章节页</vt:lpstr>
      <vt:lpstr>结束页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wujiacong (C)</dc:creator>
  <cp:lastModifiedBy>8615322786281</cp:lastModifiedBy>
  <cp:revision>71</cp:revision>
  <dcterms:created xsi:type="dcterms:W3CDTF">2020-08-28T08:44:19Z</dcterms:created>
  <dcterms:modified xsi:type="dcterms:W3CDTF">2024-08-16T03:12:18Z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(3)QdA/Y7idOddXGqMtEApLPZkN5gIReurMI4QE4ROSakdJfwFfq/hvblmIArEzZglYYdlwiPA9
5DWUkwb8AVRl3MqJARxPDV5wP78j/eyv9GNe6E3MyHK4eWjZ0/9h5zgAplDqGKMtSrl5SAc4
5Ke0wF5QHQPG178tHfVGlXWjjVkLecYpln+SPWfIFZXJEGcgfML6eoNUsScQ60AX65QnTIWg
29d5l8H5fqDorSmiTq</vt:lpwstr>
  </property>
  <property fmtid="{D5CDD505-2E9C-101B-9397-08002B2CF9AE}" pid="3" name="_2015_ms_pID_7253431">
    <vt:lpwstr>i06y2EO14saSiACVQekQNSlTqRp2OZJ43alMD70PX2a3SuROKmRqr3
wBXCes2fepeEusX4rC0EPbJb1QB9VXsgwa8eFwcLPhq+pR7MzsFotBhWtTWF+5zRfzVnq86W
Wwoo/dC0BCa/D0tZwWczCKvKpnlMiwOD6Fnp2abmnZ5Mc7rpYDgLZT08tgUkTHzmWUP6P5GH
FehZZpV96eK9UrlHXY1ptPFiaXMZWi6Ch2YN</vt:lpwstr>
  </property>
  <property fmtid="{D5CDD505-2E9C-101B-9397-08002B2CF9AE}" pid="4" name="_2015_ms_pID_7253432">
    <vt:lpwstr>/ttzf007w1gUKM0cZ4l8GE8=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</Properties>
</file>