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2" r:id="rId4"/>
    <p:sldId id="266" r:id="rId5"/>
    <p:sldId id="281" r:id="rId6"/>
    <p:sldId id="278" r:id="rId7"/>
    <p:sldId id="284" r:id="rId8"/>
    <p:sldId id="268" r:id="rId9"/>
    <p:sldId id="257" r:id="rId10"/>
    <p:sldId id="269" r:id="rId11"/>
    <p:sldId id="283" r:id="rId12"/>
    <p:sldId id="280" r:id="rId13"/>
    <p:sldId id="262" r:id="rId14"/>
    <p:sldId id="263" r:id="rId15"/>
    <p:sldId id="264" r:id="rId16"/>
    <p:sldId id="265" r:id="rId17"/>
    <p:sldId id="258" r:id="rId18"/>
    <p:sldId id="259" r:id="rId19"/>
    <p:sldId id="260" r:id="rId20"/>
    <p:sldId id="261" r:id="rId21"/>
    <p:sldId id="274" r:id="rId22"/>
    <p:sldId id="275" r:id="rId23"/>
    <p:sldId id="276" r:id="rId24"/>
    <p:sldId id="270" r:id="rId25"/>
    <p:sldId id="271" r:id="rId26"/>
    <p:sldId id="273" r:id="rId27"/>
    <p:sldId id="272" r:id="rId28"/>
    <p:sldId id="279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2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8F50-2A4F-4D94-8A23-19D386552BA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3549-61E5-4BE1-BD57-5C00400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Introductory, </a:t>
            </a:r>
            <a:r>
              <a:rPr lang="en-US" dirty="0"/>
              <a:t>B</a:t>
            </a:r>
            <a:r>
              <a:rPr lang="en-US" dirty="0" smtClean="0"/>
              <a:t>ut (Mostly) Not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529455"/>
          </a:xfrm>
        </p:spPr>
        <p:txBody>
          <a:bodyPr>
            <a:normAutofit/>
          </a:bodyPr>
          <a:lstStyle/>
          <a:p>
            <a:r>
              <a:rPr lang="en-US" dirty="0" smtClean="0"/>
              <a:t>Be explicit in what you are catching</a:t>
            </a:r>
          </a:p>
          <a:p>
            <a:r>
              <a:rPr lang="en-US" dirty="0" smtClean="0"/>
              <a:t>Use the exception's message and other information</a:t>
            </a:r>
          </a:p>
          <a:p>
            <a:r>
              <a:rPr lang="en-US" dirty="0" smtClean="0"/>
              <a:t>This means you need to know what the dangerous action raises</a:t>
            </a:r>
          </a:p>
          <a:p>
            <a:r>
              <a:rPr lang="en-US" dirty="0" smtClean="0"/>
              <a:t>Raise an exception instead of returning an 'error' code</a:t>
            </a:r>
          </a:p>
          <a:p>
            <a:r>
              <a:rPr lang="en-US" dirty="0" smtClean="0"/>
              <a:t>Use the 'finally' clause for cleanup, it will </a:t>
            </a:r>
            <a:r>
              <a:rPr lang="en-US" u="sng" dirty="0" smtClean="0"/>
              <a:t>always</a:t>
            </a:r>
            <a:r>
              <a:rPr lang="en-US" dirty="0" smtClean="0"/>
              <a:t> be executed (releasing resources, maybe logging, ??)</a:t>
            </a:r>
          </a:p>
          <a:p>
            <a:r>
              <a:rPr lang="en-US" dirty="0" smtClean="0"/>
              <a:t>Further exploration:</a:t>
            </a:r>
            <a:r>
              <a:rPr lang="en-US" dirty="0"/>
              <a:t> </a:t>
            </a:r>
            <a:r>
              <a:rPr lang="en-US" dirty="0" err="1" smtClean="0"/>
              <a:t>sys.exc_info</a:t>
            </a:r>
            <a:r>
              <a:rPr lang="en-US" dirty="0" smtClean="0"/>
              <a:t>() and </a:t>
            </a:r>
            <a:r>
              <a:rPr lang="en-US" dirty="0" err="1" smtClean="0"/>
              <a:t>traceback</a:t>
            </a:r>
            <a:r>
              <a:rPr lang="en-US" dirty="0" smtClean="0"/>
              <a:t> module for detailed loggin</a:t>
            </a:r>
            <a:r>
              <a:rPr lang="en-US" dirty="0" smtClean="0"/>
              <a:t>g but a user-friendly console message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lmost always a bad idea: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339574"/>
            <a:ext cx="403187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something_dangerous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37360" cy="628015"/>
          </a:xfrm>
        </p:spPr>
        <p:txBody>
          <a:bodyPr/>
          <a:lstStyle/>
          <a:p>
            <a:r>
              <a:rPr lang="en-US" dirty="0" smtClean="0"/>
              <a:t>Better: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588577"/>
            <a:ext cx="972573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such key '{}': {}"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.format(x,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ke.message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"UNKNOWN"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"Wrong type for key '{}': {}"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.format(x,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te.message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"BAD"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"Dang!"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first-class objects, just like a string or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Leave off arguments to get a "reference" to the function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163699"/>
            <a:ext cx="774192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total(p1, p2):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+ p2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total]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totalizer(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(totalizer(x))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printed?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928094"/>
            <a:ext cx="11353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bingo = [(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"bingo has {}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(bingo)))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bingo[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(bingo)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printed?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does this matter?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677855"/>
            <a:ext cx="11353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bingo = ((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"bingo has {}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(bingo)))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bingo[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(bingo)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reason: only immutable objects can be </a:t>
            </a:r>
            <a:r>
              <a:rPr lang="en-US" dirty="0" err="1" smtClean="0"/>
              <a:t>dict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list, </a:t>
            </a:r>
            <a:r>
              <a:rPr lang="en-US" dirty="0" err="1" smtClean="0"/>
              <a:t>dict</a:t>
            </a:r>
            <a:r>
              <a:rPr lang="en-US" dirty="0" smtClean="0"/>
              <a:t>, set are mutable</a:t>
            </a:r>
          </a:p>
          <a:p>
            <a:r>
              <a:rPr lang="en-US" dirty="0" smtClean="0"/>
              <a:t>tuple, </a:t>
            </a:r>
            <a:r>
              <a:rPr lang="en-US" dirty="0" err="1" smtClean="0"/>
              <a:t>frozenset</a:t>
            </a:r>
            <a:r>
              <a:rPr lang="en-US" dirty="0" smtClean="0"/>
              <a:t>, string, number types (</a:t>
            </a:r>
            <a:r>
              <a:rPr lang="en-US" dirty="0" err="1" smtClean="0"/>
              <a:t>int</a:t>
            </a:r>
            <a:r>
              <a:rPr lang="en-US" dirty="0" smtClean="0"/>
              <a:t>, float, etc.) are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Accessors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801237"/>
            <a:ext cx="480131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5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Accessors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5"/>
            <a:ext cx="100335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Error: Environment Variable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'FOO'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set"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795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 As Bad, If Absolutely Required And No Default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7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Accessors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801237"/>
            <a:ext cx="634019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'FOO', None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Best If There Is A Simple Default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1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Sage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740" y="2421257"/>
            <a:ext cx="7970520" cy="280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"Code as if the person who will maintain it is an ex-boxer with a bad temper who knows where you live."</a:t>
            </a:r>
          </a:p>
        </p:txBody>
      </p:sp>
    </p:spTree>
    <p:extLst>
      <p:ext uri="{BB962C8B-B14F-4D97-AF65-F5344CB8AC3E}">
        <p14:creationId xmlns:p14="http://schemas.microsoft.com/office/powerpoint/2010/main" val="40164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Accessors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Best For More Complex Situations</a:t>
            </a:r>
            <a:endParaRPr lang="en-US" sz="28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Default is an emmpty list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8200" y="4680883"/>
            <a:ext cx="656844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Default is an empty list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v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bingo: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foo[k].append(v)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(foo[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409488"/>
            <a:ext cx="6598920" cy="2075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defaultdict</a:t>
            </a:r>
            <a:r>
              <a:rPr lang="en-US" dirty="0" smtClean="0"/>
              <a:t>:</a:t>
            </a:r>
          </a:p>
          <a:p>
            <a:pPr marL="285750" indent="-285750"/>
            <a:r>
              <a:rPr lang="en-US" dirty="0" smtClean="0"/>
              <a:t>Argument is a function reference (factory)</a:t>
            </a:r>
          </a:p>
          <a:p>
            <a:pPr marL="285750" indent="-285750"/>
            <a:r>
              <a:rPr lang="en-US" dirty="0" smtClean="0"/>
              <a:t>In this example, an empty list</a:t>
            </a:r>
          </a:p>
          <a:p>
            <a:pPr marL="285750" indent="-285750"/>
            <a:r>
              <a:rPr lang="en-US" dirty="0" smtClean="0"/>
              <a:t>Set when the </a:t>
            </a:r>
            <a:r>
              <a:rPr lang="en-US" dirty="0" err="1" smtClean="0"/>
              <a:t>defaultdict</a:t>
            </a:r>
            <a:r>
              <a:rPr lang="en-US" dirty="0" smtClean="0"/>
              <a:t> is created</a:t>
            </a:r>
          </a:p>
          <a:p>
            <a:pPr marL="285750" indent="-285750"/>
            <a:r>
              <a:rPr lang="en-US" dirty="0" smtClean="0"/>
              <a:t>Great for </a:t>
            </a:r>
            <a:r>
              <a:rPr lang="en-US" dirty="0" err="1" smtClean="0"/>
              <a:t>dicts</a:t>
            </a:r>
            <a:r>
              <a:rPr lang="en-US" dirty="0" smtClean="0"/>
              <a:t> of collections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013"/>
            <a:ext cx="6812280" cy="1006475"/>
          </a:xfrm>
        </p:spPr>
        <p:txBody>
          <a:bodyPr/>
          <a:lstStyle/>
          <a:p>
            <a:r>
              <a:rPr lang="en-US" dirty="0" err="1" smtClean="0"/>
              <a:t>collections.namedtuple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488"/>
            <a:ext cx="10957560" cy="297561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brand-new very efficient 'type' object</a:t>
            </a:r>
          </a:p>
          <a:p>
            <a:r>
              <a:rPr lang="en-US" dirty="0" smtClean="0"/>
              <a:t>Similar in some ways to a </a:t>
            </a:r>
            <a:r>
              <a:rPr lang="en-US" dirty="0" err="1" smtClean="0"/>
              <a:t>dict</a:t>
            </a:r>
            <a:r>
              <a:rPr lang="en-US" dirty="0" smtClean="0"/>
              <a:t>, but with fixed keys that are checked</a:t>
            </a:r>
          </a:p>
          <a:p>
            <a:r>
              <a:rPr lang="en-US" dirty="0" smtClean="0"/>
              <a:t>Use it as a "data object" when there are no methods except get/set</a:t>
            </a:r>
          </a:p>
          <a:p>
            <a:r>
              <a:rPr lang="en-US" dirty="0" smtClean="0"/>
              <a:t>Access fields by dotted notation or positional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namedtuple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86393"/>
            <a:ext cx="1111073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commit_ids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'74e041d3'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'3bea427e'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'd1dbc75'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'Gerrit'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commitid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"for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 or []" protects against None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commit_ids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if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commit_ids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"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falsey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it's not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gerrit_change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commit_changesets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(commit)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gerrit_change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gerrits.append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(Gerrit(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gerrit_change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=commit))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gerrits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both FIFO and LIFO types, thread-safe</a:t>
            </a:r>
          </a:p>
          <a:p>
            <a:r>
              <a:rPr lang="en-US" dirty="0" err="1" smtClean="0"/>
              <a:t>deque</a:t>
            </a:r>
            <a:r>
              <a:rPr lang="en-US" dirty="0" smtClean="0"/>
              <a:t>: simultaneous queue and stack, pop items from either end</a:t>
            </a:r>
          </a:p>
          <a:p>
            <a:r>
              <a:rPr lang="en-US" dirty="0" err="1" smtClean="0"/>
              <a:t>OrderedDict</a:t>
            </a:r>
            <a:r>
              <a:rPr lang="en-US" dirty="0" smtClean="0"/>
              <a:t>: remembers the order items were added</a:t>
            </a:r>
          </a:p>
          <a:p>
            <a:r>
              <a:rPr lang="en-US" dirty="0" smtClean="0"/>
              <a:t>array: all the same data type, efficient for large datasets</a:t>
            </a:r>
          </a:p>
          <a:p>
            <a:r>
              <a:rPr lang="en-US" dirty="0" smtClean="0"/>
              <a:t>heaps: if you know what these are for, they are available :)</a:t>
            </a:r>
          </a:p>
          <a:p>
            <a:r>
              <a:rPr lang="en-US" dirty="0" smtClean="0"/>
              <a:t>Priority Queue</a:t>
            </a:r>
            <a:endParaRPr lang="en-US" dirty="0"/>
          </a:p>
          <a:p>
            <a:r>
              <a:rPr lang="en-US" dirty="0" smtClean="0"/>
              <a:t>Event Scheduler</a:t>
            </a:r>
          </a:p>
          <a:p>
            <a:r>
              <a:rPr lang="en-US" dirty="0" smtClean="0"/>
              <a:t>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x = "good"</a:t>
            </a:r>
          </a:p>
          <a:p>
            <a:pPr marL="0" indent="0">
              <a:buNone/>
            </a:pPr>
            <a:r>
              <a:rPr lang="en-US" dirty="0" smtClean="0"/>
              <a:t>y = "string"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Good for VERY simple* situations:</a:t>
            </a:r>
          </a:p>
          <a:p>
            <a:pPr marL="457200" lvl="1" indent="0">
              <a:buNone/>
            </a:pPr>
            <a:r>
              <a:rPr lang="en-US" dirty="0" smtClean="0"/>
              <a:t>"This is " + x</a:t>
            </a:r>
          </a:p>
          <a:p>
            <a:r>
              <a:rPr lang="en-US" dirty="0" smtClean="0"/>
              <a:t>Old (stop using this!):</a:t>
            </a:r>
          </a:p>
          <a:p>
            <a:pPr marL="457200" lvl="1" indent="0">
              <a:buNone/>
            </a:pPr>
            <a:r>
              <a:rPr lang="en-US" dirty="0" smtClean="0"/>
              <a:t>"This is a %s %s" % (x, y)</a:t>
            </a:r>
          </a:p>
          <a:p>
            <a:r>
              <a:rPr lang="en-US" dirty="0" smtClean="0"/>
              <a:t>New (learn this!):</a:t>
            </a:r>
          </a:p>
          <a:p>
            <a:pPr marL="457200" lvl="1" indent="0">
              <a:buNone/>
            </a:pPr>
            <a:r>
              <a:rPr lang="en-US" dirty="0" smtClean="0"/>
              <a:t>"This is a {} {}".format(x, y)</a:t>
            </a:r>
          </a:p>
          <a:p>
            <a:pPr marL="457200" lvl="1" indent="0">
              <a:buNone/>
            </a:pPr>
            <a:r>
              <a:rPr lang="en-US" dirty="0" smtClean="0"/>
              <a:t>"This is a {adjective} {noun}.format(noun=y, adjective=x)</a:t>
            </a:r>
          </a:p>
          <a:p>
            <a:pPr marL="457200" lvl="1" indent="0">
              <a:buNone/>
            </a:pPr>
            <a:r>
              <a:rPr lang="en-US" dirty="0" smtClean="0"/>
              <a:t>d = {'noun': y, 'adjective': x}</a:t>
            </a:r>
          </a:p>
          <a:p>
            <a:pPr marL="457200" lvl="1" indent="0">
              <a:buNone/>
            </a:pPr>
            <a:r>
              <a:rPr lang="en-US" dirty="0" smtClean="0"/>
              <a:t>"This is a {adjective} {noun}.format(</a:t>
            </a:r>
            <a:r>
              <a:rPr lang="en-US" dirty="0" smtClean="0">
                <a:solidFill>
                  <a:srgbClr val="FF0000"/>
                </a:solidFill>
              </a:rPr>
              <a:t>**d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 Not in a loop, concatenate simple strings</a:t>
            </a:r>
          </a:p>
        </p:txBody>
      </p:sp>
    </p:spTree>
    <p:extLst>
      <p:ext uri="{BB962C8B-B14F-4D97-AF65-F5344CB8AC3E}">
        <p14:creationId xmlns:p14="http://schemas.microsoft.com/office/powerpoint/2010/main" val="19216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string.Template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5415"/>
          </a:xfrm>
        </p:spPr>
        <p:txBody>
          <a:bodyPr/>
          <a:lstStyle/>
          <a:p>
            <a:r>
              <a:rPr lang="en-US" u="sng" dirty="0" smtClean="0"/>
              <a:t>Very</a:t>
            </a:r>
            <a:r>
              <a:rPr lang="en-US" dirty="0" smtClean="0"/>
              <a:t> specific circumstances: think "form letters"</a:t>
            </a:r>
          </a:p>
          <a:p>
            <a:pPr lvl="1"/>
            <a:r>
              <a:rPr lang="en-US" dirty="0" smtClean="0"/>
              <a:t>Many iterations</a:t>
            </a:r>
          </a:p>
          <a:p>
            <a:pPr lvl="1"/>
            <a:r>
              <a:rPr lang="en-US" dirty="0" smtClean="0"/>
              <a:t>Complex prepared base template</a:t>
            </a:r>
          </a:p>
          <a:p>
            <a:pPr lvl="1"/>
            <a:r>
              <a:rPr lang="en-US" dirty="0" smtClean="0"/>
              <a:t>Example: rows in an HTML table</a:t>
            </a:r>
          </a:p>
          <a:p>
            <a:pPr lvl="1"/>
            <a:r>
              <a:rPr lang="en-US" dirty="0" smtClean="0"/>
              <a:t>Partial substitution</a:t>
            </a:r>
          </a:p>
          <a:p>
            <a:r>
              <a:rPr lang="en-US" dirty="0" smtClean="0"/>
              <a:t>(Triple-)quoted string is better under most circumstances: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645977"/>
            <a:ext cx="649408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long_message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"""This is a very</a:t>
            </a: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 multi-line {} with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formatting."""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'complex')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long_message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 (strings, lists,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 = "ABCDE"</a:t>
            </a:r>
          </a:p>
          <a:p>
            <a:r>
              <a:rPr lang="en-US" dirty="0" smtClean="0"/>
              <a:t>Think of the index being </a:t>
            </a:r>
            <a:r>
              <a:rPr lang="en-US" i="1" dirty="0" smtClean="0"/>
              <a:t>in between</a:t>
            </a:r>
            <a:r>
              <a:rPr lang="en-US" dirty="0" smtClean="0"/>
              <a:t> the items:</a:t>
            </a:r>
          </a:p>
          <a:p>
            <a:pPr marL="0" indent="0">
              <a:buNone/>
            </a:pPr>
            <a:r>
              <a:rPr lang="en-US" sz="3500" b="1" dirty="0" smtClean="0">
                <a:latin typeface="Courier" pitchFamily="49" charset="0"/>
              </a:rPr>
              <a:t>|A|B|C|D|E|F|</a:t>
            </a:r>
          </a:p>
          <a:p>
            <a:pPr marL="0" indent="0">
              <a:buNone/>
            </a:pPr>
            <a:r>
              <a:rPr lang="en-US" sz="3500" b="1" dirty="0" smtClean="0">
                <a:latin typeface="Courier" pitchFamily="49" charset="0"/>
              </a:rPr>
              <a:t>0 1 2 3 4 5 6</a:t>
            </a:r>
            <a:endParaRPr lang="en-US" sz="3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start:end:step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x[3] == 'D'  (implies a length of 1)</a:t>
            </a:r>
          </a:p>
          <a:p>
            <a:pPr marL="0" indent="0">
              <a:buNone/>
            </a:pPr>
            <a:r>
              <a:rPr lang="en-US" dirty="0" smtClean="0"/>
              <a:t>x[2:5] == 'CDE'</a:t>
            </a:r>
          </a:p>
          <a:p>
            <a:pPr marL="0" indent="0">
              <a:buNone/>
            </a:pPr>
            <a:r>
              <a:rPr lang="en-US" dirty="0" smtClean="0"/>
              <a:t>x[:3] == 'ABC', x[3:] == 'DEF'</a:t>
            </a:r>
          </a:p>
          <a:p>
            <a:pPr marL="0" indent="0">
              <a:buNone/>
            </a:pPr>
            <a:r>
              <a:rPr lang="en-US" dirty="0" smtClean="0"/>
              <a:t>x[0:6:2] == 'ACE'</a:t>
            </a:r>
          </a:p>
          <a:p>
            <a:pPr marL="0" indent="0">
              <a:buNone/>
            </a:pPr>
            <a:r>
              <a:rPr lang="en-US" dirty="0" smtClean="0"/>
              <a:t>x[3:3] == ''</a:t>
            </a:r>
          </a:p>
        </p:txBody>
      </p:sp>
    </p:spTree>
    <p:extLst>
      <p:ext uri="{BB962C8B-B14F-4D97-AF65-F5344CB8AC3E}">
        <p14:creationId xmlns:p14="http://schemas.microsoft.com/office/powerpoint/2010/main" val="18129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Indices (Slicing)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return?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293408"/>
            <a:ext cx="634019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commit_changesets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"I{}"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(Advanced Intermediate Topic)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15576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only good solution to some very complex problems involving large (or infinite) sets</a:t>
            </a:r>
          </a:p>
          <a:p>
            <a:r>
              <a:rPr lang="en-US" dirty="0" smtClean="0"/>
              <a:t>A way for a function to return one item at a time instead of all at once</a:t>
            </a:r>
          </a:p>
          <a:p>
            <a:r>
              <a:rPr lang="en-US" dirty="0" smtClean="0"/>
              <a:t>The interpreter saves the function's state between calls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139440"/>
            <a:ext cx="873187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generate_fake_table_row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&lt;=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 +=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uuid.uuid4()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.join(choice(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ascii_uppercase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a, b, c)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generate_fake_table_row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Python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281"/>
            <a:ext cx="1106424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https://github.com/mindthump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QuickRef</a:t>
            </a:r>
            <a:r>
              <a:rPr lang="en-US" sz="4000" dirty="0" smtClean="0"/>
              <a:t> (lots of basic to mid-level stuff)</a:t>
            </a:r>
            <a:endParaRPr lang="en-US" sz="4000" dirty="0"/>
          </a:p>
          <a:p>
            <a:r>
              <a:rPr lang="en-US" sz="4000" dirty="0" smtClean="0"/>
              <a:t> Coding-Sample-Python (threads)</a:t>
            </a: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exploring_test_generators</a:t>
            </a:r>
            <a:r>
              <a:rPr lang="en-US" sz="4000" dirty="0" smtClean="0"/>
              <a:t> (advanced: decorators, generators, unit testing)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Enhancement Proposals (PEPs)</a:t>
            </a:r>
          </a:p>
          <a:p>
            <a:r>
              <a:rPr lang="en-US" dirty="0" smtClean="0"/>
              <a:t>PEP 8</a:t>
            </a:r>
          </a:p>
          <a:p>
            <a:pPr lvl="1"/>
            <a:r>
              <a:rPr lang="en-US" dirty="0" smtClean="0"/>
              <a:t>Python Style Guide</a:t>
            </a:r>
          </a:p>
          <a:p>
            <a:r>
              <a:rPr lang="en-US" dirty="0" smtClean="0"/>
              <a:t>PEP 20</a:t>
            </a:r>
          </a:p>
          <a:p>
            <a:pPr lvl="1"/>
            <a:r>
              <a:rPr lang="en-US" dirty="0" smtClean="0"/>
              <a:t>The Zen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538288"/>
            <a:ext cx="10515600" cy="5167312"/>
          </a:xfrm>
        </p:spPr>
        <p:txBody>
          <a:bodyPr>
            <a:normAutofit/>
          </a:bodyPr>
          <a:lstStyle/>
          <a:p>
            <a:r>
              <a:rPr lang="en-US" dirty="0" smtClean="0"/>
              <a:t>Use sparingly </a:t>
            </a:r>
            <a:r>
              <a:rPr lang="en-US" u="sng" dirty="0" smtClean="0"/>
              <a:t>and</a:t>
            </a:r>
            <a:r>
              <a:rPr lang="en-US" dirty="0" smtClean="0"/>
              <a:t> liberally</a:t>
            </a:r>
          </a:p>
          <a:p>
            <a:pPr lvl="1"/>
            <a:r>
              <a:rPr lang="en-US" dirty="0" smtClean="0"/>
              <a:t>Tell the intention and outcome of a group of statements, at the top</a:t>
            </a:r>
          </a:p>
          <a:p>
            <a:pPr lvl="1"/>
            <a:r>
              <a:rPr lang="en-US" dirty="0" smtClean="0"/>
              <a:t>Explain details of a tricky or unusual operation</a:t>
            </a:r>
          </a:p>
          <a:p>
            <a:r>
              <a:rPr lang="en-US" dirty="0" smtClean="0"/>
              <a:t>Add value: don't restate the obvious</a:t>
            </a:r>
          </a:p>
          <a:p>
            <a:pPr marL="457200" lvl="1" indent="0">
              <a:buNone/>
            </a:pPr>
            <a:r>
              <a:rPr lang="en-US" dirty="0" smtClean="0"/>
              <a:t># Add x and y, and assign it to z</a:t>
            </a:r>
          </a:p>
          <a:p>
            <a:pPr marL="457200" lvl="1" indent="0">
              <a:buNone/>
            </a:pPr>
            <a:r>
              <a:rPr lang="en-US" dirty="0" smtClean="0"/>
              <a:t>z = x + y</a:t>
            </a:r>
          </a:p>
          <a:p>
            <a:r>
              <a:rPr lang="en-US" dirty="0" smtClean="0"/>
              <a:t>Use proper language, full sentences (or paragraphs) if possible</a:t>
            </a:r>
          </a:p>
          <a:p>
            <a:pPr lvl="1"/>
            <a:r>
              <a:rPr lang="en-US" dirty="0" smtClean="0"/>
              <a:t>Avoid abbreviations and acronyms</a:t>
            </a:r>
          </a:p>
          <a:p>
            <a:pPr lvl="1"/>
            <a:r>
              <a:rPr lang="en-US" dirty="0" smtClean="0"/>
              <a:t>Don't be too clever or cute (light humor is OK)</a:t>
            </a:r>
          </a:p>
        </p:txBody>
      </p:sp>
    </p:spTree>
    <p:extLst>
      <p:ext uri="{BB962C8B-B14F-4D97-AF65-F5344CB8AC3E}">
        <p14:creationId xmlns:p14="http://schemas.microsoft.com/office/powerpoint/2010/main" val="1592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(My Opinion)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538288"/>
            <a:ext cx="10515600" cy="5167312"/>
          </a:xfrm>
        </p:spPr>
        <p:txBody>
          <a:bodyPr>
            <a:normAutofit/>
          </a:bodyPr>
          <a:lstStyle/>
          <a:p>
            <a:r>
              <a:rPr lang="en-US" dirty="0" smtClean="0"/>
              <a:t>Avoid end-of-line comments  </a:t>
            </a:r>
            <a:r>
              <a:rPr lang="en-US" sz="2400" dirty="0" smtClean="0"/>
              <a:t># They're confusing and harder to read</a:t>
            </a:r>
          </a:p>
          <a:p>
            <a:r>
              <a:rPr lang="en-US" dirty="0" smtClean="0"/>
              <a:t>Avoid </a:t>
            </a:r>
            <a:r>
              <a:rPr lang="en-US" dirty="0" err="1" smtClean="0"/>
              <a:t>flowerboxing</a:t>
            </a:r>
            <a:endParaRPr lang="en-US" dirty="0" smtClean="0"/>
          </a:p>
          <a:p>
            <a:pPr lvl="1"/>
            <a:r>
              <a:rPr lang="en-US" dirty="0" smtClean="0"/>
              <a:t># *****************************************************</a:t>
            </a:r>
          </a:p>
          <a:p>
            <a:pPr lvl="1"/>
            <a:r>
              <a:rPr lang="en-US" dirty="0" smtClean="0"/>
              <a:t># Distracting and unnecessary with good style</a:t>
            </a:r>
          </a:p>
          <a:p>
            <a:pPr lvl="1"/>
            <a:r>
              <a:rPr lang="en-US" dirty="0" smtClean="0"/>
              <a:t># OK during development and debugging but remove them when you're done</a:t>
            </a:r>
          </a:p>
          <a:p>
            <a:pPr lvl="1"/>
            <a:r>
              <a:rPr lang="en-US" dirty="0" smtClean="0"/>
              <a:t># *****************************************************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8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44"/>
            <a:ext cx="10515600" cy="52609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Python Names</a:t>
            </a:r>
          </a:p>
          <a:p>
            <a:pPr lvl="1"/>
            <a:r>
              <a:rPr lang="en-US" b="1" dirty="0" smtClean="0"/>
              <a:t>variables, functions, methods: </a:t>
            </a:r>
            <a:r>
              <a:rPr lang="en-US" b="1" dirty="0" err="1" smtClean="0"/>
              <a:t>lowercase_and_underscore</a:t>
            </a:r>
            <a:r>
              <a:rPr lang="en-US" b="1" dirty="0" smtClean="0"/>
              <a:t> only</a:t>
            </a:r>
          </a:p>
          <a:p>
            <a:pPr lvl="1"/>
            <a:r>
              <a:rPr lang="en-US" b="1" dirty="0" err="1" smtClean="0"/>
              <a:t>ClassNames</a:t>
            </a:r>
            <a:r>
              <a:rPr lang="en-US" b="1" dirty="0" smtClean="0"/>
              <a:t>: </a:t>
            </a:r>
            <a:r>
              <a:rPr lang="en-US" b="1" dirty="0" err="1" smtClean="0"/>
              <a:t>CamelCase</a:t>
            </a:r>
            <a:r>
              <a:rPr lang="en-US" b="1" dirty="0" smtClean="0"/>
              <a:t>, starting with a capital</a:t>
            </a:r>
          </a:p>
          <a:p>
            <a:pPr lvl="1"/>
            <a:r>
              <a:rPr lang="en-US" dirty="0" smtClean="0"/>
              <a:t>CONSTANTS: UPPERCASE</a:t>
            </a:r>
          </a:p>
          <a:p>
            <a:r>
              <a:rPr lang="en-US" dirty="0" smtClean="0"/>
              <a:t>There are no goody points for shortness</a:t>
            </a:r>
          </a:p>
          <a:p>
            <a:pPr lvl="1"/>
            <a:r>
              <a:rPr lang="en-US" dirty="0" smtClean="0"/>
              <a:t>Spell it out, use full words</a:t>
            </a:r>
          </a:p>
          <a:p>
            <a:pPr lvl="1"/>
            <a:r>
              <a:rPr lang="en-US" dirty="0" smtClean="0"/>
              <a:t>If necessary, spell out acronyms and abbreviations in a comment</a:t>
            </a:r>
          </a:p>
          <a:p>
            <a:pPr lvl="1"/>
            <a:r>
              <a:rPr lang="en-US" dirty="0" smtClean="0"/>
              <a:t>Use as many words as needed</a:t>
            </a:r>
          </a:p>
          <a:p>
            <a:pPr lvl="1"/>
            <a:r>
              <a:rPr lang="en-US" dirty="0" smtClean="0"/>
              <a:t>Use words from the problem domain, not "programmer-</a:t>
            </a:r>
            <a:r>
              <a:rPr lang="en-US" dirty="0" err="1" smtClean="0"/>
              <a:t>eeze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"variable", "string", "x", "SDFGHYFXSK" are terrible names - except in example code ;)</a:t>
            </a:r>
          </a:p>
          <a:p>
            <a:r>
              <a:rPr lang="en-US" dirty="0" smtClean="0"/>
              <a:t>Pluralize collections if appropriate</a:t>
            </a:r>
          </a:p>
          <a:p>
            <a:r>
              <a:rPr lang="en-US" dirty="0" smtClean="0"/>
              <a:t>Don't include the type in the name ("Hungarian Notation")</a:t>
            </a:r>
          </a:p>
          <a:p>
            <a:pPr lvl="1"/>
            <a:r>
              <a:rPr lang="en-US" dirty="0" smtClean="0"/>
              <a:t>Put it in a comment near the definition if necessary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45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somemodule</a:t>
            </a:r>
            <a:r>
              <a:rPr lang="en-US" dirty="0" smtClean="0"/>
              <a:t> import *</a:t>
            </a:r>
          </a:p>
          <a:p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somemodule</a:t>
            </a:r>
            <a:endParaRPr lang="en-US" dirty="0" smtClean="0"/>
          </a:p>
          <a:p>
            <a:r>
              <a:rPr lang="en-US" dirty="0" smtClean="0"/>
              <a:t>Best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somemodule</a:t>
            </a:r>
            <a:r>
              <a:rPr lang="en-US" dirty="0" smtClean="0"/>
              <a:t> import </a:t>
            </a:r>
            <a:r>
              <a:rPr lang="en-US" dirty="0" err="1" smtClean="0"/>
              <a:t>ThisClass</a:t>
            </a:r>
            <a:r>
              <a:rPr lang="en-US" dirty="0" smtClean="0"/>
              <a:t>, </a:t>
            </a:r>
            <a:r>
              <a:rPr lang="en-US" dirty="0" err="1" smtClean="0"/>
              <a:t>another_function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27920" cy="4742815"/>
          </a:xfrm>
        </p:spPr>
        <p:txBody>
          <a:bodyPr/>
          <a:lstStyle/>
          <a:p>
            <a:r>
              <a:rPr lang="en-US" dirty="0" smtClean="0"/>
              <a:t>In a </a:t>
            </a:r>
            <a:r>
              <a:rPr lang="en-US" u="sng" dirty="0" err="1"/>
              <a:t>b</a:t>
            </a:r>
            <a:r>
              <a:rPr lang="en-US" u="sng" dirty="0" err="1" smtClean="0"/>
              <a:t>oolean</a:t>
            </a:r>
            <a:r>
              <a:rPr lang="en-US" dirty="0" smtClean="0"/>
              <a:t> context: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compare to a specific value, the type may change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5125424"/>
            <a:ext cx="50749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813805"/>
            <a:ext cx="864852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 of these are false."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"At least one of these is true."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ry/except/finally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1. </a:t>
            </a:r>
            <a:r>
              <a:rPr lang="en-US" dirty="0"/>
              <a:t>H</a:t>
            </a:r>
            <a:r>
              <a:rPr lang="en-US" dirty="0" smtClean="0"/>
              <a:t>andle expected exceptions that are </a:t>
            </a:r>
            <a:r>
              <a:rPr lang="en-US" i="1" dirty="0" smtClean="0"/>
              <a:t>not fatal</a:t>
            </a:r>
            <a:r>
              <a:rPr lang="en-US" dirty="0" smtClean="0"/>
              <a:t> (recoverable)</a:t>
            </a:r>
          </a:p>
          <a:p>
            <a:pPr lvl="1"/>
            <a:r>
              <a:rPr lang="en-US" dirty="0" smtClean="0"/>
              <a:t>2. Output friendlier user messages</a:t>
            </a:r>
          </a:p>
          <a:p>
            <a:pPr lvl="2"/>
            <a:r>
              <a:rPr lang="en-US" dirty="0" smtClean="0"/>
              <a:t>More situation-specific details</a:t>
            </a:r>
          </a:p>
          <a:p>
            <a:pPr lvl="2"/>
            <a:r>
              <a:rPr lang="en-US" dirty="0" smtClean="0"/>
              <a:t>Instructions on how to fix or avoid the error</a:t>
            </a:r>
          </a:p>
          <a:p>
            <a:pPr lvl="2"/>
            <a:r>
              <a:rPr lang="en-US" dirty="0" smtClean="0"/>
              <a:t>'Friendly' messages are only useful if users will see them (e.g. gpush), so they don't get frightened  </a:t>
            </a:r>
          </a:p>
          <a:p>
            <a:r>
              <a:rPr lang="en-US" dirty="0" smtClean="0"/>
              <a:t>Otherwise just let the original exception go, or re-raise</a:t>
            </a:r>
          </a:p>
          <a:p>
            <a:pPr lvl="1"/>
            <a:r>
              <a:rPr lang="en-US" dirty="0" smtClean="0"/>
              <a:t>Calling code might handle it</a:t>
            </a:r>
          </a:p>
          <a:p>
            <a:pPr lvl="1"/>
            <a:r>
              <a:rPr lang="en-US" dirty="0" smtClean="0"/>
              <a:t>Default message is often more useful to you as a developer, e.g. stack traces</a:t>
            </a:r>
          </a:p>
        </p:txBody>
      </p:sp>
    </p:spTree>
    <p:extLst>
      <p:ext uri="{BB962C8B-B14F-4D97-AF65-F5344CB8AC3E}">
        <p14:creationId xmlns:p14="http://schemas.microsoft.com/office/powerpoint/2010/main" val="17933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1183</Words>
  <Application>Microsoft Office PowerPoint</Application>
  <PresentationFormat>Widescreen</PresentationFormat>
  <Paragraphs>184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</vt:lpstr>
      <vt:lpstr>Courier New</vt:lpstr>
      <vt:lpstr>Office Theme</vt:lpstr>
      <vt:lpstr>Python 101</vt:lpstr>
      <vt:lpstr>Sage Advice</vt:lpstr>
      <vt:lpstr>Python Style</vt:lpstr>
      <vt:lpstr>Comments</vt:lpstr>
      <vt:lpstr>Comments (My Opinion)</vt:lpstr>
      <vt:lpstr>Names</vt:lpstr>
      <vt:lpstr>Importing</vt:lpstr>
      <vt:lpstr>Falsiness</vt:lpstr>
      <vt:lpstr>try/except/finally</vt:lpstr>
      <vt:lpstr>Exceptions, continued</vt:lpstr>
      <vt:lpstr>Exception Example</vt:lpstr>
      <vt:lpstr>Exception Example</vt:lpstr>
      <vt:lpstr>Functions As Objects</vt:lpstr>
      <vt:lpstr>Collections</vt:lpstr>
      <vt:lpstr>Collections</vt:lpstr>
      <vt:lpstr>Collections</vt:lpstr>
      <vt:lpstr>Dictionary Accessors</vt:lpstr>
      <vt:lpstr>Dictionary Accessors</vt:lpstr>
      <vt:lpstr>Dictionary Accessors</vt:lpstr>
      <vt:lpstr>Dictionary Accessors</vt:lpstr>
      <vt:lpstr>collections.namedtuple</vt:lpstr>
      <vt:lpstr>namedtuple</vt:lpstr>
      <vt:lpstr>Other Collections</vt:lpstr>
      <vt:lpstr>String Formatting</vt:lpstr>
      <vt:lpstr>string.Template</vt:lpstr>
      <vt:lpstr>Indices (strings, lists, etc.)</vt:lpstr>
      <vt:lpstr>String Indices (Slicing)</vt:lpstr>
      <vt:lpstr>Generators (Advanced Intermediate Topic)</vt:lpstr>
      <vt:lpstr>My Python Examples</vt:lpstr>
    </vt:vector>
  </TitlesOfParts>
  <Company>SanDisk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Ed Cardinal</dc:creator>
  <cp:lastModifiedBy>Ed Cardinal</cp:lastModifiedBy>
  <cp:revision>47</cp:revision>
  <dcterms:created xsi:type="dcterms:W3CDTF">2016-08-26T17:19:01Z</dcterms:created>
  <dcterms:modified xsi:type="dcterms:W3CDTF">2016-08-29T23:42:40Z</dcterms:modified>
</cp:coreProperties>
</file>