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 u="sng">
                <a:solidFill>
                  <a:srgbClr val="686C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44" y="139065"/>
            <a:ext cx="490664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4657" y="823086"/>
            <a:ext cx="8574684" cy="289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 u="sng">
                <a:solidFill>
                  <a:srgbClr val="686C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2axE0Hn" TargetMode="External"/><Relationship Id="rId2" Type="http://schemas.openxmlformats.org/officeDocument/2006/relationships/hyperlink" Target="http://amzn.to/2b2YE2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2axE0H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4.png"/><Relationship Id="rId3" Type="http://schemas.openxmlformats.org/officeDocument/2006/relationships/image" Target="../media/image26.png"/><Relationship Id="rId7" Type="http://schemas.openxmlformats.org/officeDocument/2006/relationships/image" Target="../media/image41.png"/><Relationship Id="rId12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6.png"/><Relationship Id="rId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aws.amazon.com/dms/pric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13" Type="http://schemas.openxmlformats.org/officeDocument/2006/relationships/image" Target="../media/image88.jpg"/><Relationship Id="rId3" Type="http://schemas.openxmlformats.org/officeDocument/2006/relationships/image" Target="../media/image78.png"/><Relationship Id="rId7" Type="http://schemas.openxmlformats.org/officeDocument/2006/relationships/image" Target="../media/image82.jpg"/><Relationship Id="rId12" Type="http://schemas.openxmlformats.org/officeDocument/2006/relationships/image" Target="../media/image87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11" Type="http://schemas.openxmlformats.org/officeDocument/2006/relationships/image" Target="../media/image86.jpg"/><Relationship Id="rId5" Type="http://schemas.openxmlformats.org/officeDocument/2006/relationships/image" Target="../media/image80.jpg"/><Relationship Id="rId10" Type="http://schemas.openxmlformats.org/officeDocument/2006/relationships/image" Target="../media/image85.jpg"/><Relationship Id="rId4" Type="http://schemas.openxmlformats.org/officeDocument/2006/relationships/image" Target="../media/image79.png"/><Relationship Id="rId9" Type="http://schemas.openxmlformats.org/officeDocument/2006/relationships/image" Target="../media/image8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uf5uUsW3TM" TargetMode="External"/><Relationship Id="rId2" Type="http://schemas.openxmlformats.org/officeDocument/2006/relationships/hyperlink" Target="https://aws.amazon.com/rds/auror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rds/aurora/resources/" TargetMode="External"/><Relationship Id="rId5" Type="http://schemas.openxmlformats.org/officeDocument/2006/relationships/hyperlink" Target="https://d0.awsstatic.com/product-marketing/Aurora/RDS_Aurora_Performance_Assessment_Benchmarking_v1-2.pdf" TargetMode="External"/><Relationship Id="rId4" Type="http://schemas.openxmlformats.org/officeDocument/2006/relationships/hyperlink" Target="https://d0.awsstatic.com/whitepapers/getting-started-with-amazon-aurora.pdf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SchemaConversionTool/latest/userguide/CHAP_SchemaConversionTool.BestPractic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dms/latest/userguide/CHAP_BestPractices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6724" y="1277569"/>
            <a:ext cx="66840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Migrate </a:t>
            </a:r>
            <a:r>
              <a:rPr sz="1800" dirty="0"/>
              <a:t>from SQL </a:t>
            </a:r>
            <a:r>
              <a:rPr sz="1800" spc="-15" dirty="0"/>
              <a:t>Server </a:t>
            </a:r>
            <a:r>
              <a:rPr sz="1800" dirty="0"/>
              <a:t>or </a:t>
            </a:r>
            <a:r>
              <a:rPr sz="1800" spc="-5" dirty="0"/>
              <a:t>Oracle </a:t>
            </a:r>
            <a:r>
              <a:rPr sz="1800" dirty="0"/>
              <a:t>into </a:t>
            </a:r>
            <a:r>
              <a:rPr sz="1800" spc="-15" dirty="0"/>
              <a:t>Amazon </a:t>
            </a:r>
            <a:r>
              <a:rPr sz="1800" spc="-10" dirty="0"/>
              <a:t>Aurora</a:t>
            </a:r>
            <a:r>
              <a:rPr sz="1800" spc="5" dirty="0"/>
              <a:t> </a:t>
            </a:r>
            <a:r>
              <a:rPr sz="1800" dirty="0"/>
              <a:t>using</a:t>
            </a:r>
            <a:endParaRPr sz="18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5" dirty="0"/>
              <a:t>AWS </a:t>
            </a:r>
            <a:r>
              <a:rPr sz="1800" spc="-5" dirty="0"/>
              <a:t>Database Migration</a:t>
            </a:r>
            <a:r>
              <a:rPr sz="1800" spc="95" dirty="0"/>
              <a:t> </a:t>
            </a:r>
            <a:r>
              <a:rPr sz="1800" spc="-10" dirty="0"/>
              <a:t>Service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86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Convert </a:t>
            </a:r>
            <a:r>
              <a:rPr spc="-30" dirty="0"/>
              <a:t>Tables, </a:t>
            </a:r>
            <a:r>
              <a:rPr spc="-10" dirty="0"/>
              <a:t>Views,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7744968" y="819911"/>
            <a:ext cx="1118616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1511" y="935736"/>
            <a:ext cx="1353312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776" y="1072896"/>
            <a:ext cx="1461516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464241" y="923059"/>
            <a:ext cx="1056640" cy="522605"/>
            <a:chOff x="6464241" y="923059"/>
            <a:chExt cx="1056640" cy="522605"/>
          </a:xfrm>
        </p:grpSpPr>
        <p:sp>
          <p:nvSpPr>
            <p:cNvPr id="7" name="object 7"/>
            <p:cNvSpPr/>
            <p:nvPr/>
          </p:nvSpPr>
          <p:spPr>
            <a:xfrm>
              <a:off x="6725814" y="923059"/>
              <a:ext cx="486874" cy="3865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64241" y="1346869"/>
              <a:ext cx="1056314" cy="985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628087" y="948416"/>
            <a:ext cx="692458" cy="5009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1326" y="1093469"/>
            <a:ext cx="241300" cy="224154"/>
          </a:xfrm>
          <a:custGeom>
            <a:avLst/>
            <a:gdLst/>
            <a:ahLst/>
            <a:cxnLst/>
            <a:rect l="l" t="t" r="r" b="b"/>
            <a:pathLst>
              <a:path w="241300" h="224155">
                <a:moveTo>
                  <a:pt x="0" y="56006"/>
                </a:moveTo>
                <a:lnTo>
                  <a:pt x="128777" y="56006"/>
                </a:lnTo>
                <a:lnTo>
                  <a:pt x="128777" y="0"/>
                </a:lnTo>
                <a:lnTo>
                  <a:pt x="240791" y="112013"/>
                </a:lnTo>
                <a:lnTo>
                  <a:pt x="128777" y="224027"/>
                </a:lnTo>
                <a:lnTo>
                  <a:pt x="128777" y="168020"/>
                </a:lnTo>
                <a:lnTo>
                  <a:pt x="0" y="168020"/>
                </a:lnTo>
                <a:lnTo>
                  <a:pt x="0" y="56006"/>
                </a:lnTo>
                <a:close/>
              </a:path>
            </a:pathLst>
          </a:custGeom>
          <a:ln w="25908">
            <a:solidFill>
              <a:srgbClr val="F79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" y="1581911"/>
            <a:ext cx="5934456" cy="3192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64528" y="1836877"/>
            <a:ext cx="1813560" cy="229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350" dirty="0">
                <a:solidFill>
                  <a:srgbClr val="464646"/>
                </a:solidFill>
                <a:latin typeface="Arial"/>
                <a:cs typeface="Arial"/>
              </a:rPr>
              <a:t>Sequences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350" dirty="0">
                <a:solidFill>
                  <a:srgbClr val="464646"/>
                </a:solidFill>
                <a:latin typeface="Arial"/>
                <a:cs typeface="Arial"/>
              </a:rPr>
              <a:t>User Defined</a:t>
            </a:r>
            <a:r>
              <a:rPr sz="1350" spc="-1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464646"/>
                </a:solidFill>
                <a:latin typeface="Arial"/>
                <a:cs typeface="Arial"/>
              </a:rPr>
              <a:t>Types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350" spc="-5" dirty="0">
                <a:solidFill>
                  <a:srgbClr val="464646"/>
                </a:solidFill>
                <a:latin typeface="Arial"/>
                <a:cs typeface="Arial"/>
              </a:rPr>
              <a:t>Synonyms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350" dirty="0">
                <a:solidFill>
                  <a:srgbClr val="464646"/>
                </a:solidFill>
                <a:latin typeface="Arial"/>
                <a:cs typeface="Arial"/>
              </a:rPr>
              <a:t>Packages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350" dirty="0">
                <a:solidFill>
                  <a:srgbClr val="464646"/>
                </a:solidFill>
                <a:latin typeface="Arial"/>
                <a:cs typeface="Arial"/>
              </a:rPr>
              <a:t>Stored</a:t>
            </a:r>
            <a:r>
              <a:rPr sz="1350" spc="-5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464646"/>
                </a:solidFill>
                <a:latin typeface="Arial"/>
                <a:cs typeface="Arial"/>
              </a:rPr>
              <a:t>Procedures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350" dirty="0">
                <a:solidFill>
                  <a:srgbClr val="464646"/>
                </a:solidFill>
                <a:latin typeface="Arial"/>
                <a:cs typeface="Arial"/>
              </a:rPr>
              <a:t>Functions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350" spc="-5" dirty="0">
                <a:solidFill>
                  <a:srgbClr val="464646"/>
                </a:solidFill>
                <a:latin typeface="Arial"/>
                <a:cs typeface="Arial"/>
              </a:rPr>
              <a:t>Triggers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350" dirty="0">
                <a:solidFill>
                  <a:srgbClr val="464646"/>
                </a:solidFill>
                <a:latin typeface="Arial"/>
                <a:cs typeface="Arial"/>
              </a:rPr>
              <a:t>Schemas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350" spc="-25" dirty="0">
                <a:solidFill>
                  <a:srgbClr val="464646"/>
                </a:solidFill>
                <a:latin typeface="Arial"/>
                <a:cs typeface="Arial"/>
              </a:rPr>
              <a:t>Tables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350" spc="-5" dirty="0">
                <a:solidFill>
                  <a:srgbClr val="464646"/>
                </a:solidFill>
                <a:latin typeface="Arial"/>
                <a:cs typeface="Arial"/>
              </a:rPr>
              <a:t>Indexes</a:t>
            </a:r>
            <a:endParaRPr sz="13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350" spc="-5" dirty="0">
                <a:solidFill>
                  <a:srgbClr val="464646"/>
                </a:solidFill>
                <a:latin typeface="Arial"/>
                <a:cs typeface="Arial"/>
              </a:rPr>
              <a:t>Views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6344" y="1030580"/>
            <a:ext cx="1085088" cy="3766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767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Components of the</a:t>
            </a:r>
            <a:r>
              <a:rPr spc="10" dirty="0"/>
              <a:t> </a:t>
            </a:r>
            <a:r>
              <a:rPr spc="-5" dirty="0"/>
              <a:t>Console</a:t>
            </a:r>
          </a:p>
        </p:txBody>
      </p:sp>
      <p:sp>
        <p:nvSpPr>
          <p:cNvPr id="3" name="object 3"/>
          <p:cNvSpPr/>
          <p:nvPr/>
        </p:nvSpPr>
        <p:spPr>
          <a:xfrm>
            <a:off x="336804" y="661414"/>
            <a:ext cx="5253228" cy="439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37097" y="1507363"/>
            <a:ext cx="28682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r>
              <a:rPr sz="18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Schema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Action </a:t>
            </a:r>
            <a:r>
              <a:rPr sz="1800" dirty="0">
                <a:solidFill>
                  <a:srgbClr val="464646"/>
                </a:solidFill>
                <a:latin typeface="Arial"/>
                <a:cs typeface="Arial"/>
              </a:rPr>
              <a:t>Items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464646"/>
                </a:solidFill>
                <a:latin typeface="Arial"/>
                <a:cs typeface="Arial"/>
              </a:rPr>
              <a:t>Target</a:t>
            </a:r>
            <a:r>
              <a:rPr sz="1800" spc="-1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Schema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Schema Element</a:t>
            </a:r>
            <a:r>
              <a:rPr sz="1800" spc="-5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Details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Edit Window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053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Supported</a:t>
            </a:r>
            <a:r>
              <a:rPr spc="-30" dirty="0"/>
              <a:t> </a:t>
            </a:r>
            <a:r>
              <a:rPr spc="-5" dirty="0"/>
              <a:t>Conversions</a:t>
            </a:r>
          </a:p>
        </p:txBody>
      </p:sp>
      <p:sp>
        <p:nvSpPr>
          <p:cNvPr id="3" name="object 3"/>
          <p:cNvSpPr/>
          <p:nvPr/>
        </p:nvSpPr>
        <p:spPr>
          <a:xfrm>
            <a:off x="443549" y="894763"/>
            <a:ext cx="8383792" cy="404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5961" y="902478"/>
            <a:ext cx="2209800" cy="135699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6000" spc="-10" dirty="0">
                <a:solidFill>
                  <a:srgbClr val="001F5F"/>
                </a:solidFill>
                <a:latin typeface="Arial Black"/>
                <a:cs typeface="Arial Black"/>
              </a:rPr>
              <a:t>$0</a:t>
            </a:r>
            <a:endParaRPr sz="6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550" dirty="0">
                <a:solidFill>
                  <a:srgbClr val="757574"/>
                </a:solidFill>
                <a:latin typeface="Arial Black"/>
                <a:cs typeface="Arial Black"/>
              </a:rPr>
              <a:t>for </a:t>
            </a:r>
            <a:r>
              <a:rPr sz="1550" spc="10" dirty="0">
                <a:solidFill>
                  <a:srgbClr val="757574"/>
                </a:solidFill>
                <a:latin typeface="Arial Black"/>
                <a:cs typeface="Arial Black"/>
              </a:rPr>
              <a:t>software</a:t>
            </a:r>
            <a:r>
              <a:rPr sz="1550" spc="-25" dirty="0">
                <a:solidFill>
                  <a:srgbClr val="757574"/>
                </a:solidFill>
                <a:latin typeface="Arial Black"/>
                <a:cs typeface="Arial Black"/>
              </a:rPr>
              <a:t> </a:t>
            </a:r>
            <a:r>
              <a:rPr sz="1550" spc="10" dirty="0">
                <a:solidFill>
                  <a:srgbClr val="757574"/>
                </a:solidFill>
                <a:latin typeface="Arial Black"/>
                <a:cs typeface="Arial Black"/>
              </a:rPr>
              <a:t>license</a:t>
            </a:r>
            <a:endParaRPr sz="15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9678" y="2699664"/>
            <a:ext cx="4483100" cy="13836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350" b="1" spc="-10" dirty="0">
                <a:solidFill>
                  <a:srgbClr val="525252"/>
                </a:solidFill>
                <a:latin typeface="Arial"/>
                <a:cs typeface="Arial"/>
              </a:rPr>
              <a:t>Allowed</a:t>
            </a:r>
            <a:r>
              <a:rPr sz="1350" b="1" dirty="0">
                <a:solidFill>
                  <a:srgbClr val="525252"/>
                </a:solidFill>
                <a:latin typeface="Arial"/>
                <a:cs typeface="Arial"/>
              </a:rPr>
              <a:t> Use</a:t>
            </a:r>
            <a:endParaRPr sz="1350">
              <a:latin typeface="Arial"/>
              <a:cs typeface="Arial"/>
            </a:endParaRPr>
          </a:p>
          <a:p>
            <a:pPr marL="208915" marR="5080" indent="-196850">
              <a:lnSpc>
                <a:spcPct val="100000"/>
              </a:lnSpc>
              <a:spcBef>
                <a:spcPts val="325"/>
              </a:spcBef>
              <a:buClr>
                <a:srgbClr val="F59200"/>
              </a:buClr>
              <a:buSzPct val="77777"/>
              <a:buFont typeface="Wingdings"/>
              <a:buChar char=""/>
              <a:tabLst>
                <a:tab pos="208915" algn="l"/>
                <a:tab pos="209550" algn="l"/>
              </a:tabLst>
            </a:pP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Use Schema Conversion </a:t>
            </a:r>
            <a:r>
              <a:rPr sz="1350" spc="-35" dirty="0">
                <a:solidFill>
                  <a:srgbClr val="525252"/>
                </a:solidFill>
                <a:latin typeface="Arial"/>
                <a:cs typeface="Arial"/>
              </a:rPr>
              <a:t>Tool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migrate database  schemas</a:t>
            </a:r>
            <a:r>
              <a:rPr sz="1350" spc="-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350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Amazon</a:t>
            </a:r>
            <a:r>
              <a:rPr sz="135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RDS,</a:t>
            </a:r>
            <a:r>
              <a:rPr sz="1350" spc="-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Amazon</a:t>
            </a:r>
            <a:r>
              <a:rPr sz="135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Redshift,</a:t>
            </a:r>
            <a:r>
              <a:rPr sz="135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or</a:t>
            </a:r>
            <a:r>
              <a:rPr sz="1350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Amazon  EC2–based</a:t>
            </a:r>
            <a:r>
              <a:rPr sz="135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databases</a:t>
            </a:r>
            <a:endParaRPr sz="1350">
              <a:latin typeface="Arial"/>
              <a:cs typeface="Arial"/>
            </a:endParaRPr>
          </a:p>
          <a:p>
            <a:pPr marL="208915" marR="78740" indent="-196850">
              <a:lnSpc>
                <a:spcPct val="100000"/>
              </a:lnSpc>
              <a:spcBef>
                <a:spcPts val="325"/>
              </a:spcBef>
              <a:buClr>
                <a:srgbClr val="F59200"/>
              </a:buClr>
              <a:buSzPct val="77777"/>
              <a:buFont typeface="Wingdings"/>
              <a:buChar char=""/>
              <a:tabLst>
                <a:tab pos="208915" algn="l"/>
                <a:tab pos="209550" algn="l"/>
              </a:tabLst>
            </a:pPr>
            <a:r>
              <a:rPr sz="1350" spc="-7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use Schema Conversion </a:t>
            </a:r>
            <a:r>
              <a:rPr sz="1350" spc="-35" dirty="0">
                <a:solidFill>
                  <a:srgbClr val="525252"/>
                </a:solidFill>
                <a:latin typeface="Arial"/>
                <a:cs typeface="Arial"/>
              </a:rPr>
              <a:t>Tool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migrate schemas</a:t>
            </a:r>
            <a:r>
              <a:rPr sz="1350" spc="-1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to 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other destinations, contact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special</a:t>
            </a:r>
            <a:r>
              <a:rPr sz="1350" spc="-1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pricing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699664"/>
            <a:ext cx="1854835" cy="5194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350" b="1" dirty="0">
                <a:solidFill>
                  <a:srgbClr val="525252"/>
                </a:solidFill>
                <a:latin typeface="Arial"/>
                <a:cs typeface="Arial"/>
              </a:rPr>
              <a:t>Pricing</a:t>
            </a:r>
            <a:endParaRPr sz="1350">
              <a:latin typeface="Arial"/>
              <a:cs typeface="Arial"/>
            </a:endParaRPr>
          </a:p>
          <a:p>
            <a:pPr marL="208915" indent="-196850">
              <a:lnSpc>
                <a:spcPct val="100000"/>
              </a:lnSpc>
              <a:spcBef>
                <a:spcPts val="325"/>
              </a:spcBef>
              <a:buClr>
                <a:srgbClr val="F59200"/>
              </a:buClr>
              <a:buSzPct val="77777"/>
              <a:buFont typeface="Wingdings"/>
              <a:buChar char=""/>
              <a:tabLst>
                <a:tab pos="208915" algn="l"/>
                <a:tab pos="209550" algn="l"/>
              </a:tabLst>
            </a:pP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Free software</a:t>
            </a:r>
            <a:r>
              <a:rPr sz="1350" spc="-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license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480257"/>
            <a:ext cx="258699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indent="-196850">
              <a:lnSpc>
                <a:spcPct val="100000"/>
              </a:lnSpc>
              <a:spcBef>
                <a:spcPts val="105"/>
              </a:spcBef>
              <a:buClr>
                <a:srgbClr val="F59200"/>
              </a:buClr>
              <a:buSzPct val="77777"/>
              <a:buFont typeface="Wingdings"/>
              <a:buChar char=""/>
              <a:tabLst>
                <a:tab pos="208915" algn="l"/>
                <a:tab pos="209550" algn="l"/>
              </a:tabLst>
            </a:pP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active </a:t>
            </a:r>
            <a:r>
              <a:rPr sz="1350" spc="-10" dirty="0">
                <a:solidFill>
                  <a:srgbClr val="525252"/>
                </a:solidFill>
                <a:latin typeface="Arial"/>
                <a:cs typeface="Arial"/>
              </a:rPr>
              <a:t>AWS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customers</a:t>
            </a:r>
            <a:r>
              <a:rPr sz="1350" spc="-1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endParaRPr sz="135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accounts in good</a:t>
            </a:r>
            <a:r>
              <a:rPr sz="1350" spc="-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standing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773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Pricing, </a:t>
            </a:r>
            <a:r>
              <a:rPr spc="-45" dirty="0"/>
              <a:t>Terms </a:t>
            </a:r>
            <a:r>
              <a:rPr spc="-5" dirty="0"/>
              <a:t>&amp;</a:t>
            </a:r>
            <a:r>
              <a:rPr spc="-20" dirty="0"/>
              <a:t> </a:t>
            </a:r>
            <a:r>
              <a:rPr spc="-5" dirty="0"/>
              <a:t>Conditions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277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Prerequisites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88768"/>
            <a:ext cx="4020185" cy="20745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Create</a:t>
            </a:r>
            <a:r>
              <a:rPr sz="160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  <a:p>
            <a:pPr marL="1040765" lvl="1" indent="-285115">
              <a:lnSpc>
                <a:spcPct val="100000"/>
              </a:lnSpc>
              <a:spcBef>
                <a:spcPts val="290"/>
              </a:spcBef>
              <a:buChar char="•"/>
              <a:tabLst>
                <a:tab pos="1040765" algn="l"/>
                <a:tab pos="1041400" algn="l"/>
              </a:tabLst>
            </a:pPr>
            <a:r>
              <a:rPr sz="1200" spc="-5" dirty="0">
                <a:solidFill>
                  <a:srgbClr val="4D4D4B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  <a:p>
            <a:pPr marL="1040765" lvl="1" indent="-285115">
              <a:lnSpc>
                <a:spcPct val="100000"/>
              </a:lnSpc>
              <a:spcBef>
                <a:spcPts val="290"/>
              </a:spcBef>
              <a:buChar char="•"/>
              <a:tabLst>
                <a:tab pos="1040765" algn="l"/>
                <a:tab pos="1041400" algn="l"/>
              </a:tabLst>
            </a:pPr>
            <a:r>
              <a:rPr sz="1200" spc="-25" dirty="0">
                <a:solidFill>
                  <a:srgbClr val="4D4D4B"/>
                </a:solidFill>
                <a:latin typeface="Arial"/>
                <a:cs typeface="Arial"/>
              </a:rPr>
              <a:t>Target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Download </a:t>
            </a:r>
            <a:r>
              <a:rPr sz="1600" spc="-25" dirty="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Schema Conversion</a:t>
            </a:r>
            <a:r>
              <a:rPr sz="1600" spc="-1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D4D4B"/>
                </a:solidFill>
                <a:latin typeface="Arial"/>
                <a:cs typeface="Arial"/>
              </a:rPr>
              <a:t>Tool</a:t>
            </a:r>
            <a:endParaRPr sz="1600">
              <a:latin typeface="Arial"/>
              <a:cs typeface="Arial"/>
            </a:endParaRPr>
          </a:p>
          <a:p>
            <a:pPr marL="1040765" lvl="1" indent="-285115">
              <a:lnSpc>
                <a:spcPct val="100000"/>
              </a:lnSpc>
              <a:spcBef>
                <a:spcPts val="295"/>
              </a:spcBef>
              <a:buClr>
                <a:srgbClr val="4D4D4B"/>
              </a:buClr>
              <a:buChar char="•"/>
              <a:tabLst>
                <a:tab pos="1040765" algn="l"/>
                <a:tab pos="1041400" algn="l"/>
              </a:tabLst>
            </a:pPr>
            <a:r>
              <a:rPr sz="1200" u="sng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http://amzn.to/2b2YE2a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Download</a:t>
            </a:r>
            <a:r>
              <a:rPr sz="1600" spc="-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Drivers</a:t>
            </a:r>
            <a:endParaRPr sz="1600">
              <a:latin typeface="Arial"/>
              <a:cs typeface="Arial"/>
            </a:endParaRPr>
          </a:p>
          <a:p>
            <a:pPr marL="1040765" lvl="1" indent="-285115">
              <a:lnSpc>
                <a:spcPct val="100000"/>
              </a:lnSpc>
              <a:spcBef>
                <a:spcPts val="290"/>
              </a:spcBef>
              <a:buClr>
                <a:srgbClr val="4D4D4B"/>
              </a:buClr>
              <a:buChar char="•"/>
              <a:tabLst>
                <a:tab pos="1040765" algn="l"/>
                <a:tab pos="1041400" algn="l"/>
              </a:tabLst>
            </a:pPr>
            <a:r>
              <a:rPr sz="1200" u="sng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http://amzn.to/2axE0Hn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Update Global</a:t>
            </a:r>
            <a:r>
              <a:rPr sz="1600" spc="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Settings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429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Global Settings –</a:t>
            </a:r>
            <a:r>
              <a:rPr spc="20" dirty="0"/>
              <a:t> </a:t>
            </a:r>
            <a:r>
              <a:rPr spc="-10" dirty="0"/>
              <a:t>Logging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661416"/>
            <a:ext cx="7086600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256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Global Settings –</a:t>
            </a:r>
            <a:r>
              <a:rPr spc="15" dirty="0"/>
              <a:t> </a:t>
            </a:r>
            <a:r>
              <a:rPr spc="-5" dirty="0"/>
              <a:t>Drivers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661416"/>
            <a:ext cx="6003036" cy="3639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2488" y="4452924"/>
            <a:ext cx="3740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Download Drivers here</a:t>
            </a:r>
            <a:r>
              <a:rPr sz="1600" spc="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u="sng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http://amzn.to/2axE0Hn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398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Global Settings – Performance and</a:t>
            </a:r>
            <a:r>
              <a:rPr spc="85" dirty="0"/>
              <a:t> </a:t>
            </a:r>
            <a:r>
              <a:rPr spc="-5" dirty="0"/>
              <a:t>Memory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661416"/>
            <a:ext cx="7086600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360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Global Settings – Assessment</a:t>
            </a:r>
            <a:r>
              <a:rPr spc="-30" dirty="0"/>
              <a:t> </a:t>
            </a:r>
            <a:r>
              <a:rPr spc="-5" dirty="0"/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661416"/>
            <a:ext cx="7086600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7113" y="2279142"/>
            <a:ext cx="706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D4D4B"/>
                </a:solidFill>
                <a:latin typeface="Arial"/>
                <a:cs typeface="Arial"/>
              </a:rPr>
              <a:t>Few </a:t>
            </a:r>
            <a:r>
              <a:rPr sz="1800" b="1" spc="-5" dirty="0">
                <a:solidFill>
                  <a:srgbClr val="4D4D4B"/>
                </a:solidFill>
                <a:latin typeface="Arial"/>
                <a:cs typeface="Arial"/>
              </a:rPr>
              <a:t>considerations </a:t>
            </a:r>
            <a:r>
              <a:rPr sz="1800" b="1" dirty="0">
                <a:solidFill>
                  <a:srgbClr val="4D4D4B"/>
                </a:solidFill>
                <a:latin typeface="Arial"/>
                <a:cs typeface="Arial"/>
              </a:rPr>
              <a:t>before </a:t>
            </a:r>
            <a:r>
              <a:rPr sz="1800" b="1" spc="-5" dirty="0">
                <a:solidFill>
                  <a:srgbClr val="4D4D4B"/>
                </a:solidFill>
                <a:latin typeface="Arial"/>
                <a:cs typeface="Arial"/>
              </a:rPr>
              <a:t>you start your DB migration</a:t>
            </a:r>
            <a:r>
              <a:rPr sz="1800" b="1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D4D4B"/>
                </a:solidFill>
                <a:latin typeface="Arial"/>
                <a:cs typeface="Arial"/>
              </a:rPr>
              <a:t>project…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619" y="134873"/>
            <a:ext cx="557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64646"/>
                </a:solidFill>
              </a:rPr>
              <a:t>What to Expect from the</a:t>
            </a:r>
            <a:r>
              <a:rPr spc="30" dirty="0">
                <a:solidFill>
                  <a:srgbClr val="464646"/>
                </a:solidFill>
              </a:rPr>
              <a:t> </a:t>
            </a:r>
            <a:r>
              <a:rPr spc="-5" dirty="0">
                <a:solidFill>
                  <a:srgbClr val="464646"/>
                </a:solidFill>
              </a:rPr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800671"/>
            <a:ext cx="6236970" cy="39776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Agenda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Migrating </a:t>
            </a:r>
            <a:r>
              <a:rPr sz="2400" dirty="0">
                <a:solidFill>
                  <a:srgbClr val="464646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Schema Conversion </a:t>
            </a:r>
            <a:r>
              <a:rPr sz="2400" spc="-70" dirty="0">
                <a:solidFill>
                  <a:srgbClr val="464646"/>
                </a:solidFill>
                <a:latin typeface="Arial"/>
                <a:cs typeface="Arial"/>
              </a:rPr>
              <a:t>Tool</a:t>
            </a:r>
            <a:r>
              <a:rPr sz="2400" dirty="0">
                <a:solidFill>
                  <a:srgbClr val="464646"/>
                </a:solidFill>
                <a:latin typeface="Arial"/>
                <a:cs typeface="Arial"/>
              </a:rPr>
              <a:t> Overview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Migration</a:t>
            </a:r>
            <a:r>
              <a:rPr sz="2400" spc="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Considerations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Database Migration Service</a:t>
            </a:r>
            <a:r>
              <a:rPr sz="2400" spc="9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Amazon Aurora</a:t>
            </a:r>
            <a:r>
              <a:rPr sz="2400" spc="-12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Demo!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Best practices </a:t>
            </a:r>
            <a:r>
              <a:rPr sz="2400" dirty="0">
                <a:solidFill>
                  <a:srgbClr val="464646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SCT and</a:t>
            </a:r>
            <a:r>
              <a:rPr sz="2400" spc="-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646"/>
                </a:solidFill>
                <a:latin typeface="Arial"/>
                <a:cs typeface="Arial"/>
              </a:rPr>
              <a:t>DMS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64646"/>
                </a:solidFill>
                <a:latin typeface="Arial"/>
                <a:cs typeface="Arial"/>
              </a:rPr>
              <a:t>Q&amp;A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93" y="139065"/>
            <a:ext cx="3531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Time</a:t>
            </a:r>
            <a:r>
              <a:rPr spc="-45" dirty="0"/>
              <a:t> </a:t>
            </a:r>
            <a:r>
              <a:rPr spc="-5"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493" y="771906"/>
            <a:ext cx="307403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Any Hard Dates?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Planning</a:t>
            </a:r>
            <a:r>
              <a:rPr sz="2400" spc="-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D4D4B"/>
                </a:solidFill>
                <a:latin typeface="Arial"/>
                <a:cs typeface="Arial"/>
              </a:rPr>
              <a:t>Time?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4D4D4B"/>
                </a:solidFill>
                <a:latin typeface="Arial"/>
                <a:cs typeface="Arial"/>
              </a:rPr>
              <a:t>Typically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2-3</a:t>
            </a:r>
            <a:r>
              <a:rPr sz="2400" spc="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D4D4B"/>
                </a:solidFill>
                <a:latin typeface="Arial"/>
                <a:cs typeface="Arial"/>
              </a:rPr>
              <a:t>Weeks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Several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Iterations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93" y="139065"/>
            <a:ext cx="4293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493" y="771906"/>
            <a:ext cx="394017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of</a:t>
            </a:r>
            <a:r>
              <a:rPr sz="2400" spc="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Schemas?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4D4D4B"/>
                </a:solidFill>
                <a:latin typeface="Arial"/>
                <a:cs typeface="Arial"/>
              </a:rPr>
              <a:t> Tables?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Engine Specific</a:t>
            </a:r>
            <a:r>
              <a:rPr sz="2400" spc="-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D4D4B"/>
                </a:solidFill>
                <a:latin typeface="Arial"/>
                <a:cs typeface="Arial"/>
              </a:rPr>
              <a:t>Types?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Users/Roles/Permissions?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93" y="139065"/>
            <a:ext cx="411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Network</a:t>
            </a:r>
            <a:r>
              <a:rPr spc="-30" dirty="0"/>
              <a:t> </a:t>
            </a:r>
            <a:r>
              <a:rPr spc="-5"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493" y="771906"/>
            <a:ext cx="513969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Access (Firewalls, </a:t>
            </a:r>
            <a:r>
              <a:rPr sz="2400" spc="-15" dirty="0">
                <a:solidFill>
                  <a:srgbClr val="4D4D4B"/>
                </a:solidFill>
                <a:latin typeface="Arial"/>
                <a:cs typeface="Arial"/>
              </a:rPr>
              <a:t>Tunnels,</a:t>
            </a:r>
            <a:r>
              <a:rPr sz="2400" spc="-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VPNs)?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Which</a:t>
            </a:r>
            <a:r>
              <a:rPr sz="2400" spc="-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VPC?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Which Security</a:t>
            </a:r>
            <a:r>
              <a:rPr sz="2400" spc="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Groups?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93" y="139065"/>
            <a:ext cx="5082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</a:t>
            </a:r>
            <a:r>
              <a:rPr spc="10" dirty="0"/>
              <a:t> </a:t>
            </a:r>
            <a:r>
              <a:rPr spc="-5"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493" y="771906"/>
            <a:ext cx="427164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Engine Selection</a:t>
            </a:r>
            <a:r>
              <a:rPr sz="2400" spc="3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Criteria?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Which </a:t>
            </a:r>
            <a:r>
              <a:rPr sz="2400" spc="-50" dirty="0">
                <a:solidFill>
                  <a:srgbClr val="4D4D4B"/>
                </a:solidFill>
                <a:latin typeface="Arial"/>
                <a:cs typeface="Arial"/>
              </a:rPr>
              <a:t>Tables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Move?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Same </a:t>
            </a:r>
            <a:r>
              <a:rPr sz="2400" spc="-45" dirty="0">
                <a:solidFill>
                  <a:srgbClr val="4D4D4B"/>
                </a:solidFill>
                <a:latin typeface="Arial"/>
                <a:cs typeface="Arial"/>
              </a:rPr>
              <a:t>Target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All</a:t>
            </a:r>
            <a:r>
              <a:rPr sz="2400" spc="-204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D4D4B"/>
                </a:solidFill>
                <a:latin typeface="Arial"/>
                <a:cs typeface="Arial"/>
              </a:rPr>
              <a:t>Tables?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7127" y="658494"/>
          <a:ext cx="6808470" cy="4196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Phase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Automation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B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Assessment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Database schema</a:t>
                      </a:r>
                      <a:r>
                        <a:rPr sz="1400" spc="-7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conversion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SCT/DMS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0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400" spc="-4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conversion/remediation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Scripts</a:t>
                      </a:r>
                      <a:r>
                        <a:rPr sz="1400" spc="-3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conversion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Integration with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third-party</a:t>
                      </a:r>
                      <a:r>
                        <a:rPr sz="1400" spc="-8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applications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2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migration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Functional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testing of the entire</a:t>
                      </a:r>
                      <a:r>
                        <a:rPr sz="1400" spc="-14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r>
                        <a:rPr sz="1400" spc="-5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tuning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Integration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6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Training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5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knowledge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283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1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Documentation and version</a:t>
                      </a:r>
                      <a:r>
                        <a:rPr sz="1400" spc="-1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Post production</a:t>
                      </a:r>
                      <a:r>
                        <a:rPr sz="1400" spc="-6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652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Migration</a:t>
            </a:r>
            <a:r>
              <a:rPr spc="20" dirty="0"/>
              <a:t> </a:t>
            </a:r>
            <a:r>
              <a:rPr spc="-5" dirty="0"/>
              <a:t>Phases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6217" y="2103881"/>
            <a:ext cx="35515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DMS</a:t>
            </a:r>
            <a:r>
              <a:rPr sz="4000" spc="-75" dirty="0"/>
              <a:t> </a:t>
            </a:r>
            <a:r>
              <a:rPr sz="4000" spc="-5" dirty="0"/>
              <a:t>Overview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485" y="2615519"/>
            <a:ext cx="5729605" cy="170624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Start </a:t>
            </a:r>
            <a:r>
              <a:rPr sz="1800" spc="-15" dirty="0">
                <a:solidFill>
                  <a:srgbClr val="464646"/>
                </a:solidFill>
                <a:latin typeface="Arial"/>
                <a:cs typeface="Arial"/>
              </a:rPr>
              <a:t>your </a:t>
            </a:r>
            <a:r>
              <a:rPr sz="1800" dirty="0">
                <a:solidFill>
                  <a:srgbClr val="464646"/>
                </a:solidFill>
                <a:latin typeface="Arial"/>
                <a:cs typeface="Arial"/>
              </a:rPr>
              <a:t>first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migration </a:t>
            </a:r>
            <a:r>
              <a:rPr sz="1800" dirty="0">
                <a:solidFill>
                  <a:srgbClr val="464646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10 minutes or</a:t>
            </a:r>
            <a:r>
              <a:rPr sz="1800" spc="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less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Keep </a:t>
            </a:r>
            <a:r>
              <a:rPr sz="1800" spc="-10" dirty="0">
                <a:solidFill>
                  <a:srgbClr val="464646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apps running during </a:t>
            </a:r>
            <a:r>
              <a:rPr sz="180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r>
              <a:rPr sz="1800" spc="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migration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Replicate </a:t>
            </a:r>
            <a:r>
              <a:rPr sz="1800" spc="-10" dirty="0">
                <a:solidFill>
                  <a:srgbClr val="464646"/>
                </a:solidFill>
                <a:latin typeface="Arial"/>
                <a:cs typeface="Arial"/>
              </a:rPr>
              <a:t>within, </a:t>
            </a:r>
            <a:r>
              <a:rPr sz="1800" dirty="0">
                <a:solidFill>
                  <a:srgbClr val="464646"/>
                </a:solidFill>
                <a:latin typeface="Arial"/>
                <a:cs typeface="Arial"/>
              </a:rPr>
              <a:t>to,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464646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Amazon EC2 or</a:t>
            </a:r>
            <a:r>
              <a:rPr sz="1800" spc="-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RDS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5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Move data </a:t>
            </a:r>
            <a:r>
              <a:rPr sz="1800" dirty="0">
                <a:solidFill>
                  <a:srgbClr val="464646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the same or a </a:t>
            </a:r>
            <a:r>
              <a:rPr sz="1800" spc="-10" dirty="0">
                <a:solidFill>
                  <a:srgbClr val="464646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database</a:t>
            </a:r>
            <a:r>
              <a:rPr sz="1800" spc="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646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6183" y="373379"/>
            <a:ext cx="0" cy="4484370"/>
          </a:xfrm>
          <a:custGeom>
            <a:avLst/>
            <a:gdLst/>
            <a:ahLst/>
            <a:cxnLst/>
            <a:rect l="l" t="t" r="r" b="b"/>
            <a:pathLst>
              <a:path h="4484370">
                <a:moveTo>
                  <a:pt x="0" y="0"/>
                </a:moveTo>
                <a:lnTo>
                  <a:pt x="0" y="4484128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534" y="2779522"/>
            <a:ext cx="26689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464646"/>
                </a:solidFill>
                <a:latin typeface="Arial"/>
                <a:cs typeface="Arial"/>
              </a:rPr>
              <a:t>AWS</a:t>
            </a:r>
            <a:endParaRPr sz="2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Database</a:t>
            </a:r>
            <a:r>
              <a:rPr sz="2400" spc="-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Migration  Service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spc="-25" dirty="0">
                <a:solidFill>
                  <a:srgbClr val="464646"/>
                </a:solidFill>
                <a:latin typeface="Arial"/>
                <a:cs typeface="Arial"/>
              </a:rPr>
              <a:t>(AWS </a:t>
            </a:r>
            <a:r>
              <a:rPr sz="2400" dirty="0">
                <a:solidFill>
                  <a:srgbClr val="464646"/>
                </a:solidFill>
                <a:latin typeface="Arial"/>
                <a:cs typeface="Arial"/>
              </a:rPr>
              <a:t>DMS)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263396"/>
            <a:ext cx="1132332" cy="1285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3023" y="1668779"/>
            <a:ext cx="1007363" cy="521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4492" y="1058499"/>
            <a:ext cx="1214628" cy="420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8820" y="1844039"/>
            <a:ext cx="1360931" cy="345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1228" y="1158239"/>
            <a:ext cx="1255776" cy="1645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953397" y="987162"/>
            <a:ext cx="2954020" cy="388620"/>
            <a:chOff x="5953397" y="987162"/>
            <a:chExt cx="2954020" cy="388620"/>
          </a:xfrm>
        </p:grpSpPr>
        <p:sp>
          <p:nvSpPr>
            <p:cNvPr id="11" name="object 11"/>
            <p:cNvSpPr/>
            <p:nvPr/>
          </p:nvSpPr>
          <p:spPr>
            <a:xfrm>
              <a:off x="5953397" y="1145285"/>
              <a:ext cx="1609344" cy="1783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00971" y="987162"/>
              <a:ext cx="1306416" cy="3884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268322" y="1875685"/>
            <a:ext cx="938574" cy="383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86829" y="1854707"/>
            <a:ext cx="1011547" cy="3163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8228" y="1581911"/>
            <a:ext cx="2703830" cy="483234"/>
            <a:chOff x="3348228" y="1581911"/>
            <a:chExt cx="2703830" cy="483234"/>
          </a:xfrm>
        </p:grpSpPr>
        <p:sp>
          <p:nvSpPr>
            <p:cNvPr id="3" name="object 3"/>
            <p:cNvSpPr/>
            <p:nvPr/>
          </p:nvSpPr>
          <p:spPr>
            <a:xfrm>
              <a:off x="3348228" y="1581911"/>
              <a:ext cx="2703576" cy="483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5472" y="1606295"/>
              <a:ext cx="2609088" cy="3886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5472" y="1606295"/>
              <a:ext cx="2609215" cy="388620"/>
            </a:xfrm>
            <a:custGeom>
              <a:avLst/>
              <a:gdLst/>
              <a:ahLst/>
              <a:cxnLst/>
              <a:rect l="l" t="t" r="r" b="b"/>
              <a:pathLst>
                <a:path w="2609215" h="388619">
                  <a:moveTo>
                    <a:pt x="0" y="388619"/>
                  </a:moveTo>
                  <a:lnTo>
                    <a:pt x="2609088" y="388619"/>
                  </a:lnTo>
                  <a:lnTo>
                    <a:pt x="2609088" y="0"/>
                  </a:lnTo>
                  <a:lnTo>
                    <a:pt x="0" y="0"/>
                  </a:lnTo>
                  <a:lnTo>
                    <a:pt x="0" y="388619"/>
                  </a:lnTo>
                  <a:close/>
                </a:path>
              </a:pathLst>
            </a:custGeom>
            <a:ln w="9144">
              <a:solidFill>
                <a:srgbClr val="FAB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93850" y="1599057"/>
            <a:ext cx="599440" cy="323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80"/>
              </a:spcBef>
            </a:pP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FF0000"/>
                </a:solidFill>
                <a:latin typeface="Arial"/>
                <a:cs typeface="Arial"/>
              </a:rPr>
              <a:t>mer  premises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34767" y="1370075"/>
            <a:ext cx="3060700" cy="2574290"/>
            <a:chOff x="2334767" y="1370075"/>
            <a:chExt cx="3060700" cy="2574290"/>
          </a:xfrm>
        </p:grpSpPr>
        <p:sp>
          <p:nvSpPr>
            <p:cNvPr id="8" name="object 8"/>
            <p:cNvSpPr/>
            <p:nvPr/>
          </p:nvSpPr>
          <p:spPr>
            <a:xfrm>
              <a:off x="2334767" y="1370075"/>
              <a:ext cx="633983" cy="8107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82011" y="1394459"/>
              <a:ext cx="539495" cy="7162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2011" y="1394459"/>
              <a:ext cx="539750" cy="716280"/>
            </a:xfrm>
            <a:custGeom>
              <a:avLst/>
              <a:gdLst/>
              <a:ahLst/>
              <a:cxnLst/>
              <a:rect l="l" t="t" r="r" b="b"/>
              <a:pathLst>
                <a:path w="539750" h="716280">
                  <a:moveTo>
                    <a:pt x="539495" y="67437"/>
                  </a:moveTo>
                  <a:lnTo>
                    <a:pt x="502666" y="101458"/>
                  </a:lnTo>
                  <a:lnTo>
                    <a:pt x="460486" y="115109"/>
                  </a:lnTo>
                  <a:lnTo>
                    <a:pt x="405892" y="125659"/>
                  </a:lnTo>
                  <a:lnTo>
                    <a:pt x="341455" y="132462"/>
                  </a:lnTo>
                  <a:lnTo>
                    <a:pt x="269748" y="134874"/>
                  </a:lnTo>
                  <a:lnTo>
                    <a:pt x="198040" y="132462"/>
                  </a:lnTo>
                  <a:lnTo>
                    <a:pt x="133603" y="125659"/>
                  </a:lnTo>
                  <a:lnTo>
                    <a:pt x="79009" y="115109"/>
                  </a:lnTo>
                  <a:lnTo>
                    <a:pt x="36829" y="101458"/>
                  </a:lnTo>
                  <a:lnTo>
                    <a:pt x="0" y="67437"/>
                  </a:lnTo>
                  <a:lnTo>
                    <a:pt x="9636" y="49521"/>
                  </a:lnTo>
                  <a:lnTo>
                    <a:pt x="79009" y="19764"/>
                  </a:lnTo>
                  <a:lnTo>
                    <a:pt x="133603" y="9214"/>
                  </a:lnTo>
                  <a:lnTo>
                    <a:pt x="198040" y="2411"/>
                  </a:lnTo>
                  <a:lnTo>
                    <a:pt x="269748" y="0"/>
                  </a:lnTo>
                  <a:lnTo>
                    <a:pt x="341455" y="2411"/>
                  </a:lnTo>
                  <a:lnTo>
                    <a:pt x="405892" y="9214"/>
                  </a:lnTo>
                  <a:lnTo>
                    <a:pt x="460486" y="19764"/>
                  </a:lnTo>
                  <a:lnTo>
                    <a:pt x="502665" y="33415"/>
                  </a:lnTo>
                  <a:lnTo>
                    <a:pt x="539495" y="67437"/>
                  </a:lnTo>
                  <a:close/>
                </a:path>
                <a:path w="539750" h="716280">
                  <a:moveTo>
                    <a:pt x="539495" y="67437"/>
                  </a:moveTo>
                  <a:lnTo>
                    <a:pt x="539495" y="648842"/>
                  </a:lnTo>
                  <a:lnTo>
                    <a:pt x="529859" y="666758"/>
                  </a:lnTo>
                  <a:lnTo>
                    <a:pt x="460486" y="696515"/>
                  </a:lnTo>
                  <a:lnTo>
                    <a:pt x="405892" y="707065"/>
                  </a:lnTo>
                  <a:lnTo>
                    <a:pt x="341455" y="713868"/>
                  </a:lnTo>
                  <a:lnTo>
                    <a:pt x="269748" y="716279"/>
                  </a:lnTo>
                  <a:lnTo>
                    <a:pt x="198040" y="713868"/>
                  </a:lnTo>
                  <a:lnTo>
                    <a:pt x="133603" y="707065"/>
                  </a:lnTo>
                  <a:lnTo>
                    <a:pt x="79009" y="696515"/>
                  </a:lnTo>
                  <a:lnTo>
                    <a:pt x="36829" y="682864"/>
                  </a:lnTo>
                  <a:lnTo>
                    <a:pt x="0" y="648842"/>
                  </a:lnTo>
                  <a:lnTo>
                    <a:pt x="0" y="67437"/>
                  </a:lnTo>
                </a:path>
              </a:pathLst>
            </a:custGeom>
            <a:ln w="9144">
              <a:solidFill>
                <a:srgbClr val="FAB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5403" y="3355847"/>
              <a:ext cx="185928" cy="185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57828" y="3587495"/>
              <a:ext cx="673735" cy="224154"/>
            </a:xfrm>
            <a:custGeom>
              <a:avLst/>
              <a:gdLst/>
              <a:ahLst/>
              <a:cxnLst/>
              <a:rect l="l" t="t" r="r" b="b"/>
              <a:pathLst>
                <a:path w="673735" h="224154">
                  <a:moveTo>
                    <a:pt x="326136" y="108204"/>
                  </a:moveTo>
                  <a:lnTo>
                    <a:pt x="288505" y="95643"/>
                  </a:lnTo>
                  <a:lnTo>
                    <a:pt x="258165" y="71488"/>
                  </a:lnTo>
                  <a:lnTo>
                    <a:pt x="236562" y="38646"/>
                  </a:lnTo>
                  <a:lnTo>
                    <a:pt x="225171" y="0"/>
                  </a:lnTo>
                  <a:lnTo>
                    <a:pt x="108712" y="0"/>
                  </a:lnTo>
                  <a:lnTo>
                    <a:pt x="65519" y="7010"/>
                  </a:lnTo>
                  <a:lnTo>
                    <a:pt x="31064" y="27038"/>
                  </a:lnTo>
                  <a:lnTo>
                    <a:pt x="8242" y="58674"/>
                  </a:lnTo>
                  <a:lnTo>
                    <a:pt x="0" y="100457"/>
                  </a:lnTo>
                  <a:lnTo>
                    <a:pt x="0" y="224028"/>
                  </a:lnTo>
                  <a:lnTo>
                    <a:pt x="54356" y="224028"/>
                  </a:lnTo>
                  <a:lnTo>
                    <a:pt x="54356" y="139065"/>
                  </a:lnTo>
                  <a:lnTo>
                    <a:pt x="69850" y="139065"/>
                  </a:lnTo>
                  <a:lnTo>
                    <a:pt x="69850" y="224028"/>
                  </a:lnTo>
                  <a:lnTo>
                    <a:pt x="155321" y="224028"/>
                  </a:lnTo>
                  <a:lnTo>
                    <a:pt x="168173" y="181038"/>
                  </a:lnTo>
                  <a:lnTo>
                    <a:pt x="194132" y="146735"/>
                  </a:lnTo>
                  <a:lnTo>
                    <a:pt x="206832" y="139065"/>
                  </a:lnTo>
                  <a:lnTo>
                    <a:pt x="231736" y="124040"/>
                  </a:lnTo>
                  <a:lnTo>
                    <a:pt x="279527" y="115824"/>
                  </a:lnTo>
                  <a:lnTo>
                    <a:pt x="326136" y="115824"/>
                  </a:lnTo>
                  <a:lnTo>
                    <a:pt x="326136" y="108204"/>
                  </a:lnTo>
                  <a:close/>
                </a:path>
                <a:path w="673735" h="224154">
                  <a:moveTo>
                    <a:pt x="673608" y="100457"/>
                  </a:moveTo>
                  <a:lnTo>
                    <a:pt x="666597" y="58674"/>
                  </a:lnTo>
                  <a:lnTo>
                    <a:pt x="646569" y="27038"/>
                  </a:lnTo>
                  <a:lnTo>
                    <a:pt x="614934" y="7010"/>
                  </a:lnTo>
                  <a:lnTo>
                    <a:pt x="573151" y="0"/>
                  </a:lnTo>
                  <a:lnTo>
                    <a:pt x="449453" y="0"/>
                  </a:lnTo>
                  <a:lnTo>
                    <a:pt x="438086" y="38646"/>
                  </a:lnTo>
                  <a:lnTo>
                    <a:pt x="416598" y="71488"/>
                  </a:lnTo>
                  <a:lnTo>
                    <a:pt x="386422" y="95643"/>
                  </a:lnTo>
                  <a:lnTo>
                    <a:pt x="348996" y="108204"/>
                  </a:lnTo>
                  <a:lnTo>
                    <a:pt x="348996" y="115824"/>
                  </a:lnTo>
                  <a:lnTo>
                    <a:pt x="395351" y="115824"/>
                  </a:lnTo>
                  <a:lnTo>
                    <a:pt x="444030" y="124040"/>
                  </a:lnTo>
                  <a:lnTo>
                    <a:pt x="483298" y="146735"/>
                  </a:lnTo>
                  <a:lnTo>
                    <a:pt x="509498" y="181038"/>
                  </a:lnTo>
                  <a:lnTo>
                    <a:pt x="519049" y="224028"/>
                  </a:lnTo>
                  <a:lnTo>
                    <a:pt x="604012" y="224028"/>
                  </a:lnTo>
                  <a:lnTo>
                    <a:pt x="604012" y="139065"/>
                  </a:lnTo>
                  <a:lnTo>
                    <a:pt x="619506" y="139065"/>
                  </a:lnTo>
                  <a:lnTo>
                    <a:pt x="619506" y="224028"/>
                  </a:lnTo>
                  <a:lnTo>
                    <a:pt x="673608" y="224028"/>
                  </a:lnTo>
                  <a:lnTo>
                    <a:pt x="673608" y="139065"/>
                  </a:lnTo>
                  <a:lnTo>
                    <a:pt x="673608" y="100457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7932" y="3355847"/>
              <a:ext cx="185927" cy="185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6239" y="3486911"/>
              <a:ext cx="178308" cy="1859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8516" y="3727703"/>
              <a:ext cx="332740" cy="216535"/>
            </a:xfrm>
            <a:custGeom>
              <a:avLst/>
              <a:gdLst/>
              <a:ahLst/>
              <a:cxnLst/>
              <a:rect l="l" t="t" r="r" b="b"/>
              <a:pathLst>
                <a:path w="332739" h="216535">
                  <a:moveTo>
                    <a:pt x="224028" y="0"/>
                  </a:moveTo>
                  <a:lnTo>
                    <a:pt x="108204" y="0"/>
                  </a:lnTo>
                  <a:lnTo>
                    <a:pt x="65204" y="6877"/>
                  </a:lnTo>
                  <a:lnTo>
                    <a:pt x="30908" y="26066"/>
                  </a:lnTo>
                  <a:lnTo>
                    <a:pt x="8209" y="55399"/>
                  </a:lnTo>
                  <a:lnTo>
                    <a:pt x="0" y="92710"/>
                  </a:lnTo>
                  <a:lnTo>
                    <a:pt x="0" y="216408"/>
                  </a:lnTo>
                  <a:lnTo>
                    <a:pt x="61849" y="216408"/>
                  </a:lnTo>
                  <a:lnTo>
                    <a:pt x="61849" y="131445"/>
                  </a:lnTo>
                  <a:lnTo>
                    <a:pt x="332232" y="131445"/>
                  </a:lnTo>
                  <a:lnTo>
                    <a:pt x="332232" y="92710"/>
                  </a:lnTo>
                  <a:lnTo>
                    <a:pt x="324022" y="55399"/>
                  </a:lnTo>
                  <a:lnTo>
                    <a:pt x="301323" y="26066"/>
                  </a:lnTo>
                  <a:lnTo>
                    <a:pt x="267027" y="6877"/>
                  </a:lnTo>
                  <a:lnTo>
                    <a:pt x="224028" y="0"/>
                  </a:lnTo>
                  <a:close/>
                </a:path>
                <a:path w="332739" h="216535">
                  <a:moveTo>
                    <a:pt x="262636" y="131445"/>
                  </a:moveTo>
                  <a:lnTo>
                    <a:pt x="77216" y="131445"/>
                  </a:lnTo>
                  <a:lnTo>
                    <a:pt x="77216" y="216408"/>
                  </a:lnTo>
                  <a:lnTo>
                    <a:pt x="262636" y="216408"/>
                  </a:lnTo>
                  <a:lnTo>
                    <a:pt x="262636" y="131445"/>
                  </a:lnTo>
                  <a:close/>
                </a:path>
                <a:path w="332739" h="216535">
                  <a:moveTo>
                    <a:pt x="332232" y="131445"/>
                  </a:moveTo>
                  <a:lnTo>
                    <a:pt x="278130" y="131445"/>
                  </a:lnTo>
                  <a:lnTo>
                    <a:pt x="278130" y="216408"/>
                  </a:lnTo>
                  <a:lnTo>
                    <a:pt x="332232" y="216408"/>
                  </a:lnTo>
                  <a:lnTo>
                    <a:pt x="332232" y="131445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8927" y="3349752"/>
              <a:ext cx="185927" cy="1859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1352" y="3581399"/>
              <a:ext cx="673735" cy="224154"/>
            </a:xfrm>
            <a:custGeom>
              <a:avLst/>
              <a:gdLst/>
              <a:ahLst/>
              <a:cxnLst/>
              <a:rect l="l" t="t" r="r" b="b"/>
              <a:pathLst>
                <a:path w="673735" h="224154">
                  <a:moveTo>
                    <a:pt x="324612" y="108204"/>
                  </a:moveTo>
                  <a:lnTo>
                    <a:pt x="287172" y="95643"/>
                  </a:lnTo>
                  <a:lnTo>
                    <a:pt x="256997" y="71488"/>
                  </a:lnTo>
                  <a:lnTo>
                    <a:pt x="235508" y="38646"/>
                  </a:lnTo>
                  <a:lnTo>
                    <a:pt x="224155" y="0"/>
                  </a:lnTo>
                  <a:lnTo>
                    <a:pt x="108204" y="0"/>
                  </a:lnTo>
                  <a:lnTo>
                    <a:pt x="65201" y="7010"/>
                  </a:lnTo>
                  <a:lnTo>
                    <a:pt x="30899" y="27038"/>
                  </a:lnTo>
                  <a:lnTo>
                    <a:pt x="8204" y="58674"/>
                  </a:lnTo>
                  <a:lnTo>
                    <a:pt x="0" y="100457"/>
                  </a:lnTo>
                  <a:lnTo>
                    <a:pt x="0" y="224028"/>
                  </a:lnTo>
                  <a:lnTo>
                    <a:pt x="54102" y="224028"/>
                  </a:lnTo>
                  <a:lnTo>
                    <a:pt x="54102" y="139065"/>
                  </a:lnTo>
                  <a:lnTo>
                    <a:pt x="69596" y="139065"/>
                  </a:lnTo>
                  <a:lnTo>
                    <a:pt x="69596" y="224028"/>
                  </a:lnTo>
                  <a:lnTo>
                    <a:pt x="154559" y="224028"/>
                  </a:lnTo>
                  <a:lnTo>
                    <a:pt x="167360" y="181038"/>
                  </a:lnTo>
                  <a:lnTo>
                    <a:pt x="193205" y="146735"/>
                  </a:lnTo>
                  <a:lnTo>
                    <a:pt x="205854" y="139065"/>
                  </a:lnTo>
                  <a:lnTo>
                    <a:pt x="230657" y="124040"/>
                  </a:lnTo>
                  <a:lnTo>
                    <a:pt x="278257" y="115824"/>
                  </a:lnTo>
                  <a:lnTo>
                    <a:pt x="324612" y="115824"/>
                  </a:lnTo>
                  <a:lnTo>
                    <a:pt x="324612" y="108204"/>
                  </a:lnTo>
                  <a:close/>
                </a:path>
                <a:path w="673735" h="224154">
                  <a:moveTo>
                    <a:pt x="673608" y="100457"/>
                  </a:moveTo>
                  <a:lnTo>
                    <a:pt x="666559" y="58674"/>
                  </a:lnTo>
                  <a:lnTo>
                    <a:pt x="646404" y="27038"/>
                  </a:lnTo>
                  <a:lnTo>
                    <a:pt x="614616" y="7010"/>
                  </a:lnTo>
                  <a:lnTo>
                    <a:pt x="572643" y="0"/>
                  </a:lnTo>
                  <a:lnTo>
                    <a:pt x="448437" y="0"/>
                  </a:lnTo>
                  <a:lnTo>
                    <a:pt x="437032" y="38646"/>
                  </a:lnTo>
                  <a:lnTo>
                    <a:pt x="415429" y="71488"/>
                  </a:lnTo>
                  <a:lnTo>
                    <a:pt x="385089" y="95643"/>
                  </a:lnTo>
                  <a:lnTo>
                    <a:pt x="347472" y="108204"/>
                  </a:lnTo>
                  <a:lnTo>
                    <a:pt x="347472" y="115824"/>
                  </a:lnTo>
                  <a:lnTo>
                    <a:pt x="394081" y="115824"/>
                  </a:lnTo>
                  <a:lnTo>
                    <a:pt x="442950" y="124040"/>
                  </a:lnTo>
                  <a:lnTo>
                    <a:pt x="482371" y="146735"/>
                  </a:lnTo>
                  <a:lnTo>
                    <a:pt x="508698" y="181038"/>
                  </a:lnTo>
                  <a:lnTo>
                    <a:pt x="518287" y="224028"/>
                  </a:lnTo>
                  <a:lnTo>
                    <a:pt x="603758" y="224028"/>
                  </a:lnTo>
                  <a:lnTo>
                    <a:pt x="603758" y="139065"/>
                  </a:lnTo>
                  <a:lnTo>
                    <a:pt x="619252" y="139065"/>
                  </a:lnTo>
                  <a:lnTo>
                    <a:pt x="619252" y="224028"/>
                  </a:lnTo>
                  <a:lnTo>
                    <a:pt x="673608" y="224028"/>
                  </a:lnTo>
                  <a:lnTo>
                    <a:pt x="673608" y="139065"/>
                  </a:lnTo>
                  <a:lnTo>
                    <a:pt x="673608" y="100457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91455" y="3349752"/>
              <a:ext cx="185928" cy="1859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8239" y="3480815"/>
              <a:ext cx="178308" cy="1859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92039" y="3720083"/>
              <a:ext cx="332740" cy="218440"/>
            </a:xfrm>
            <a:custGeom>
              <a:avLst/>
              <a:gdLst/>
              <a:ahLst/>
              <a:cxnLst/>
              <a:rect l="l" t="t" r="r" b="b"/>
              <a:pathLst>
                <a:path w="332739" h="218439">
                  <a:moveTo>
                    <a:pt x="224027" y="0"/>
                  </a:moveTo>
                  <a:lnTo>
                    <a:pt x="108204" y="0"/>
                  </a:lnTo>
                  <a:lnTo>
                    <a:pt x="65204" y="6923"/>
                  </a:lnTo>
                  <a:lnTo>
                    <a:pt x="30908" y="26241"/>
                  </a:lnTo>
                  <a:lnTo>
                    <a:pt x="8209" y="55774"/>
                  </a:lnTo>
                  <a:lnTo>
                    <a:pt x="0" y="93344"/>
                  </a:lnTo>
                  <a:lnTo>
                    <a:pt x="0" y="217931"/>
                  </a:lnTo>
                  <a:lnTo>
                    <a:pt x="61849" y="217931"/>
                  </a:lnTo>
                  <a:lnTo>
                    <a:pt x="61849" y="132333"/>
                  </a:lnTo>
                  <a:lnTo>
                    <a:pt x="332232" y="132333"/>
                  </a:lnTo>
                  <a:lnTo>
                    <a:pt x="332232" y="93344"/>
                  </a:lnTo>
                  <a:lnTo>
                    <a:pt x="324022" y="55774"/>
                  </a:lnTo>
                  <a:lnTo>
                    <a:pt x="301323" y="26241"/>
                  </a:lnTo>
                  <a:lnTo>
                    <a:pt x="267027" y="6923"/>
                  </a:lnTo>
                  <a:lnTo>
                    <a:pt x="224027" y="0"/>
                  </a:lnTo>
                  <a:close/>
                </a:path>
                <a:path w="332739" h="218439">
                  <a:moveTo>
                    <a:pt x="262636" y="132333"/>
                  </a:moveTo>
                  <a:lnTo>
                    <a:pt x="77215" y="132333"/>
                  </a:lnTo>
                  <a:lnTo>
                    <a:pt x="77215" y="217931"/>
                  </a:lnTo>
                  <a:lnTo>
                    <a:pt x="262636" y="217931"/>
                  </a:lnTo>
                  <a:lnTo>
                    <a:pt x="262636" y="132333"/>
                  </a:lnTo>
                  <a:close/>
                </a:path>
                <a:path w="332739" h="218439">
                  <a:moveTo>
                    <a:pt x="332232" y="132333"/>
                  </a:moveTo>
                  <a:lnTo>
                    <a:pt x="278130" y="132333"/>
                  </a:lnTo>
                  <a:lnTo>
                    <a:pt x="278130" y="217931"/>
                  </a:lnTo>
                  <a:lnTo>
                    <a:pt x="332232" y="217931"/>
                  </a:lnTo>
                  <a:lnTo>
                    <a:pt x="332232" y="132333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62171" y="4038091"/>
            <a:ext cx="106680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5" dirty="0">
                <a:solidFill>
                  <a:srgbClr val="464646"/>
                </a:solidFill>
                <a:latin typeface="Arial"/>
                <a:cs typeface="Arial"/>
              </a:rPr>
              <a:t>Application</a:t>
            </a:r>
            <a:r>
              <a:rPr sz="950" b="1" spc="2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464646"/>
                </a:solidFill>
                <a:latin typeface="Arial"/>
                <a:cs typeface="Arial"/>
              </a:rPr>
              <a:t>users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8823" y="1671015"/>
            <a:ext cx="30924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WS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92323" y="1385316"/>
            <a:ext cx="4277995" cy="1942464"/>
            <a:chOff x="2592323" y="1385316"/>
            <a:chExt cx="4277995" cy="1942464"/>
          </a:xfrm>
        </p:grpSpPr>
        <p:sp>
          <p:nvSpPr>
            <p:cNvPr id="24" name="object 24"/>
            <p:cNvSpPr/>
            <p:nvPr/>
          </p:nvSpPr>
          <p:spPr>
            <a:xfrm>
              <a:off x="5993891" y="1385316"/>
              <a:ext cx="876300" cy="877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92323" y="2111502"/>
              <a:ext cx="2113280" cy="1216025"/>
            </a:xfrm>
            <a:custGeom>
              <a:avLst/>
              <a:gdLst/>
              <a:ahLst/>
              <a:cxnLst/>
              <a:rect l="l" t="t" r="r" b="b"/>
              <a:pathLst>
                <a:path w="2113279" h="1216025">
                  <a:moveTo>
                    <a:pt x="2086990" y="877570"/>
                  </a:moveTo>
                  <a:lnTo>
                    <a:pt x="2086990" y="1215771"/>
                  </a:lnTo>
                  <a:lnTo>
                    <a:pt x="2112899" y="1215771"/>
                  </a:lnTo>
                  <a:lnTo>
                    <a:pt x="2112899" y="890524"/>
                  </a:lnTo>
                  <a:lnTo>
                    <a:pt x="2099945" y="890524"/>
                  </a:lnTo>
                  <a:lnTo>
                    <a:pt x="2086990" y="877570"/>
                  </a:lnTo>
                  <a:close/>
                </a:path>
                <a:path w="2113279" h="121602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884809"/>
                  </a:lnTo>
                  <a:lnTo>
                    <a:pt x="53086" y="890524"/>
                  </a:lnTo>
                  <a:lnTo>
                    <a:pt x="2086990" y="890524"/>
                  </a:lnTo>
                  <a:lnTo>
                    <a:pt x="2086990" y="877570"/>
                  </a:lnTo>
                  <a:lnTo>
                    <a:pt x="73151" y="877570"/>
                  </a:lnTo>
                  <a:lnTo>
                    <a:pt x="60198" y="864616"/>
                  </a:lnTo>
                  <a:lnTo>
                    <a:pt x="73151" y="864616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2113279" h="1216025">
                  <a:moveTo>
                    <a:pt x="2107184" y="864616"/>
                  </a:moveTo>
                  <a:lnTo>
                    <a:pt x="73151" y="864616"/>
                  </a:lnTo>
                  <a:lnTo>
                    <a:pt x="73151" y="877570"/>
                  </a:lnTo>
                  <a:lnTo>
                    <a:pt x="2086990" y="877570"/>
                  </a:lnTo>
                  <a:lnTo>
                    <a:pt x="2099945" y="890524"/>
                  </a:lnTo>
                  <a:lnTo>
                    <a:pt x="2112899" y="890524"/>
                  </a:lnTo>
                  <a:lnTo>
                    <a:pt x="2112899" y="870458"/>
                  </a:lnTo>
                  <a:lnTo>
                    <a:pt x="2107184" y="864616"/>
                  </a:lnTo>
                  <a:close/>
                </a:path>
                <a:path w="2113279" h="1216025">
                  <a:moveTo>
                    <a:pt x="73151" y="864616"/>
                  </a:moveTo>
                  <a:lnTo>
                    <a:pt x="60198" y="864616"/>
                  </a:lnTo>
                  <a:lnTo>
                    <a:pt x="73151" y="877570"/>
                  </a:lnTo>
                  <a:lnTo>
                    <a:pt x="73151" y="864616"/>
                  </a:lnTo>
                  <a:close/>
                </a:path>
                <a:path w="2113279" h="1216025">
                  <a:moveTo>
                    <a:pt x="60198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2113279" h="1216025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1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3" y="114554"/>
                  </a:lnTo>
                  <a:lnTo>
                    <a:pt x="118237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2113279" h="1216025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2113279" h="1216025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2113279" h="1216025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F83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86198" y="2191257"/>
            <a:ext cx="4152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64646"/>
                </a:solidFill>
                <a:latin typeface="Arial"/>
                <a:cs typeface="Arial"/>
              </a:rPr>
              <a:t>Inte</a:t>
            </a:r>
            <a:r>
              <a:rPr sz="900" spc="-5" dirty="0">
                <a:solidFill>
                  <a:srgbClr val="464646"/>
                </a:solidFill>
                <a:latin typeface="Arial"/>
                <a:cs typeface="Arial"/>
              </a:rPr>
              <a:t>rne</a:t>
            </a:r>
            <a:r>
              <a:rPr sz="9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92936" y="1069847"/>
            <a:ext cx="6620509" cy="2258060"/>
            <a:chOff x="1392936" y="1069847"/>
            <a:chExt cx="6620509" cy="2258060"/>
          </a:xfrm>
        </p:grpSpPr>
        <p:sp>
          <p:nvSpPr>
            <p:cNvPr id="28" name="object 28"/>
            <p:cNvSpPr/>
            <p:nvPr/>
          </p:nvSpPr>
          <p:spPr>
            <a:xfrm>
              <a:off x="4008119" y="1464563"/>
              <a:ext cx="1226820" cy="660400"/>
            </a:xfrm>
            <a:custGeom>
              <a:avLst/>
              <a:gdLst/>
              <a:ahLst/>
              <a:cxnLst/>
              <a:rect l="l" t="t" r="r" b="b"/>
              <a:pathLst>
                <a:path w="1226820" h="660400">
                  <a:moveTo>
                    <a:pt x="385952" y="131952"/>
                  </a:moveTo>
                  <a:lnTo>
                    <a:pt x="338324" y="138871"/>
                  </a:lnTo>
                  <a:lnTo>
                    <a:pt x="295982" y="158470"/>
                  </a:lnTo>
                  <a:lnTo>
                    <a:pt x="260917" y="189011"/>
                  </a:lnTo>
                  <a:lnTo>
                    <a:pt x="235125" y="228757"/>
                  </a:lnTo>
                  <a:lnTo>
                    <a:pt x="220599" y="275971"/>
                  </a:lnTo>
                  <a:lnTo>
                    <a:pt x="169310" y="282195"/>
                  </a:lnTo>
                  <a:lnTo>
                    <a:pt x="122603" y="299330"/>
                  </a:lnTo>
                  <a:lnTo>
                    <a:pt x="81682" y="325066"/>
                  </a:lnTo>
                  <a:lnTo>
                    <a:pt x="47756" y="357096"/>
                  </a:lnTo>
                  <a:lnTo>
                    <a:pt x="22029" y="393112"/>
                  </a:lnTo>
                  <a:lnTo>
                    <a:pt x="5708" y="430805"/>
                  </a:lnTo>
                  <a:lnTo>
                    <a:pt x="0" y="467868"/>
                  </a:lnTo>
                  <a:lnTo>
                    <a:pt x="0" y="479933"/>
                  </a:lnTo>
                  <a:lnTo>
                    <a:pt x="6508" y="520132"/>
                  </a:lnTo>
                  <a:lnTo>
                    <a:pt x="25071" y="557597"/>
                  </a:lnTo>
                  <a:lnTo>
                    <a:pt x="54244" y="591070"/>
                  </a:lnTo>
                  <a:lnTo>
                    <a:pt x="92583" y="619293"/>
                  </a:lnTo>
                  <a:lnTo>
                    <a:pt x="138644" y="641010"/>
                  </a:lnTo>
                  <a:lnTo>
                    <a:pt x="190984" y="654961"/>
                  </a:lnTo>
                  <a:lnTo>
                    <a:pt x="248157" y="659892"/>
                  </a:lnTo>
                  <a:lnTo>
                    <a:pt x="978662" y="659892"/>
                  </a:lnTo>
                  <a:lnTo>
                    <a:pt x="1035835" y="654961"/>
                  </a:lnTo>
                  <a:lnTo>
                    <a:pt x="1088175" y="641010"/>
                  </a:lnTo>
                  <a:lnTo>
                    <a:pt x="1134236" y="619293"/>
                  </a:lnTo>
                  <a:lnTo>
                    <a:pt x="1172575" y="591070"/>
                  </a:lnTo>
                  <a:lnTo>
                    <a:pt x="1201748" y="557597"/>
                  </a:lnTo>
                  <a:lnTo>
                    <a:pt x="1220311" y="520132"/>
                  </a:lnTo>
                  <a:lnTo>
                    <a:pt x="1226819" y="479933"/>
                  </a:lnTo>
                  <a:lnTo>
                    <a:pt x="1226819" y="467868"/>
                  </a:lnTo>
                  <a:lnTo>
                    <a:pt x="1205371" y="391503"/>
                  </a:lnTo>
                  <a:lnTo>
                    <a:pt x="1180290" y="353964"/>
                  </a:lnTo>
                  <a:lnTo>
                    <a:pt x="1147176" y="320416"/>
                  </a:lnTo>
                  <a:lnTo>
                    <a:pt x="1107184" y="293528"/>
                  </a:lnTo>
                  <a:lnTo>
                    <a:pt x="1061465" y="275971"/>
                  </a:lnTo>
                  <a:lnTo>
                    <a:pt x="1057438" y="230346"/>
                  </a:lnTo>
                  <a:lnTo>
                    <a:pt x="1045799" y="187382"/>
                  </a:lnTo>
                  <a:lnTo>
                    <a:pt x="1031120" y="155956"/>
                  </a:lnTo>
                  <a:lnTo>
                    <a:pt x="468629" y="155956"/>
                  </a:lnTo>
                  <a:lnTo>
                    <a:pt x="447960" y="147169"/>
                  </a:lnTo>
                  <a:lnTo>
                    <a:pt x="427291" y="139477"/>
                  </a:lnTo>
                  <a:lnTo>
                    <a:pt x="406622" y="134024"/>
                  </a:lnTo>
                  <a:lnTo>
                    <a:pt x="385952" y="131952"/>
                  </a:lnTo>
                  <a:close/>
                </a:path>
                <a:path w="1226820" h="660400">
                  <a:moveTo>
                    <a:pt x="758189" y="0"/>
                  </a:moveTo>
                  <a:lnTo>
                    <a:pt x="705974" y="4233"/>
                  </a:lnTo>
                  <a:lnTo>
                    <a:pt x="656164" y="16233"/>
                  </a:lnTo>
                  <a:lnTo>
                    <a:pt x="609486" y="34949"/>
                  </a:lnTo>
                  <a:lnTo>
                    <a:pt x="566668" y="59330"/>
                  </a:lnTo>
                  <a:lnTo>
                    <a:pt x="528434" y="88326"/>
                  </a:lnTo>
                  <a:lnTo>
                    <a:pt x="495513" y="120884"/>
                  </a:lnTo>
                  <a:lnTo>
                    <a:pt x="468629" y="155956"/>
                  </a:lnTo>
                  <a:lnTo>
                    <a:pt x="1031120" y="155956"/>
                  </a:lnTo>
                  <a:lnTo>
                    <a:pt x="1002334" y="111456"/>
                  </a:lnTo>
                  <a:lnTo>
                    <a:pt x="971835" y="79501"/>
                  </a:lnTo>
                  <a:lnTo>
                    <a:pt x="936376" y="52226"/>
                  </a:lnTo>
                  <a:lnTo>
                    <a:pt x="896618" y="30134"/>
                  </a:lnTo>
                  <a:lnTo>
                    <a:pt x="853226" y="13729"/>
                  </a:lnTo>
                  <a:lnTo>
                    <a:pt x="806862" y="3516"/>
                  </a:lnTo>
                  <a:lnTo>
                    <a:pt x="758189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8119" y="1464563"/>
              <a:ext cx="1226820" cy="660400"/>
            </a:xfrm>
            <a:custGeom>
              <a:avLst/>
              <a:gdLst/>
              <a:ahLst/>
              <a:cxnLst/>
              <a:rect l="l" t="t" r="r" b="b"/>
              <a:pathLst>
                <a:path w="1226820" h="660400">
                  <a:moveTo>
                    <a:pt x="1061465" y="275971"/>
                  </a:moveTo>
                  <a:lnTo>
                    <a:pt x="1057438" y="230346"/>
                  </a:lnTo>
                  <a:lnTo>
                    <a:pt x="1045799" y="187382"/>
                  </a:lnTo>
                  <a:lnTo>
                    <a:pt x="1027210" y="147584"/>
                  </a:lnTo>
                  <a:lnTo>
                    <a:pt x="1002334" y="111456"/>
                  </a:lnTo>
                  <a:lnTo>
                    <a:pt x="971835" y="79501"/>
                  </a:lnTo>
                  <a:lnTo>
                    <a:pt x="936376" y="52226"/>
                  </a:lnTo>
                  <a:lnTo>
                    <a:pt x="896618" y="30134"/>
                  </a:lnTo>
                  <a:lnTo>
                    <a:pt x="853226" y="13729"/>
                  </a:lnTo>
                  <a:lnTo>
                    <a:pt x="806862" y="3516"/>
                  </a:lnTo>
                  <a:lnTo>
                    <a:pt x="758189" y="0"/>
                  </a:lnTo>
                  <a:lnTo>
                    <a:pt x="705974" y="4233"/>
                  </a:lnTo>
                  <a:lnTo>
                    <a:pt x="656164" y="16233"/>
                  </a:lnTo>
                  <a:lnTo>
                    <a:pt x="609486" y="34949"/>
                  </a:lnTo>
                  <a:lnTo>
                    <a:pt x="566668" y="59330"/>
                  </a:lnTo>
                  <a:lnTo>
                    <a:pt x="528434" y="88326"/>
                  </a:lnTo>
                  <a:lnTo>
                    <a:pt x="495513" y="120884"/>
                  </a:lnTo>
                  <a:lnTo>
                    <a:pt x="468629" y="155956"/>
                  </a:lnTo>
                  <a:lnTo>
                    <a:pt x="447960" y="147169"/>
                  </a:lnTo>
                  <a:lnTo>
                    <a:pt x="427291" y="139477"/>
                  </a:lnTo>
                  <a:lnTo>
                    <a:pt x="406622" y="134024"/>
                  </a:lnTo>
                  <a:lnTo>
                    <a:pt x="385952" y="131952"/>
                  </a:lnTo>
                  <a:lnTo>
                    <a:pt x="338324" y="138871"/>
                  </a:lnTo>
                  <a:lnTo>
                    <a:pt x="295982" y="158470"/>
                  </a:lnTo>
                  <a:lnTo>
                    <a:pt x="260917" y="189011"/>
                  </a:lnTo>
                  <a:lnTo>
                    <a:pt x="235125" y="228757"/>
                  </a:lnTo>
                  <a:lnTo>
                    <a:pt x="220599" y="275971"/>
                  </a:lnTo>
                  <a:lnTo>
                    <a:pt x="169310" y="282195"/>
                  </a:lnTo>
                  <a:lnTo>
                    <a:pt x="122603" y="299330"/>
                  </a:lnTo>
                  <a:lnTo>
                    <a:pt x="81682" y="325066"/>
                  </a:lnTo>
                  <a:lnTo>
                    <a:pt x="47756" y="357096"/>
                  </a:lnTo>
                  <a:lnTo>
                    <a:pt x="22029" y="393112"/>
                  </a:lnTo>
                  <a:lnTo>
                    <a:pt x="5708" y="430805"/>
                  </a:lnTo>
                  <a:lnTo>
                    <a:pt x="0" y="467868"/>
                  </a:lnTo>
                  <a:lnTo>
                    <a:pt x="0" y="479933"/>
                  </a:lnTo>
                  <a:lnTo>
                    <a:pt x="6508" y="520132"/>
                  </a:lnTo>
                  <a:lnTo>
                    <a:pt x="25071" y="557597"/>
                  </a:lnTo>
                  <a:lnTo>
                    <a:pt x="54244" y="591070"/>
                  </a:lnTo>
                  <a:lnTo>
                    <a:pt x="92583" y="619293"/>
                  </a:lnTo>
                  <a:lnTo>
                    <a:pt x="138644" y="641010"/>
                  </a:lnTo>
                  <a:lnTo>
                    <a:pt x="190984" y="654961"/>
                  </a:lnTo>
                  <a:lnTo>
                    <a:pt x="248157" y="659892"/>
                  </a:lnTo>
                  <a:lnTo>
                    <a:pt x="670480" y="659892"/>
                  </a:lnTo>
                  <a:lnTo>
                    <a:pt x="887349" y="659892"/>
                  </a:lnTo>
                  <a:lnTo>
                    <a:pt x="967247" y="659892"/>
                  </a:lnTo>
                  <a:lnTo>
                    <a:pt x="978662" y="659892"/>
                  </a:lnTo>
                  <a:lnTo>
                    <a:pt x="1035835" y="654961"/>
                  </a:lnTo>
                  <a:lnTo>
                    <a:pt x="1088175" y="641010"/>
                  </a:lnTo>
                  <a:lnTo>
                    <a:pt x="1134236" y="619293"/>
                  </a:lnTo>
                  <a:lnTo>
                    <a:pt x="1172575" y="591070"/>
                  </a:lnTo>
                  <a:lnTo>
                    <a:pt x="1201748" y="557597"/>
                  </a:lnTo>
                  <a:lnTo>
                    <a:pt x="1220311" y="520132"/>
                  </a:lnTo>
                  <a:lnTo>
                    <a:pt x="1226819" y="479933"/>
                  </a:lnTo>
                  <a:lnTo>
                    <a:pt x="1226819" y="467868"/>
                  </a:lnTo>
                  <a:lnTo>
                    <a:pt x="1221265" y="430361"/>
                  </a:lnTo>
                  <a:lnTo>
                    <a:pt x="1205371" y="391503"/>
                  </a:lnTo>
                  <a:lnTo>
                    <a:pt x="1180290" y="353964"/>
                  </a:lnTo>
                  <a:lnTo>
                    <a:pt x="1147176" y="320416"/>
                  </a:lnTo>
                  <a:lnTo>
                    <a:pt x="1107184" y="293528"/>
                  </a:lnTo>
                  <a:lnTo>
                    <a:pt x="1061465" y="275971"/>
                  </a:lnTo>
                  <a:close/>
                </a:path>
              </a:pathLst>
            </a:custGeom>
            <a:ln w="9144">
              <a:solidFill>
                <a:srgbClr val="6362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63011" y="1540763"/>
              <a:ext cx="3491484" cy="3154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0746" y="1618614"/>
              <a:ext cx="3291840" cy="120650"/>
            </a:xfrm>
            <a:custGeom>
              <a:avLst/>
              <a:gdLst/>
              <a:ahLst/>
              <a:cxnLst/>
              <a:rect l="l" t="t" r="r" b="b"/>
              <a:pathLst>
                <a:path w="3291840" h="120650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3291840" h="120650">
                  <a:moveTo>
                    <a:pt x="73496" y="47117"/>
                  </a:moveTo>
                  <a:lnTo>
                    <a:pt x="25654" y="47117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3291840" h="120650">
                  <a:moveTo>
                    <a:pt x="3291713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3291713" y="73025"/>
                  </a:lnTo>
                  <a:lnTo>
                    <a:pt x="3291713" y="47117"/>
                  </a:lnTo>
                  <a:close/>
                </a:path>
                <a:path w="3291840" h="12065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329184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3291840" h="12065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8103" y="1365503"/>
              <a:ext cx="633983" cy="812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5347" y="1389887"/>
              <a:ext cx="539496" cy="7178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75347" y="1389887"/>
              <a:ext cx="539750" cy="718185"/>
            </a:xfrm>
            <a:custGeom>
              <a:avLst/>
              <a:gdLst/>
              <a:ahLst/>
              <a:cxnLst/>
              <a:rect l="l" t="t" r="r" b="b"/>
              <a:pathLst>
                <a:path w="539750" h="718185">
                  <a:moveTo>
                    <a:pt x="539496" y="67437"/>
                  </a:moveTo>
                  <a:lnTo>
                    <a:pt x="502666" y="101458"/>
                  </a:lnTo>
                  <a:lnTo>
                    <a:pt x="460486" y="115109"/>
                  </a:lnTo>
                  <a:lnTo>
                    <a:pt x="405892" y="125659"/>
                  </a:lnTo>
                  <a:lnTo>
                    <a:pt x="341455" y="132462"/>
                  </a:lnTo>
                  <a:lnTo>
                    <a:pt x="269748" y="134874"/>
                  </a:lnTo>
                  <a:lnTo>
                    <a:pt x="198040" y="132462"/>
                  </a:lnTo>
                  <a:lnTo>
                    <a:pt x="133603" y="125659"/>
                  </a:lnTo>
                  <a:lnTo>
                    <a:pt x="79009" y="115109"/>
                  </a:lnTo>
                  <a:lnTo>
                    <a:pt x="36829" y="101458"/>
                  </a:lnTo>
                  <a:lnTo>
                    <a:pt x="0" y="67437"/>
                  </a:lnTo>
                  <a:lnTo>
                    <a:pt x="9636" y="49521"/>
                  </a:lnTo>
                  <a:lnTo>
                    <a:pt x="79009" y="19764"/>
                  </a:lnTo>
                  <a:lnTo>
                    <a:pt x="133603" y="9214"/>
                  </a:lnTo>
                  <a:lnTo>
                    <a:pt x="198040" y="2411"/>
                  </a:lnTo>
                  <a:lnTo>
                    <a:pt x="269748" y="0"/>
                  </a:lnTo>
                  <a:lnTo>
                    <a:pt x="341455" y="2411"/>
                  </a:lnTo>
                  <a:lnTo>
                    <a:pt x="405892" y="9214"/>
                  </a:lnTo>
                  <a:lnTo>
                    <a:pt x="460486" y="19764"/>
                  </a:lnTo>
                  <a:lnTo>
                    <a:pt x="502666" y="33415"/>
                  </a:lnTo>
                  <a:lnTo>
                    <a:pt x="539496" y="67437"/>
                  </a:lnTo>
                  <a:close/>
                </a:path>
                <a:path w="539750" h="718185">
                  <a:moveTo>
                    <a:pt x="539496" y="67437"/>
                  </a:moveTo>
                  <a:lnTo>
                    <a:pt x="539496" y="650367"/>
                  </a:lnTo>
                  <a:lnTo>
                    <a:pt x="529859" y="668282"/>
                  </a:lnTo>
                  <a:lnTo>
                    <a:pt x="460486" y="698039"/>
                  </a:lnTo>
                  <a:lnTo>
                    <a:pt x="405892" y="708589"/>
                  </a:lnTo>
                  <a:lnTo>
                    <a:pt x="341455" y="715392"/>
                  </a:lnTo>
                  <a:lnTo>
                    <a:pt x="269748" y="717804"/>
                  </a:lnTo>
                  <a:lnTo>
                    <a:pt x="198040" y="715392"/>
                  </a:lnTo>
                  <a:lnTo>
                    <a:pt x="133603" y="708589"/>
                  </a:lnTo>
                  <a:lnTo>
                    <a:pt x="79009" y="698039"/>
                  </a:lnTo>
                  <a:lnTo>
                    <a:pt x="36829" y="684388"/>
                  </a:lnTo>
                  <a:lnTo>
                    <a:pt x="0" y="650367"/>
                  </a:lnTo>
                  <a:lnTo>
                    <a:pt x="0" y="67437"/>
                  </a:lnTo>
                </a:path>
              </a:pathLst>
            </a:custGeom>
            <a:ln w="9144">
              <a:solidFill>
                <a:srgbClr val="FAB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11339" y="1347215"/>
              <a:ext cx="656844" cy="8366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2300" y="1395983"/>
              <a:ext cx="539750" cy="718185"/>
            </a:xfrm>
            <a:custGeom>
              <a:avLst/>
              <a:gdLst/>
              <a:ahLst/>
              <a:cxnLst/>
              <a:rect l="l" t="t" r="r" b="b"/>
              <a:pathLst>
                <a:path w="539750" h="718185">
                  <a:moveTo>
                    <a:pt x="539496" y="67437"/>
                  </a:moveTo>
                  <a:lnTo>
                    <a:pt x="502666" y="101458"/>
                  </a:lnTo>
                  <a:lnTo>
                    <a:pt x="460486" y="115109"/>
                  </a:lnTo>
                  <a:lnTo>
                    <a:pt x="405892" y="125659"/>
                  </a:lnTo>
                  <a:lnTo>
                    <a:pt x="341455" y="132462"/>
                  </a:lnTo>
                  <a:lnTo>
                    <a:pt x="269748" y="134874"/>
                  </a:lnTo>
                  <a:lnTo>
                    <a:pt x="198040" y="132462"/>
                  </a:lnTo>
                  <a:lnTo>
                    <a:pt x="133603" y="125659"/>
                  </a:lnTo>
                  <a:lnTo>
                    <a:pt x="79009" y="115109"/>
                  </a:lnTo>
                  <a:lnTo>
                    <a:pt x="36829" y="101458"/>
                  </a:lnTo>
                  <a:lnTo>
                    <a:pt x="0" y="67437"/>
                  </a:lnTo>
                  <a:lnTo>
                    <a:pt x="9636" y="49521"/>
                  </a:lnTo>
                  <a:lnTo>
                    <a:pt x="79009" y="19764"/>
                  </a:lnTo>
                  <a:lnTo>
                    <a:pt x="133603" y="9214"/>
                  </a:lnTo>
                  <a:lnTo>
                    <a:pt x="198040" y="2411"/>
                  </a:lnTo>
                  <a:lnTo>
                    <a:pt x="269748" y="0"/>
                  </a:lnTo>
                  <a:lnTo>
                    <a:pt x="341455" y="2411"/>
                  </a:lnTo>
                  <a:lnTo>
                    <a:pt x="405892" y="9214"/>
                  </a:lnTo>
                  <a:lnTo>
                    <a:pt x="460486" y="19764"/>
                  </a:lnTo>
                  <a:lnTo>
                    <a:pt x="502666" y="33415"/>
                  </a:lnTo>
                  <a:lnTo>
                    <a:pt x="539496" y="67437"/>
                  </a:lnTo>
                  <a:close/>
                </a:path>
                <a:path w="539750" h="718185">
                  <a:moveTo>
                    <a:pt x="539496" y="67437"/>
                  </a:moveTo>
                  <a:lnTo>
                    <a:pt x="539496" y="650366"/>
                  </a:lnTo>
                  <a:lnTo>
                    <a:pt x="529859" y="668282"/>
                  </a:lnTo>
                  <a:lnTo>
                    <a:pt x="460486" y="698039"/>
                  </a:lnTo>
                  <a:lnTo>
                    <a:pt x="405892" y="708589"/>
                  </a:lnTo>
                  <a:lnTo>
                    <a:pt x="341455" y="715392"/>
                  </a:lnTo>
                  <a:lnTo>
                    <a:pt x="269748" y="717803"/>
                  </a:lnTo>
                  <a:lnTo>
                    <a:pt x="198040" y="715392"/>
                  </a:lnTo>
                  <a:lnTo>
                    <a:pt x="133603" y="708589"/>
                  </a:lnTo>
                  <a:lnTo>
                    <a:pt x="79009" y="698039"/>
                  </a:lnTo>
                  <a:lnTo>
                    <a:pt x="36829" y="684388"/>
                  </a:lnTo>
                  <a:lnTo>
                    <a:pt x="0" y="650366"/>
                  </a:lnTo>
                  <a:lnTo>
                    <a:pt x="0" y="67437"/>
                  </a:lnTo>
                </a:path>
              </a:pathLst>
            </a:custGeom>
            <a:ln w="9144">
              <a:solidFill>
                <a:srgbClr val="FAB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80203" y="2160269"/>
              <a:ext cx="2621280" cy="1167130"/>
            </a:xfrm>
            <a:custGeom>
              <a:avLst/>
              <a:gdLst/>
              <a:ahLst/>
              <a:cxnLst/>
              <a:rect l="l" t="t" r="r" b="b"/>
              <a:pathLst>
                <a:path w="2621279" h="1167129">
                  <a:moveTo>
                    <a:pt x="2547874" y="812546"/>
                  </a:moveTo>
                  <a:lnTo>
                    <a:pt x="5842" y="812546"/>
                  </a:lnTo>
                  <a:lnTo>
                    <a:pt x="0" y="818261"/>
                  </a:lnTo>
                  <a:lnTo>
                    <a:pt x="0" y="1167130"/>
                  </a:lnTo>
                  <a:lnTo>
                    <a:pt x="25908" y="1167130"/>
                  </a:lnTo>
                  <a:lnTo>
                    <a:pt x="25908" y="838454"/>
                  </a:lnTo>
                  <a:lnTo>
                    <a:pt x="12954" y="838454"/>
                  </a:lnTo>
                  <a:lnTo>
                    <a:pt x="25908" y="825500"/>
                  </a:lnTo>
                  <a:lnTo>
                    <a:pt x="2547874" y="825500"/>
                  </a:lnTo>
                  <a:lnTo>
                    <a:pt x="2547874" y="812546"/>
                  </a:lnTo>
                  <a:close/>
                </a:path>
                <a:path w="2621279" h="1167129">
                  <a:moveTo>
                    <a:pt x="25908" y="825500"/>
                  </a:moveTo>
                  <a:lnTo>
                    <a:pt x="12954" y="838454"/>
                  </a:lnTo>
                  <a:lnTo>
                    <a:pt x="25908" y="838454"/>
                  </a:lnTo>
                  <a:lnTo>
                    <a:pt x="25908" y="825500"/>
                  </a:lnTo>
                  <a:close/>
                </a:path>
                <a:path w="2621279" h="1167129">
                  <a:moveTo>
                    <a:pt x="2573781" y="812546"/>
                  </a:moveTo>
                  <a:lnTo>
                    <a:pt x="2560828" y="812546"/>
                  </a:lnTo>
                  <a:lnTo>
                    <a:pt x="2547874" y="825500"/>
                  </a:lnTo>
                  <a:lnTo>
                    <a:pt x="25908" y="825500"/>
                  </a:lnTo>
                  <a:lnTo>
                    <a:pt x="25908" y="838454"/>
                  </a:lnTo>
                  <a:lnTo>
                    <a:pt x="2568067" y="838454"/>
                  </a:lnTo>
                  <a:lnTo>
                    <a:pt x="2573781" y="832612"/>
                  </a:lnTo>
                  <a:lnTo>
                    <a:pt x="2573781" y="812546"/>
                  </a:lnTo>
                  <a:close/>
                </a:path>
                <a:path w="2621279" h="1167129">
                  <a:moveTo>
                    <a:pt x="2560828" y="51289"/>
                  </a:moveTo>
                  <a:lnTo>
                    <a:pt x="2547874" y="73496"/>
                  </a:lnTo>
                  <a:lnTo>
                    <a:pt x="2547874" y="825500"/>
                  </a:lnTo>
                  <a:lnTo>
                    <a:pt x="2560828" y="812546"/>
                  </a:lnTo>
                  <a:lnTo>
                    <a:pt x="2573781" y="812546"/>
                  </a:lnTo>
                  <a:lnTo>
                    <a:pt x="2573781" y="73496"/>
                  </a:lnTo>
                  <a:lnTo>
                    <a:pt x="2560828" y="51289"/>
                  </a:lnTo>
                  <a:close/>
                </a:path>
                <a:path w="2621279" h="1167129">
                  <a:moveTo>
                    <a:pt x="2560828" y="0"/>
                  </a:moveTo>
                  <a:lnTo>
                    <a:pt x="2500756" y="102997"/>
                  </a:lnTo>
                  <a:lnTo>
                    <a:pt x="2502789" y="110998"/>
                  </a:lnTo>
                  <a:lnTo>
                    <a:pt x="2515235" y="118110"/>
                  </a:lnTo>
                  <a:lnTo>
                    <a:pt x="2523109" y="116078"/>
                  </a:lnTo>
                  <a:lnTo>
                    <a:pt x="2526665" y="109855"/>
                  </a:lnTo>
                  <a:lnTo>
                    <a:pt x="2547874" y="73496"/>
                  </a:lnTo>
                  <a:lnTo>
                    <a:pt x="2547874" y="25654"/>
                  </a:lnTo>
                  <a:lnTo>
                    <a:pt x="2575790" y="25654"/>
                  </a:lnTo>
                  <a:lnTo>
                    <a:pt x="2560828" y="0"/>
                  </a:lnTo>
                  <a:close/>
                </a:path>
                <a:path w="2621279" h="1167129">
                  <a:moveTo>
                    <a:pt x="2575790" y="25654"/>
                  </a:moveTo>
                  <a:lnTo>
                    <a:pt x="2573781" y="25654"/>
                  </a:lnTo>
                  <a:lnTo>
                    <a:pt x="2573781" y="73496"/>
                  </a:lnTo>
                  <a:lnTo>
                    <a:pt x="2594991" y="109855"/>
                  </a:lnTo>
                  <a:lnTo>
                    <a:pt x="2598674" y="116078"/>
                  </a:lnTo>
                  <a:lnTo>
                    <a:pt x="2606548" y="118110"/>
                  </a:lnTo>
                  <a:lnTo>
                    <a:pt x="2612771" y="114554"/>
                  </a:lnTo>
                  <a:lnTo>
                    <a:pt x="2618867" y="110998"/>
                  </a:lnTo>
                  <a:lnTo>
                    <a:pt x="2621026" y="102997"/>
                  </a:lnTo>
                  <a:lnTo>
                    <a:pt x="2617343" y="96900"/>
                  </a:lnTo>
                  <a:lnTo>
                    <a:pt x="2575790" y="25654"/>
                  </a:lnTo>
                  <a:close/>
                </a:path>
                <a:path w="2621279" h="1167129">
                  <a:moveTo>
                    <a:pt x="2573781" y="25654"/>
                  </a:moveTo>
                  <a:lnTo>
                    <a:pt x="2547874" y="25654"/>
                  </a:lnTo>
                  <a:lnTo>
                    <a:pt x="2547874" y="73496"/>
                  </a:lnTo>
                  <a:lnTo>
                    <a:pt x="2560828" y="51289"/>
                  </a:lnTo>
                  <a:lnTo>
                    <a:pt x="2549652" y="32131"/>
                  </a:lnTo>
                  <a:lnTo>
                    <a:pt x="2573781" y="32131"/>
                  </a:lnTo>
                  <a:lnTo>
                    <a:pt x="2573781" y="25654"/>
                  </a:lnTo>
                  <a:close/>
                </a:path>
                <a:path w="2621279" h="1167129">
                  <a:moveTo>
                    <a:pt x="2573781" y="32131"/>
                  </a:moveTo>
                  <a:lnTo>
                    <a:pt x="2572004" y="32131"/>
                  </a:lnTo>
                  <a:lnTo>
                    <a:pt x="2560828" y="51289"/>
                  </a:lnTo>
                  <a:lnTo>
                    <a:pt x="2573781" y="73496"/>
                  </a:lnTo>
                  <a:lnTo>
                    <a:pt x="2573781" y="32131"/>
                  </a:lnTo>
                  <a:close/>
                </a:path>
                <a:path w="2621279" h="1167129">
                  <a:moveTo>
                    <a:pt x="2572004" y="32131"/>
                  </a:moveTo>
                  <a:lnTo>
                    <a:pt x="2549652" y="32131"/>
                  </a:lnTo>
                  <a:lnTo>
                    <a:pt x="2560828" y="51289"/>
                  </a:lnTo>
                  <a:lnTo>
                    <a:pt x="2572004" y="32131"/>
                  </a:lnTo>
                  <a:close/>
                </a:path>
              </a:pathLst>
            </a:custGeom>
            <a:solidFill>
              <a:srgbClr val="0F83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48627" y="1539239"/>
              <a:ext cx="582168" cy="3154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92062" y="1617090"/>
              <a:ext cx="380365" cy="120650"/>
            </a:xfrm>
            <a:custGeom>
              <a:avLst/>
              <a:gdLst/>
              <a:ahLst/>
              <a:cxnLst/>
              <a:rect l="l" t="t" r="r" b="b"/>
              <a:pathLst>
                <a:path w="380365" h="120650">
                  <a:moveTo>
                    <a:pt x="328821" y="60071"/>
                  </a:moveTo>
                  <a:lnTo>
                    <a:pt x="270256" y="94234"/>
                  </a:lnTo>
                  <a:lnTo>
                    <a:pt x="264033" y="97789"/>
                  </a:lnTo>
                  <a:lnTo>
                    <a:pt x="262001" y="105791"/>
                  </a:lnTo>
                  <a:lnTo>
                    <a:pt x="265557" y="111887"/>
                  </a:lnTo>
                  <a:lnTo>
                    <a:pt x="269240" y="118110"/>
                  </a:lnTo>
                  <a:lnTo>
                    <a:pt x="277114" y="120142"/>
                  </a:lnTo>
                  <a:lnTo>
                    <a:pt x="283337" y="116586"/>
                  </a:lnTo>
                  <a:lnTo>
                    <a:pt x="358026" y="73025"/>
                  </a:lnTo>
                  <a:lnTo>
                    <a:pt x="354457" y="73025"/>
                  </a:lnTo>
                  <a:lnTo>
                    <a:pt x="354457" y="71247"/>
                  </a:lnTo>
                  <a:lnTo>
                    <a:pt x="347980" y="71247"/>
                  </a:lnTo>
                  <a:lnTo>
                    <a:pt x="328821" y="60071"/>
                  </a:lnTo>
                  <a:close/>
                </a:path>
                <a:path w="380365" h="120650">
                  <a:moveTo>
                    <a:pt x="306614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306614" y="73025"/>
                  </a:lnTo>
                  <a:lnTo>
                    <a:pt x="328821" y="60071"/>
                  </a:lnTo>
                  <a:lnTo>
                    <a:pt x="306614" y="47117"/>
                  </a:lnTo>
                  <a:close/>
                </a:path>
                <a:path w="380365" h="120650">
                  <a:moveTo>
                    <a:pt x="358026" y="47117"/>
                  </a:moveTo>
                  <a:lnTo>
                    <a:pt x="354457" y="47117"/>
                  </a:lnTo>
                  <a:lnTo>
                    <a:pt x="354457" y="73025"/>
                  </a:lnTo>
                  <a:lnTo>
                    <a:pt x="358026" y="73025"/>
                  </a:lnTo>
                  <a:lnTo>
                    <a:pt x="380238" y="60071"/>
                  </a:lnTo>
                  <a:lnTo>
                    <a:pt x="358026" y="47117"/>
                  </a:lnTo>
                  <a:close/>
                </a:path>
                <a:path w="380365" h="120650">
                  <a:moveTo>
                    <a:pt x="347980" y="48895"/>
                  </a:moveTo>
                  <a:lnTo>
                    <a:pt x="328821" y="60071"/>
                  </a:lnTo>
                  <a:lnTo>
                    <a:pt x="347980" y="71247"/>
                  </a:lnTo>
                  <a:lnTo>
                    <a:pt x="347980" y="48895"/>
                  </a:lnTo>
                  <a:close/>
                </a:path>
                <a:path w="380365" h="120650">
                  <a:moveTo>
                    <a:pt x="354457" y="48895"/>
                  </a:moveTo>
                  <a:lnTo>
                    <a:pt x="347980" y="48895"/>
                  </a:lnTo>
                  <a:lnTo>
                    <a:pt x="347980" y="71247"/>
                  </a:lnTo>
                  <a:lnTo>
                    <a:pt x="354457" y="71247"/>
                  </a:lnTo>
                  <a:lnTo>
                    <a:pt x="354457" y="48895"/>
                  </a:lnTo>
                  <a:close/>
                </a:path>
                <a:path w="380365" h="120650">
                  <a:moveTo>
                    <a:pt x="277114" y="0"/>
                  </a:moveTo>
                  <a:lnTo>
                    <a:pt x="269240" y="2032"/>
                  </a:lnTo>
                  <a:lnTo>
                    <a:pt x="265557" y="8255"/>
                  </a:lnTo>
                  <a:lnTo>
                    <a:pt x="262001" y="14350"/>
                  </a:lnTo>
                  <a:lnTo>
                    <a:pt x="264033" y="22351"/>
                  </a:lnTo>
                  <a:lnTo>
                    <a:pt x="270256" y="25908"/>
                  </a:lnTo>
                  <a:lnTo>
                    <a:pt x="328821" y="60071"/>
                  </a:lnTo>
                  <a:lnTo>
                    <a:pt x="347980" y="48895"/>
                  </a:lnTo>
                  <a:lnTo>
                    <a:pt x="354457" y="48895"/>
                  </a:lnTo>
                  <a:lnTo>
                    <a:pt x="354457" y="47117"/>
                  </a:lnTo>
                  <a:lnTo>
                    <a:pt x="358026" y="47117"/>
                  </a:lnTo>
                  <a:lnTo>
                    <a:pt x="283337" y="3556"/>
                  </a:lnTo>
                  <a:lnTo>
                    <a:pt x="277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74263" y="1673351"/>
              <a:ext cx="4256532" cy="31546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7697" y="1751202"/>
              <a:ext cx="4055110" cy="120650"/>
            </a:xfrm>
            <a:custGeom>
              <a:avLst/>
              <a:gdLst/>
              <a:ahLst/>
              <a:cxnLst/>
              <a:rect l="l" t="t" r="r" b="b"/>
              <a:pathLst>
                <a:path w="4055109" h="120650">
                  <a:moveTo>
                    <a:pt x="4003820" y="60071"/>
                  </a:moveTo>
                  <a:lnTo>
                    <a:pt x="3945254" y="94234"/>
                  </a:lnTo>
                  <a:lnTo>
                    <a:pt x="3939031" y="97789"/>
                  </a:lnTo>
                  <a:lnTo>
                    <a:pt x="3937000" y="105791"/>
                  </a:lnTo>
                  <a:lnTo>
                    <a:pt x="3940555" y="111887"/>
                  </a:lnTo>
                  <a:lnTo>
                    <a:pt x="3944111" y="118110"/>
                  </a:lnTo>
                  <a:lnTo>
                    <a:pt x="3952112" y="120142"/>
                  </a:lnTo>
                  <a:lnTo>
                    <a:pt x="4032899" y="73025"/>
                  </a:lnTo>
                  <a:lnTo>
                    <a:pt x="4029582" y="73025"/>
                  </a:lnTo>
                  <a:lnTo>
                    <a:pt x="4029582" y="71247"/>
                  </a:lnTo>
                  <a:lnTo>
                    <a:pt x="4022979" y="71247"/>
                  </a:lnTo>
                  <a:lnTo>
                    <a:pt x="4003820" y="60071"/>
                  </a:lnTo>
                  <a:close/>
                </a:path>
                <a:path w="4055109" h="120650">
                  <a:moveTo>
                    <a:pt x="398161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3981613" y="73025"/>
                  </a:lnTo>
                  <a:lnTo>
                    <a:pt x="4003820" y="60071"/>
                  </a:lnTo>
                  <a:lnTo>
                    <a:pt x="3981613" y="47117"/>
                  </a:lnTo>
                  <a:close/>
                </a:path>
                <a:path w="4055109" h="120650">
                  <a:moveTo>
                    <a:pt x="4032898" y="47117"/>
                  </a:moveTo>
                  <a:lnTo>
                    <a:pt x="4029582" y="47117"/>
                  </a:lnTo>
                  <a:lnTo>
                    <a:pt x="4029582" y="73025"/>
                  </a:lnTo>
                  <a:lnTo>
                    <a:pt x="4032899" y="73025"/>
                  </a:lnTo>
                  <a:lnTo>
                    <a:pt x="4055109" y="60071"/>
                  </a:lnTo>
                  <a:lnTo>
                    <a:pt x="4032898" y="47117"/>
                  </a:lnTo>
                  <a:close/>
                </a:path>
                <a:path w="4055109" h="120650">
                  <a:moveTo>
                    <a:pt x="4022979" y="48895"/>
                  </a:moveTo>
                  <a:lnTo>
                    <a:pt x="4003820" y="60071"/>
                  </a:lnTo>
                  <a:lnTo>
                    <a:pt x="4022979" y="71247"/>
                  </a:lnTo>
                  <a:lnTo>
                    <a:pt x="4022979" y="48895"/>
                  </a:lnTo>
                  <a:close/>
                </a:path>
                <a:path w="4055109" h="120650">
                  <a:moveTo>
                    <a:pt x="4029582" y="48895"/>
                  </a:moveTo>
                  <a:lnTo>
                    <a:pt x="4022979" y="48895"/>
                  </a:lnTo>
                  <a:lnTo>
                    <a:pt x="4022979" y="71247"/>
                  </a:lnTo>
                  <a:lnTo>
                    <a:pt x="4029582" y="71247"/>
                  </a:lnTo>
                  <a:lnTo>
                    <a:pt x="4029582" y="48895"/>
                  </a:lnTo>
                  <a:close/>
                </a:path>
                <a:path w="4055109" h="120650">
                  <a:moveTo>
                    <a:pt x="3952112" y="0"/>
                  </a:moveTo>
                  <a:lnTo>
                    <a:pt x="3944111" y="2032"/>
                  </a:lnTo>
                  <a:lnTo>
                    <a:pt x="3940555" y="8255"/>
                  </a:lnTo>
                  <a:lnTo>
                    <a:pt x="3937000" y="14350"/>
                  </a:lnTo>
                  <a:lnTo>
                    <a:pt x="3939031" y="22351"/>
                  </a:lnTo>
                  <a:lnTo>
                    <a:pt x="3945254" y="25908"/>
                  </a:lnTo>
                  <a:lnTo>
                    <a:pt x="4003820" y="60071"/>
                  </a:lnTo>
                  <a:lnTo>
                    <a:pt x="4022979" y="48895"/>
                  </a:lnTo>
                  <a:lnTo>
                    <a:pt x="4029582" y="48895"/>
                  </a:lnTo>
                  <a:lnTo>
                    <a:pt x="4029582" y="47117"/>
                  </a:lnTo>
                  <a:lnTo>
                    <a:pt x="4032898" y="47117"/>
                  </a:lnTo>
                  <a:lnTo>
                    <a:pt x="39521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1216" y="1808987"/>
              <a:ext cx="4256532" cy="3154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4650" y="1886838"/>
              <a:ext cx="4055110" cy="120650"/>
            </a:xfrm>
            <a:custGeom>
              <a:avLst/>
              <a:gdLst/>
              <a:ahLst/>
              <a:cxnLst/>
              <a:rect l="l" t="t" r="r" b="b"/>
              <a:pathLst>
                <a:path w="4055109" h="120650">
                  <a:moveTo>
                    <a:pt x="103631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103631" y="73025"/>
                  </a:lnTo>
                  <a:lnTo>
                    <a:pt x="103631" y="47117"/>
                  </a:lnTo>
                  <a:close/>
                </a:path>
                <a:path w="4055109" h="120650">
                  <a:moveTo>
                    <a:pt x="284988" y="47117"/>
                  </a:moveTo>
                  <a:lnTo>
                    <a:pt x="181356" y="47117"/>
                  </a:lnTo>
                  <a:lnTo>
                    <a:pt x="181356" y="73025"/>
                  </a:lnTo>
                  <a:lnTo>
                    <a:pt x="284988" y="73025"/>
                  </a:lnTo>
                  <a:lnTo>
                    <a:pt x="284988" y="47117"/>
                  </a:lnTo>
                  <a:close/>
                </a:path>
                <a:path w="4055109" h="120650">
                  <a:moveTo>
                    <a:pt x="466344" y="47117"/>
                  </a:moveTo>
                  <a:lnTo>
                    <a:pt x="362712" y="47117"/>
                  </a:lnTo>
                  <a:lnTo>
                    <a:pt x="362712" y="73025"/>
                  </a:lnTo>
                  <a:lnTo>
                    <a:pt x="466344" y="73025"/>
                  </a:lnTo>
                  <a:lnTo>
                    <a:pt x="466344" y="47117"/>
                  </a:lnTo>
                  <a:close/>
                </a:path>
                <a:path w="4055109" h="120650">
                  <a:moveTo>
                    <a:pt x="647700" y="47117"/>
                  </a:moveTo>
                  <a:lnTo>
                    <a:pt x="544067" y="47117"/>
                  </a:lnTo>
                  <a:lnTo>
                    <a:pt x="544067" y="73025"/>
                  </a:lnTo>
                  <a:lnTo>
                    <a:pt x="647700" y="73025"/>
                  </a:lnTo>
                  <a:lnTo>
                    <a:pt x="647700" y="47117"/>
                  </a:lnTo>
                  <a:close/>
                </a:path>
                <a:path w="4055109" h="120650">
                  <a:moveTo>
                    <a:pt x="829055" y="47117"/>
                  </a:moveTo>
                  <a:lnTo>
                    <a:pt x="725424" y="47117"/>
                  </a:lnTo>
                  <a:lnTo>
                    <a:pt x="725424" y="73025"/>
                  </a:lnTo>
                  <a:lnTo>
                    <a:pt x="829055" y="73025"/>
                  </a:lnTo>
                  <a:lnTo>
                    <a:pt x="829055" y="47117"/>
                  </a:lnTo>
                  <a:close/>
                </a:path>
                <a:path w="4055109" h="120650">
                  <a:moveTo>
                    <a:pt x="1010412" y="47117"/>
                  </a:moveTo>
                  <a:lnTo>
                    <a:pt x="906779" y="47117"/>
                  </a:lnTo>
                  <a:lnTo>
                    <a:pt x="906779" y="73025"/>
                  </a:lnTo>
                  <a:lnTo>
                    <a:pt x="1010412" y="73025"/>
                  </a:lnTo>
                  <a:lnTo>
                    <a:pt x="1010412" y="47117"/>
                  </a:lnTo>
                  <a:close/>
                </a:path>
                <a:path w="4055109" h="120650">
                  <a:moveTo>
                    <a:pt x="1191767" y="47117"/>
                  </a:moveTo>
                  <a:lnTo>
                    <a:pt x="1088136" y="47117"/>
                  </a:lnTo>
                  <a:lnTo>
                    <a:pt x="1088136" y="73025"/>
                  </a:lnTo>
                  <a:lnTo>
                    <a:pt x="1191767" y="73025"/>
                  </a:lnTo>
                  <a:lnTo>
                    <a:pt x="1191767" y="47117"/>
                  </a:lnTo>
                  <a:close/>
                </a:path>
                <a:path w="4055109" h="120650">
                  <a:moveTo>
                    <a:pt x="1373124" y="47117"/>
                  </a:moveTo>
                  <a:lnTo>
                    <a:pt x="1269491" y="47117"/>
                  </a:lnTo>
                  <a:lnTo>
                    <a:pt x="1269491" y="73025"/>
                  </a:lnTo>
                  <a:lnTo>
                    <a:pt x="1373124" y="73025"/>
                  </a:lnTo>
                  <a:lnTo>
                    <a:pt x="1373124" y="47117"/>
                  </a:lnTo>
                  <a:close/>
                </a:path>
                <a:path w="4055109" h="120650">
                  <a:moveTo>
                    <a:pt x="1554479" y="47117"/>
                  </a:moveTo>
                  <a:lnTo>
                    <a:pt x="1450848" y="47117"/>
                  </a:lnTo>
                  <a:lnTo>
                    <a:pt x="1450848" y="73025"/>
                  </a:lnTo>
                  <a:lnTo>
                    <a:pt x="1554479" y="73025"/>
                  </a:lnTo>
                  <a:lnTo>
                    <a:pt x="1554479" y="47117"/>
                  </a:lnTo>
                  <a:close/>
                </a:path>
                <a:path w="4055109" h="120650">
                  <a:moveTo>
                    <a:pt x="1735836" y="47117"/>
                  </a:moveTo>
                  <a:lnTo>
                    <a:pt x="1632203" y="47117"/>
                  </a:lnTo>
                  <a:lnTo>
                    <a:pt x="1632203" y="73025"/>
                  </a:lnTo>
                  <a:lnTo>
                    <a:pt x="1735836" y="73025"/>
                  </a:lnTo>
                  <a:lnTo>
                    <a:pt x="1735836" y="47117"/>
                  </a:lnTo>
                  <a:close/>
                </a:path>
                <a:path w="4055109" h="120650">
                  <a:moveTo>
                    <a:pt x="1917191" y="47117"/>
                  </a:moveTo>
                  <a:lnTo>
                    <a:pt x="1813560" y="47117"/>
                  </a:lnTo>
                  <a:lnTo>
                    <a:pt x="1813560" y="73025"/>
                  </a:lnTo>
                  <a:lnTo>
                    <a:pt x="1917191" y="73025"/>
                  </a:lnTo>
                  <a:lnTo>
                    <a:pt x="1917191" y="47117"/>
                  </a:lnTo>
                  <a:close/>
                </a:path>
                <a:path w="4055109" h="120650">
                  <a:moveTo>
                    <a:pt x="2098548" y="47117"/>
                  </a:moveTo>
                  <a:lnTo>
                    <a:pt x="1994915" y="47117"/>
                  </a:lnTo>
                  <a:lnTo>
                    <a:pt x="1994915" y="73025"/>
                  </a:lnTo>
                  <a:lnTo>
                    <a:pt x="2098548" y="73025"/>
                  </a:lnTo>
                  <a:lnTo>
                    <a:pt x="2098548" y="47117"/>
                  </a:lnTo>
                  <a:close/>
                </a:path>
                <a:path w="4055109" h="120650">
                  <a:moveTo>
                    <a:pt x="2279904" y="47117"/>
                  </a:moveTo>
                  <a:lnTo>
                    <a:pt x="2176272" y="47117"/>
                  </a:lnTo>
                  <a:lnTo>
                    <a:pt x="2176272" y="73025"/>
                  </a:lnTo>
                  <a:lnTo>
                    <a:pt x="2279904" y="73025"/>
                  </a:lnTo>
                  <a:lnTo>
                    <a:pt x="2279904" y="47117"/>
                  </a:lnTo>
                  <a:close/>
                </a:path>
                <a:path w="4055109" h="120650">
                  <a:moveTo>
                    <a:pt x="2461260" y="47117"/>
                  </a:moveTo>
                  <a:lnTo>
                    <a:pt x="2357628" y="47117"/>
                  </a:lnTo>
                  <a:lnTo>
                    <a:pt x="2357628" y="73025"/>
                  </a:lnTo>
                  <a:lnTo>
                    <a:pt x="2461260" y="73025"/>
                  </a:lnTo>
                  <a:lnTo>
                    <a:pt x="2461260" y="47117"/>
                  </a:lnTo>
                  <a:close/>
                </a:path>
                <a:path w="4055109" h="120650">
                  <a:moveTo>
                    <a:pt x="2642616" y="47117"/>
                  </a:moveTo>
                  <a:lnTo>
                    <a:pt x="2538984" y="47117"/>
                  </a:lnTo>
                  <a:lnTo>
                    <a:pt x="2538984" y="73025"/>
                  </a:lnTo>
                  <a:lnTo>
                    <a:pt x="2642616" y="73025"/>
                  </a:lnTo>
                  <a:lnTo>
                    <a:pt x="2642616" y="47117"/>
                  </a:lnTo>
                  <a:close/>
                </a:path>
                <a:path w="4055109" h="120650">
                  <a:moveTo>
                    <a:pt x="2823972" y="47117"/>
                  </a:moveTo>
                  <a:lnTo>
                    <a:pt x="2720340" y="47117"/>
                  </a:lnTo>
                  <a:lnTo>
                    <a:pt x="2720340" y="73025"/>
                  </a:lnTo>
                  <a:lnTo>
                    <a:pt x="2823972" y="73025"/>
                  </a:lnTo>
                  <a:lnTo>
                    <a:pt x="2823972" y="47117"/>
                  </a:lnTo>
                  <a:close/>
                </a:path>
                <a:path w="4055109" h="120650">
                  <a:moveTo>
                    <a:pt x="3005328" y="47117"/>
                  </a:moveTo>
                  <a:lnTo>
                    <a:pt x="2901696" y="47117"/>
                  </a:lnTo>
                  <a:lnTo>
                    <a:pt x="2901696" y="73025"/>
                  </a:lnTo>
                  <a:lnTo>
                    <a:pt x="3005328" y="73025"/>
                  </a:lnTo>
                  <a:lnTo>
                    <a:pt x="3005328" y="47117"/>
                  </a:lnTo>
                  <a:close/>
                </a:path>
                <a:path w="4055109" h="120650">
                  <a:moveTo>
                    <a:pt x="3186684" y="47117"/>
                  </a:moveTo>
                  <a:lnTo>
                    <a:pt x="3083052" y="47117"/>
                  </a:lnTo>
                  <a:lnTo>
                    <a:pt x="3083052" y="73025"/>
                  </a:lnTo>
                  <a:lnTo>
                    <a:pt x="3186684" y="73025"/>
                  </a:lnTo>
                  <a:lnTo>
                    <a:pt x="3186684" y="47117"/>
                  </a:lnTo>
                  <a:close/>
                </a:path>
                <a:path w="4055109" h="120650">
                  <a:moveTo>
                    <a:pt x="3368040" y="47117"/>
                  </a:moveTo>
                  <a:lnTo>
                    <a:pt x="3264408" y="47117"/>
                  </a:lnTo>
                  <a:lnTo>
                    <a:pt x="3264408" y="73025"/>
                  </a:lnTo>
                  <a:lnTo>
                    <a:pt x="3368040" y="73025"/>
                  </a:lnTo>
                  <a:lnTo>
                    <a:pt x="3368040" y="47117"/>
                  </a:lnTo>
                  <a:close/>
                </a:path>
                <a:path w="4055109" h="120650">
                  <a:moveTo>
                    <a:pt x="3549396" y="47117"/>
                  </a:moveTo>
                  <a:lnTo>
                    <a:pt x="3445764" y="47117"/>
                  </a:lnTo>
                  <a:lnTo>
                    <a:pt x="3445764" y="73025"/>
                  </a:lnTo>
                  <a:lnTo>
                    <a:pt x="3549396" y="73025"/>
                  </a:lnTo>
                  <a:lnTo>
                    <a:pt x="3549396" y="47117"/>
                  </a:lnTo>
                  <a:close/>
                </a:path>
                <a:path w="4055109" h="120650">
                  <a:moveTo>
                    <a:pt x="3730752" y="47117"/>
                  </a:moveTo>
                  <a:lnTo>
                    <a:pt x="3627120" y="47117"/>
                  </a:lnTo>
                  <a:lnTo>
                    <a:pt x="3627120" y="73025"/>
                  </a:lnTo>
                  <a:lnTo>
                    <a:pt x="3730752" y="73025"/>
                  </a:lnTo>
                  <a:lnTo>
                    <a:pt x="3730752" y="47117"/>
                  </a:lnTo>
                  <a:close/>
                </a:path>
                <a:path w="4055109" h="120650">
                  <a:moveTo>
                    <a:pt x="3912107" y="47117"/>
                  </a:moveTo>
                  <a:lnTo>
                    <a:pt x="3808476" y="47117"/>
                  </a:lnTo>
                  <a:lnTo>
                    <a:pt x="3808476" y="73025"/>
                  </a:lnTo>
                  <a:lnTo>
                    <a:pt x="3912107" y="73025"/>
                  </a:lnTo>
                  <a:lnTo>
                    <a:pt x="3912107" y="47117"/>
                  </a:lnTo>
                  <a:close/>
                </a:path>
                <a:path w="4055109" h="120650">
                  <a:moveTo>
                    <a:pt x="3989831" y="68230"/>
                  </a:moveTo>
                  <a:lnTo>
                    <a:pt x="3945254" y="94234"/>
                  </a:lnTo>
                  <a:lnTo>
                    <a:pt x="3939031" y="97790"/>
                  </a:lnTo>
                  <a:lnTo>
                    <a:pt x="3937000" y="105791"/>
                  </a:lnTo>
                  <a:lnTo>
                    <a:pt x="3940555" y="111887"/>
                  </a:lnTo>
                  <a:lnTo>
                    <a:pt x="3944111" y="118110"/>
                  </a:lnTo>
                  <a:lnTo>
                    <a:pt x="3952113" y="120142"/>
                  </a:lnTo>
                  <a:lnTo>
                    <a:pt x="4032899" y="73025"/>
                  </a:lnTo>
                  <a:lnTo>
                    <a:pt x="3989831" y="73025"/>
                  </a:lnTo>
                  <a:lnTo>
                    <a:pt x="3989831" y="68230"/>
                  </a:lnTo>
                  <a:close/>
                </a:path>
                <a:path w="4055109" h="120650">
                  <a:moveTo>
                    <a:pt x="4003820" y="60071"/>
                  </a:moveTo>
                  <a:lnTo>
                    <a:pt x="3989831" y="68230"/>
                  </a:lnTo>
                  <a:lnTo>
                    <a:pt x="3989831" y="73025"/>
                  </a:lnTo>
                  <a:lnTo>
                    <a:pt x="4029582" y="73025"/>
                  </a:lnTo>
                  <a:lnTo>
                    <a:pt x="4029582" y="71247"/>
                  </a:lnTo>
                  <a:lnTo>
                    <a:pt x="4022979" y="71247"/>
                  </a:lnTo>
                  <a:lnTo>
                    <a:pt x="4003820" y="60071"/>
                  </a:lnTo>
                  <a:close/>
                </a:path>
                <a:path w="4055109" h="120650">
                  <a:moveTo>
                    <a:pt x="4032898" y="47117"/>
                  </a:moveTo>
                  <a:lnTo>
                    <a:pt x="4029582" y="47117"/>
                  </a:lnTo>
                  <a:lnTo>
                    <a:pt x="4029582" y="73025"/>
                  </a:lnTo>
                  <a:lnTo>
                    <a:pt x="4032899" y="73025"/>
                  </a:lnTo>
                  <a:lnTo>
                    <a:pt x="4055109" y="60071"/>
                  </a:lnTo>
                  <a:lnTo>
                    <a:pt x="4032898" y="47117"/>
                  </a:lnTo>
                  <a:close/>
                </a:path>
                <a:path w="4055109" h="120650">
                  <a:moveTo>
                    <a:pt x="4022979" y="48894"/>
                  </a:moveTo>
                  <a:lnTo>
                    <a:pt x="4003820" y="60071"/>
                  </a:lnTo>
                  <a:lnTo>
                    <a:pt x="4022979" y="71247"/>
                  </a:lnTo>
                  <a:lnTo>
                    <a:pt x="4022979" y="48894"/>
                  </a:lnTo>
                  <a:close/>
                </a:path>
                <a:path w="4055109" h="120650">
                  <a:moveTo>
                    <a:pt x="4029582" y="48894"/>
                  </a:moveTo>
                  <a:lnTo>
                    <a:pt x="4022979" y="48894"/>
                  </a:lnTo>
                  <a:lnTo>
                    <a:pt x="4022979" y="71247"/>
                  </a:lnTo>
                  <a:lnTo>
                    <a:pt x="4029582" y="71247"/>
                  </a:lnTo>
                  <a:lnTo>
                    <a:pt x="4029582" y="48894"/>
                  </a:lnTo>
                  <a:close/>
                </a:path>
                <a:path w="4055109" h="120650">
                  <a:moveTo>
                    <a:pt x="3989831" y="51911"/>
                  </a:moveTo>
                  <a:lnTo>
                    <a:pt x="3989831" y="68230"/>
                  </a:lnTo>
                  <a:lnTo>
                    <a:pt x="4003820" y="60071"/>
                  </a:lnTo>
                  <a:lnTo>
                    <a:pt x="3989831" y="51911"/>
                  </a:lnTo>
                  <a:close/>
                </a:path>
                <a:path w="4055109" h="120650">
                  <a:moveTo>
                    <a:pt x="4029582" y="47117"/>
                  </a:moveTo>
                  <a:lnTo>
                    <a:pt x="3989831" y="47117"/>
                  </a:lnTo>
                  <a:lnTo>
                    <a:pt x="3989831" y="51911"/>
                  </a:lnTo>
                  <a:lnTo>
                    <a:pt x="4003820" y="60071"/>
                  </a:lnTo>
                  <a:lnTo>
                    <a:pt x="4022979" y="48894"/>
                  </a:lnTo>
                  <a:lnTo>
                    <a:pt x="4029582" y="48894"/>
                  </a:lnTo>
                  <a:lnTo>
                    <a:pt x="4029582" y="47117"/>
                  </a:lnTo>
                  <a:close/>
                </a:path>
                <a:path w="4055109" h="120650">
                  <a:moveTo>
                    <a:pt x="3952113" y="0"/>
                  </a:moveTo>
                  <a:lnTo>
                    <a:pt x="3944111" y="2032"/>
                  </a:lnTo>
                  <a:lnTo>
                    <a:pt x="3940555" y="8255"/>
                  </a:lnTo>
                  <a:lnTo>
                    <a:pt x="3937000" y="14350"/>
                  </a:lnTo>
                  <a:lnTo>
                    <a:pt x="3939031" y="22352"/>
                  </a:lnTo>
                  <a:lnTo>
                    <a:pt x="3945254" y="25908"/>
                  </a:lnTo>
                  <a:lnTo>
                    <a:pt x="3989831" y="51911"/>
                  </a:lnTo>
                  <a:lnTo>
                    <a:pt x="3989831" y="47117"/>
                  </a:lnTo>
                  <a:lnTo>
                    <a:pt x="4032898" y="47117"/>
                  </a:lnTo>
                  <a:lnTo>
                    <a:pt x="39521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02842" y="1085849"/>
              <a:ext cx="1996439" cy="1480185"/>
            </a:xfrm>
            <a:custGeom>
              <a:avLst/>
              <a:gdLst/>
              <a:ahLst/>
              <a:cxnLst/>
              <a:rect l="l" t="t" r="r" b="b"/>
              <a:pathLst>
                <a:path w="1996439" h="1480185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8" y="0"/>
                  </a:lnTo>
                  <a:lnTo>
                    <a:pt x="1851152" y="0"/>
                  </a:lnTo>
                  <a:lnTo>
                    <a:pt x="1897083" y="7404"/>
                  </a:lnTo>
                  <a:lnTo>
                    <a:pt x="1936967" y="28025"/>
                  </a:lnTo>
                  <a:lnTo>
                    <a:pt x="1968414" y="59472"/>
                  </a:lnTo>
                  <a:lnTo>
                    <a:pt x="1989035" y="99356"/>
                  </a:lnTo>
                  <a:lnTo>
                    <a:pt x="1996440" y="145287"/>
                  </a:lnTo>
                  <a:lnTo>
                    <a:pt x="1996440" y="1334516"/>
                  </a:lnTo>
                  <a:lnTo>
                    <a:pt x="1989035" y="1380447"/>
                  </a:lnTo>
                  <a:lnTo>
                    <a:pt x="1968414" y="1420331"/>
                  </a:lnTo>
                  <a:lnTo>
                    <a:pt x="1936967" y="1451778"/>
                  </a:lnTo>
                  <a:lnTo>
                    <a:pt x="1897083" y="1472399"/>
                  </a:lnTo>
                  <a:lnTo>
                    <a:pt x="1851152" y="1479804"/>
                  </a:lnTo>
                  <a:lnTo>
                    <a:pt x="145288" y="1479804"/>
                  </a:lnTo>
                  <a:lnTo>
                    <a:pt x="99356" y="1472399"/>
                  </a:lnTo>
                  <a:lnTo>
                    <a:pt x="59472" y="1451778"/>
                  </a:lnTo>
                  <a:lnTo>
                    <a:pt x="28025" y="1420331"/>
                  </a:lnTo>
                  <a:lnTo>
                    <a:pt x="7404" y="1380447"/>
                  </a:lnTo>
                  <a:lnTo>
                    <a:pt x="0" y="1334516"/>
                  </a:lnTo>
                  <a:lnTo>
                    <a:pt x="0" y="145287"/>
                  </a:lnTo>
                  <a:close/>
                </a:path>
              </a:pathLst>
            </a:custGeom>
            <a:ln w="19812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02842" y="1085849"/>
              <a:ext cx="1996439" cy="1480185"/>
            </a:xfrm>
            <a:custGeom>
              <a:avLst/>
              <a:gdLst/>
              <a:ahLst/>
              <a:cxnLst/>
              <a:rect l="l" t="t" r="r" b="b"/>
              <a:pathLst>
                <a:path w="1996439" h="1480185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8" y="0"/>
                  </a:lnTo>
                  <a:lnTo>
                    <a:pt x="1851152" y="0"/>
                  </a:lnTo>
                  <a:lnTo>
                    <a:pt x="1897083" y="7404"/>
                  </a:lnTo>
                  <a:lnTo>
                    <a:pt x="1936967" y="28025"/>
                  </a:lnTo>
                  <a:lnTo>
                    <a:pt x="1968414" y="59472"/>
                  </a:lnTo>
                  <a:lnTo>
                    <a:pt x="1989035" y="99356"/>
                  </a:lnTo>
                  <a:lnTo>
                    <a:pt x="1996440" y="145287"/>
                  </a:lnTo>
                  <a:lnTo>
                    <a:pt x="1996440" y="1334516"/>
                  </a:lnTo>
                  <a:lnTo>
                    <a:pt x="1989035" y="1380447"/>
                  </a:lnTo>
                  <a:lnTo>
                    <a:pt x="1968414" y="1420331"/>
                  </a:lnTo>
                  <a:lnTo>
                    <a:pt x="1936967" y="1451778"/>
                  </a:lnTo>
                  <a:lnTo>
                    <a:pt x="1897083" y="1472399"/>
                  </a:lnTo>
                  <a:lnTo>
                    <a:pt x="1851152" y="1479804"/>
                  </a:lnTo>
                  <a:lnTo>
                    <a:pt x="145288" y="1479804"/>
                  </a:lnTo>
                  <a:lnTo>
                    <a:pt x="99356" y="1472399"/>
                  </a:lnTo>
                  <a:lnTo>
                    <a:pt x="59472" y="1451778"/>
                  </a:lnTo>
                  <a:lnTo>
                    <a:pt x="28025" y="1420331"/>
                  </a:lnTo>
                  <a:lnTo>
                    <a:pt x="7404" y="1380447"/>
                  </a:lnTo>
                  <a:lnTo>
                    <a:pt x="0" y="1334516"/>
                  </a:lnTo>
                  <a:lnTo>
                    <a:pt x="0" y="145287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06845" y="1079753"/>
              <a:ext cx="1996439" cy="1481455"/>
            </a:xfrm>
            <a:custGeom>
              <a:avLst/>
              <a:gdLst/>
              <a:ahLst/>
              <a:cxnLst/>
              <a:rect l="l" t="t" r="r" b="b"/>
              <a:pathLst>
                <a:path w="1996440" h="1481455">
                  <a:moveTo>
                    <a:pt x="0" y="145415"/>
                  </a:moveTo>
                  <a:lnTo>
                    <a:pt x="7417" y="99470"/>
                  </a:lnTo>
                  <a:lnTo>
                    <a:pt x="28070" y="59554"/>
                  </a:lnTo>
                  <a:lnTo>
                    <a:pt x="59554" y="28070"/>
                  </a:lnTo>
                  <a:lnTo>
                    <a:pt x="99470" y="7417"/>
                  </a:lnTo>
                  <a:lnTo>
                    <a:pt x="145414" y="0"/>
                  </a:lnTo>
                  <a:lnTo>
                    <a:pt x="1851025" y="0"/>
                  </a:lnTo>
                  <a:lnTo>
                    <a:pt x="1896969" y="7417"/>
                  </a:lnTo>
                  <a:lnTo>
                    <a:pt x="1936885" y="28070"/>
                  </a:lnTo>
                  <a:lnTo>
                    <a:pt x="1968369" y="59554"/>
                  </a:lnTo>
                  <a:lnTo>
                    <a:pt x="1989022" y="99470"/>
                  </a:lnTo>
                  <a:lnTo>
                    <a:pt x="1996439" y="145415"/>
                  </a:lnTo>
                  <a:lnTo>
                    <a:pt x="1996439" y="1335913"/>
                  </a:lnTo>
                  <a:lnTo>
                    <a:pt x="1989022" y="1381857"/>
                  </a:lnTo>
                  <a:lnTo>
                    <a:pt x="1968369" y="1421773"/>
                  </a:lnTo>
                  <a:lnTo>
                    <a:pt x="1936885" y="1453257"/>
                  </a:lnTo>
                  <a:lnTo>
                    <a:pt x="1896969" y="1473910"/>
                  </a:lnTo>
                  <a:lnTo>
                    <a:pt x="1851025" y="1481328"/>
                  </a:lnTo>
                  <a:lnTo>
                    <a:pt x="145414" y="1481328"/>
                  </a:lnTo>
                  <a:lnTo>
                    <a:pt x="99470" y="1473910"/>
                  </a:lnTo>
                  <a:lnTo>
                    <a:pt x="59554" y="1453257"/>
                  </a:lnTo>
                  <a:lnTo>
                    <a:pt x="28070" y="1421773"/>
                  </a:lnTo>
                  <a:lnTo>
                    <a:pt x="7417" y="1381857"/>
                  </a:lnTo>
                  <a:lnTo>
                    <a:pt x="0" y="1335913"/>
                  </a:lnTo>
                  <a:lnTo>
                    <a:pt x="0" y="145415"/>
                  </a:lnTo>
                  <a:close/>
                </a:path>
              </a:pathLst>
            </a:custGeom>
            <a:ln w="19812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06845" y="1079753"/>
              <a:ext cx="1996439" cy="1481455"/>
            </a:xfrm>
            <a:custGeom>
              <a:avLst/>
              <a:gdLst/>
              <a:ahLst/>
              <a:cxnLst/>
              <a:rect l="l" t="t" r="r" b="b"/>
              <a:pathLst>
                <a:path w="1996440" h="1481455">
                  <a:moveTo>
                    <a:pt x="0" y="145415"/>
                  </a:moveTo>
                  <a:lnTo>
                    <a:pt x="7417" y="99470"/>
                  </a:lnTo>
                  <a:lnTo>
                    <a:pt x="28070" y="59554"/>
                  </a:lnTo>
                  <a:lnTo>
                    <a:pt x="59554" y="28070"/>
                  </a:lnTo>
                  <a:lnTo>
                    <a:pt x="99470" y="7417"/>
                  </a:lnTo>
                  <a:lnTo>
                    <a:pt x="145414" y="0"/>
                  </a:lnTo>
                  <a:lnTo>
                    <a:pt x="1851025" y="0"/>
                  </a:lnTo>
                  <a:lnTo>
                    <a:pt x="1896969" y="7417"/>
                  </a:lnTo>
                  <a:lnTo>
                    <a:pt x="1936885" y="28070"/>
                  </a:lnTo>
                  <a:lnTo>
                    <a:pt x="1968369" y="59554"/>
                  </a:lnTo>
                  <a:lnTo>
                    <a:pt x="1989022" y="99470"/>
                  </a:lnTo>
                  <a:lnTo>
                    <a:pt x="1996439" y="145415"/>
                  </a:lnTo>
                  <a:lnTo>
                    <a:pt x="1996439" y="1335913"/>
                  </a:lnTo>
                  <a:lnTo>
                    <a:pt x="1989022" y="1381857"/>
                  </a:lnTo>
                  <a:lnTo>
                    <a:pt x="1968369" y="1421773"/>
                  </a:lnTo>
                  <a:lnTo>
                    <a:pt x="1936885" y="1453257"/>
                  </a:lnTo>
                  <a:lnTo>
                    <a:pt x="1896969" y="1473910"/>
                  </a:lnTo>
                  <a:lnTo>
                    <a:pt x="1851025" y="1481328"/>
                  </a:lnTo>
                  <a:lnTo>
                    <a:pt x="145414" y="1481328"/>
                  </a:lnTo>
                  <a:lnTo>
                    <a:pt x="99470" y="1473910"/>
                  </a:lnTo>
                  <a:lnTo>
                    <a:pt x="59554" y="1453257"/>
                  </a:lnTo>
                  <a:lnTo>
                    <a:pt x="28070" y="1421773"/>
                  </a:lnTo>
                  <a:lnTo>
                    <a:pt x="7417" y="1381857"/>
                  </a:lnTo>
                  <a:lnTo>
                    <a:pt x="0" y="1335913"/>
                  </a:lnTo>
                  <a:lnTo>
                    <a:pt x="0" y="145415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410327" y="1660397"/>
            <a:ext cx="3778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464646"/>
                </a:solidFill>
                <a:latin typeface="Arial"/>
                <a:cs typeface="Arial"/>
              </a:rPr>
              <a:t>VPN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9506" y="3159404"/>
            <a:ext cx="2931160" cy="12693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Start a replication</a:t>
            </a:r>
            <a:r>
              <a:rPr sz="1600" spc="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ts val="173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Connect to source and target  databases</a:t>
            </a:r>
            <a:endParaRPr sz="1600">
              <a:latin typeface="Arial"/>
              <a:cs typeface="Arial"/>
            </a:endParaRPr>
          </a:p>
          <a:p>
            <a:pPr marL="299085" marR="241300" indent="-287020">
              <a:lnSpc>
                <a:spcPts val="1730"/>
              </a:lnSpc>
              <a:spcBef>
                <a:spcPts val="38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Select tables, schemas, or  databases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6391" y="3180664"/>
            <a:ext cx="2959735" cy="11963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08915" marR="173355" indent="-196850" algn="just">
              <a:lnSpc>
                <a:spcPct val="90100"/>
              </a:lnSpc>
              <a:spcBef>
                <a:spcPts val="285"/>
              </a:spcBef>
              <a:buClr>
                <a:srgbClr val="F59200"/>
              </a:buClr>
              <a:buSzPct val="78125"/>
              <a:buChar char=""/>
              <a:tabLst>
                <a:tab pos="20955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Let </a:t>
            </a:r>
            <a:r>
              <a:rPr sz="1600" spc="-25" dirty="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DMS create </a:t>
            </a:r>
            <a:r>
              <a:rPr sz="1600" spc="-50" dirty="0">
                <a:solidFill>
                  <a:srgbClr val="464646"/>
                </a:solidFill>
                <a:latin typeface="Arial"/>
                <a:cs typeface="Arial"/>
              </a:rPr>
              <a:t>tables, 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load data, and keep them in  </a:t>
            </a:r>
            <a:r>
              <a:rPr sz="1600" spc="-10" dirty="0">
                <a:solidFill>
                  <a:srgbClr val="464646"/>
                </a:solidFill>
                <a:latin typeface="Arial"/>
                <a:cs typeface="Arial"/>
              </a:rPr>
              <a:t>sync</a:t>
            </a:r>
            <a:endParaRPr sz="1600">
              <a:latin typeface="Arial"/>
              <a:cs typeface="Arial"/>
            </a:endParaRPr>
          </a:p>
          <a:p>
            <a:pPr marL="208915" marR="5080" indent="-196850" algn="just">
              <a:lnSpc>
                <a:spcPts val="1730"/>
              </a:lnSpc>
              <a:spcBef>
                <a:spcPts val="409"/>
              </a:spcBef>
              <a:buClr>
                <a:srgbClr val="F59200"/>
              </a:buClr>
              <a:buSzPct val="78125"/>
              <a:buChar char=""/>
              <a:tabLst>
                <a:tab pos="20955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Switch applications over to the  target at </a:t>
            </a:r>
            <a:r>
              <a:rPr sz="1600" spc="-10" dirty="0">
                <a:solidFill>
                  <a:srgbClr val="464646"/>
                </a:solidFill>
                <a:latin typeface="Arial"/>
                <a:cs typeface="Arial"/>
              </a:rPr>
              <a:t>your</a:t>
            </a:r>
            <a:r>
              <a:rPr sz="1600" spc="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convenience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672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Keep </a:t>
            </a:r>
            <a:r>
              <a:rPr spc="-15" dirty="0"/>
              <a:t>your </a:t>
            </a:r>
            <a:r>
              <a:rPr spc="-5" dirty="0"/>
              <a:t>apps running during the</a:t>
            </a:r>
            <a:r>
              <a:rPr spc="140" dirty="0"/>
              <a:t> </a:t>
            </a:r>
            <a:r>
              <a:rPr spc="-5" dirty="0"/>
              <a:t>migration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45478" y="1074546"/>
            <a:ext cx="309245" cy="323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145" marR="5080" indent="-5080">
              <a:lnSpc>
                <a:spcPct val="103299"/>
              </a:lnSpc>
              <a:spcBef>
                <a:spcPts val="85"/>
              </a:spcBef>
            </a:pPr>
            <a:r>
              <a:rPr sz="950" b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950" b="1" spc="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S  DMS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97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Multi-AZ option for high</a:t>
            </a:r>
            <a:r>
              <a:rPr spc="55" dirty="0"/>
              <a:t> </a:t>
            </a:r>
            <a:r>
              <a:rPr spc="-5" dirty="0"/>
              <a:t>availability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48228" y="1581911"/>
            <a:ext cx="2703830" cy="483234"/>
            <a:chOff x="3348228" y="1581911"/>
            <a:chExt cx="2703830" cy="483234"/>
          </a:xfrm>
        </p:grpSpPr>
        <p:sp>
          <p:nvSpPr>
            <p:cNvPr id="4" name="object 4"/>
            <p:cNvSpPr/>
            <p:nvPr/>
          </p:nvSpPr>
          <p:spPr>
            <a:xfrm>
              <a:off x="3348228" y="1581911"/>
              <a:ext cx="2703576" cy="483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5472" y="1606295"/>
              <a:ext cx="2609088" cy="3886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5472" y="1606295"/>
              <a:ext cx="2609215" cy="388620"/>
            </a:xfrm>
            <a:custGeom>
              <a:avLst/>
              <a:gdLst/>
              <a:ahLst/>
              <a:cxnLst/>
              <a:rect l="l" t="t" r="r" b="b"/>
              <a:pathLst>
                <a:path w="2609215" h="388619">
                  <a:moveTo>
                    <a:pt x="0" y="388619"/>
                  </a:moveTo>
                  <a:lnTo>
                    <a:pt x="2609088" y="388619"/>
                  </a:lnTo>
                  <a:lnTo>
                    <a:pt x="2609088" y="0"/>
                  </a:lnTo>
                  <a:lnTo>
                    <a:pt x="0" y="0"/>
                  </a:lnTo>
                  <a:lnTo>
                    <a:pt x="0" y="388619"/>
                  </a:lnTo>
                  <a:close/>
                </a:path>
              </a:pathLst>
            </a:custGeom>
            <a:ln w="9144">
              <a:solidFill>
                <a:srgbClr val="FAB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93850" y="1599057"/>
            <a:ext cx="599440" cy="471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90"/>
              </a:spcBef>
            </a:pP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FF0000"/>
                </a:solidFill>
                <a:latin typeface="Arial"/>
                <a:cs typeface="Arial"/>
              </a:rPr>
              <a:t>mer  premises  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95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AWS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4767" y="1370075"/>
            <a:ext cx="634365" cy="810895"/>
            <a:chOff x="2334767" y="1370075"/>
            <a:chExt cx="634365" cy="810895"/>
          </a:xfrm>
        </p:grpSpPr>
        <p:sp>
          <p:nvSpPr>
            <p:cNvPr id="9" name="object 9"/>
            <p:cNvSpPr/>
            <p:nvPr/>
          </p:nvSpPr>
          <p:spPr>
            <a:xfrm>
              <a:off x="2334767" y="1370075"/>
              <a:ext cx="633983" cy="8107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2011" y="1394459"/>
              <a:ext cx="539495" cy="7162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2011" y="1394459"/>
              <a:ext cx="539750" cy="716280"/>
            </a:xfrm>
            <a:custGeom>
              <a:avLst/>
              <a:gdLst/>
              <a:ahLst/>
              <a:cxnLst/>
              <a:rect l="l" t="t" r="r" b="b"/>
              <a:pathLst>
                <a:path w="539750" h="716280">
                  <a:moveTo>
                    <a:pt x="539495" y="67437"/>
                  </a:moveTo>
                  <a:lnTo>
                    <a:pt x="502666" y="101458"/>
                  </a:lnTo>
                  <a:lnTo>
                    <a:pt x="460486" y="115109"/>
                  </a:lnTo>
                  <a:lnTo>
                    <a:pt x="405892" y="125659"/>
                  </a:lnTo>
                  <a:lnTo>
                    <a:pt x="341455" y="132462"/>
                  </a:lnTo>
                  <a:lnTo>
                    <a:pt x="269748" y="134874"/>
                  </a:lnTo>
                  <a:lnTo>
                    <a:pt x="198040" y="132462"/>
                  </a:lnTo>
                  <a:lnTo>
                    <a:pt x="133603" y="125659"/>
                  </a:lnTo>
                  <a:lnTo>
                    <a:pt x="79009" y="115109"/>
                  </a:lnTo>
                  <a:lnTo>
                    <a:pt x="36829" y="101458"/>
                  </a:lnTo>
                  <a:lnTo>
                    <a:pt x="0" y="67437"/>
                  </a:lnTo>
                  <a:lnTo>
                    <a:pt x="9636" y="49521"/>
                  </a:lnTo>
                  <a:lnTo>
                    <a:pt x="79009" y="19764"/>
                  </a:lnTo>
                  <a:lnTo>
                    <a:pt x="133603" y="9214"/>
                  </a:lnTo>
                  <a:lnTo>
                    <a:pt x="198040" y="2411"/>
                  </a:lnTo>
                  <a:lnTo>
                    <a:pt x="269748" y="0"/>
                  </a:lnTo>
                  <a:lnTo>
                    <a:pt x="341455" y="2411"/>
                  </a:lnTo>
                  <a:lnTo>
                    <a:pt x="405892" y="9214"/>
                  </a:lnTo>
                  <a:lnTo>
                    <a:pt x="460486" y="19764"/>
                  </a:lnTo>
                  <a:lnTo>
                    <a:pt x="502665" y="33415"/>
                  </a:lnTo>
                  <a:lnTo>
                    <a:pt x="539495" y="67437"/>
                  </a:lnTo>
                  <a:close/>
                </a:path>
                <a:path w="539750" h="716280">
                  <a:moveTo>
                    <a:pt x="539495" y="67437"/>
                  </a:moveTo>
                  <a:lnTo>
                    <a:pt x="539495" y="648842"/>
                  </a:lnTo>
                  <a:lnTo>
                    <a:pt x="529859" y="666758"/>
                  </a:lnTo>
                  <a:lnTo>
                    <a:pt x="460486" y="696515"/>
                  </a:lnTo>
                  <a:lnTo>
                    <a:pt x="405892" y="707065"/>
                  </a:lnTo>
                  <a:lnTo>
                    <a:pt x="341455" y="713868"/>
                  </a:lnTo>
                  <a:lnTo>
                    <a:pt x="269748" y="716279"/>
                  </a:lnTo>
                  <a:lnTo>
                    <a:pt x="198040" y="713868"/>
                  </a:lnTo>
                  <a:lnTo>
                    <a:pt x="133603" y="707065"/>
                  </a:lnTo>
                  <a:lnTo>
                    <a:pt x="79009" y="696515"/>
                  </a:lnTo>
                  <a:lnTo>
                    <a:pt x="36829" y="682864"/>
                  </a:lnTo>
                  <a:lnTo>
                    <a:pt x="0" y="648842"/>
                  </a:lnTo>
                  <a:lnTo>
                    <a:pt x="0" y="67437"/>
                  </a:lnTo>
                </a:path>
              </a:pathLst>
            </a:custGeom>
            <a:ln w="9144">
              <a:solidFill>
                <a:srgbClr val="FAB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71866" y="1671015"/>
            <a:ext cx="30924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WS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2682" y="1072641"/>
            <a:ext cx="7276465" cy="2957195"/>
            <a:chOff x="1392682" y="1072641"/>
            <a:chExt cx="7276465" cy="2957195"/>
          </a:xfrm>
        </p:grpSpPr>
        <p:sp>
          <p:nvSpPr>
            <p:cNvPr id="14" name="object 14"/>
            <p:cNvSpPr/>
            <p:nvPr/>
          </p:nvSpPr>
          <p:spPr>
            <a:xfrm>
              <a:off x="4008120" y="1464563"/>
              <a:ext cx="1226820" cy="660400"/>
            </a:xfrm>
            <a:custGeom>
              <a:avLst/>
              <a:gdLst/>
              <a:ahLst/>
              <a:cxnLst/>
              <a:rect l="l" t="t" r="r" b="b"/>
              <a:pathLst>
                <a:path w="1226820" h="660400">
                  <a:moveTo>
                    <a:pt x="385952" y="131952"/>
                  </a:moveTo>
                  <a:lnTo>
                    <a:pt x="338324" y="138871"/>
                  </a:lnTo>
                  <a:lnTo>
                    <a:pt x="295982" y="158470"/>
                  </a:lnTo>
                  <a:lnTo>
                    <a:pt x="260917" y="189011"/>
                  </a:lnTo>
                  <a:lnTo>
                    <a:pt x="235125" y="228757"/>
                  </a:lnTo>
                  <a:lnTo>
                    <a:pt x="220599" y="275971"/>
                  </a:lnTo>
                  <a:lnTo>
                    <a:pt x="169310" y="282195"/>
                  </a:lnTo>
                  <a:lnTo>
                    <a:pt x="122603" y="299330"/>
                  </a:lnTo>
                  <a:lnTo>
                    <a:pt x="81682" y="325066"/>
                  </a:lnTo>
                  <a:lnTo>
                    <a:pt x="47756" y="357096"/>
                  </a:lnTo>
                  <a:lnTo>
                    <a:pt x="22029" y="393112"/>
                  </a:lnTo>
                  <a:lnTo>
                    <a:pt x="5708" y="430805"/>
                  </a:lnTo>
                  <a:lnTo>
                    <a:pt x="0" y="467868"/>
                  </a:lnTo>
                  <a:lnTo>
                    <a:pt x="0" y="479933"/>
                  </a:lnTo>
                  <a:lnTo>
                    <a:pt x="6508" y="520132"/>
                  </a:lnTo>
                  <a:lnTo>
                    <a:pt x="25071" y="557597"/>
                  </a:lnTo>
                  <a:lnTo>
                    <a:pt x="54244" y="591070"/>
                  </a:lnTo>
                  <a:lnTo>
                    <a:pt x="92583" y="619293"/>
                  </a:lnTo>
                  <a:lnTo>
                    <a:pt x="138644" y="641010"/>
                  </a:lnTo>
                  <a:lnTo>
                    <a:pt x="190984" y="654961"/>
                  </a:lnTo>
                  <a:lnTo>
                    <a:pt x="248157" y="659892"/>
                  </a:lnTo>
                  <a:lnTo>
                    <a:pt x="978662" y="659892"/>
                  </a:lnTo>
                  <a:lnTo>
                    <a:pt x="1035835" y="654961"/>
                  </a:lnTo>
                  <a:lnTo>
                    <a:pt x="1088175" y="641010"/>
                  </a:lnTo>
                  <a:lnTo>
                    <a:pt x="1134236" y="619293"/>
                  </a:lnTo>
                  <a:lnTo>
                    <a:pt x="1172575" y="591070"/>
                  </a:lnTo>
                  <a:lnTo>
                    <a:pt x="1201748" y="557597"/>
                  </a:lnTo>
                  <a:lnTo>
                    <a:pt x="1220311" y="520132"/>
                  </a:lnTo>
                  <a:lnTo>
                    <a:pt x="1226819" y="479933"/>
                  </a:lnTo>
                  <a:lnTo>
                    <a:pt x="1226819" y="467868"/>
                  </a:lnTo>
                  <a:lnTo>
                    <a:pt x="1205371" y="391503"/>
                  </a:lnTo>
                  <a:lnTo>
                    <a:pt x="1180290" y="353964"/>
                  </a:lnTo>
                  <a:lnTo>
                    <a:pt x="1147176" y="320416"/>
                  </a:lnTo>
                  <a:lnTo>
                    <a:pt x="1107184" y="293528"/>
                  </a:lnTo>
                  <a:lnTo>
                    <a:pt x="1061465" y="275971"/>
                  </a:lnTo>
                  <a:lnTo>
                    <a:pt x="1057438" y="230346"/>
                  </a:lnTo>
                  <a:lnTo>
                    <a:pt x="1045799" y="187382"/>
                  </a:lnTo>
                  <a:lnTo>
                    <a:pt x="1031120" y="155956"/>
                  </a:lnTo>
                  <a:lnTo>
                    <a:pt x="468629" y="155956"/>
                  </a:lnTo>
                  <a:lnTo>
                    <a:pt x="447960" y="147169"/>
                  </a:lnTo>
                  <a:lnTo>
                    <a:pt x="427291" y="139477"/>
                  </a:lnTo>
                  <a:lnTo>
                    <a:pt x="406622" y="134024"/>
                  </a:lnTo>
                  <a:lnTo>
                    <a:pt x="385952" y="131952"/>
                  </a:lnTo>
                  <a:close/>
                </a:path>
                <a:path w="1226820" h="660400">
                  <a:moveTo>
                    <a:pt x="758189" y="0"/>
                  </a:moveTo>
                  <a:lnTo>
                    <a:pt x="705974" y="4233"/>
                  </a:lnTo>
                  <a:lnTo>
                    <a:pt x="656164" y="16233"/>
                  </a:lnTo>
                  <a:lnTo>
                    <a:pt x="609486" y="34949"/>
                  </a:lnTo>
                  <a:lnTo>
                    <a:pt x="566668" y="59330"/>
                  </a:lnTo>
                  <a:lnTo>
                    <a:pt x="528434" y="88326"/>
                  </a:lnTo>
                  <a:lnTo>
                    <a:pt x="495513" y="120884"/>
                  </a:lnTo>
                  <a:lnTo>
                    <a:pt x="468629" y="155956"/>
                  </a:lnTo>
                  <a:lnTo>
                    <a:pt x="1031120" y="155956"/>
                  </a:lnTo>
                  <a:lnTo>
                    <a:pt x="1002334" y="111456"/>
                  </a:lnTo>
                  <a:lnTo>
                    <a:pt x="971835" y="79501"/>
                  </a:lnTo>
                  <a:lnTo>
                    <a:pt x="936376" y="52226"/>
                  </a:lnTo>
                  <a:lnTo>
                    <a:pt x="896618" y="30134"/>
                  </a:lnTo>
                  <a:lnTo>
                    <a:pt x="853226" y="13729"/>
                  </a:lnTo>
                  <a:lnTo>
                    <a:pt x="806862" y="3516"/>
                  </a:lnTo>
                  <a:lnTo>
                    <a:pt x="758189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8120" y="1464563"/>
              <a:ext cx="1226820" cy="660400"/>
            </a:xfrm>
            <a:custGeom>
              <a:avLst/>
              <a:gdLst/>
              <a:ahLst/>
              <a:cxnLst/>
              <a:rect l="l" t="t" r="r" b="b"/>
              <a:pathLst>
                <a:path w="1226820" h="660400">
                  <a:moveTo>
                    <a:pt x="1061465" y="275971"/>
                  </a:moveTo>
                  <a:lnTo>
                    <a:pt x="1057438" y="230346"/>
                  </a:lnTo>
                  <a:lnTo>
                    <a:pt x="1045799" y="187382"/>
                  </a:lnTo>
                  <a:lnTo>
                    <a:pt x="1027210" y="147584"/>
                  </a:lnTo>
                  <a:lnTo>
                    <a:pt x="1002334" y="111456"/>
                  </a:lnTo>
                  <a:lnTo>
                    <a:pt x="971835" y="79501"/>
                  </a:lnTo>
                  <a:lnTo>
                    <a:pt x="936376" y="52226"/>
                  </a:lnTo>
                  <a:lnTo>
                    <a:pt x="896618" y="30134"/>
                  </a:lnTo>
                  <a:lnTo>
                    <a:pt x="853226" y="13729"/>
                  </a:lnTo>
                  <a:lnTo>
                    <a:pt x="806862" y="3516"/>
                  </a:lnTo>
                  <a:lnTo>
                    <a:pt x="758189" y="0"/>
                  </a:lnTo>
                  <a:lnTo>
                    <a:pt x="705974" y="4233"/>
                  </a:lnTo>
                  <a:lnTo>
                    <a:pt x="656164" y="16233"/>
                  </a:lnTo>
                  <a:lnTo>
                    <a:pt x="609486" y="34949"/>
                  </a:lnTo>
                  <a:lnTo>
                    <a:pt x="566668" y="59330"/>
                  </a:lnTo>
                  <a:lnTo>
                    <a:pt x="528434" y="88326"/>
                  </a:lnTo>
                  <a:lnTo>
                    <a:pt x="495513" y="120884"/>
                  </a:lnTo>
                  <a:lnTo>
                    <a:pt x="468629" y="155956"/>
                  </a:lnTo>
                  <a:lnTo>
                    <a:pt x="447960" y="147169"/>
                  </a:lnTo>
                  <a:lnTo>
                    <a:pt x="427291" y="139477"/>
                  </a:lnTo>
                  <a:lnTo>
                    <a:pt x="406622" y="134024"/>
                  </a:lnTo>
                  <a:lnTo>
                    <a:pt x="385952" y="131952"/>
                  </a:lnTo>
                  <a:lnTo>
                    <a:pt x="338324" y="138871"/>
                  </a:lnTo>
                  <a:lnTo>
                    <a:pt x="295982" y="158470"/>
                  </a:lnTo>
                  <a:lnTo>
                    <a:pt x="260917" y="189011"/>
                  </a:lnTo>
                  <a:lnTo>
                    <a:pt x="235125" y="228757"/>
                  </a:lnTo>
                  <a:lnTo>
                    <a:pt x="220599" y="275971"/>
                  </a:lnTo>
                  <a:lnTo>
                    <a:pt x="169310" y="282195"/>
                  </a:lnTo>
                  <a:lnTo>
                    <a:pt x="122603" y="299330"/>
                  </a:lnTo>
                  <a:lnTo>
                    <a:pt x="81682" y="325066"/>
                  </a:lnTo>
                  <a:lnTo>
                    <a:pt x="47756" y="357096"/>
                  </a:lnTo>
                  <a:lnTo>
                    <a:pt x="22029" y="393112"/>
                  </a:lnTo>
                  <a:lnTo>
                    <a:pt x="5708" y="430805"/>
                  </a:lnTo>
                  <a:lnTo>
                    <a:pt x="0" y="467868"/>
                  </a:lnTo>
                  <a:lnTo>
                    <a:pt x="0" y="479933"/>
                  </a:lnTo>
                  <a:lnTo>
                    <a:pt x="6508" y="520132"/>
                  </a:lnTo>
                  <a:lnTo>
                    <a:pt x="25071" y="557597"/>
                  </a:lnTo>
                  <a:lnTo>
                    <a:pt x="54244" y="591070"/>
                  </a:lnTo>
                  <a:lnTo>
                    <a:pt x="92583" y="619293"/>
                  </a:lnTo>
                  <a:lnTo>
                    <a:pt x="138644" y="641010"/>
                  </a:lnTo>
                  <a:lnTo>
                    <a:pt x="190984" y="654961"/>
                  </a:lnTo>
                  <a:lnTo>
                    <a:pt x="248157" y="659892"/>
                  </a:lnTo>
                  <a:lnTo>
                    <a:pt x="670480" y="659892"/>
                  </a:lnTo>
                  <a:lnTo>
                    <a:pt x="887349" y="659892"/>
                  </a:lnTo>
                  <a:lnTo>
                    <a:pt x="967247" y="659892"/>
                  </a:lnTo>
                  <a:lnTo>
                    <a:pt x="978662" y="659892"/>
                  </a:lnTo>
                  <a:lnTo>
                    <a:pt x="1035835" y="654961"/>
                  </a:lnTo>
                  <a:lnTo>
                    <a:pt x="1088175" y="641010"/>
                  </a:lnTo>
                  <a:lnTo>
                    <a:pt x="1134236" y="619293"/>
                  </a:lnTo>
                  <a:lnTo>
                    <a:pt x="1172575" y="591070"/>
                  </a:lnTo>
                  <a:lnTo>
                    <a:pt x="1201748" y="557597"/>
                  </a:lnTo>
                  <a:lnTo>
                    <a:pt x="1220311" y="520132"/>
                  </a:lnTo>
                  <a:lnTo>
                    <a:pt x="1226819" y="479933"/>
                  </a:lnTo>
                  <a:lnTo>
                    <a:pt x="1226819" y="467868"/>
                  </a:lnTo>
                  <a:lnTo>
                    <a:pt x="1221265" y="430361"/>
                  </a:lnTo>
                  <a:lnTo>
                    <a:pt x="1205371" y="391503"/>
                  </a:lnTo>
                  <a:lnTo>
                    <a:pt x="1180290" y="353964"/>
                  </a:lnTo>
                  <a:lnTo>
                    <a:pt x="1147176" y="320416"/>
                  </a:lnTo>
                  <a:lnTo>
                    <a:pt x="1107184" y="293528"/>
                  </a:lnTo>
                  <a:lnTo>
                    <a:pt x="1061465" y="275971"/>
                  </a:lnTo>
                  <a:close/>
                </a:path>
              </a:pathLst>
            </a:custGeom>
            <a:ln w="9144">
              <a:solidFill>
                <a:srgbClr val="6362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2521" y="1518897"/>
              <a:ext cx="620201" cy="677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63012" y="1540763"/>
              <a:ext cx="3858767" cy="3154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0746" y="1618615"/>
              <a:ext cx="3657600" cy="120650"/>
            </a:xfrm>
            <a:custGeom>
              <a:avLst/>
              <a:gdLst/>
              <a:ahLst/>
              <a:cxnLst/>
              <a:rect l="l" t="t" r="r" b="b"/>
              <a:pathLst>
                <a:path w="3657600" h="120650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3657600" h="120650">
                  <a:moveTo>
                    <a:pt x="73496" y="47117"/>
                  </a:moveTo>
                  <a:lnTo>
                    <a:pt x="25654" y="47117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3657600" h="120650">
                  <a:moveTo>
                    <a:pt x="3657600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3657600" y="73025"/>
                  </a:lnTo>
                  <a:lnTo>
                    <a:pt x="3657600" y="47117"/>
                  </a:lnTo>
                  <a:close/>
                </a:path>
                <a:path w="3657600" h="12065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365760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3657600" h="12065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91400" y="1365503"/>
              <a:ext cx="633983" cy="8122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8644" y="1389887"/>
              <a:ext cx="539496" cy="7178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8644" y="1389887"/>
              <a:ext cx="539750" cy="718185"/>
            </a:xfrm>
            <a:custGeom>
              <a:avLst/>
              <a:gdLst/>
              <a:ahLst/>
              <a:cxnLst/>
              <a:rect l="l" t="t" r="r" b="b"/>
              <a:pathLst>
                <a:path w="539750" h="718185">
                  <a:moveTo>
                    <a:pt x="539496" y="67437"/>
                  </a:moveTo>
                  <a:lnTo>
                    <a:pt x="502666" y="101458"/>
                  </a:lnTo>
                  <a:lnTo>
                    <a:pt x="460486" y="115109"/>
                  </a:lnTo>
                  <a:lnTo>
                    <a:pt x="405892" y="125659"/>
                  </a:lnTo>
                  <a:lnTo>
                    <a:pt x="341455" y="132462"/>
                  </a:lnTo>
                  <a:lnTo>
                    <a:pt x="269748" y="134874"/>
                  </a:lnTo>
                  <a:lnTo>
                    <a:pt x="198040" y="132462"/>
                  </a:lnTo>
                  <a:lnTo>
                    <a:pt x="133603" y="125659"/>
                  </a:lnTo>
                  <a:lnTo>
                    <a:pt x="79009" y="115109"/>
                  </a:lnTo>
                  <a:lnTo>
                    <a:pt x="36829" y="101458"/>
                  </a:lnTo>
                  <a:lnTo>
                    <a:pt x="0" y="67437"/>
                  </a:lnTo>
                  <a:lnTo>
                    <a:pt x="9636" y="49521"/>
                  </a:lnTo>
                  <a:lnTo>
                    <a:pt x="79009" y="19764"/>
                  </a:lnTo>
                  <a:lnTo>
                    <a:pt x="133603" y="9214"/>
                  </a:lnTo>
                  <a:lnTo>
                    <a:pt x="198040" y="2411"/>
                  </a:lnTo>
                  <a:lnTo>
                    <a:pt x="269748" y="0"/>
                  </a:lnTo>
                  <a:lnTo>
                    <a:pt x="341455" y="2411"/>
                  </a:lnTo>
                  <a:lnTo>
                    <a:pt x="405892" y="9214"/>
                  </a:lnTo>
                  <a:lnTo>
                    <a:pt x="460486" y="19764"/>
                  </a:lnTo>
                  <a:lnTo>
                    <a:pt x="502666" y="33415"/>
                  </a:lnTo>
                  <a:lnTo>
                    <a:pt x="539496" y="67437"/>
                  </a:lnTo>
                  <a:close/>
                </a:path>
                <a:path w="539750" h="718185">
                  <a:moveTo>
                    <a:pt x="539496" y="67437"/>
                  </a:moveTo>
                  <a:lnTo>
                    <a:pt x="539496" y="650367"/>
                  </a:lnTo>
                  <a:lnTo>
                    <a:pt x="529859" y="668282"/>
                  </a:lnTo>
                  <a:lnTo>
                    <a:pt x="460486" y="698039"/>
                  </a:lnTo>
                  <a:lnTo>
                    <a:pt x="405892" y="708589"/>
                  </a:lnTo>
                  <a:lnTo>
                    <a:pt x="341455" y="715392"/>
                  </a:lnTo>
                  <a:lnTo>
                    <a:pt x="269748" y="717804"/>
                  </a:lnTo>
                  <a:lnTo>
                    <a:pt x="198040" y="715392"/>
                  </a:lnTo>
                  <a:lnTo>
                    <a:pt x="133603" y="708589"/>
                  </a:lnTo>
                  <a:lnTo>
                    <a:pt x="79009" y="698039"/>
                  </a:lnTo>
                  <a:lnTo>
                    <a:pt x="36829" y="684388"/>
                  </a:lnTo>
                  <a:lnTo>
                    <a:pt x="0" y="650367"/>
                  </a:lnTo>
                  <a:lnTo>
                    <a:pt x="0" y="67437"/>
                  </a:lnTo>
                </a:path>
              </a:pathLst>
            </a:custGeom>
            <a:ln w="9144">
              <a:solidFill>
                <a:srgbClr val="FAB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4635" y="1347215"/>
              <a:ext cx="656844" cy="8366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5596" y="1395983"/>
              <a:ext cx="539750" cy="718185"/>
            </a:xfrm>
            <a:custGeom>
              <a:avLst/>
              <a:gdLst/>
              <a:ahLst/>
              <a:cxnLst/>
              <a:rect l="l" t="t" r="r" b="b"/>
              <a:pathLst>
                <a:path w="539750" h="718185">
                  <a:moveTo>
                    <a:pt x="539496" y="67437"/>
                  </a:moveTo>
                  <a:lnTo>
                    <a:pt x="502666" y="101458"/>
                  </a:lnTo>
                  <a:lnTo>
                    <a:pt x="460486" y="115109"/>
                  </a:lnTo>
                  <a:lnTo>
                    <a:pt x="405892" y="125659"/>
                  </a:lnTo>
                  <a:lnTo>
                    <a:pt x="341455" y="132462"/>
                  </a:lnTo>
                  <a:lnTo>
                    <a:pt x="269748" y="134874"/>
                  </a:lnTo>
                  <a:lnTo>
                    <a:pt x="198040" y="132462"/>
                  </a:lnTo>
                  <a:lnTo>
                    <a:pt x="133603" y="125659"/>
                  </a:lnTo>
                  <a:lnTo>
                    <a:pt x="79009" y="115109"/>
                  </a:lnTo>
                  <a:lnTo>
                    <a:pt x="36829" y="101458"/>
                  </a:lnTo>
                  <a:lnTo>
                    <a:pt x="0" y="67437"/>
                  </a:lnTo>
                  <a:lnTo>
                    <a:pt x="9636" y="49521"/>
                  </a:lnTo>
                  <a:lnTo>
                    <a:pt x="79009" y="19764"/>
                  </a:lnTo>
                  <a:lnTo>
                    <a:pt x="133603" y="9214"/>
                  </a:lnTo>
                  <a:lnTo>
                    <a:pt x="198040" y="2411"/>
                  </a:lnTo>
                  <a:lnTo>
                    <a:pt x="269748" y="0"/>
                  </a:lnTo>
                  <a:lnTo>
                    <a:pt x="341455" y="2411"/>
                  </a:lnTo>
                  <a:lnTo>
                    <a:pt x="405892" y="9214"/>
                  </a:lnTo>
                  <a:lnTo>
                    <a:pt x="460486" y="19764"/>
                  </a:lnTo>
                  <a:lnTo>
                    <a:pt x="502666" y="33415"/>
                  </a:lnTo>
                  <a:lnTo>
                    <a:pt x="539496" y="67437"/>
                  </a:lnTo>
                  <a:close/>
                </a:path>
                <a:path w="539750" h="718185">
                  <a:moveTo>
                    <a:pt x="539496" y="67437"/>
                  </a:moveTo>
                  <a:lnTo>
                    <a:pt x="539496" y="650366"/>
                  </a:lnTo>
                  <a:lnTo>
                    <a:pt x="529859" y="668282"/>
                  </a:lnTo>
                  <a:lnTo>
                    <a:pt x="460486" y="698039"/>
                  </a:lnTo>
                  <a:lnTo>
                    <a:pt x="405892" y="708589"/>
                  </a:lnTo>
                  <a:lnTo>
                    <a:pt x="341455" y="715392"/>
                  </a:lnTo>
                  <a:lnTo>
                    <a:pt x="269748" y="717803"/>
                  </a:lnTo>
                  <a:lnTo>
                    <a:pt x="198040" y="715392"/>
                  </a:lnTo>
                  <a:lnTo>
                    <a:pt x="133603" y="708589"/>
                  </a:lnTo>
                  <a:lnTo>
                    <a:pt x="79009" y="698039"/>
                  </a:lnTo>
                  <a:lnTo>
                    <a:pt x="36829" y="684388"/>
                  </a:lnTo>
                  <a:lnTo>
                    <a:pt x="0" y="650366"/>
                  </a:lnTo>
                  <a:lnTo>
                    <a:pt x="0" y="67437"/>
                  </a:lnTo>
                </a:path>
              </a:pathLst>
            </a:custGeom>
            <a:ln w="9144">
              <a:solidFill>
                <a:srgbClr val="FAB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73823" y="1539240"/>
              <a:ext cx="582168" cy="3154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17258" y="1617090"/>
              <a:ext cx="380365" cy="120650"/>
            </a:xfrm>
            <a:custGeom>
              <a:avLst/>
              <a:gdLst/>
              <a:ahLst/>
              <a:cxnLst/>
              <a:rect l="l" t="t" r="r" b="b"/>
              <a:pathLst>
                <a:path w="380365" h="120650">
                  <a:moveTo>
                    <a:pt x="328821" y="60071"/>
                  </a:moveTo>
                  <a:lnTo>
                    <a:pt x="270256" y="94234"/>
                  </a:lnTo>
                  <a:lnTo>
                    <a:pt x="264033" y="97789"/>
                  </a:lnTo>
                  <a:lnTo>
                    <a:pt x="262000" y="105791"/>
                  </a:lnTo>
                  <a:lnTo>
                    <a:pt x="265557" y="111887"/>
                  </a:lnTo>
                  <a:lnTo>
                    <a:pt x="269240" y="118110"/>
                  </a:lnTo>
                  <a:lnTo>
                    <a:pt x="277114" y="120142"/>
                  </a:lnTo>
                  <a:lnTo>
                    <a:pt x="283337" y="116586"/>
                  </a:lnTo>
                  <a:lnTo>
                    <a:pt x="358026" y="73025"/>
                  </a:lnTo>
                  <a:lnTo>
                    <a:pt x="354457" y="73025"/>
                  </a:lnTo>
                  <a:lnTo>
                    <a:pt x="354457" y="71247"/>
                  </a:lnTo>
                  <a:lnTo>
                    <a:pt x="347980" y="71247"/>
                  </a:lnTo>
                  <a:lnTo>
                    <a:pt x="328821" y="60071"/>
                  </a:lnTo>
                  <a:close/>
                </a:path>
                <a:path w="380365" h="120650">
                  <a:moveTo>
                    <a:pt x="306614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306614" y="73025"/>
                  </a:lnTo>
                  <a:lnTo>
                    <a:pt x="328821" y="60071"/>
                  </a:lnTo>
                  <a:lnTo>
                    <a:pt x="306614" y="47117"/>
                  </a:lnTo>
                  <a:close/>
                </a:path>
                <a:path w="380365" h="120650">
                  <a:moveTo>
                    <a:pt x="358026" y="47117"/>
                  </a:moveTo>
                  <a:lnTo>
                    <a:pt x="354457" y="47117"/>
                  </a:lnTo>
                  <a:lnTo>
                    <a:pt x="354457" y="73025"/>
                  </a:lnTo>
                  <a:lnTo>
                    <a:pt x="358026" y="73025"/>
                  </a:lnTo>
                  <a:lnTo>
                    <a:pt x="380238" y="60071"/>
                  </a:lnTo>
                  <a:lnTo>
                    <a:pt x="358026" y="47117"/>
                  </a:lnTo>
                  <a:close/>
                </a:path>
                <a:path w="380365" h="120650">
                  <a:moveTo>
                    <a:pt x="347980" y="48895"/>
                  </a:moveTo>
                  <a:lnTo>
                    <a:pt x="328821" y="60071"/>
                  </a:lnTo>
                  <a:lnTo>
                    <a:pt x="347980" y="71247"/>
                  </a:lnTo>
                  <a:lnTo>
                    <a:pt x="347980" y="48895"/>
                  </a:lnTo>
                  <a:close/>
                </a:path>
                <a:path w="380365" h="120650">
                  <a:moveTo>
                    <a:pt x="354457" y="48895"/>
                  </a:moveTo>
                  <a:lnTo>
                    <a:pt x="347980" y="48895"/>
                  </a:lnTo>
                  <a:lnTo>
                    <a:pt x="347980" y="71247"/>
                  </a:lnTo>
                  <a:lnTo>
                    <a:pt x="354457" y="71247"/>
                  </a:lnTo>
                  <a:lnTo>
                    <a:pt x="354457" y="48895"/>
                  </a:lnTo>
                  <a:close/>
                </a:path>
                <a:path w="380365" h="120650">
                  <a:moveTo>
                    <a:pt x="277114" y="0"/>
                  </a:moveTo>
                  <a:lnTo>
                    <a:pt x="269240" y="2032"/>
                  </a:lnTo>
                  <a:lnTo>
                    <a:pt x="265557" y="8255"/>
                  </a:lnTo>
                  <a:lnTo>
                    <a:pt x="262000" y="14350"/>
                  </a:lnTo>
                  <a:lnTo>
                    <a:pt x="264033" y="22351"/>
                  </a:lnTo>
                  <a:lnTo>
                    <a:pt x="270256" y="25908"/>
                  </a:lnTo>
                  <a:lnTo>
                    <a:pt x="328821" y="60071"/>
                  </a:lnTo>
                  <a:lnTo>
                    <a:pt x="347980" y="48895"/>
                  </a:lnTo>
                  <a:lnTo>
                    <a:pt x="354457" y="48895"/>
                  </a:lnTo>
                  <a:lnTo>
                    <a:pt x="354457" y="47117"/>
                  </a:lnTo>
                  <a:lnTo>
                    <a:pt x="358026" y="47117"/>
                  </a:lnTo>
                  <a:lnTo>
                    <a:pt x="283337" y="3556"/>
                  </a:lnTo>
                  <a:lnTo>
                    <a:pt x="277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4264" y="1673351"/>
              <a:ext cx="4681728" cy="3154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7698" y="1751202"/>
              <a:ext cx="4480560" cy="120650"/>
            </a:xfrm>
            <a:custGeom>
              <a:avLst/>
              <a:gdLst/>
              <a:ahLst/>
              <a:cxnLst/>
              <a:rect l="l" t="t" r="r" b="b"/>
              <a:pathLst>
                <a:path w="4480559" h="120650">
                  <a:moveTo>
                    <a:pt x="4429270" y="60071"/>
                  </a:moveTo>
                  <a:lnTo>
                    <a:pt x="4370705" y="94234"/>
                  </a:lnTo>
                  <a:lnTo>
                    <a:pt x="4364482" y="97789"/>
                  </a:lnTo>
                  <a:lnTo>
                    <a:pt x="4362450" y="105791"/>
                  </a:lnTo>
                  <a:lnTo>
                    <a:pt x="4366006" y="111887"/>
                  </a:lnTo>
                  <a:lnTo>
                    <a:pt x="4369561" y="118110"/>
                  </a:lnTo>
                  <a:lnTo>
                    <a:pt x="4377562" y="120142"/>
                  </a:lnTo>
                  <a:lnTo>
                    <a:pt x="4458349" y="73025"/>
                  </a:lnTo>
                  <a:lnTo>
                    <a:pt x="4454906" y="73025"/>
                  </a:lnTo>
                  <a:lnTo>
                    <a:pt x="4454906" y="71247"/>
                  </a:lnTo>
                  <a:lnTo>
                    <a:pt x="4448429" y="71247"/>
                  </a:lnTo>
                  <a:lnTo>
                    <a:pt x="4429270" y="60071"/>
                  </a:lnTo>
                  <a:close/>
                </a:path>
                <a:path w="4480559" h="120650">
                  <a:moveTo>
                    <a:pt x="440706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4407063" y="73025"/>
                  </a:lnTo>
                  <a:lnTo>
                    <a:pt x="4429270" y="60071"/>
                  </a:lnTo>
                  <a:lnTo>
                    <a:pt x="4407063" y="47117"/>
                  </a:lnTo>
                  <a:close/>
                </a:path>
                <a:path w="4480559" h="120650">
                  <a:moveTo>
                    <a:pt x="4458348" y="47117"/>
                  </a:moveTo>
                  <a:lnTo>
                    <a:pt x="4454906" y="47117"/>
                  </a:lnTo>
                  <a:lnTo>
                    <a:pt x="4454906" y="73025"/>
                  </a:lnTo>
                  <a:lnTo>
                    <a:pt x="4458349" y="73025"/>
                  </a:lnTo>
                  <a:lnTo>
                    <a:pt x="4480559" y="60071"/>
                  </a:lnTo>
                  <a:lnTo>
                    <a:pt x="4458348" y="47117"/>
                  </a:lnTo>
                  <a:close/>
                </a:path>
                <a:path w="4480559" h="120650">
                  <a:moveTo>
                    <a:pt x="4448429" y="48895"/>
                  </a:moveTo>
                  <a:lnTo>
                    <a:pt x="4429270" y="60071"/>
                  </a:lnTo>
                  <a:lnTo>
                    <a:pt x="4448429" y="71247"/>
                  </a:lnTo>
                  <a:lnTo>
                    <a:pt x="4448429" y="48895"/>
                  </a:lnTo>
                  <a:close/>
                </a:path>
                <a:path w="4480559" h="120650">
                  <a:moveTo>
                    <a:pt x="4454906" y="48895"/>
                  </a:moveTo>
                  <a:lnTo>
                    <a:pt x="4448429" y="48895"/>
                  </a:lnTo>
                  <a:lnTo>
                    <a:pt x="4448429" y="71247"/>
                  </a:lnTo>
                  <a:lnTo>
                    <a:pt x="4454906" y="71247"/>
                  </a:lnTo>
                  <a:lnTo>
                    <a:pt x="4454906" y="48895"/>
                  </a:lnTo>
                  <a:close/>
                </a:path>
                <a:path w="4480559" h="120650">
                  <a:moveTo>
                    <a:pt x="4377562" y="0"/>
                  </a:moveTo>
                  <a:lnTo>
                    <a:pt x="4369561" y="2032"/>
                  </a:lnTo>
                  <a:lnTo>
                    <a:pt x="4366006" y="8255"/>
                  </a:lnTo>
                  <a:lnTo>
                    <a:pt x="4362450" y="14350"/>
                  </a:lnTo>
                  <a:lnTo>
                    <a:pt x="4364482" y="22351"/>
                  </a:lnTo>
                  <a:lnTo>
                    <a:pt x="4370705" y="25908"/>
                  </a:lnTo>
                  <a:lnTo>
                    <a:pt x="4429270" y="60071"/>
                  </a:lnTo>
                  <a:lnTo>
                    <a:pt x="4448429" y="48895"/>
                  </a:lnTo>
                  <a:lnTo>
                    <a:pt x="4454906" y="48895"/>
                  </a:lnTo>
                  <a:lnTo>
                    <a:pt x="4454906" y="47117"/>
                  </a:lnTo>
                  <a:lnTo>
                    <a:pt x="4458348" y="47117"/>
                  </a:lnTo>
                  <a:lnTo>
                    <a:pt x="437756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2842" y="1085849"/>
              <a:ext cx="1996439" cy="1480185"/>
            </a:xfrm>
            <a:custGeom>
              <a:avLst/>
              <a:gdLst/>
              <a:ahLst/>
              <a:cxnLst/>
              <a:rect l="l" t="t" r="r" b="b"/>
              <a:pathLst>
                <a:path w="1996439" h="1480185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8" y="0"/>
                  </a:lnTo>
                  <a:lnTo>
                    <a:pt x="1851152" y="0"/>
                  </a:lnTo>
                  <a:lnTo>
                    <a:pt x="1897083" y="7404"/>
                  </a:lnTo>
                  <a:lnTo>
                    <a:pt x="1936967" y="28025"/>
                  </a:lnTo>
                  <a:lnTo>
                    <a:pt x="1968414" y="59472"/>
                  </a:lnTo>
                  <a:lnTo>
                    <a:pt x="1989035" y="99356"/>
                  </a:lnTo>
                  <a:lnTo>
                    <a:pt x="1996440" y="145287"/>
                  </a:lnTo>
                  <a:lnTo>
                    <a:pt x="1996440" y="1334516"/>
                  </a:lnTo>
                  <a:lnTo>
                    <a:pt x="1989035" y="1380447"/>
                  </a:lnTo>
                  <a:lnTo>
                    <a:pt x="1968414" y="1420331"/>
                  </a:lnTo>
                  <a:lnTo>
                    <a:pt x="1936967" y="1451778"/>
                  </a:lnTo>
                  <a:lnTo>
                    <a:pt x="1897083" y="1472399"/>
                  </a:lnTo>
                  <a:lnTo>
                    <a:pt x="1851152" y="1479804"/>
                  </a:lnTo>
                  <a:lnTo>
                    <a:pt x="145288" y="1479804"/>
                  </a:lnTo>
                  <a:lnTo>
                    <a:pt x="99356" y="1472399"/>
                  </a:lnTo>
                  <a:lnTo>
                    <a:pt x="59472" y="1451778"/>
                  </a:lnTo>
                  <a:lnTo>
                    <a:pt x="28025" y="1420331"/>
                  </a:lnTo>
                  <a:lnTo>
                    <a:pt x="7404" y="1380447"/>
                  </a:lnTo>
                  <a:lnTo>
                    <a:pt x="0" y="1334516"/>
                  </a:lnTo>
                  <a:lnTo>
                    <a:pt x="0" y="145287"/>
                  </a:lnTo>
                  <a:close/>
                </a:path>
              </a:pathLst>
            </a:custGeom>
            <a:ln w="19812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02842" y="1085849"/>
              <a:ext cx="1996439" cy="1480185"/>
            </a:xfrm>
            <a:custGeom>
              <a:avLst/>
              <a:gdLst/>
              <a:ahLst/>
              <a:cxnLst/>
              <a:rect l="l" t="t" r="r" b="b"/>
              <a:pathLst>
                <a:path w="1996439" h="1480185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8" y="0"/>
                  </a:lnTo>
                  <a:lnTo>
                    <a:pt x="1851152" y="0"/>
                  </a:lnTo>
                  <a:lnTo>
                    <a:pt x="1897083" y="7404"/>
                  </a:lnTo>
                  <a:lnTo>
                    <a:pt x="1936967" y="28025"/>
                  </a:lnTo>
                  <a:lnTo>
                    <a:pt x="1968414" y="59472"/>
                  </a:lnTo>
                  <a:lnTo>
                    <a:pt x="1989035" y="99356"/>
                  </a:lnTo>
                  <a:lnTo>
                    <a:pt x="1996440" y="145287"/>
                  </a:lnTo>
                  <a:lnTo>
                    <a:pt x="1996440" y="1334516"/>
                  </a:lnTo>
                  <a:lnTo>
                    <a:pt x="1989035" y="1380447"/>
                  </a:lnTo>
                  <a:lnTo>
                    <a:pt x="1968414" y="1420331"/>
                  </a:lnTo>
                  <a:lnTo>
                    <a:pt x="1936967" y="1451778"/>
                  </a:lnTo>
                  <a:lnTo>
                    <a:pt x="1897083" y="1472399"/>
                  </a:lnTo>
                  <a:lnTo>
                    <a:pt x="1851152" y="1479804"/>
                  </a:lnTo>
                  <a:lnTo>
                    <a:pt x="145288" y="1479804"/>
                  </a:lnTo>
                  <a:lnTo>
                    <a:pt x="99356" y="1472399"/>
                  </a:lnTo>
                  <a:lnTo>
                    <a:pt x="59472" y="1451778"/>
                  </a:lnTo>
                  <a:lnTo>
                    <a:pt x="28025" y="1420331"/>
                  </a:lnTo>
                  <a:lnTo>
                    <a:pt x="7404" y="1380447"/>
                  </a:lnTo>
                  <a:lnTo>
                    <a:pt x="0" y="1334516"/>
                  </a:lnTo>
                  <a:lnTo>
                    <a:pt x="0" y="145287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83046" y="1082801"/>
              <a:ext cx="2575560" cy="2936875"/>
            </a:xfrm>
            <a:custGeom>
              <a:avLst/>
              <a:gdLst/>
              <a:ahLst/>
              <a:cxnLst/>
              <a:rect l="l" t="t" r="r" b="b"/>
              <a:pathLst>
                <a:path w="2575559" h="2936875">
                  <a:moveTo>
                    <a:pt x="0" y="252857"/>
                  </a:moveTo>
                  <a:lnTo>
                    <a:pt x="4072" y="207392"/>
                  </a:lnTo>
                  <a:lnTo>
                    <a:pt x="15813" y="164606"/>
                  </a:lnTo>
                  <a:lnTo>
                    <a:pt x="34511" y="125212"/>
                  </a:lnTo>
                  <a:lnTo>
                    <a:pt x="59452" y="89923"/>
                  </a:lnTo>
                  <a:lnTo>
                    <a:pt x="89923" y="59452"/>
                  </a:lnTo>
                  <a:lnTo>
                    <a:pt x="125212" y="34511"/>
                  </a:lnTo>
                  <a:lnTo>
                    <a:pt x="164606" y="15813"/>
                  </a:lnTo>
                  <a:lnTo>
                    <a:pt x="207392" y="4072"/>
                  </a:lnTo>
                  <a:lnTo>
                    <a:pt x="252856" y="0"/>
                  </a:lnTo>
                  <a:lnTo>
                    <a:pt x="2322703" y="0"/>
                  </a:lnTo>
                  <a:lnTo>
                    <a:pt x="2368167" y="4072"/>
                  </a:lnTo>
                  <a:lnTo>
                    <a:pt x="2410953" y="15813"/>
                  </a:lnTo>
                  <a:lnTo>
                    <a:pt x="2450347" y="34511"/>
                  </a:lnTo>
                  <a:lnTo>
                    <a:pt x="2485636" y="59452"/>
                  </a:lnTo>
                  <a:lnTo>
                    <a:pt x="2516107" y="89923"/>
                  </a:lnTo>
                  <a:lnTo>
                    <a:pt x="2541048" y="125212"/>
                  </a:lnTo>
                  <a:lnTo>
                    <a:pt x="2559746" y="164606"/>
                  </a:lnTo>
                  <a:lnTo>
                    <a:pt x="2571487" y="207392"/>
                  </a:lnTo>
                  <a:lnTo>
                    <a:pt x="2575559" y="252857"/>
                  </a:lnTo>
                  <a:lnTo>
                    <a:pt x="2575559" y="2683891"/>
                  </a:lnTo>
                  <a:lnTo>
                    <a:pt x="2571487" y="2729342"/>
                  </a:lnTo>
                  <a:lnTo>
                    <a:pt x="2559746" y="2772121"/>
                  </a:lnTo>
                  <a:lnTo>
                    <a:pt x="2541048" y="2811512"/>
                  </a:lnTo>
                  <a:lnTo>
                    <a:pt x="2516107" y="2846803"/>
                  </a:lnTo>
                  <a:lnTo>
                    <a:pt x="2485636" y="2877279"/>
                  </a:lnTo>
                  <a:lnTo>
                    <a:pt x="2450347" y="2902225"/>
                  </a:lnTo>
                  <a:lnTo>
                    <a:pt x="2410953" y="2920928"/>
                  </a:lnTo>
                  <a:lnTo>
                    <a:pt x="2368167" y="2932674"/>
                  </a:lnTo>
                  <a:lnTo>
                    <a:pt x="2322703" y="2936748"/>
                  </a:lnTo>
                  <a:lnTo>
                    <a:pt x="252856" y="2936748"/>
                  </a:lnTo>
                  <a:lnTo>
                    <a:pt x="207392" y="2932674"/>
                  </a:lnTo>
                  <a:lnTo>
                    <a:pt x="164606" y="2920928"/>
                  </a:lnTo>
                  <a:lnTo>
                    <a:pt x="125212" y="2902225"/>
                  </a:lnTo>
                  <a:lnTo>
                    <a:pt x="89923" y="2877279"/>
                  </a:lnTo>
                  <a:lnTo>
                    <a:pt x="59452" y="2846803"/>
                  </a:lnTo>
                  <a:lnTo>
                    <a:pt x="34511" y="2811512"/>
                  </a:lnTo>
                  <a:lnTo>
                    <a:pt x="15813" y="2772121"/>
                  </a:lnTo>
                  <a:lnTo>
                    <a:pt x="4072" y="2729342"/>
                  </a:lnTo>
                  <a:lnTo>
                    <a:pt x="0" y="2683891"/>
                  </a:lnTo>
                  <a:lnTo>
                    <a:pt x="0" y="252857"/>
                  </a:lnTo>
                  <a:close/>
                </a:path>
              </a:pathLst>
            </a:custGeom>
            <a:ln w="19812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83046" y="1082801"/>
              <a:ext cx="2575560" cy="2936875"/>
            </a:xfrm>
            <a:custGeom>
              <a:avLst/>
              <a:gdLst/>
              <a:ahLst/>
              <a:cxnLst/>
              <a:rect l="l" t="t" r="r" b="b"/>
              <a:pathLst>
                <a:path w="2575559" h="2936875">
                  <a:moveTo>
                    <a:pt x="0" y="252857"/>
                  </a:moveTo>
                  <a:lnTo>
                    <a:pt x="4072" y="207392"/>
                  </a:lnTo>
                  <a:lnTo>
                    <a:pt x="15813" y="164606"/>
                  </a:lnTo>
                  <a:lnTo>
                    <a:pt x="34511" y="125212"/>
                  </a:lnTo>
                  <a:lnTo>
                    <a:pt x="59452" y="89923"/>
                  </a:lnTo>
                  <a:lnTo>
                    <a:pt x="89923" y="59452"/>
                  </a:lnTo>
                  <a:lnTo>
                    <a:pt x="125212" y="34511"/>
                  </a:lnTo>
                  <a:lnTo>
                    <a:pt x="164606" y="15813"/>
                  </a:lnTo>
                  <a:lnTo>
                    <a:pt x="207392" y="4072"/>
                  </a:lnTo>
                  <a:lnTo>
                    <a:pt x="252856" y="0"/>
                  </a:lnTo>
                  <a:lnTo>
                    <a:pt x="2322703" y="0"/>
                  </a:lnTo>
                  <a:lnTo>
                    <a:pt x="2368167" y="4072"/>
                  </a:lnTo>
                  <a:lnTo>
                    <a:pt x="2410953" y="15813"/>
                  </a:lnTo>
                  <a:lnTo>
                    <a:pt x="2450347" y="34511"/>
                  </a:lnTo>
                  <a:lnTo>
                    <a:pt x="2485636" y="59452"/>
                  </a:lnTo>
                  <a:lnTo>
                    <a:pt x="2516107" y="89923"/>
                  </a:lnTo>
                  <a:lnTo>
                    <a:pt x="2541048" y="125212"/>
                  </a:lnTo>
                  <a:lnTo>
                    <a:pt x="2559746" y="164606"/>
                  </a:lnTo>
                  <a:lnTo>
                    <a:pt x="2571487" y="207392"/>
                  </a:lnTo>
                  <a:lnTo>
                    <a:pt x="2575559" y="252857"/>
                  </a:lnTo>
                  <a:lnTo>
                    <a:pt x="2575559" y="2683891"/>
                  </a:lnTo>
                  <a:lnTo>
                    <a:pt x="2571487" y="2729342"/>
                  </a:lnTo>
                  <a:lnTo>
                    <a:pt x="2559746" y="2772121"/>
                  </a:lnTo>
                  <a:lnTo>
                    <a:pt x="2541048" y="2811512"/>
                  </a:lnTo>
                  <a:lnTo>
                    <a:pt x="2516107" y="2846803"/>
                  </a:lnTo>
                  <a:lnTo>
                    <a:pt x="2485636" y="2877279"/>
                  </a:lnTo>
                  <a:lnTo>
                    <a:pt x="2450347" y="2902225"/>
                  </a:lnTo>
                  <a:lnTo>
                    <a:pt x="2410953" y="2920928"/>
                  </a:lnTo>
                  <a:lnTo>
                    <a:pt x="2368167" y="2932674"/>
                  </a:lnTo>
                  <a:lnTo>
                    <a:pt x="2322703" y="2936748"/>
                  </a:lnTo>
                  <a:lnTo>
                    <a:pt x="252856" y="2936748"/>
                  </a:lnTo>
                  <a:lnTo>
                    <a:pt x="207392" y="2932674"/>
                  </a:lnTo>
                  <a:lnTo>
                    <a:pt x="164606" y="2920928"/>
                  </a:lnTo>
                  <a:lnTo>
                    <a:pt x="125212" y="2902225"/>
                  </a:lnTo>
                  <a:lnTo>
                    <a:pt x="89923" y="2877279"/>
                  </a:lnTo>
                  <a:lnTo>
                    <a:pt x="59452" y="2846803"/>
                  </a:lnTo>
                  <a:lnTo>
                    <a:pt x="34511" y="2811512"/>
                  </a:lnTo>
                  <a:lnTo>
                    <a:pt x="15813" y="2772121"/>
                  </a:lnTo>
                  <a:lnTo>
                    <a:pt x="4072" y="2729342"/>
                  </a:lnTo>
                  <a:lnTo>
                    <a:pt x="0" y="2683891"/>
                  </a:lnTo>
                  <a:lnTo>
                    <a:pt x="0" y="252857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86198" y="2191257"/>
            <a:ext cx="4152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64646"/>
                </a:solidFill>
                <a:latin typeface="Arial"/>
                <a:cs typeface="Arial"/>
              </a:rPr>
              <a:t>Inte</a:t>
            </a:r>
            <a:r>
              <a:rPr sz="900" spc="-5" dirty="0">
                <a:solidFill>
                  <a:srgbClr val="464646"/>
                </a:solidFill>
                <a:latin typeface="Arial"/>
                <a:cs typeface="Arial"/>
              </a:rPr>
              <a:t>rne</a:t>
            </a:r>
            <a:r>
              <a:rPr sz="9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10327" y="1660397"/>
            <a:ext cx="3778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464646"/>
                </a:solidFill>
                <a:latin typeface="Arial"/>
                <a:cs typeface="Arial"/>
              </a:rPr>
              <a:t>VPN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17640" y="1317116"/>
            <a:ext cx="6216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AWS</a:t>
            </a:r>
            <a:r>
              <a:rPr sz="9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DMS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20997" y="3192017"/>
            <a:ext cx="620201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51803" y="2998723"/>
            <a:ext cx="6216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AWS</a:t>
            </a:r>
            <a:r>
              <a:rPr sz="9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DMS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04076" y="2241804"/>
            <a:ext cx="317500" cy="905510"/>
            <a:chOff x="6704076" y="2241804"/>
            <a:chExt cx="317500" cy="905510"/>
          </a:xfrm>
        </p:grpSpPr>
        <p:sp>
          <p:nvSpPr>
            <p:cNvPr id="38" name="object 38"/>
            <p:cNvSpPr/>
            <p:nvPr/>
          </p:nvSpPr>
          <p:spPr>
            <a:xfrm>
              <a:off x="6704076" y="2241804"/>
              <a:ext cx="316992" cy="9052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01485" y="2263775"/>
              <a:ext cx="120650" cy="704850"/>
            </a:xfrm>
            <a:custGeom>
              <a:avLst/>
              <a:gdLst/>
              <a:ahLst/>
              <a:cxnLst/>
              <a:rect l="l" t="t" r="r" b="b"/>
              <a:pathLst>
                <a:path w="120650" h="704850">
                  <a:moveTo>
                    <a:pt x="68707" y="0"/>
                  </a:moveTo>
                  <a:lnTo>
                    <a:pt x="42799" y="254"/>
                  </a:lnTo>
                  <a:lnTo>
                    <a:pt x="43561" y="103886"/>
                  </a:lnTo>
                  <a:lnTo>
                    <a:pt x="69469" y="103631"/>
                  </a:lnTo>
                  <a:lnTo>
                    <a:pt x="68707" y="0"/>
                  </a:lnTo>
                  <a:close/>
                </a:path>
                <a:path w="120650" h="704850">
                  <a:moveTo>
                    <a:pt x="69976" y="181356"/>
                  </a:moveTo>
                  <a:lnTo>
                    <a:pt x="44069" y="181610"/>
                  </a:lnTo>
                  <a:lnTo>
                    <a:pt x="44831" y="285242"/>
                  </a:lnTo>
                  <a:lnTo>
                    <a:pt x="70739" y="284988"/>
                  </a:lnTo>
                  <a:lnTo>
                    <a:pt x="69976" y="181356"/>
                  </a:lnTo>
                  <a:close/>
                </a:path>
                <a:path w="120650" h="704850">
                  <a:moveTo>
                    <a:pt x="71374" y="362712"/>
                  </a:moveTo>
                  <a:lnTo>
                    <a:pt x="45466" y="362966"/>
                  </a:lnTo>
                  <a:lnTo>
                    <a:pt x="46228" y="466598"/>
                  </a:lnTo>
                  <a:lnTo>
                    <a:pt x="72136" y="466344"/>
                  </a:lnTo>
                  <a:lnTo>
                    <a:pt x="71374" y="362712"/>
                  </a:lnTo>
                  <a:close/>
                </a:path>
                <a:path w="120650" h="704850">
                  <a:moveTo>
                    <a:pt x="14350" y="586613"/>
                  </a:moveTo>
                  <a:lnTo>
                    <a:pt x="8128" y="590295"/>
                  </a:lnTo>
                  <a:lnTo>
                    <a:pt x="2032" y="593979"/>
                  </a:lnTo>
                  <a:lnTo>
                    <a:pt x="0" y="601852"/>
                  </a:lnTo>
                  <a:lnTo>
                    <a:pt x="60833" y="704595"/>
                  </a:lnTo>
                  <a:lnTo>
                    <a:pt x="79265" y="672464"/>
                  </a:lnTo>
                  <a:lnTo>
                    <a:pt x="49403" y="672464"/>
                  </a:lnTo>
                  <a:lnTo>
                    <a:pt x="60520" y="653096"/>
                  </a:lnTo>
                  <a:lnTo>
                    <a:pt x="57463" y="647954"/>
                  </a:lnTo>
                  <a:lnTo>
                    <a:pt x="47498" y="647954"/>
                  </a:lnTo>
                  <a:lnTo>
                    <a:pt x="47373" y="630979"/>
                  </a:lnTo>
                  <a:lnTo>
                    <a:pt x="22225" y="588644"/>
                  </a:lnTo>
                  <a:lnTo>
                    <a:pt x="14350" y="586613"/>
                  </a:lnTo>
                  <a:close/>
                </a:path>
                <a:path w="120650" h="704850">
                  <a:moveTo>
                    <a:pt x="60520" y="653096"/>
                  </a:moveTo>
                  <a:lnTo>
                    <a:pt x="49403" y="672464"/>
                  </a:lnTo>
                  <a:lnTo>
                    <a:pt x="71882" y="672211"/>
                  </a:lnTo>
                  <a:lnTo>
                    <a:pt x="60520" y="653096"/>
                  </a:lnTo>
                  <a:close/>
                </a:path>
                <a:path w="120650" h="704850">
                  <a:moveTo>
                    <a:pt x="105664" y="585977"/>
                  </a:moveTo>
                  <a:lnTo>
                    <a:pt x="97790" y="588137"/>
                  </a:lnTo>
                  <a:lnTo>
                    <a:pt x="73282" y="630862"/>
                  </a:lnTo>
                  <a:lnTo>
                    <a:pt x="73406" y="647700"/>
                  </a:lnTo>
                  <a:lnTo>
                    <a:pt x="63562" y="647796"/>
                  </a:lnTo>
                  <a:lnTo>
                    <a:pt x="60520" y="653096"/>
                  </a:lnTo>
                  <a:lnTo>
                    <a:pt x="71882" y="672211"/>
                  </a:lnTo>
                  <a:lnTo>
                    <a:pt x="49403" y="672464"/>
                  </a:lnTo>
                  <a:lnTo>
                    <a:pt x="79265" y="672464"/>
                  </a:lnTo>
                  <a:lnTo>
                    <a:pt x="116713" y="607187"/>
                  </a:lnTo>
                  <a:lnTo>
                    <a:pt x="120269" y="601091"/>
                  </a:lnTo>
                  <a:lnTo>
                    <a:pt x="118110" y="593089"/>
                  </a:lnTo>
                  <a:lnTo>
                    <a:pt x="105664" y="585977"/>
                  </a:lnTo>
                  <a:close/>
                </a:path>
                <a:path w="120650" h="704850">
                  <a:moveTo>
                    <a:pt x="47373" y="630979"/>
                  </a:moveTo>
                  <a:lnTo>
                    <a:pt x="47498" y="647954"/>
                  </a:lnTo>
                  <a:lnTo>
                    <a:pt x="57405" y="647856"/>
                  </a:lnTo>
                  <a:lnTo>
                    <a:pt x="47373" y="630979"/>
                  </a:lnTo>
                  <a:close/>
                </a:path>
                <a:path w="120650" h="704850">
                  <a:moveTo>
                    <a:pt x="57405" y="647856"/>
                  </a:moveTo>
                  <a:lnTo>
                    <a:pt x="47498" y="647954"/>
                  </a:lnTo>
                  <a:lnTo>
                    <a:pt x="57463" y="647954"/>
                  </a:lnTo>
                  <a:close/>
                </a:path>
                <a:path w="120650" h="704850">
                  <a:moveTo>
                    <a:pt x="72644" y="544068"/>
                  </a:moveTo>
                  <a:lnTo>
                    <a:pt x="46736" y="544322"/>
                  </a:lnTo>
                  <a:lnTo>
                    <a:pt x="47373" y="630979"/>
                  </a:lnTo>
                  <a:lnTo>
                    <a:pt x="57405" y="647856"/>
                  </a:lnTo>
                  <a:lnTo>
                    <a:pt x="63562" y="647796"/>
                  </a:lnTo>
                  <a:lnTo>
                    <a:pt x="73282" y="630862"/>
                  </a:lnTo>
                  <a:lnTo>
                    <a:pt x="72644" y="544068"/>
                  </a:lnTo>
                  <a:close/>
                </a:path>
                <a:path w="120650" h="704850">
                  <a:moveTo>
                    <a:pt x="73282" y="630862"/>
                  </a:moveTo>
                  <a:lnTo>
                    <a:pt x="63562" y="647796"/>
                  </a:lnTo>
                  <a:lnTo>
                    <a:pt x="73406" y="647700"/>
                  </a:lnTo>
                  <a:lnTo>
                    <a:pt x="73282" y="63086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82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AWS </a:t>
            </a:r>
            <a:r>
              <a:rPr spc="-5" dirty="0"/>
              <a:t>Database Migration service</a:t>
            </a:r>
            <a:r>
              <a:rPr spc="135" dirty="0"/>
              <a:t> </a:t>
            </a:r>
            <a:r>
              <a:rPr spc="-5" dirty="0"/>
              <a:t>pricing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6797" y="1087018"/>
            <a:ext cx="3913504" cy="342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T2 </a:t>
            </a:r>
            <a:r>
              <a:rPr sz="1350" spc="-5" dirty="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developing and periodic data migration</a:t>
            </a:r>
            <a:r>
              <a:rPr sz="1350" spc="-15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tasks  C4 </a:t>
            </a:r>
            <a:r>
              <a:rPr sz="1350" spc="-5" dirty="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large databases and minimizing</a:t>
            </a:r>
            <a:r>
              <a:rPr sz="1350" spc="-14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time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T2 pricing starts at $0.018 per hour </a:t>
            </a:r>
            <a:r>
              <a:rPr sz="1350" spc="-5" dirty="0">
                <a:solidFill>
                  <a:srgbClr val="4D4D4B"/>
                </a:solidFill>
                <a:latin typeface="Arial"/>
                <a:cs typeface="Arial"/>
              </a:rPr>
              <a:t>for</a:t>
            </a:r>
            <a:r>
              <a:rPr sz="1350" spc="-18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T2.micro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350" spc="5" dirty="0">
                <a:solidFill>
                  <a:srgbClr val="4D4D4B"/>
                </a:solidFill>
                <a:latin typeface="Arial"/>
                <a:cs typeface="Arial"/>
              </a:rPr>
              <a:t>C4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pricing starts at $0.154 per hour </a:t>
            </a:r>
            <a:r>
              <a:rPr sz="1350" spc="-5" dirty="0">
                <a:solidFill>
                  <a:srgbClr val="4D4D4B"/>
                </a:solidFill>
                <a:latin typeface="Arial"/>
                <a:cs typeface="Arial"/>
              </a:rPr>
              <a:t>for</a:t>
            </a:r>
            <a:r>
              <a:rPr sz="1350" spc="-14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C4.large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12700" marR="222885">
              <a:lnSpc>
                <a:spcPct val="109600"/>
              </a:lnSpc>
            </a:pP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50 GB GP2 storage included </a:t>
            </a:r>
            <a:r>
              <a:rPr sz="1350" spc="-5" dirty="0">
                <a:solidFill>
                  <a:srgbClr val="4D4D4B"/>
                </a:solidFill>
                <a:latin typeface="Arial"/>
                <a:cs typeface="Arial"/>
              </a:rPr>
              <a:t>with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T2 instances  100 GB GP2 storage included </a:t>
            </a:r>
            <a:r>
              <a:rPr sz="1350" spc="-5" dirty="0">
                <a:solidFill>
                  <a:srgbClr val="4D4D4B"/>
                </a:solidFill>
                <a:latin typeface="Arial"/>
                <a:cs typeface="Arial"/>
              </a:rPr>
              <a:t>with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C4</a:t>
            </a:r>
            <a:r>
              <a:rPr sz="1350" spc="-1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1350">
              <a:latin typeface="Arial"/>
              <a:cs typeface="Arial"/>
            </a:endParaRPr>
          </a:p>
          <a:p>
            <a:pPr marL="12700" marR="285115">
              <a:lnSpc>
                <a:spcPct val="220000"/>
              </a:lnSpc>
              <a:spcBef>
                <a:spcPts val="5"/>
              </a:spcBef>
            </a:pP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Data transfer inbound and </a:t>
            </a:r>
            <a:r>
              <a:rPr sz="1350" spc="-5" dirty="0">
                <a:solidFill>
                  <a:srgbClr val="4D4D4B"/>
                </a:solidFill>
                <a:latin typeface="Arial"/>
                <a:cs typeface="Arial"/>
              </a:rPr>
              <a:t>within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AZ is free  Data transfer across</a:t>
            </a:r>
            <a:r>
              <a:rPr sz="1350" spc="-28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AZs starts at $0.01 per GB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marL="12700" marR="1068070">
              <a:lnSpc>
                <a:spcPct val="110500"/>
              </a:lnSpc>
            </a:pPr>
            <a:r>
              <a:rPr sz="1350" dirty="0">
                <a:solidFill>
                  <a:srgbClr val="4D4D4B"/>
                </a:solidFill>
                <a:latin typeface="Arial"/>
                <a:cs typeface="Arial"/>
              </a:rPr>
              <a:t>Complete pricing details here:  </a:t>
            </a:r>
            <a:r>
              <a:rPr sz="1350" u="sng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https://aws.amazon.com/dms/pricing/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853" y="1015082"/>
            <a:ext cx="3598422" cy="3992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284" y="2103881"/>
            <a:ext cx="4210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Migrating to</a:t>
            </a:r>
            <a:r>
              <a:rPr sz="4000" spc="-185" dirty="0"/>
              <a:t> </a:t>
            </a:r>
            <a:r>
              <a:rPr sz="4000" spc="-80" dirty="0"/>
              <a:t>AWS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284" y="2103881"/>
            <a:ext cx="7980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Migration Scenarios and Options</a:t>
            </a:r>
            <a:endParaRPr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21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On-Premises Migration</a:t>
            </a:r>
            <a:r>
              <a:rPr spc="55" dirty="0"/>
              <a:t> </a:t>
            </a:r>
            <a:r>
              <a:rPr spc="-5" dirty="0"/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760730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7465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An on-premises database to a database on Amazon RDS</a:t>
            </a:r>
            <a:r>
              <a:rPr sz="2000" spc="-3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DB  instance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900">
              <a:latin typeface="Arial"/>
              <a:cs typeface="Arial"/>
            </a:endParaRPr>
          </a:p>
          <a:p>
            <a:pPr marL="355600" marR="4876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An on-premises database to a database on an Amazon</a:t>
            </a:r>
            <a:r>
              <a:rPr sz="2000" spc="-3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EC2  instance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Migration from an on-premises database to another</a:t>
            </a:r>
            <a:r>
              <a:rPr sz="20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on-premises  database is not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supported.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272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RDS Migration</a:t>
            </a:r>
            <a:r>
              <a:rPr spc="-20" dirty="0"/>
              <a:t> </a:t>
            </a:r>
            <a:r>
              <a:rPr spc="-5" dirty="0"/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768985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955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 database on an Amazon RDS DB instance to an</a:t>
            </a:r>
            <a:r>
              <a:rPr sz="2000" spc="-36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on-premises  database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 database on an</a:t>
            </a:r>
            <a:r>
              <a:rPr sz="2000" spc="-4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Amazon RDS DB instance to a database on an  Amazon RDS DB</a:t>
            </a:r>
            <a:r>
              <a:rPr sz="2000" spc="-4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 database on an</a:t>
            </a:r>
            <a:r>
              <a:rPr sz="2000" spc="-4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Amazon RDS DB instance to a database on an  Amazon EC2</a:t>
            </a:r>
            <a:r>
              <a:rPr sz="2000" spc="-3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212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EC2 Migration</a:t>
            </a:r>
            <a:r>
              <a:rPr spc="-20" dirty="0"/>
              <a:t> </a:t>
            </a:r>
            <a:r>
              <a:rPr spc="-5" dirty="0"/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722947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59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 database on an Amazon EC2 instance to an</a:t>
            </a:r>
            <a:r>
              <a:rPr sz="2000" spc="-37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on-premises  database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1016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 database on an</a:t>
            </a:r>
            <a:r>
              <a:rPr sz="2000" spc="-4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Amazon EC2 instance to a database on an  Amazon EC2</a:t>
            </a:r>
            <a:r>
              <a:rPr sz="2000" spc="-3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 database on an Amazon EC2 instance to a database on</a:t>
            </a:r>
            <a:r>
              <a:rPr sz="2000" spc="-38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an  Amazon RDS DB</a:t>
            </a:r>
            <a:r>
              <a:rPr sz="2000" spc="-4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DMS</a:t>
            </a:r>
            <a:r>
              <a:rPr spc="-8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3268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Replication</a:t>
            </a:r>
            <a:r>
              <a:rPr sz="2400" spc="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506" y="2193798"/>
            <a:ext cx="1500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Endpoints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06" y="3291332"/>
            <a:ext cx="10204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20" dirty="0">
                <a:solidFill>
                  <a:srgbClr val="4D4D4B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4D4D4B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ks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Replication</a:t>
            </a:r>
            <a:r>
              <a:rPr spc="-10" dirty="0"/>
              <a:t> </a:t>
            </a:r>
            <a:r>
              <a:rPr spc="-5" dirty="0"/>
              <a:t>Instances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7207884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Performs the work of the</a:t>
            </a:r>
            <a:r>
              <a:rPr sz="2000" spc="-1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migration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40" dirty="0">
                <a:solidFill>
                  <a:srgbClr val="4D4D4B"/>
                </a:solidFill>
                <a:latin typeface="Arial"/>
                <a:cs typeface="Arial"/>
              </a:rPr>
              <a:t>Tasks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run on</a:t>
            </a:r>
            <a:r>
              <a:rPr sz="2000" spc="-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Can support multiple</a:t>
            </a:r>
            <a:r>
              <a:rPr sz="2000" spc="-6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DMS currently supports T2 and C4 instance classes</a:t>
            </a:r>
            <a:r>
              <a:rPr sz="2000" spc="-204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for  replication</a:t>
            </a:r>
            <a:r>
              <a:rPr sz="2000" spc="-4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864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 and Private Replication</a:t>
            </a:r>
            <a:r>
              <a:rPr spc="75" dirty="0"/>
              <a:t> </a:t>
            </a:r>
            <a:r>
              <a:rPr spc="-5" dirty="0"/>
              <a:t>Instances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7892415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79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 replication instance should have a public </a:t>
            </a: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IP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address if the</a:t>
            </a:r>
            <a:r>
              <a:rPr sz="2000" spc="-30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source  or target database is located in a network that is not connected to  the replication instance's </a:t>
            </a: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VPC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by using a </a:t>
            </a: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virtual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private network  (VPN), </a:t>
            </a:r>
            <a:r>
              <a:rPr sz="2000" spc="-25" dirty="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Direct Connect, or </a:t>
            </a: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VPC</a:t>
            </a:r>
            <a:r>
              <a:rPr sz="2000" spc="-2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peering.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 replication instance should have a private IP address when both  the source and target databases are located in </a:t>
            </a: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same network  that is connected to the replication instance's </a:t>
            </a: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VPC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by using a</a:t>
            </a:r>
            <a:r>
              <a:rPr sz="2000" spc="-16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VPN,  </a:t>
            </a:r>
            <a:r>
              <a:rPr sz="2000" spc="-25" dirty="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Direct Connect, or </a:t>
            </a: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VPC</a:t>
            </a:r>
            <a:r>
              <a:rPr sz="2000" spc="-7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D4D4B"/>
                </a:solidFill>
                <a:latin typeface="Arial"/>
                <a:cs typeface="Arial"/>
              </a:rPr>
              <a:t>peer.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40589"/>
            <a:ext cx="654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46"/>
                </a:solidFill>
              </a:rPr>
              <a:t>Sources for </a:t>
            </a:r>
            <a:r>
              <a:rPr sz="2400" spc="-50" dirty="0">
                <a:solidFill>
                  <a:srgbClr val="464646"/>
                </a:solidFill>
              </a:rPr>
              <a:t>AWS </a:t>
            </a:r>
            <a:r>
              <a:rPr sz="2400" spc="-5" dirty="0">
                <a:solidFill>
                  <a:srgbClr val="464646"/>
                </a:solidFill>
              </a:rPr>
              <a:t>Database </a:t>
            </a:r>
            <a:r>
              <a:rPr sz="2400" dirty="0">
                <a:solidFill>
                  <a:srgbClr val="464646"/>
                </a:solidFill>
              </a:rPr>
              <a:t>Migration</a:t>
            </a:r>
            <a:r>
              <a:rPr sz="2400" spc="-40" dirty="0">
                <a:solidFill>
                  <a:srgbClr val="464646"/>
                </a:solidFill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Service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7152" y="545084"/>
            <a:ext cx="819404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On-premises and </a:t>
            </a:r>
            <a:r>
              <a:rPr sz="1500" b="1" spc="-10" dirty="0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EC2 instance</a:t>
            </a:r>
            <a:r>
              <a:rPr sz="1500" b="1" spc="-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databases:</a:t>
            </a:r>
            <a:endParaRPr sz="1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Oracle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versions 10.2 and </a:t>
            </a:r>
            <a:r>
              <a:rPr sz="1500" spc="-15" dirty="0">
                <a:solidFill>
                  <a:srgbClr val="464646"/>
                </a:solidFill>
                <a:latin typeface="Arial"/>
                <a:cs typeface="Arial"/>
              </a:rPr>
              <a:t>later, </a:t>
            </a:r>
            <a:r>
              <a:rPr sz="1500" spc="-30" dirty="0">
                <a:solidFill>
                  <a:srgbClr val="464646"/>
                </a:solidFill>
                <a:latin typeface="Arial"/>
                <a:cs typeface="Arial"/>
              </a:rPr>
              <a:t>11g,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 12c,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for the Enterprise, Standard,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Standard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One,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  Standard </a:t>
            </a:r>
            <a:r>
              <a:rPr sz="1500" spc="-40" dirty="0">
                <a:solidFill>
                  <a:srgbClr val="464646"/>
                </a:solidFill>
                <a:latin typeface="Arial"/>
                <a:cs typeface="Arial"/>
              </a:rPr>
              <a:t>Two</a:t>
            </a:r>
            <a:r>
              <a:rPr sz="1500" spc="-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</a:t>
            </a:r>
            <a:endParaRPr sz="1500">
              <a:latin typeface="Arial"/>
              <a:cs typeface="Arial"/>
            </a:endParaRPr>
          </a:p>
          <a:p>
            <a:pPr marL="299085" marR="480059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Microsoft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SQL Server versions 2005, 2008, 2008R2, 2012, and 2014,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for the Enterprise,  Standard,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Workgroup, and Developer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editions.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The Web and Express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are not 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supported.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MySQL versions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5.5, 5.6,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</a:t>
            </a:r>
            <a:r>
              <a:rPr sz="1500" spc="-9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5.7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MariaDB (supported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as a MySQL-compatible data</a:t>
            </a:r>
            <a:r>
              <a:rPr sz="1500" spc="-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source)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PostgreSQL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9.3 and</a:t>
            </a:r>
            <a:r>
              <a:rPr sz="1500" spc="-1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later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SAP Adaptive Server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Enterprise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(ASE) 15.7 and</a:t>
            </a:r>
            <a:r>
              <a:rPr sz="1500" spc="-12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later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-15" dirty="0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RDS instance</a:t>
            </a:r>
            <a:r>
              <a:rPr sz="1500" b="1" spc="4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databases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Oracle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versions </a:t>
            </a:r>
            <a:r>
              <a:rPr sz="1500" spc="-35" dirty="0">
                <a:solidFill>
                  <a:srgbClr val="464646"/>
                </a:solidFill>
                <a:latin typeface="Arial"/>
                <a:cs typeface="Arial"/>
              </a:rPr>
              <a:t>11g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(versions 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11.2.0.3.v1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and later), and 12c, for the Enterprise,</a:t>
            </a:r>
            <a:r>
              <a:rPr sz="1500" spc="-16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Standard,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Standard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One,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 Standard </a:t>
            </a:r>
            <a:r>
              <a:rPr sz="1500" spc="-40" dirty="0">
                <a:solidFill>
                  <a:srgbClr val="464646"/>
                </a:solidFill>
                <a:latin typeface="Arial"/>
                <a:cs typeface="Arial"/>
              </a:rPr>
              <a:t>Two</a:t>
            </a:r>
            <a:r>
              <a:rPr sz="1500" spc="-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</a:t>
            </a:r>
            <a:endParaRPr sz="1500">
              <a:latin typeface="Arial"/>
              <a:cs typeface="Arial"/>
            </a:endParaRPr>
          </a:p>
          <a:p>
            <a:pPr marL="299085" marR="39687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Microsoft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SQL Server versions 2008R2, 2012, and 2014,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for the Enterprise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 Standard 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editions.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Note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that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change data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capture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(CDC)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operations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are not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supported.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Web, 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Workgroup, 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Developer,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 Express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are not</a:t>
            </a:r>
            <a:r>
              <a:rPr sz="1500" spc="-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supported.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MySQL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versions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5.5, 5.6, and</a:t>
            </a:r>
            <a:r>
              <a:rPr sz="1500" spc="-9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5.7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PostgreSQL</a:t>
            </a:r>
            <a:r>
              <a:rPr sz="1500" spc="-8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9.4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MariaDB (supported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as a MySQL-compatible data</a:t>
            </a:r>
            <a:r>
              <a:rPr sz="1500" spc="-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source)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Amazon Aurora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(supported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as a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MySQL-compatible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data</a:t>
            </a:r>
            <a:r>
              <a:rPr sz="1500" spc="-15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source)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40589"/>
            <a:ext cx="6424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464646"/>
                </a:solidFill>
              </a:rPr>
              <a:t>Targets </a:t>
            </a:r>
            <a:r>
              <a:rPr sz="2400" spc="-5" dirty="0">
                <a:solidFill>
                  <a:srgbClr val="464646"/>
                </a:solidFill>
              </a:rPr>
              <a:t>for </a:t>
            </a:r>
            <a:r>
              <a:rPr sz="2400" spc="-50" dirty="0">
                <a:solidFill>
                  <a:srgbClr val="464646"/>
                </a:solidFill>
              </a:rPr>
              <a:t>AWS </a:t>
            </a:r>
            <a:r>
              <a:rPr sz="2400" spc="-5" dirty="0">
                <a:solidFill>
                  <a:srgbClr val="464646"/>
                </a:solidFill>
              </a:rPr>
              <a:t>Database </a:t>
            </a:r>
            <a:r>
              <a:rPr sz="2400" dirty="0">
                <a:solidFill>
                  <a:srgbClr val="464646"/>
                </a:solidFill>
              </a:rPr>
              <a:t>Migration</a:t>
            </a:r>
            <a:r>
              <a:rPr sz="2400" spc="-15" dirty="0">
                <a:solidFill>
                  <a:srgbClr val="464646"/>
                </a:solidFill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Service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7152" y="594182"/>
            <a:ext cx="8208009" cy="437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On-premises and EC2 instance</a:t>
            </a:r>
            <a:r>
              <a:rPr sz="1500" b="1" spc="-4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databases</a:t>
            </a:r>
            <a:endParaRPr sz="1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Oracle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versions 10g, </a:t>
            </a:r>
            <a:r>
              <a:rPr sz="1500" spc="-30" dirty="0">
                <a:solidFill>
                  <a:srgbClr val="464646"/>
                </a:solidFill>
                <a:latin typeface="Arial"/>
                <a:cs typeface="Arial"/>
              </a:rPr>
              <a:t>11g,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12c,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for the Enterprise, Standard,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Standard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One,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 Standard </a:t>
            </a:r>
            <a:r>
              <a:rPr sz="1500" spc="-40" dirty="0">
                <a:solidFill>
                  <a:srgbClr val="464646"/>
                </a:solidFill>
                <a:latin typeface="Arial"/>
                <a:cs typeface="Arial"/>
              </a:rPr>
              <a:t>Two 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</a:t>
            </a:r>
            <a:endParaRPr sz="1500">
              <a:latin typeface="Arial"/>
              <a:cs typeface="Arial"/>
            </a:endParaRPr>
          </a:p>
          <a:p>
            <a:pPr marL="299085" marR="4000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Microsoft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SQL Server versions 2005, 2008, 2008R2, 2012, 2014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for the Enterprise, Standard, 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Workgroup, and Developer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editions.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The Web and Express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are not</a:t>
            </a:r>
            <a:r>
              <a:rPr sz="1500" spc="-1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supported.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MySQL versions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5.5, 5.6,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</a:t>
            </a:r>
            <a:r>
              <a:rPr sz="1500" spc="-9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5.7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MariaDB (supported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as a MySQL-compatible data</a:t>
            </a:r>
            <a:r>
              <a:rPr sz="1500" spc="-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target)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PostgreSQL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versions 9.3 and</a:t>
            </a:r>
            <a:r>
              <a:rPr sz="1500" spc="-1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later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SAP Adaptive Server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Enterprise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(ASE) 15.7 and</a:t>
            </a:r>
            <a:r>
              <a:rPr sz="1500" spc="-12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later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-15" dirty="0">
                <a:solidFill>
                  <a:srgbClr val="464646"/>
                </a:solidFill>
                <a:latin typeface="Arial"/>
                <a:cs typeface="Arial"/>
              </a:rPr>
              <a:t>Amazon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RDS instance databases and </a:t>
            </a:r>
            <a:r>
              <a:rPr sz="1500" b="1" spc="-15" dirty="0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sz="1500" b="1" spc="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Redshift</a:t>
            </a:r>
            <a:endParaRPr sz="1500">
              <a:latin typeface="Arial"/>
              <a:cs typeface="Arial"/>
            </a:endParaRPr>
          </a:p>
          <a:p>
            <a:pPr marL="299085" marR="32639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Oracle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versions </a:t>
            </a:r>
            <a:r>
              <a:rPr sz="1500" spc="-40" dirty="0">
                <a:solidFill>
                  <a:srgbClr val="464646"/>
                </a:solidFill>
                <a:latin typeface="Arial"/>
                <a:cs typeface="Arial"/>
              </a:rPr>
              <a:t>11g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(versions 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11.2.0.3.v1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later)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 12c,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for the Enterprise, Standard, 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Standard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One,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and Standard </a:t>
            </a:r>
            <a:r>
              <a:rPr sz="1500" spc="-40" dirty="0">
                <a:solidFill>
                  <a:srgbClr val="464646"/>
                </a:solidFill>
                <a:latin typeface="Arial"/>
                <a:cs typeface="Arial"/>
              </a:rPr>
              <a:t>Two</a:t>
            </a:r>
            <a:r>
              <a:rPr sz="1500" spc="-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</a:t>
            </a:r>
            <a:endParaRPr sz="1500">
              <a:latin typeface="Arial"/>
              <a:cs typeface="Arial"/>
            </a:endParaRPr>
          </a:p>
          <a:p>
            <a:pPr marL="299085" marR="62039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Microsoft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SQL Server versions 2008R2, 2012, and 2014,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for the Enterprise, Standard, 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Workgroup, and Developer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editions.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The Web and Express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editions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are not</a:t>
            </a:r>
            <a:r>
              <a:rPr sz="1500" spc="-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supported.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MySQL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versions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5.5, 5.6, and</a:t>
            </a:r>
            <a:r>
              <a:rPr sz="1500" spc="-9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5.7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MariaDB (supported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as a MySQL-compatible data</a:t>
            </a:r>
            <a:r>
              <a:rPr sz="1500" spc="-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target)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PostgreSQL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versions 9.3 and</a:t>
            </a:r>
            <a:r>
              <a:rPr sz="1500" spc="-1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later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Amazon Aurora (MySQL and</a:t>
            </a:r>
            <a:r>
              <a:rPr sz="1500" spc="-1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PostgreSQL)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Redshift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689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Tasks</a:t>
            </a:r>
            <a:r>
              <a:rPr spc="-4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6592570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Run on a replication</a:t>
            </a:r>
            <a:r>
              <a:rPr sz="2000" spc="-6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Contain two and only </a:t>
            </a: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two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endpoints (source and</a:t>
            </a:r>
            <a:r>
              <a:rPr sz="2000" spc="-13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target)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D4D4B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migration methods</a:t>
            </a:r>
            <a:r>
              <a:rPr sz="2000" spc="-8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Specify selection and/or transformation</a:t>
            </a:r>
            <a:r>
              <a:rPr sz="2000" spc="-1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rules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B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Can run multiple</a:t>
            </a:r>
            <a:r>
              <a:rPr sz="2000" spc="-5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613409"/>
            <a:ext cx="4336415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Quickly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provision</a:t>
            </a:r>
            <a:r>
              <a:rPr sz="2400" spc="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databases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Multiple </a:t>
            </a:r>
            <a:r>
              <a:rPr sz="2400" spc="-10" dirty="0">
                <a:solidFill>
                  <a:srgbClr val="4D4D4B"/>
                </a:solidFill>
                <a:latin typeface="Arial"/>
                <a:cs typeface="Arial"/>
              </a:rPr>
              <a:t>Availability</a:t>
            </a:r>
            <a:r>
              <a:rPr sz="2400" spc="-7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Zones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Rapid</a:t>
            </a:r>
            <a:r>
              <a:rPr sz="2400" spc="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scaling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Automated patching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Easy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read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replica</a:t>
            </a:r>
            <a:r>
              <a:rPr sz="2400" spc="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creation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High</a:t>
            </a:r>
            <a:r>
              <a:rPr sz="2400" spc="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durability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Point in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time</a:t>
            </a:r>
            <a:r>
              <a:rPr sz="2400" spc="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recovery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Detailed</a:t>
            </a:r>
            <a:r>
              <a:rPr sz="2400" spc="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metrics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Single-click encryption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at</a:t>
            </a:r>
            <a:r>
              <a:rPr sz="2400" spc="3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rest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53566" y="1614812"/>
            <a:ext cx="1122291" cy="126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87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</a:t>
            </a:r>
            <a:r>
              <a:rPr spc="-165" dirty="0"/>
              <a:t> </a:t>
            </a:r>
            <a:r>
              <a:rPr spc="-45" dirty="0"/>
              <a:t>AWS?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184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Migration</a:t>
            </a:r>
            <a:r>
              <a:rPr spc="-3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544" y="1052321"/>
            <a:ext cx="2712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Migrate existing</a:t>
            </a:r>
            <a:r>
              <a:rPr sz="2000" spc="-9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544" y="2149856"/>
            <a:ext cx="6242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Migrate existing data and replicate ongoing</a:t>
            </a:r>
            <a:r>
              <a:rPr sz="2000" spc="-13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changes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544" y="3247390"/>
            <a:ext cx="3559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Replicate data changes</a:t>
            </a:r>
            <a:r>
              <a:rPr sz="2000" spc="-114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936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DMS – </a:t>
            </a:r>
            <a:r>
              <a:rPr spc="-10" dirty="0"/>
              <a:t>Change </a:t>
            </a:r>
            <a:r>
              <a:rPr spc="-5" dirty="0"/>
              <a:t>Data Capture</a:t>
            </a:r>
            <a:r>
              <a:rPr spc="100" dirty="0"/>
              <a:t> </a:t>
            </a:r>
            <a:r>
              <a:rPr spc="-5" dirty="0"/>
              <a:t>(CDC)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94639"/>
            <a:ext cx="7517130" cy="382460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“No </a:t>
            </a:r>
            <a:r>
              <a:rPr sz="1400" spc="-30" dirty="0">
                <a:solidFill>
                  <a:srgbClr val="4D4D4B"/>
                </a:solidFill>
                <a:latin typeface="Arial"/>
                <a:cs typeface="Arial"/>
              </a:rPr>
              <a:t>Touch”</a:t>
            </a:r>
            <a:r>
              <a:rPr sz="1400" spc="-7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Reads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recovery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log of source</a:t>
            </a:r>
            <a:r>
              <a:rPr sz="1400" spc="-1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Using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4D4D4B"/>
                </a:solidFill>
                <a:latin typeface="Arial"/>
                <a:cs typeface="Arial"/>
              </a:rPr>
              <a:t>engine’s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native change data capture</a:t>
            </a:r>
            <a:r>
              <a:rPr sz="1400" spc="-254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No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agent required on the</a:t>
            </a:r>
            <a:r>
              <a:rPr sz="1400" spc="-114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D4D4B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Some</a:t>
            </a:r>
            <a:r>
              <a:rPr sz="1400" spc="-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D4D4B"/>
                </a:solidFill>
                <a:latin typeface="Arial"/>
                <a:cs typeface="Arial"/>
              </a:rPr>
              <a:t>Oracle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: Supplemental logging</a:t>
            </a:r>
            <a:r>
              <a:rPr sz="1400" spc="-1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required</a:t>
            </a:r>
            <a:endParaRPr sz="1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spc="-5" dirty="0">
                <a:solidFill>
                  <a:srgbClr val="4D4D4B"/>
                </a:solidFill>
                <a:latin typeface="Arial"/>
                <a:cs typeface="Arial"/>
              </a:rPr>
              <a:t>MySQL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: Full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image row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level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bin logging</a:t>
            </a:r>
            <a:r>
              <a:rPr sz="1400" spc="-8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required</a:t>
            </a:r>
            <a:endParaRPr sz="1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spc="-5" dirty="0">
                <a:solidFill>
                  <a:srgbClr val="4D4D4B"/>
                </a:solidFill>
                <a:latin typeface="Arial"/>
                <a:cs typeface="Arial"/>
              </a:rPr>
              <a:t>SQL </a:t>
            </a:r>
            <a:r>
              <a:rPr sz="1400" b="1" dirty="0">
                <a:solidFill>
                  <a:srgbClr val="4D4D4B"/>
                </a:solidFill>
                <a:latin typeface="Arial"/>
                <a:cs typeface="Arial"/>
              </a:rPr>
              <a:t>Server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Recovery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model bulk logged or</a:t>
            </a:r>
            <a:r>
              <a:rPr sz="1400" spc="-13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full</a:t>
            </a:r>
            <a:endParaRPr sz="1400">
              <a:latin typeface="Arial"/>
              <a:cs typeface="Arial"/>
            </a:endParaRPr>
          </a:p>
          <a:p>
            <a:pPr marL="756285" marR="290195" indent="-2870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spc="-5" dirty="0">
                <a:solidFill>
                  <a:srgbClr val="4D4D4B"/>
                </a:solidFill>
                <a:latin typeface="Arial"/>
                <a:cs typeface="Arial"/>
              </a:rPr>
              <a:t>Postgres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: wal_level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= logical;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max_replication_slots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&gt;= 1;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max_wal_Senders &gt;=1;  wal_sender_timeout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=</a:t>
            </a:r>
            <a:r>
              <a:rPr sz="1400" spc="-4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Changes captured and applied as units of single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committed</a:t>
            </a:r>
            <a:r>
              <a:rPr sz="1400" spc="-24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transactions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Activated when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load</a:t>
            </a:r>
            <a:r>
              <a:rPr sz="1400" spc="-4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starts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No</a:t>
            </a:r>
            <a:r>
              <a:rPr sz="1400" spc="-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changes</a:t>
            </a:r>
            <a:r>
              <a:rPr sz="1400" spc="-3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applied</a:t>
            </a:r>
            <a:r>
              <a:rPr sz="1400" spc="-3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until</a:t>
            </a:r>
            <a:r>
              <a:rPr sz="1400" spc="-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load</a:t>
            </a:r>
            <a:r>
              <a:rPr sz="1400" spc="-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completes,</a:t>
            </a:r>
            <a:r>
              <a:rPr sz="1400" spc="-5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then</a:t>
            </a:r>
            <a:r>
              <a:rPr sz="1400" spc="-3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applied</a:t>
            </a:r>
            <a:r>
              <a:rPr sz="1400" spc="-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as</a:t>
            </a:r>
            <a:r>
              <a:rPr sz="1400" spc="-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soon</a:t>
            </a:r>
            <a:r>
              <a:rPr sz="1400" spc="-3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as possible</a:t>
            </a:r>
            <a:r>
              <a:rPr sz="1400" spc="-4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near</a:t>
            </a:r>
            <a:r>
              <a:rPr sz="1400" spc="-3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real-time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6783" y="2911856"/>
            <a:ext cx="600773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F83DD"/>
                </a:solidFill>
                <a:latin typeface="Arial"/>
                <a:cs typeface="Arial"/>
              </a:rPr>
              <a:t>Data copy: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Existing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data is copied from source tables to tables on the</a:t>
            </a:r>
            <a:r>
              <a:rPr sz="1400" spc="-24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target.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241300" algn="just">
              <a:lnSpc>
                <a:spcPct val="100000"/>
              </a:lnSpc>
            </a:pPr>
            <a:r>
              <a:rPr sz="1400" dirty="0">
                <a:solidFill>
                  <a:srgbClr val="0F83DD"/>
                </a:solidFill>
                <a:latin typeface="Arial"/>
                <a:cs typeface="Arial"/>
              </a:rPr>
              <a:t>Change data capture and </a:t>
            </a:r>
            <a:r>
              <a:rPr sz="1400" spc="-5" dirty="0">
                <a:solidFill>
                  <a:srgbClr val="0F83DD"/>
                </a:solidFill>
                <a:latin typeface="Arial"/>
                <a:cs typeface="Arial"/>
              </a:rPr>
              <a:t>apply: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Changes to data on source</a:t>
            </a:r>
            <a:r>
              <a:rPr sz="1400" spc="-2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are captured 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while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the tables are loaded. Once load is complete,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buffered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changes</a:t>
            </a:r>
            <a:r>
              <a:rPr sz="1400" spc="-2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are 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applied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to the</a:t>
            </a:r>
            <a:r>
              <a:rPr sz="1400" spc="-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target.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6783" y="3980484"/>
            <a:ext cx="573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Additional changes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captured 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on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 are applied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the target until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the task  stopped 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or</a:t>
            </a:r>
            <a:r>
              <a:rPr sz="1200" spc="-5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terminated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147" y="4113682"/>
            <a:ext cx="13957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Database  Migration</a:t>
            </a:r>
            <a:r>
              <a:rPr sz="1400" spc="-11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355" y="2097151"/>
            <a:ext cx="1295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Schema 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Conversion</a:t>
            </a:r>
            <a:r>
              <a:rPr sz="1400" spc="-1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4646"/>
                </a:solidFill>
                <a:latin typeface="Arial"/>
                <a:cs typeface="Arial"/>
              </a:rPr>
              <a:t>Tool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64" y="2874264"/>
            <a:ext cx="1257251" cy="1108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504" y="160096"/>
            <a:ext cx="5716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</a:rPr>
              <a:t>Oracle, SQL </a:t>
            </a:r>
            <a:r>
              <a:rPr sz="2400" spc="-5" dirty="0">
                <a:solidFill>
                  <a:srgbClr val="7E7E7E"/>
                </a:solidFill>
              </a:rPr>
              <a:t>Server </a:t>
            </a:r>
            <a:r>
              <a:rPr sz="2400" dirty="0">
                <a:solidFill>
                  <a:srgbClr val="7E7E7E"/>
                </a:solidFill>
              </a:rPr>
              <a:t>to </a:t>
            </a:r>
            <a:r>
              <a:rPr sz="2400" spc="-5" dirty="0">
                <a:solidFill>
                  <a:srgbClr val="7E7E7E"/>
                </a:solidFill>
              </a:rPr>
              <a:t>Aurora</a:t>
            </a:r>
            <a:r>
              <a:rPr sz="2400" spc="-190" dirty="0">
                <a:solidFill>
                  <a:srgbClr val="7E7E7E"/>
                </a:solidFill>
              </a:rPr>
              <a:t> </a:t>
            </a:r>
            <a:r>
              <a:rPr sz="2400" dirty="0">
                <a:solidFill>
                  <a:srgbClr val="7E7E7E"/>
                </a:solidFill>
              </a:rPr>
              <a:t>migration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388870" y="2683001"/>
            <a:ext cx="6756400" cy="1905"/>
          </a:xfrm>
          <a:custGeom>
            <a:avLst/>
            <a:gdLst/>
            <a:ahLst/>
            <a:cxnLst/>
            <a:rect l="l" t="t" r="r" b="b"/>
            <a:pathLst>
              <a:path w="6756400" h="1905">
                <a:moveTo>
                  <a:pt x="0" y="0"/>
                </a:moveTo>
                <a:lnTo>
                  <a:pt x="6756400" y="1905"/>
                </a:lnTo>
              </a:path>
            </a:pathLst>
          </a:custGeom>
          <a:ln w="25907">
            <a:solidFill>
              <a:srgbClr val="FBB6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15564" y="892556"/>
            <a:ext cx="560133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F83DD"/>
                </a:solidFill>
                <a:latin typeface="Arial"/>
                <a:cs typeface="Arial"/>
              </a:rPr>
              <a:t>Assessment </a:t>
            </a:r>
            <a:r>
              <a:rPr sz="1400" dirty="0">
                <a:solidFill>
                  <a:srgbClr val="0F83DD"/>
                </a:solidFill>
                <a:latin typeface="Arial"/>
                <a:cs typeface="Arial"/>
              </a:rPr>
              <a:t>report: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SCT analyses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the source database and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provides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a  report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recommended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target engine and information on</a:t>
            </a:r>
            <a:r>
              <a:rPr sz="1400" spc="-2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automatic  and manual</a:t>
            </a:r>
            <a:r>
              <a:rPr sz="1400" spc="-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conversions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5564" y="1831594"/>
            <a:ext cx="58318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F83DD"/>
                </a:solidFill>
                <a:latin typeface="Arial"/>
                <a:cs typeface="Arial"/>
              </a:rPr>
              <a:t>Code Browser </a:t>
            </a:r>
            <a:r>
              <a:rPr sz="1400" dirty="0">
                <a:solidFill>
                  <a:srgbClr val="0F83DD"/>
                </a:solidFill>
                <a:latin typeface="Arial"/>
                <a:cs typeface="Arial"/>
              </a:rPr>
              <a:t>and </a:t>
            </a:r>
            <a:r>
              <a:rPr sz="1400" spc="-5" dirty="0">
                <a:solidFill>
                  <a:srgbClr val="0F83DD"/>
                </a:solidFill>
                <a:latin typeface="Arial"/>
                <a:cs typeface="Arial"/>
              </a:rPr>
              <a:t>recommendation </a:t>
            </a:r>
            <a:r>
              <a:rPr sz="1400" dirty="0">
                <a:solidFill>
                  <a:srgbClr val="0F83DD"/>
                </a:solidFill>
                <a:latin typeface="Arial"/>
                <a:cs typeface="Arial"/>
              </a:rPr>
              <a:t>engine: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Highlights places that</a:t>
            </a:r>
            <a:r>
              <a:rPr sz="1400" spc="-15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require  manual edits and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provides architectural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and design</a:t>
            </a:r>
            <a:r>
              <a:rPr sz="1400" spc="-16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guidelines.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644" y="1059941"/>
            <a:ext cx="1040891" cy="102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248" y="1073108"/>
            <a:ext cx="6028153" cy="350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0045" y="2452877"/>
            <a:ext cx="87820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Replica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ion  Instance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6411" y="2143709"/>
            <a:ext cx="509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0234" y="2142489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512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Start Full</a:t>
            </a:r>
            <a:r>
              <a:rPr spc="-60" dirty="0"/>
              <a:t> </a:t>
            </a:r>
            <a:r>
              <a:rPr spc="-5" dirty="0"/>
              <a:t>Load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073108"/>
            <a:ext cx="6031201" cy="350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223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While Loading Data Also Capture</a:t>
            </a:r>
            <a:r>
              <a:rPr spc="-50" dirty="0"/>
              <a:t> </a:t>
            </a:r>
            <a:r>
              <a:rPr spc="-5" dirty="0"/>
              <a:t>Changes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9714" y="2155951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8897" y="2134870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3966" y="2149220"/>
            <a:ext cx="1395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Replication</a:t>
            </a:r>
            <a:r>
              <a:rPr sz="1200" spc="-6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5082" y="1660905"/>
            <a:ext cx="394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64646"/>
                </a:solidFill>
                <a:latin typeface="Arial"/>
                <a:cs typeface="Arial"/>
              </a:rPr>
              <a:t>Update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073108"/>
            <a:ext cx="6031201" cy="350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459" y="133045"/>
            <a:ext cx="7147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Load Complete - Apply Captured</a:t>
            </a:r>
            <a:r>
              <a:rPr spc="-35" dirty="0"/>
              <a:t> </a:t>
            </a:r>
            <a:r>
              <a:rPr spc="-5" dirty="0"/>
              <a:t>Changes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9714" y="2152014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3248" y="2142870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3966" y="2137105"/>
            <a:ext cx="1395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Replication</a:t>
            </a:r>
            <a:r>
              <a:rPr sz="1200" spc="-7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9273" y="1673097"/>
            <a:ext cx="394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64646"/>
                </a:solidFill>
                <a:latin typeface="Arial"/>
                <a:cs typeface="Arial"/>
              </a:rPr>
              <a:t>Update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073108"/>
            <a:ext cx="6031201" cy="350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3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Changes Reach Steady</a:t>
            </a:r>
            <a:r>
              <a:rPr spc="35" dirty="0"/>
              <a:t> </a:t>
            </a:r>
            <a:r>
              <a:rPr spc="-5" dirty="0"/>
              <a:t>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9714" y="2152014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3248" y="2133726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3966" y="2137105"/>
            <a:ext cx="1395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Replication</a:t>
            </a:r>
            <a:r>
              <a:rPr sz="1200" spc="-7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9241" y="1673097"/>
            <a:ext cx="394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64646"/>
                </a:solidFill>
                <a:latin typeface="Arial"/>
                <a:cs typeface="Arial"/>
              </a:rPr>
              <a:t>Update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2059" y="1073108"/>
            <a:ext cx="4630342" cy="350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40589"/>
            <a:ext cx="7106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/>
              <a:t>Cutover </a:t>
            </a:r>
            <a:r>
              <a:rPr sz="2100" dirty="0"/>
              <a:t>- Shut </a:t>
            </a:r>
            <a:r>
              <a:rPr sz="2100" spc="10" dirty="0"/>
              <a:t>Down </a:t>
            </a:r>
            <a:r>
              <a:rPr sz="2100" spc="-5" dirty="0"/>
              <a:t>Apps &amp; Apply Remaining</a:t>
            </a:r>
            <a:r>
              <a:rPr sz="2100" spc="-130" dirty="0"/>
              <a:t> </a:t>
            </a:r>
            <a:r>
              <a:rPr sz="2100" spc="-5" dirty="0"/>
              <a:t>Changes</a:t>
            </a:r>
            <a:endParaRPr sz="2100"/>
          </a:p>
        </p:txBody>
      </p:sp>
      <p:grpSp>
        <p:nvGrpSpPr>
          <p:cNvPr id="4" name="object 4"/>
          <p:cNvGrpSpPr/>
          <p:nvPr/>
        </p:nvGrpSpPr>
        <p:grpSpPr>
          <a:xfrm>
            <a:off x="1981136" y="2328608"/>
            <a:ext cx="1054735" cy="711835"/>
            <a:chOff x="1981136" y="2328608"/>
            <a:chExt cx="1054735" cy="711835"/>
          </a:xfrm>
        </p:grpSpPr>
        <p:sp>
          <p:nvSpPr>
            <p:cNvPr id="5" name="object 5"/>
            <p:cNvSpPr/>
            <p:nvPr/>
          </p:nvSpPr>
          <p:spPr>
            <a:xfrm>
              <a:off x="1994153" y="2341625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4153" y="2341625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4965" y="2537586"/>
              <a:ext cx="227329" cy="415290"/>
            </a:xfrm>
            <a:custGeom>
              <a:avLst/>
              <a:gdLst/>
              <a:ahLst/>
              <a:cxnLst/>
              <a:rect l="l" t="t" r="r" b="b"/>
              <a:pathLst>
                <a:path w="227330" h="415289">
                  <a:moveTo>
                    <a:pt x="227075" y="0"/>
                  </a:moveTo>
                  <a:lnTo>
                    <a:pt x="218158" y="11088"/>
                  </a:lnTo>
                  <a:lnTo>
                    <a:pt x="193833" y="20129"/>
                  </a:lnTo>
                  <a:lnTo>
                    <a:pt x="157745" y="26217"/>
                  </a:lnTo>
                  <a:lnTo>
                    <a:pt x="113537" y="28448"/>
                  </a:lnTo>
                  <a:lnTo>
                    <a:pt x="69330" y="26217"/>
                  </a:lnTo>
                  <a:lnTo>
                    <a:pt x="33242" y="20129"/>
                  </a:lnTo>
                  <a:lnTo>
                    <a:pt x="8917" y="11088"/>
                  </a:lnTo>
                  <a:lnTo>
                    <a:pt x="0" y="0"/>
                  </a:lnTo>
                  <a:lnTo>
                    <a:pt x="0" y="386714"/>
                  </a:lnTo>
                  <a:lnTo>
                    <a:pt x="8917" y="397803"/>
                  </a:lnTo>
                  <a:lnTo>
                    <a:pt x="33242" y="406844"/>
                  </a:lnTo>
                  <a:lnTo>
                    <a:pt x="69330" y="412932"/>
                  </a:lnTo>
                  <a:lnTo>
                    <a:pt x="113537" y="415163"/>
                  </a:lnTo>
                  <a:lnTo>
                    <a:pt x="157745" y="412932"/>
                  </a:lnTo>
                  <a:lnTo>
                    <a:pt x="193833" y="406844"/>
                  </a:lnTo>
                  <a:lnTo>
                    <a:pt x="218158" y="397803"/>
                  </a:lnTo>
                  <a:lnTo>
                    <a:pt x="227075" y="386714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2011" y="2496311"/>
              <a:ext cx="252984" cy="82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4965" y="2537586"/>
              <a:ext cx="227329" cy="415290"/>
            </a:xfrm>
            <a:custGeom>
              <a:avLst/>
              <a:gdLst/>
              <a:ahLst/>
              <a:cxnLst/>
              <a:rect l="l" t="t" r="r" b="b"/>
              <a:pathLst>
                <a:path w="227330" h="415289">
                  <a:moveTo>
                    <a:pt x="227075" y="0"/>
                  </a:moveTo>
                  <a:lnTo>
                    <a:pt x="227075" y="386714"/>
                  </a:lnTo>
                  <a:lnTo>
                    <a:pt x="218158" y="397803"/>
                  </a:lnTo>
                  <a:lnTo>
                    <a:pt x="193833" y="406844"/>
                  </a:lnTo>
                  <a:lnTo>
                    <a:pt x="157745" y="412932"/>
                  </a:lnTo>
                  <a:lnTo>
                    <a:pt x="113537" y="415163"/>
                  </a:lnTo>
                  <a:lnTo>
                    <a:pt x="69330" y="412932"/>
                  </a:lnTo>
                  <a:lnTo>
                    <a:pt x="33242" y="406844"/>
                  </a:lnTo>
                  <a:lnTo>
                    <a:pt x="8917" y="397803"/>
                  </a:lnTo>
                  <a:lnTo>
                    <a:pt x="0" y="386714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29714" y="2142566"/>
            <a:ext cx="509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3248" y="2133726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3966" y="2137105"/>
            <a:ext cx="1395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Replication</a:t>
            </a:r>
            <a:r>
              <a:rPr sz="1200" spc="-7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3401" y="1600961"/>
            <a:ext cx="881380" cy="303530"/>
          </a:xfrm>
          <a:custGeom>
            <a:avLst/>
            <a:gdLst/>
            <a:ahLst/>
            <a:cxnLst/>
            <a:rect l="l" t="t" r="r" b="b"/>
            <a:pathLst>
              <a:path w="881380" h="303530">
                <a:moveTo>
                  <a:pt x="0" y="151637"/>
                </a:moveTo>
                <a:lnTo>
                  <a:pt x="18650" y="107862"/>
                </a:lnTo>
                <a:lnTo>
                  <a:pt x="70967" y="69093"/>
                </a:lnTo>
                <a:lnTo>
                  <a:pt x="108045" y="52174"/>
                </a:lnTo>
                <a:lnTo>
                  <a:pt x="151494" y="37212"/>
                </a:lnTo>
                <a:lnTo>
                  <a:pt x="200632" y="24443"/>
                </a:lnTo>
                <a:lnTo>
                  <a:pt x="254777" y="14102"/>
                </a:lnTo>
                <a:lnTo>
                  <a:pt x="313247" y="6424"/>
                </a:lnTo>
                <a:lnTo>
                  <a:pt x="375360" y="1645"/>
                </a:lnTo>
                <a:lnTo>
                  <a:pt x="440436" y="0"/>
                </a:lnTo>
                <a:lnTo>
                  <a:pt x="505511" y="1645"/>
                </a:lnTo>
                <a:lnTo>
                  <a:pt x="567624" y="6424"/>
                </a:lnTo>
                <a:lnTo>
                  <a:pt x="626094" y="14102"/>
                </a:lnTo>
                <a:lnTo>
                  <a:pt x="680239" y="24443"/>
                </a:lnTo>
                <a:lnTo>
                  <a:pt x="729377" y="37212"/>
                </a:lnTo>
                <a:lnTo>
                  <a:pt x="772826" y="52174"/>
                </a:lnTo>
                <a:lnTo>
                  <a:pt x="809904" y="69093"/>
                </a:lnTo>
                <a:lnTo>
                  <a:pt x="862221" y="107862"/>
                </a:lnTo>
                <a:lnTo>
                  <a:pt x="880872" y="151637"/>
                </a:lnTo>
                <a:lnTo>
                  <a:pt x="876095" y="174033"/>
                </a:lnTo>
                <a:lnTo>
                  <a:pt x="839930" y="215541"/>
                </a:lnTo>
                <a:lnTo>
                  <a:pt x="772826" y="251101"/>
                </a:lnTo>
                <a:lnTo>
                  <a:pt x="729377" y="266063"/>
                </a:lnTo>
                <a:lnTo>
                  <a:pt x="680239" y="278832"/>
                </a:lnTo>
                <a:lnTo>
                  <a:pt x="626094" y="289173"/>
                </a:lnTo>
                <a:lnTo>
                  <a:pt x="567624" y="296851"/>
                </a:lnTo>
                <a:lnTo>
                  <a:pt x="505511" y="301630"/>
                </a:lnTo>
                <a:lnTo>
                  <a:pt x="440436" y="303275"/>
                </a:lnTo>
                <a:lnTo>
                  <a:pt x="375360" y="301630"/>
                </a:lnTo>
                <a:lnTo>
                  <a:pt x="313247" y="296851"/>
                </a:lnTo>
                <a:lnTo>
                  <a:pt x="254777" y="289173"/>
                </a:lnTo>
                <a:lnTo>
                  <a:pt x="200632" y="278832"/>
                </a:lnTo>
                <a:lnTo>
                  <a:pt x="151494" y="266063"/>
                </a:lnTo>
                <a:lnTo>
                  <a:pt x="108045" y="251101"/>
                </a:lnTo>
                <a:lnTo>
                  <a:pt x="70967" y="234182"/>
                </a:lnTo>
                <a:lnTo>
                  <a:pt x="18650" y="195413"/>
                </a:lnTo>
                <a:lnTo>
                  <a:pt x="0" y="151637"/>
                </a:ln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16226" y="1668271"/>
            <a:ext cx="394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64646"/>
                </a:solidFill>
                <a:latin typeface="Arial"/>
                <a:cs typeface="Arial"/>
              </a:rPr>
              <a:t>Update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28113" y="1903348"/>
            <a:ext cx="170180" cy="603885"/>
            <a:chOff x="2428113" y="1903348"/>
            <a:chExt cx="170180" cy="603885"/>
          </a:xfrm>
        </p:grpSpPr>
        <p:sp>
          <p:nvSpPr>
            <p:cNvPr id="16" name="object 16"/>
            <p:cNvSpPr/>
            <p:nvPr/>
          </p:nvSpPr>
          <p:spPr>
            <a:xfrm>
              <a:off x="2469642" y="1903348"/>
              <a:ext cx="76200" cy="603885"/>
            </a:xfrm>
            <a:custGeom>
              <a:avLst/>
              <a:gdLst/>
              <a:ahLst/>
              <a:cxnLst/>
              <a:rect l="l" t="t" r="r" b="b"/>
              <a:pathLst>
                <a:path w="76200" h="603885">
                  <a:moveTo>
                    <a:pt x="0" y="527303"/>
                  </a:moveTo>
                  <a:lnTo>
                    <a:pt x="37337" y="603884"/>
                  </a:lnTo>
                  <a:lnTo>
                    <a:pt x="69820" y="540512"/>
                  </a:lnTo>
                  <a:lnTo>
                    <a:pt x="44322" y="540512"/>
                  </a:lnTo>
                  <a:lnTo>
                    <a:pt x="31622" y="540384"/>
                  </a:lnTo>
                  <a:lnTo>
                    <a:pt x="31751" y="527621"/>
                  </a:lnTo>
                  <a:lnTo>
                    <a:pt x="0" y="527303"/>
                  </a:lnTo>
                  <a:close/>
                </a:path>
                <a:path w="76200" h="603885">
                  <a:moveTo>
                    <a:pt x="31751" y="527621"/>
                  </a:moveTo>
                  <a:lnTo>
                    <a:pt x="31622" y="540384"/>
                  </a:lnTo>
                  <a:lnTo>
                    <a:pt x="44322" y="540512"/>
                  </a:lnTo>
                  <a:lnTo>
                    <a:pt x="44452" y="527748"/>
                  </a:lnTo>
                  <a:lnTo>
                    <a:pt x="31751" y="527621"/>
                  </a:lnTo>
                  <a:close/>
                </a:path>
                <a:path w="76200" h="603885">
                  <a:moveTo>
                    <a:pt x="44452" y="527748"/>
                  </a:moveTo>
                  <a:lnTo>
                    <a:pt x="44322" y="540512"/>
                  </a:lnTo>
                  <a:lnTo>
                    <a:pt x="69820" y="540512"/>
                  </a:lnTo>
                  <a:lnTo>
                    <a:pt x="76200" y="528065"/>
                  </a:lnTo>
                  <a:lnTo>
                    <a:pt x="44452" y="527748"/>
                  </a:lnTo>
                  <a:close/>
                </a:path>
                <a:path w="76200" h="603885">
                  <a:moveTo>
                    <a:pt x="37083" y="0"/>
                  </a:moveTo>
                  <a:lnTo>
                    <a:pt x="31751" y="527621"/>
                  </a:lnTo>
                  <a:lnTo>
                    <a:pt x="44452" y="527748"/>
                  </a:lnTo>
                  <a:lnTo>
                    <a:pt x="49783" y="253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28113" y="2016632"/>
              <a:ext cx="169926" cy="1882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2059" y="1073108"/>
            <a:ext cx="4630342" cy="350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Flip!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81200" y="2328672"/>
            <a:ext cx="1054735" cy="711835"/>
            <a:chOff x="1981200" y="2328672"/>
            <a:chExt cx="1054735" cy="711835"/>
          </a:xfrm>
        </p:grpSpPr>
        <p:sp>
          <p:nvSpPr>
            <p:cNvPr id="5" name="object 5"/>
            <p:cNvSpPr/>
            <p:nvPr/>
          </p:nvSpPr>
          <p:spPr>
            <a:xfrm>
              <a:off x="1994153" y="2341626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4153" y="2341626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4966" y="2537587"/>
              <a:ext cx="227329" cy="415290"/>
            </a:xfrm>
            <a:custGeom>
              <a:avLst/>
              <a:gdLst/>
              <a:ahLst/>
              <a:cxnLst/>
              <a:rect l="l" t="t" r="r" b="b"/>
              <a:pathLst>
                <a:path w="227330" h="415289">
                  <a:moveTo>
                    <a:pt x="227075" y="0"/>
                  </a:moveTo>
                  <a:lnTo>
                    <a:pt x="218158" y="11088"/>
                  </a:lnTo>
                  <a:lnTo>
                    <a:pt x="193833" y="20129"/>
                  </a:lnTo>
                  <a:lnTo>
                    <a:pt x="157745" y="26217"/>
                  </a:lnTo>
                  <a:lnTo>
                    <a:pt x="113537" y="28448"/>
                  </a:lnTo>
                  <a:lnTo>
                    <a:pt x="69330" y="26217"/>
                  </a:lnTo>
                  <a:lnTo>
                    <a:pt x="33242" y="20129"/>
                  </a:lnTo>
                  <a:lnTo>
                    <a:pt x="8917" y="11088"/>
                  </a:lnTo>
                  <a:lnTo>
                    <a:pt x="0" y="0"/>
                  </a:lnTo>
                  <a:lnTo>
                    <a:pt x="0" y="386714"/>
                  </a:lnTo>
                  <a:lnTo>
                    <a:pt x="8917" y="397803"/>
                  </a:lnTo>
                  <a:lnTo>
                    <a:pt x="33242" y="406844"/>
                  </a:lnTo>
                  <a:lnTo>
                    <a:pt x="69330" y="412932"/>
                  </a:lnTo>
                  <a:lnTo>
                    <a:pt x="113537" y="415163"/>
                  </a:lnTo>
                  <a:lnTo>
                    <a:pt x="157745" y="412932"/>
                  </a:lnTo>
                  <a:lnTo>
                    <a:pt x="193833" y="406844"/>
                  </a:lnTo>
                  <a:lnTo>
                    <a:pt x="218158" y="397803"/>
                  </a:lnTo>
                  <a:lnTo>
                    <a:pt x="227075" y="386714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2011" y="2496312"/>
              <a:ext cx="252984" cy="82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4966" y="2537587"/>
              <a:ext cx="227329" cy="415290"/>
            </a:xfrm>
            <a:custGeom>
              <a:avLst/>
              <a:gdLst/>
              <a:ahLst/>
              <a:cxnLst/>
              <a:rect l="l" t="t" r="r" b="b"/>
              <a:pathLst>
                <a:path w="227330" h="415289">
                  <a:moveTo>
                    <a:pt x="227075" y="0"/>
                  </a:moveTo>
                  <a:lnTo>
                    <a:pt x="227075" y="386714"/>
                  </a:lnTo>
                  <a:lnTo>
                    <a:pt x="218158" y="397803"/>
                  </a:lnTo>
                  <a:lnTo>
                    <a:pt x="193833" y="406844"/>
                  </a:lnTo>
                  <a:lnTo>
                    <a:pt x="157745" y="412932"/>
                  </a:lnTo>
                  <a:lnTo>
                    <a:pt x="113537" y="415163"/>
                  </a:lnTo>
                  <a:lnTo>
                    <a:pt x="69330" y="412932"/>
                  </a:lnTo>
                  <a:lnTo>
                    <a:pt x="33242" y="406844"/>
                  </a:lnTo>
                  <a:lnTo>
                    <a:pt x="8917" y="397803"/>
                  </a:lnTo>
                  <a:lnTo>
                    <a:pt x="0" y="386714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29714" y="2143125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3248" y="2142870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3966" y="2137105"/>
            <a:ext cx="13963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Replication</a:t>
            </a:r>
            <a:r>
              <a:rPr sz="1200" spc="-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9285" y="1590243"/>
            <a:ext cx="3956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sz="900" dirty="0">
                <a:solidFill>
                  <a:srgbClr val="464646"/>
                </a:solidFill>
                <a:latin typeface="Arial"/>
                <a:cs typeface="Arial"/>
              </a:rPr>
              <a:t>pdate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40589"/>
            <a:ext cx="67081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/>
              <a:t>Changes are </a:t>
            </a:r>
            <a:r>
              <a:rPr sz="2100" spc="-15" dirty="0"/>
              <a:t>Transactional </a:t>
            </a:r>
            <a:r>
              <a:rPr sz="2100" spc="-5" dirty="0"/>
              <a:t>and Come From the</a:t>
            </a:r>
            <a:r>
              <a:rPr sz="2100" spc="100" dirty="0"/>
              <a:t> </a:t>
            </a:r>
            <a:r>
              <a:rPr sz="2100" dirty="0"/>
              <a:t>Logs</a:t>
            </a:r>
            <a:endParaRPr sz="2100"/>
          </a:p>
        </p:txBody>
      </p:sp>
      <p:sp>
        <p:nvSpPr>
          <p:cNvPr id="3" name="object 3"/>
          <p:cNvSpPr/>
          <p:nvPr/>
        </p:nvSpPr>
        <p:spPr>
          <a:xfrm>
            <a:off x="1812035" y="1123188"/>
            <a:ext cx="6191546" cy="3654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23157" y="2565907"/>
            <a:ext cx="1395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Replication</a:t>
            </a:r>
            <a:r>
              <a:rPr sz="1200" spc="-6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9589" y="3587953"/>
            <a:ext cx="509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558" y="3583304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460" y="1202816"/>
            <a:ext cx="394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64646"/>
                </a:solidFill>
                <a:latin typeface="Arial"/>
                <a:cs typeface="Arial"/>
              </a:rPr>
              <a:t>Update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9789" y="2550032"/>
            <a:ext cx="67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464646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4505" y="2550032"/>
            <a:ext cx="67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464646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0844" y="2884677"/>
            <a:ext cx="67945" cy="45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64646"/>
                </a:solidFill>
                <a:latin typeface="Arial"/>
                <a:cs typeface="Arial"/>
              </a:rPr>
              <a:t>t  </a:t>
            </a:r>
            <a:r>
              <a:rPr sz="600" spc="-5" dirty="0">
                <a:solidFill>
                  <a:srgbClr val="464646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59"/>
              </a:spcBef>
            </a:pPr>
            <a:r>
              <a:rPr sz="600" dirty="0">
                <a:solidFill>
                  <a:srgbClr val="464646"/>
                </a:solidFill>
                <a:latin typeface="Arial"/>
                <a:cs typeface="Arial"/>
              </a:rPr>
              <a:t>t  </a:t>
            </a:r>
            <a:r>
              <a:rPr sz="600" spc="-5" dirty="0">
                <a:solidFill>
                  <a:srgbClr val="464646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493" y="613409"/>
            <a:ext cx="7350759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How will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my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on-premises data migrate to the</a:t>
            </a:r>
            <a:r>
              <a:rPr sz="2400" spc="1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cloud?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How can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make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transparent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to my</a:t>
            </a:r>
            <a:r>
              <a:rPr sz="2400" spc="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users?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How will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on-premises and cloud data</a:t>
            </a:r>
            <a:r>
              <a:rPr sz="2400" spc="4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interact?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How can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integrate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my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assets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within</a:t>
            </a:r>
            <a:r>
              <a:rPr sz="2400" spc="-8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D4D4B"/>
                </a:solidFill>
                <a:latin typeface="Arial"/>
                <a:cs typeface="Arial"/>
              </a:rPr>
              <a:t>AWS?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How can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move </a:t>
            </a:r>
            <a:r>
              <a:rPr sz="2400" spc="-15" dirty="0">
                <a:solidFill>
                  <a:srgbClr val="4D4D4B"/>
                </a:solidFill>
                <a:latin typeface="Arial"/>
                <a:cs typeface="Arial"/>
              </a:rPr>
              <a:t>off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commercial</a:t>
            </a:r>
            <a:r>
              <a:rPr sz="2400" spc="3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databases?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99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</a:t>
            </a:r>
            <a:r>
              <a:rPr spc="-20" dirty="0"/>
              <a:t>w</a:t>
            </a:r>
            <a:r>
              <a:rPr spc="-5" dirty="0"/>
              <a:t>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6585" y="2532126"/>
            <a:ext cx="1132840" cy="685800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38760" marR="132080" indent="-99060">
              <a:lnSpc>
                <a:spcPct val="100000"/>
              </a:lnSpc>
              <a:spcBef>
                <a:spcPts val="1040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Replica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ion  Instance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9800" y="2522156"/>
            <a:ext cx="1054735" cy="711835"/>
            <a:chOff x="1959800" y="2522156"/>
            <a:chExt cx="1054735" cy="711835"/>
          </a:xfrm>
        </p:grpSpPr>
        <p:sp>
          <p:nvSpPr>
            <p:cNvPr id="4" name="object 4"/>
            <p:cNvSpPr/>
            <p:nvPr/>
          </p:nvSpPr>
          <p:spPr>
            <a:xfrm>
              <a:off x="1972818" y="253517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2818" y="253517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2027" y="2341879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17272" y="2522156"/>
            <a:ext cx="1054735" cy="711835"/>
            <a:chOff x="6117272" y="2522156"/>
            <a:chExt cx="1054735" cy="711835"/>
          </a:xfrm>
        </p:grpSpPr>
        <p:sp>
          <p:nvSpPr>
            <p:cNvPr id="8" name="object 8"/>
            <p:cNvSpPr/>
            <p:nvPr/>
          </p:nvSpPr>
          <p:spPr>
            <a:xfrm>
              <a:off x="6130289" y="253517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289" y="253517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5005" y="2735707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5" h="313055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2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082"/>
                  </a:lnTo>
                  <a:lnTo>
                    <a:pt x="9405" y="294784"/>
                  </a:lnTo>
                  <a:lnTo>
                    <a:pt x="35052" y="304307"/>
                  </a:lnTo>
                  <a:lnTo>
                    <a:pt x="73080" y="310711"/>
                  </a:lnTo>
                  <a:lnTo>
                    <a:pt x="119634" y="313055"/>
                  </a:lnTo>
                  <a:lnTo>
                    <a:pt x="166187" y="310711"/>
                  </a:lnTo>
                  <a:lnTo>
                    <a:pt x="204216" y="304307"/>
                  </a:lnTo>
                  <a:lnTo>
                    <a:pt x="229862" y="294784"/>
                  </a:lnTo>
                  <a:lnTo>
                    <a:pt x="239268" y="283082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25005" y="2705862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5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4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7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4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25005" y="2705862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5" h="342900">
                  <a:moveTo>
                    <a:pt x="239268" y="29844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7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4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4"/>
                  </a:lnTo>
                  <a:close/>
                </a:path>
                <a:path w="239395" h="342900">
                  <a:moveTo>
                    <a:pt x="239268" y="29844"/>
                  </a:moveTo>
                  <a:lnTo>
                    <a:pt x="239268" y="312927"/>
                  </a:lnTo>
                  <a:lnTo>
                    <a:pt x="229862" y="324629"/>
                  </a:lnTo>
                  <a:lnTo>
                    <a:pt x="204216" y="334152"/>
                  </a:lnTo>
                  <a:lnTo>
                    <a:pt x="166187" y="340556"/>
                  </a:lnTo>
                  <a:lnTo>
                    <a:pt x="119634" y="342900"/>
                  </a:lnTo>
                  <a:lnTo>
                    <a:pt x="73080" y="340556"/>
                  </a:lnTo>
                  <a:lnTo>
                    <a:pt x="35052" y="334152"/>
                  </a:lnTo>
                  <a:lnTo>
                    <a:pt x="9405" y="324629"/>
                  </a:lnTo>
                  <a:lnTo>
                    <a:pt x="0" y="312927"/>
                  </a:lnTo>
                  <a:lnTo>
                    <a:pt x="0" y="298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51879" y="2333370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724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</a:t>
            </a:r>
            <a:r>
              <a:rPr spc="-35" dirty="0"/>
              <a:t> Targets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2354579" y="2694432"/>
            <a:ext cx="1570990" cy="367665"/>
            <a:chOff x="2354579" y="2694432"/>
            <a:chExt cx="1570990" cy="367665"/>
          </a:xfrm>
        </p:grpSpPr>
        <p:sp>
          <p:nvSpPr>
            <p:cNvPr id="16" name="object 16"/>
            <p:cNvSpPr/>
            <p:nvPr/>
          </p:nvSpPr>
          <p:spPr>
            <a:xfrm>
              <a:off x="2606039" y="2836418"/>
              <a:ext cx="1319530" cy="76200"/>
            </a:xfrm>
            <a:custGeom>
              <a:avLst/>
              <a:gdLst/>
              <a:ahLst/>
              <a:cxnLst/>
              <a:rect l="l" t="t" r="r" b="b"/>
              <a:pathLst>
                <a:path w="1319529" h="76200">
                  <a:moveTo>
                    <a:pt x="1306619" y="31623"/>
                  </a:moveTo>
                  <a:lnTo>
                    <a:pt x="1255649" y="31623"/>
                  </a:lnTo>
                  <a:lnTo>
                    <a:pt x="1255649" y="44323"/>
                  </a:lnTo>
                  <a:lnTo>
                    <a:pt x="1243022" y="44356"/>
                  </a:lnTo>
                  <a:lnTo>
                    <a:pt x="1243076" y="76200"/>
                  </a:lnTo>
                  <a:lnTo>
                    <a:pt x="1319149" y="37845"/>
                  </a:lnTo>
                  <a:lnTo>
                    <a:pt x="1306619" y="31623"/>
                  </a:lnTo>
                  <a:close/>
                </a:path>
                <a:path w="1319529" h="76200">
                  <a:moveTo>
                    <a:pt x="1243001" y="31656"/>
                  </a:moveTo>
                  <a:lnTo>
                    <a:pt x="0" y="34925"/>
                  </a:lnTo>
                  <a:lnTo>
                    <a:pt x="0" y="47625"/>
                  </a:lnTo>
                  <a:lnTo>
                    <a:pt x="1243022" y="44356"/>
                  </a:lnTo>
                  <a:lnTo>
                    <a:pt x="1243001" y="31656"/>
                  </a:lnTo>
                  <a:close/>
                </a:path>
                <a:path w="1319529" h="76200">
                  <a:moveTo>
                    <a:pt x="1255649" y="31623"/>
                  </a:moveTo>
                  <a:lnTo>
                    <a:pt x="1243001" y="31656"/>
                  </a:lnTo>
                  <a:lnTo>
                    <a:pt x="1243022" y="44356"/>
                  </a:lnTo>
                  <a:lnTo>
                    <a:pt x="1255649" y="44323"/>
                  </a:lnTo>
                  <a:lnTo>
                    <a:pt x="1255649" y="31623"/>
                  </a:lnTo>
                  <a:close/>
                </a:path>
                <a:path w="1319529" h="76200">
                  <a:moveTo>
                    <a:pt x="1242949" y="0"/>
                  </a:moveTo>
                  <a:lnTo>
                    <a:pt x="1243001" y="31656"/>
                  </a:lnTo>
                  <a:lnTo>
                    <a:pt x="1306619" y="31623"/>
                  </a:lnTo>
                  <a:lnTo>
                    <a:pt x="1242949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7533" y="2911602"/>
              <a:ext cx="239268" cy="137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7533" y="2911602"/>
              <a:ext cx="239395" cy="137160"/>
            </a:xfrm>
            <a:custGeom>
              <a:avLst/>
              <a:gdLst/>
              <a:ahLst/>
              <a:cxnLst/>
              <a:rect l="l" t="t" r="r" b="b"/>
              <a:pathLst>
                <a:path w="239394" h="137160">
                  <a:moveTo>
                    <a:pt x="239268" y="17145"/>
                  </a:moveTo>
                  <a:lnTo>
                    <a:pt x="229862" y="23842"/>
                  </a:lnTo>
                  <a:lnTo>
                    <a:pt x="204216" y="29289"/>
                  </a:lnTo>
                  <a:lnTo>
                    <a:pt x="166187" y="32950"/>
                  </a:lnTo>
                  <a:lnTo>
                    <a:pt x="119634" y="34290"/>
                  </a:lnTo>
                  <a:lnTo>
                    <a:pt x="73080" y="32950"/>
                  </a:lnTo>
                  <a:lnTo>
                    <a:pt x="35052" y="29289"/>
                  </a:lnTo>
                  <a:lnTo>
                    <a:pt x="9405" y="23842"/>
                  </a:lnTo>
                  <a:lnTo>
                    <a:pt x="0" y="17145"/>
                  </a:lnTo>
                  <a:lnTo>
                    <a:pt x="9405" y="10447"/>
                  </a:lnTo>
                  <a:lnTo>
                    <a:pt x="35051" y="5000"/>
                  </a:lnTo>
                  <a:lnTo>
                    <a:pt x="73080" y="1339"/>
                  </a:lnTo>
                  <a:lnTo>
                    <a:pt x="119634" y="0"/>
                  </a:lnTo>
                  <a:lnTo>
                    <a:pt x="166187" y="1339"/>
                  </a:lnTo>
                  <a:lnTo>
                    <a:pt x="204216" y="5000"/>
                  </a:lnTo>
                  <a:lnTo>
                    <a:pt x="229862" y="10447"/>
                  </a:lnTo>
                  <a:lnTo>
                    <a:pt x="239268" y="17145"/>
                  </a:lnTo>
                  <a:close/>
                </a:path>
                <a:path w="239394" h="137160">
                  <a:moveTo>
                    <a:pt x="239268" y="17145"/>
                  </a:moveTo>
                  <a:lnTo>
                    <a:pt x="239268" y="120015"/>
                  </a:lnTo>
                  <a:lnTo>
                    <a:pt x="229862" y="126712"/>
                  </a:lnTo>
                  <a:lnTo>
                    <a:pt x="204216" y="132159"/>
                  </a:lnTo>
                  <a:lnTo>
                    <a:pt x="166187" y="135820"/>
                  </a:lnTo>
                  <a:lnTo>
                    <a:pt x="119634" y="137160"/>
                  </a:lnTo>
                  <a:lnTo>
                    <a:pt x="73080" y="135820"/>
                  </a:lnTo>
                  <a:lnTo>
                    <a:pt x="35052" y="132159"/>
                  </a:lnTo>
                  <a:lnTo>
                    <a:pt x="9405" y="126712"/>
                  </a:lnTo>
                  <a:lnTo>
                    <a:pt x="0" y="120015"/>
                  </a:lnTo>
                  <a:lnTo>
                    <a:pt x="0" y="17145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7533" y="2809494"/>
              <a:ext cx="239268" cy="137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7533" y="2809494"/>
              <a:ext cx="239395" cy="137160"/>
            </a:xfrm>
            <a:custGeom>
              <a:avLst/>
              <a:gdLst/>
              <a:ahLst/>
              <a:cxnLst/>
              <a:rect l="l" t="t" r="r" b="b"/>
              <a:pathLst>
                <a:path w="239394" h="137160">
                  <a:moveTo>
                    <a:pt x="239268" y="17144"/>
                  </a:moveTo>
                  <a:lnTo>
                    <a:pt x="229862" y="23842"/>
                  </a:lnTo>
                  <a:lnTo>
                    <a:pt x="204216" y="29289"/>
                  </a:lnTo>
                  <a:lnTo>
                    <a:pt x="166187" y="32950"/>
                  </a:lnTo>
                  <a:lnTo>
                    <a:pt x="119634" y="34289"/>
                  </a:lnTo>
                  <a:lnTo>
                    <a:pt x="73080" y="32950"/>
                  </a:lnTo>
                  <a:lnTo>
                    <a:pt x="35052" y="29289"/>
                  </a:lnTo>
                  <a:lnTo>
                    <a:pt x="9405" y="23842"/>
                  </a:lnTo>
                  <a:lnTo>
                    <a:pt x="0" y="17144"/>
                  </a:lnTo>
                  <a:lnTo>
                    <a:pt x="9405" y="10447"/>
                  </a:lnTo>
                  <a:lnTo>
                    <a:pt x="35051" y="5000"/>
                  </a:lnTo>
                  <a:lnTo>
                    <a:pt x="73080" y="1339"/>
                  </a:lnTo>
                  <a:lnTo>
                    <a:pt x="119634" y="0"/>
                  </a:lnTo>
                  <a:lnTo>
                    <a:pt x="166187" y="1339"/>
                  </a:lnTo>
                  <a:lnTo>
                    <a:pt x="204216" y="5000"/>
                  </a:lnTo>
                  <a:lnTo>
                    <a:pt x="229862" y="10447"/>
                  </a:lnTo>
                  <a:lnTo>
                    <a:pt x="239268" y="17144"/>
                  </a:lnTo>
                  <a:close/>
                </a:path>
                <a:path w="239394" h="137160">
                  <a:moveTo>
                    <a:pt x="239268" y="17144"/>
                  </a:moveTo>
                  <a:lnTo>
                    <a:pt x="239268" y="120014"/>
                  </a:lnTo>
                  <a:lnTo>
                    <a:pt x="229862" y="126712"/>
                  </a:lnTo>
                  <a:lnTo>
                    <a:pt x="204216" y="132159"/>
                  </a:lnTo>
                  <a:lnTo>
                    <a:pt x="166187" y="135820"/>
                  </a:lnTo>
                  <a:lnTo>
                    <a:pt x="119634" y="137160"/>
                  </a:lnTo>
                  <a:lnTo>
                    <a:pt x="73080" y="135820"/>
                  </a:lnTo>
                  <a:lnTo>
                    <a:pt x="35052" y="132159"/>
                  </a:lnTo>
                  <a:lnTo>
                    <a:pt x="9405" y="126712"/>
                  </a:lnTo>
                  <a:lnTo>
                    <a:pt x="0" y="120014"/>
                  </a:lnTo>
                  <a:lnTo>
                    <a:pt x="0" y="171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7533" y="2707386"/>
              <a:ext cx="239268" cy="1371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7533" y="2707386"/>
              <a:ext cx="239395" cy="137160"/>
            </a:xfrm>
            <a:custGeom>
              <a:avLst/>
              <a:gdLst/>
              <a:ahLst/>
              <a:cxnLst/>
              <a:rect l="l" t="t" r="r" b="b"/>
              <a:pathLst>
                <a:path w="239394" h="137160">
                  <a:moveTo>
                    <a:pt x="239268" y="17144"/>
                  </a:moveTo>
                  <a:lnTo>
                    <a:pt x="229862" y="23842"/>
                  </a:lnTo>
                  <a:lnTo>
                    <a:pt x="204216" y="29289"/>
                  </a:lnTo>
                  <a:lnTo>
                    <a:pt x="166187" y="32950"/>
                  </a:lnTo>
                  <a:lnTo>
                    <a:pt x="119634" y="34289"/>
                  </a:lnTo>
                  <a:lnTo>
                    <a:pt x="73080" y="32950"/>
                  </a:lnTo>
                  <a:lnTo>
                    <a:pt x="35052" y="29289"/>
                  </a:lnTo>
                  <a:lnTo>
                    <a:pt x="9405" y="23842"/>
                  </a:lnTo>
                  <a:lnTo>
                    <a:pt x="0" y="17144"/>
                  </a:lnTo>
                  <a:lnTo>
                    <a:pt x="9405" y="10447"/>
                  </a:lnTo>
                  <a:lnTo>
                    <a:pt x="35051" y="5000"/>
                  </a:lnTo>
                  <a:lnTo>
                    <a:pt x="73080" y="1339"/>
                  </a:lnTo>
                  <a:lnTo>
                    <a:pt x="119634" y="0"/>
                  </a:lnTo>
                  <a:lnTo>
                    <a:pt x="166187" y="1339"/>
                  </a:lnTo>
                  <a:lnTo>
                    <a:pt x="204216" y="5000"/>
                  </a:lnTo>
                  <a:lnTo>
                    <a:pt x="229862" y="10447"/>
                  </a:lnTo>
                  <a:lnTo>
                    <a:pt x="239268" y="17144"/>
                  </a:lnTo>
                  <a:close/>
                </a:path>
                <a:path w="239394" h="137160">
                  <a:moveTo>
                    <a:pt x="239268" y="17144"/>
                  </a:moveTo>
                  <a:lnTo>
                    <a:pt x="239268" y="120014"/>
                  </a:lnTo>
                  <a:lnTo>
                    <a:pt x="229862" y="126712"/>
                  </a:lnTo>
                  <a:lnTo>
                    <a:pt x="204216" y="132159"/>
                  </a:lnTo>
                  <a:lnTo>
                    <a:pt x="166187" y="135820"/>
                  </a:lnTo>
                  <a:lnTo>
                    <a:pt x="119634" y="137159"/>
                  </a:lnTo>
                  <a:lnTo>
                    <a:pt x="73080" y="135820"/>
                  </a:lnTo>
                  <a:lnTo>
                    <a:pt x="35052" y="132159"/>
                  </a:lnTo>
                  <a:lnTo>
                    <a:pt x="9405" y="126712"/>
                  </a:lnTo>
                  <a:lnTo>
                    <a:pt x="0" y="120014"/>
                  </a:lnTo>
                  <a:lnTo>
                    <a:pt x="0" y="171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058155" y="2838704"/>
            <a:ext cx="1466215" cy="76200"/>
          </a:xfrm>
          <a:custGeom>
            <a:avLst/>
            <a:gdLst/>
            <a:ahLst/>
            <a:cxnLst/>
            <a:rect l="l" t="t" r="r" b="b"/>
            <a:pathLst>
              <a:path w="1466215" h="76200">
                <a:moveTo>
                  <a:pt x="1389686" y="44552"/>
                </a:moveTo>
                <a:lnTo>
                  <a:pt x="1389634" y="76200"/>
                </a:lnTo>
                <a:lnTo>
                  <a:pt x="1453091" y="44576"/>
                </a:lnTo>
                <a:lnTo>
                  <a:pt x="1402334" y="44576"/>
                </a:lnTo>
                <a:lnTo>
                  <a:pt x="1389686" y="44552"/>
                </a:lnTo>
                <a:close/>
              </a:path>
              <a:path w="1466215" h="76200">
                <a:moveTo>
                  <a:pt x="1389707" y="31852"/>
                </a:moveTo>
                <a:lnTo>
                  <a:pt x="1389686" y="44552"/>
                </a:lnTo>
                <a:lnTo>
                  <a:pt x="1402334" y="44576"/>
                </a:lnTo>
                <a:lnTo>
                  <a:pt x="1402461" y="31876"/>
                </a:lnTo>
                <a:lnTo>
                  <a:pt x="1389707" y="31852"/>
                </a:lnTo>
                <a:close/>
              </a:path>
              <a:path w="1466215" h="76200">
                <a:moveTo>
                  <a:pt x="1389761" y="0"/>
                </a:moveTo>
                <a:lnTo>
                  <a:pt x="1389707" y="31852"/>
                </a:lnTo>
                <a:lnTo>
                  <a:pt x="1402461" y="31876"/>
                </a:lnTo>
                <a:lnTo>
                  <a:pt x="1402334" y="44576"/>
                </a:lnTo>
                <a:lnTo>
                  <a:pt x="1453091" y="44576"/>
                </a:lnTo>
                <a:lnTo>
                  <a:pt x="1465834" y="38226"/>
                </a:lnTo>
                <a:lnTo>
                  <a:pt x="1389761" y="0"/>
                </a:lnTo>
                <a:close/>
              </a:path>
              <a:path w="1466215" h="76200">
                <a:moveTo>
                  <a:pt x="0" y="29209"/>
                </a:moveTo>
                <a:lnTo>
                  <a:pt x="0" y="41909"/>
                </a:lnTo>
                <a:lnTo>
                  <a:pt x="1389686" y="44552"/>
                </a:lnTo>
                <a:lnTo>
                  <a:pt x="1389707" y="31852"/>
                </a:lnTo>
                <a:lnTo>
                  <a:pt x="0" y="2920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117335" y="1507236"/>
            <a:ext cx="1054735" cy="711835"/>
            <a:chOff x="6117335" y="1507236"/>
            <a:chExt cx="1054735" cy="711835"/>
          </a:xfrm>
        </p:grpSpPr>
        <p:sp>
          <p:nvSpPr>
            <p:cNvPr id="25" name="object 25"/>
            <p:cNvSpPr/>
            <p:nvPr/>
          </p:nvSpPr>
          <p:spPr>
            <a:xfrm>
              <a:off x="6130289" y="1520190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30289" y="1520190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25005" y="1720722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5" h="313055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2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082"/>
                  </a:lnTo>
                  <a:lnTo>
                    <a:pt x="9405" y="294784"/>
                  </a:lnTo>
                  <a:lnTo>
                    <a:pt x="35052" y="304307"/>
                  </a:lnTo>
                  <a:lnTo>
                    <a:pt x="73080" y="310711"/>
                  </a:lnTo>
                  <a:lnTo>
                    <a:pt x="119634" y="313054"/>
                  </a:lnTo>
                  <a:lnTo>
                    <a:pt x="166187" y="310711"/>
                  </a:lnTo>
                  <a:lnTo>
                    <a:pt x="204216" y="304307"/>
                  </a:lnTo>
                  <a:lnTo>
                    <a:pt x="229862" y="294784"/>
                  </a:lnTo>
                  <a:lnTo>
                    <a:pt x="239268" y="283082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25005" y="1690878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5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5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7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5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25005" y="1690878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5" h="342900">
                  <a:moveTo>
                    <a:pt x="239268" y="29845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7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5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5"/>
                  </a:lnTo>
                  <a:close/>
                </a:path>
                <a:path w="239395" h="342900">
                  <a:moveTo>
                    <a:pt x="239268" y="29845"/>
                  </a:moveTo>
                  <a:lnTo>
                    <a:pt x="239268" y="312928"/>
                  </a:lnTo>
                  <a:lnTo>
                    <a:pt x="229862" y="324629"/>
                  </a:lnTo>
                  <a:lnTo>
                    <a:pt x="204216" y="334152"/>
                  </a:lnTo>
                  <a:lnTo>
                    <a:pt x="166187" y="340556"/>
                  </a:lnTo>
                  <a:lnTo>
                    <a:pt x="119634" y="342900"/>
                  </a:lnTo>
                  <a:lnTo>
                    <a:pt x="73080" y="340556"/>
                  </a:lnTo>
                  <a:lnTo>
                    <a:pt x="35052" y="334152"/>
                  </a:lnTo>
                  <a:lnTo>
                    <a:pt x="9405" y="324629"/>
                  </a:lnTo>
                  <a:lnTo>
                    <a:pt x="0" y="312928"/>
                  </a:lnTo>
                  <a:lnTo>
                    <a:pt x="0" y="29845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51879" y="1325626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17335" y="3528059"/>
            <a:ext cx="1054735" cy="711835"/>
            <a:chOff x="6117335" y="3528059"/>
            <a:chExt cx="1054735" cy="711835"/>
          </a:xfrm>
        </p:grpSpPr>
        <p:sp>
          <p:nvSpPr>
            <p:cNvPr id="32" name="object 32"/>
            <p:cNvSpPr/>
            <p:nvPr/>
          </p:nvSpPr>
          <p:spPr>
            <a:xfrm>
              <a:off x="6130289" y="3541013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30289" y="3541013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25005" y="3743070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5" h="313054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1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146"/>
                  </a:lnTo>
                  <a:lnTo>
                    <a:pt x="9405" y="294790"/>
                  </a:lnTo>
                  <a:lnTo>
                    <a:pt x="35052" y="304296"/>
                  </a:lnTo>
                  <a:lnTo>
                    <a:pt x="73080" y="310705"/>
                  </a:lnTo>
                  <a:lnTo>
                    <a:pt x="119634" y="313054"/>
                  </a:lnTo>
                  <a:lnTo>
                    <a:pt x="166187" y="310705"/>
                  </a:lnTo>
                  <a:lnTo>
                    <a:pt x="204216" y="304296"/>
                  </a:lnTo>
                  <a:lnTo>
                    <a:pt x="229862" y="294790"/>
                  </a:lnTo>
                  <a:lnTo>
                    <a:pt x="239268" y="283146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25005" y="3713225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5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5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7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5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BDE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25005" y="3713225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5" h="342900">
                  <a:moveTo>
                    <a:pt x="239268" y="29845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7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5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5"/>
                  </a:lnTo>
                  <a:close/>
                </a:path>
                <a:path w="239395" h="342900">
                  <a:moveTo>
                    <a:pt x="239268" y="29845"/>
                  </a:moveTo>
                  <a:lnTo>
                    <a:pt x="239268" y="312991"/>
                  </a:lnTo>
                  <a:lnTo>
                    <a:pt x="229862" y="324635"/>
                  </a:lnTo>
                  <a:lnTo>
                    <a:pt x="204216" y="334141"/>
                  </a:lnTo>
                  <a:lnTo>
                    <a:pt x="166187" y="340550"/>
                  </a:lnTo>
                  <a:lnTo>
                    <a:pt x="119634" y="342900"/>
                  </a:lnTo>
                  <a:lnTo>
                    <a:pt x="73080" y="340550"/>
                  </a:lnTo>
                  <a:lnTo>
                    <a:pt x="35052" y="334141"/>
                  </a:lnTo>
                  <a:lnTo>
                    <a:pt x="9405" y="324635"/>
                  </a:lnTo>
                  <a:lnTo>
                    <a:pt x="0" y="312991"/>
                  </a:lnTo>
                  <a:lnTo>
                    <a:pt x="0" y="29845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51879" y="3348990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54600" y="1862327"/>
            <a:ext cx="1469390" cy="2021839"/>
          </a:xfrm>
          <a:custGeom>
            <a:avLst/>
            <a:gdLst/>
            <a:ahLst/>
            <a:cxnLst/>
            <a:rect l="l" t="t" r="r" b="b"/>
            <a:pathLst>
              <a:path w="1469390" h="2021839">
                <a:moveTo>
                  <a:pt x="1469390" y="0"/>
                </a:moveTo>
                <a:lnTo>
                  <a:pt x="1385062" y="11938"/>
                </a:lnTo>
                <a:lnTo>
                  <a:pt x="1403121" y="38125"/>
                </a:lnTo>
                <a:lnTo>
                  <a:pt x="0" y="1007364"/>
                </a:lnTo>
                <a:lnTo>
                  <a:pt x="3327" y="1012253"/>
                </a:lnTo>
                <a:lnTo>
                  <a:pt x="0" y="1017143"/>
                </a:lnTo>
                <a:lnTo>
                  <a:pt x="1403070" y="1983549"/>
                </a:lnTo>
                <a:lnTo>
                  <a:pt x="1385062" y="2009648"/>
                </a:lnTo>
                <a:lnTo>
                  <a:pt x="1469390" y="2021522"/>
                </a:lnTo>
                <a:lnTo>
                  <a:pt x="1452448" y="1990725"/>
                </a:lnTo>
                <a:lnTo>
                  <a:pt x="1428369" y="1946910"/>
                </a:lnTo>
                <a:lnTo>
                  <a:pt x="1410284" y="1973110"/>
                </a:lnTo>
                <a:lnTo>
                  <a:pt x="15113" y="1012253"/>
                </a:lnTo>
                <a:lnTo>
                  <a:pt x="1410335" y="48564"/>
                </a:lnTo>
                <a:lnTo>
                  <a:pt x="1428369" y="74676"/>
                </a:lnTo>
                <a:lnTo>
                  <a:pt x="1452435" y="30861"/>
                </a:lnTo>
                <a:lnTo>
                  <a:pt x="146939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556" y="2453576"/>
            <a:ext cx="1054735" cy="711835"/>
            <a:chOff x="6103556" y="2453576"/>
            <a:chExt cx="1054735" cy="711835"/>
          </a:xfrm>
        </p:grpSpPr>
        <p:sp>
          <p:nvSpPr>
            <p:cNvPr id="3" name="object 3"/>
            <p:cNvSpPr/>
            <p:nvPr/>
          </p:nvSpPr>
          <p:spPr>
            <a:xfrm>
              <a:off x="6116574" y="246659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6574" y="246659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01261" y="2468117"/>
            <a:ext cx="1103630" cy="685800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223520" marR="118110" indent="-99060">
              <a:lnSpc>
                <a:spcPct val="100000"/>
              </a:lnSpc>
              <a:spcBef>
                <a:spcPts val="1035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Replica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ion  Instance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3036" y="2468816"/>
            <a:ext cx="1054735" cy="711835"/>
            <a:chOff x="1943036" y="2468816"/>
            <a:chExt cx="1054735" cy="711835"/>
          </a:xfrm>
        </p:grpSpPr>
        <p:sp>
          <p:nvSpPr>
            <p:cNvPr id="7" name="object 7"/>
            <p:cNvSpPr/>
            <p:nvPr/>
          </p:nvSpPr>
          <p:spPr>
            <a:xfrm>
              <a:off x="1956053" y="248183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6053" y="248183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0769" y="2670175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5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2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082"/>
                  </a:lnTo>
                  <a:lnTo>
                    <a:pt x="9405" y="294784"/>
                  </a:lnTo>
                  <a:lnTo>
                    <a:pt x="35052" y="304307"/>
                  </a:lnTo>
                  <a:lnTo>
                    <a:pt x="73080" y="310711"/>
                  </a:lnTo>
                  <a:lnTo>
                    <a:pt x="119634" y="313055"/>
                  </a:lnTo>
                  <a:lnTo>
                    <a:pt x="166187" y="310711"/>
                  </a:lnTo>
                  <a:lnTo>
                    <a:pt x="204216" y="304307"/>
                  </a:lnTo>
                  <a:lnTo>
                    <a:pt x="229862" y="294784"/>
                  </a:lnTo>
                  <a:lnTo>
                    <a:pt x="239268" y="283082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0769" y="2640330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4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4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7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4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0769" y="2640330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4" h="342900">
                  <a:moveTo>
                    <a:pt x="239268" y="29844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7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4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4"/>
                  </a:lnTo>
                  <a:close/>
                </a:path>
                <a:path w="239394" h="342900">
                  <a:moveTo>
                    <a:pt x="239268" y="29844"/>
                  </a:moveTo>
                  <a:lnTo>
                    <a:pt x="239268" y="312927"/>
                  </a:lnTo>
                  <a:lnTo>
                    <a:pt x="229862" y="324629"/>
                  </a:lnTo>
                  <a:lnTo>
                    <a:pt x="204216" y="334152"/>
                  </a:lnTo>
                  <a:lnTo>
                    <a:pt x="166187" y="340556"/>
                  </a:lnTo>
                  <a:lnTo>
                    <a:pt x="119634" y="342900"/>
                  </a:lnTo>
                  <a:lnTo>
                    <a:pt x="73080" y="340556"/>
                  </a:lnTo>
                  <a:lnTo>
                    <a:pt x="35052" y="334152"/>
                  </a:lnTo>
                  <a:lnTo>
                    <a:pt x="9405" y="324629"/>
                  </a:lnTo>
                  <a:lnTo>
                    <a:pt x="0" y="312927"/>
                  </a:lnTo>
                  <a:lnTo>
                    <a:pt x="0" y="298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85517" y="2288539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3876" y="2625851"/>
            <a:ext cx="1659889" cy="367665"/>
            <a:chOff x="5103876" y="2625851"/>
            <a:chExt cx="1659889" cy="367665"/>
          </a:xfrm>
        </p:grpSpPr>
        <p:sp>
          <p:nvSpPr>
            <p:cNvPr id="14" name="object 14"/>
            <p:cNvSpPr/>
            <p:nvPr/>
          </p:nvSpPr>
          <p:spPr>
            <a:xfrm>
              <a:off x="6509766" y="2843021"/>
              <a:ext cx="240791" cy="137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9766" y="2843021"/>
              <a:ext cx="241300" cy="137160"/>
            </a:xfrm>
            <a:custGeom>
              <a:avLst/>
              <a:gdLst/>
              <a:ahLst/>
              <a:cxnLst/>
              <a:rect l="l" t="t" r="r" b="b"/>
              <a:pathLst>
                <a:path w="241300" h="137160">
                  <a:moveTo>
                    <a:pt x="240791" y="17144"/>
                  </a:moveTo>
                  <a:lnTo>
                    <a:pt x="231338" y="23842"/>
                  </a:lnTo>
                  <a:lnTo>
                    <a:pt x="205549" y="29289"/>
                  </a:lnTo>
                  <a:lnTo>
                    <a:pt x="167282" y="32950"/>
                  </a:lnTo>
                  <a:lnTo>
                    <a:pt x="120395" y="34289"/>
                  </a:lnTo>
                  <a:lnTo>
                    <a:pt x="73509" y="32950"/>
                  </a:lnTo>
                  <a:lnTo>
                    <a:pt x="35242" y="29289"/>
                  </a:lnTo>
                  <a:lnTo>
                    <a:pt x="9453" y="23842"/>
                  </a:lnTo>
                  <a:lnTo>
                    <a:pt x="0" y="17144"/>
                  </a:lnTo>
                  <a:lnTo>
                    <a:pt x="9453" y="10447"/>
                  </a:lnTo>
                  <a:lnTo>
                    <a:pt x="35242" y="5000"/>
                  </a:lnTo>
                  <a:lnTo>
                    <a:pt x="73509" y="1339"/>
                  </a:lnTo>
                  <a:lnTo>
                    <a:pt x="120395" y="0"/>
                  </a:lnTo>
                  <a:lnTo>
                    <a:pt x="167282" y="1339"/>
                  </a:lnTo>
                  <a:lnTo>
                    <a:pt x="205549" y="5000"/>
                  </a:lnTo>
                  <a:lnTo>
                    <a:pt x="231338" y="10447"/>
                  </a:lnTo>
                  <a:lnTo>
                    <a:pt x="240791" y="17144"/>
                  </a:lnTo>
                  <a:close/>
                </a:path>
                <a:path w="241300" h="137160">
                  <a:moveTo>
                    <a:pt x="240791" y="17144"/>
                  </a:moveTo>
                  <a:lnTo>
                    <a:pt x="240791" y="120014"/>
                  </a:lnTo>
                  <a:lnTo>
                    <a:pt x="231338" y="126712"/>
                  </a:lnTo>
                  <a:lnTo>
                    <a:pt x="205549" y="132159"/>
                  </a:lnTo>
                  <a:lnTo>
                    <a:pt x="167282" y="135820"/>
                  </a:lnTo>
                  <a:lnTo>
                    <a:pt x="120395" y="137159"/>
                  </a:lnTo>
                  <a:lnTo>
                    <a:pt x="73509" y="135820"/>
                  </a:lnTo>
                  <a:lnTo>
                    <a:pt x="35242" y="132159"/>
                  </a:lnTo>
                  <a:lnTo>
                    <a:pt x="9453" y="126712"/>
                  </a:lnTo>
                  <a:lnTo>
                    <a:pt x="0" y="120014"/>
                  </a:lnTo>
                  <a:lnTo>
                    <a:pt x="0" y="171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9766" y="2740913"/>
              <a:ext cx="240791" cy="137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9766" y="2740913"/>
              <a:ext cx="241300" cy="137160"/>
            </a:xfrm>
            <a:custGeom>
              <a:avLst/>
              <a:gdLst/>
              <a:ahLst/>
              <a:cxnLst/>
              <a:rect l="l" t="t" r="r" b="b"/>
              <a:pathLst>
                <a:path w="241300" h="137160">
                  <a:moveTo>
                    <a:pt x="240791" y="17144"/>
                  </a:moveTo>
                  <a:lnTo>
                    <a:pt x="231338" y="23842"/>
                  </a:lnTo>
                  <a:lnTo>
                    <a:pt x="205549" y="29289"/>
                  </a:lnTo>
                  <a:lnTo>
                    <a:pt x="167282" y="32950"/>
                  </a:lnTo>
                  <a:lnTo>
                    <a:pt x="120395" y="34290"/>
                  </a:lnTo>
                  <a:lnTo>
                    <a:pt x="73509" y="32950"/>
                  </a:lnTo>
                  <a:lnTo>
                    <a:pt x="35242" y="29289"/>
                  </a:lnTo>
                  <a:lnTo>
                    <a:pt x="9453" y="23842"/>
                  </a:lnTo>
                  <a:lnTo>
                    <a:pt x="0" y="17144"/>
                  </a:lnTo>
                  <a:lnTo>
                    <a:pt x="9453" y="10447"/>
                  </a:lnTo>
                  <a:lnTo>
                    <a:pt x="35242" y="5000"/>
                  </a:lnTo>
                  <a:lnTo>
                    <a:pt x="73509" y="1339"/>
                  </a:lnTo>
                  <a:lnTo>
                    <a:pt x="120395" y="0"/>
                  </a:lnTo>
                  <a:lnTo>
                    <a:pt x="167282" y="1339"/>
                  </a:lnTo>
                  <a:lnTo>
                    <a:pt x="205549" y="5000"/>
                  </a:lnTo>
                  <a:lnTo>
                    <a:pt x="231338" y="10447"/>
                  </a:lnTo>
                  <a:lnTo>
                    <a:pt x="240791" y="17144"/>
                  </a:lnTo>
                  <a:close/>
                </a:path>
                <a:path w="241300" h="137160">
                  <a:moveTo>
                    <a:pt x="240791" y="17144"/>
                  </a:moveTo>
                  <a:lnTo>
                    <a:pt x="240791" y="120015"/>
                  </a:lnTo>
                  <a:lnTo>
                    <a:pt x="231338" y="126712"/>
                  </a:lnTo>
                  <a:lnTo>
                    <a:pt x="205549" y="132159"/>
                  </a:lnTo>
                  <a:lnTo>
                    <a:pt x="167282" y="135820"/>
                  </a:lnTo>
                  <a:lnTo>
                    <a:pt x="120395" y="137160"/>
                  </a:lnTo>
                  <a:lnTo>
                    <a:pt x="73509" y="135820"/>
                  </a:lnTo>
                  <a:lnTo>
                    <a:pt x="35242" y="132159"/>
                  </a:lnTo>
                  <a:lnTo>
                    <a:pt x="9453" y="126712"/>
                  </a:lnTo>
                  <a:lnTo>
                    <a:pt x="0" y="120015"/>
                  </a:lnTo>
                  <a:lnTo>
                    <a:pt x="0" y="171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09766" y="2638805"/>
              <a:ext cx="240791" cy="137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09766" y="2638805"/>
              <a:ext cx="241300" cy="137160"/>
            </a:xfrm>
            <a:custGeom>
              <a:avLst/>
              <a:gdLst/>
              <a:ahLst/>
              <a:cxnLst/>
              <a:rect l="l" t="t" r="r" b="b"/>
              <a:pathLst>
                <a:path w="241300" h="137160">
                  <a:moveTo>
                    <a:pt x="240791" y="17144"/>
                  </a:moveTo>
                  <a:lnTo>
                    <a:pt x="231338" y="23842"/>
                  </a:lnTo>
                  <a:lnTo>
                    <a:pt x="205549" y="29289"/>
                  </a:lnTo>
                  <a:lnTo>
                    <a:pt x="167282" y="32950"/>
                  </a:lnTo>
                  <a:lnTo>
                    <a:pt x="120395" y="34289"/>
                  </a:lnTo>
                  <a:lnTo>
                    <a:pt x="73509" y="32950"/>
                  </a:lnTo>
                  <a:lnTo>
                    <a:pt x="35242" y="29289"/>
                  </a:lnTo>
                  <a:lnTo>
                    <a:pt x="9453" y="23842"/>
                  </a:lnTo>
                  <a:lnTo>
                    <a:pt x="0" y="17144"/>
                  </a:lnTo>
                  <a:lnTo>
                    <a:pt x="9453" y="10447"/>
                  </a:lnTo>
                  <a:lnTo>
                    <a:pt x="35242" y="5000"/>
                  </a:lnTo>
                  <a:lnTo>
                    <a:pt x="73509" y="1339"/>
                  </a:lnTo>
                  <a:lnTo>
                    <a:pt x="120395" y="0"/>
                  </a:lnTo>
                  <a:lnTo>
                    <a:pt x="167282" y="1339"/>
                  </a:lnTo>
                  <a:lnTo>
                    <a:pt x="205549" y="5000"/>
                  </a:lnTo>
                  <a:lnTo>
                    <a:pt x="231338" y="10447"/>
                  </a:lnTo>
                  <a:lnTo>
                    <a:pt x="240791" y="17144"/>
                  </a:lnTo>
                  <a:close/>
                </a:path>
                <a:path w="241300" h="137160">
                  <a:moveTo>
                    <a:pt x="240791" y="17144"/>
                  </a:moveTo>
                  <a:lnTo>
                    <a:pt x="240791" y="120014"/>
                  </a:lnTo>
                  <a:lnTo>
                    <a:pt x="231338" y="126712"/>
                  </a:lnTo>
                  <a:lnTo>
                    <a:pt x="205549" y="132159"/>
                  </a:lnTo>
                  <a:lnTo>
                    <a:pt x="167282" y="135820"/>
                  </a:lnTo>
                  <a:lnTo>
                    <a:pt x="120395" y="137160"/>
                  </a:lnTo>
                  <a:lnTo>
                    <a:pt x="73509" y="135820"/>
                  </a:lnTo>
                  <a:lnTo>
                    <a:pt x="35242" y="132159"/>
                  </a:lnTo>
                  <a:lnTo>
                    <a:pt x="9453" y="126712"/>
                  </a:lnTo>
                  <a:lnTo>
                    <a:pt x="0" y="120014"/>
                  </a:lnTo>
                  <a:lnTo>
                    <a:pt x="0" y="171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3876" y="2770758"/>
              <a:ext cx="1406525" cy="76200"/>
            </a:xfrm>
            <a:custGeom>
              <a:avLst/>
              <a:gdLst/>
              <a:ahLst/>
              <a:cxnLst/>
              <a:rect l="l" t="t" r="r" b="b"/>
              <a:pathLst>
                <a:path w="1406525" h="76200">
                  <a:moveTo>
                    <a:pt x="1393529" y="31750"/>
                  </a:moveTo>
                  <a:lnTo>
                    <a:pt x="1342516" y="31750"/>
                  </a:lnTo>
                  <a:lnTo>
                    <a:pt x="1342516" y="44450"/>
                  </a:lnTo>
                  <a:lnTo>
                    <a:pt x="1329891" y="44469"/>
                  </a:lnTo>
                  <a:lnTo>
                    <a:pt x="1329944" y="76200"/>
                  </a:lnTo>
                  <a:lnTo>
                    <a:pt x="1406017" y="37973"/>
                  </a:lnTo>
                  <a:lnTo>
                    <a:pt x="1393529" y="31750"/>
                  </a:lnTo>
                  <a:close/>
                </a:path>
                <a:path w="1406525" h="76200">
                  <a:moveTo>
                    <a:pt x="1329869" y="31769"/>
                  </a:moveTo>
                  <a:lnTo>
                    <a:pt x="0" y="33782"/>
                  </a:lnTo>
                  <a:lnTo>
                    <a:pt x="0" y="46482"/>
                  </a:lnTo>
                  <a:lnTo>
                    <a:pt x="1329891" y="44469"/>
                  </a:lnTo>
                  <a:lnTo>
                    <a:pt x="1329869" y="31769"/>
                  </a:lnTo>
                  <a:close/>
                </a:path>
                <a:path w="1406525" h="76200">
                  <a:moveTo>
                    <a:pt x="1342516" y="31750"/>
                  </a:moveTo>
                  <a:lnTo>
                    <a:pt x="1329869" y="31769"/>
                  </a:lnTo>
                  <a:lnTo>
                    <a:pt x="1329891" y="44469"/>
                  </a:lnTo>
                  <a:lnTo>
                    <a:pt x="1342516" y="44450"/>
                  </a:lnTo>
                  <a:lnTo>
                    <a:pt x="1342516" y="31750"/>
                  </a:lnTo>
                  <a:close/>
                </a:path>
                <a:path w="1406525" h="76200">
                  <a:moveTo>
                    <a:pt x="1329816" y="0"/>
                  </a:moveTo>
                  <a:lnTo>
                    <a:pt x="1329869" y="31769"/>
                  </a:lnTo>
                  <a:lnTo>
                    <a:pt x="1393529" y="31750"/>
                  </a:lnTo>
                  <a:lnTo>
                    <a:pt x="1329816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15050" y="2260473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</a:t>
            </a:r>
            <a:r>
              <a:rPr spc="-45" dirty="0"/>
              <a:t> </a:t>
            </a:r>
            <a:r>
              <a:rPr spc="-5" dirty="0"/>
              <a:t>Sources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1943036" y="1475168"/>
            <a:ext cx="1054735" cy="711835"/>
            <a:chOff x="1943036" y="1475168"/>
            <a:chExt cx="1054735" cy="711835"/>
          </a:xfrm>
        </p:grpSpPr>
        <p:sp>
          <p:nvSpPr>
            <p:cNvPr id="24" name="object 24"/>
            <p:cNvSpPr/>
            <p:nvPr/>
          </p:nvSpPr>
          <p:spPr>
            <a:xfrm>
              <a:off x="1956053" y="1488185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56053" y="1488185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0769" y="1676526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5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2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083"/>
                  </a:lnTo>
                  <a:lnTo>
                    <a:pt x="9405" y="294784"/>
                  </a:lnTo>
                  <a:lnTo>
                    <a:pt x="35052" y="304307"/>
                  </a:lnTo>
                  <a:lnTo>
                    <a:pt x="73080" y="310711"/>
                  </a:lnTo>
                  <a:lnTo>
                    <a:pt x="119634" y="313055"/>
                  </a:lnTo>
                  <a:lnTo>
                    <a:pt x="166187" y="310711"/>
                  </a:lnTo>
                  <a:lnTo>
                    <a:pt x="204216" y="304307"/>
                  </a:lnTo>
                  <a:lnTo>
                    <a:pt x="229862" y="294784"/>
                  </a:lnTo>
                  <a:lnTo>
                    <a:pt x="239268" y="283083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0769" y="1646681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4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4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6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4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50769" y="1646681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4" h="342900">
                  <a:moveTo>
                    <a:pt x="239268" y="29844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6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4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4"/>
                  </a:lnTo>
                  <a:close/>
                </a:path>
                <a:path w="239394" h="342900">
                  <a:moveTo>
                    <a:pt x="239268" y="29844"/>
                  </a:moveTo>
                  <a:lnTo>
                    <a:pt x="239268" y="312927"/>
                  </a:lnTo>
                  <a:lnTo>
                    <a:pt x="229862" y="324629"/>
                  </a:lnTo>
                  <a:lnTo>
                    <a:pt x="204216" y="334152"/>
                  </a:lnTo>
                  <a:lnTo>
                    <a:pt x="166187" y="340556"/>
                  </a:lnTo>
                  <a:lnTo>
                    <a:pt x="119634" y="342899"/>
                  </a:lnTo>
                  <a:lnTo>
                    <a:pt x="73080" y="340556"/>
                  </a:lnTo>
                  <a:lnTo>
                    <a:pt x="35052" y="334152"/>
                  </a:lnTo>
                  <a:lnTo>
                    <a:pt x="9405" y="324629"/>
                  </a:lnTo>
                  <a:lnTo>
                    <a:pt x="0" y="312927"/>
                  </a:lnTo>
                  <a:lnTo>
                    <a:pt x="0" y="298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985517" y="1294333"/>
            <a:ext cx="509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43036" y="3462464"/>
            <a:ext cx="1054735" cy="711835"/>
            <a:chOff x="1943036" y="3462464"/>
            <a:chExt cx="1054735" cy="711835"/>
          </a:xfrm>
        </p:grpSpPr>
        <p:sp>
          <p:nvSpPr>
            <p:cNvPr id="31" name="object 31"/>
            <p:cNvSpPr/>
            <p:nvPr/>
          </p:nvSpPr>
          <p:spPr>
            <a:xfrm>
              <a:off x="1956053" y="347548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56053" y="347548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0769" y="3662426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4">
                  <a:moveTo>
                    <a:pt x="239268" y="0"/>
                  </a:moveTo>
                  <a:lnTo>
                    <a:pt x="229862" y="11628"/>
                  </a:lnTo>
                  <a:lnTo>
                    <a:pt x="204216" y="21113"/>
                  </a:lnTo>
                  <a:lnTo>
                    <a:pt x="166187" y="27503"/>
                  </a:lnTo>
                  <a:lnTo>
                    <a:pt x="119634" y="29845"/>
                  </a:lnTo>
                  <a:lnTo>
                    <a:pt x="73080" y="27503"/>
                  </a:lnTo>
                  <a:lnTo>
                    <a:pt x="35051" y="21113"/>
                  </a:lnTo>
                  <a:lnTo>
                    <a:pt x="9405" y="11628"/>
                  </a:lnTo>
                  <a:lnTo>
                    <a:pt x="0" y="0"/>
                  </a:lnTo>
                  <a:lnTo>
                    <a:pt x="0" y="283019"/>
                  </a:lnTo>
                  <a:lnTo>
                    <a:pt x="9405" y="294663"/>
                  </a:lnTo>
                  <a:lnTo>
                    <a:pt x="35052" y="304169"/>
                  </a:lnTo>
                  <a:lnTo>
                    <a:pt x="73080" y="310578"/>
                  </a:lnTo>
                  <a:lnTo>
                    <a:pt x="119634" y="312928"/>
                  </a:lnTo>
                  <a:lnTo>
                    <a:pt x="166187" y="310578"/>
                  </a:lnTo>
                  <a:lnTo>
                    <a:pt x="204216" y="304169"/>
                  </a:lnTo>
                  <a:lnTo>
                    <a:pt x="229862" y="294663"/>
                  </a:lnTo>
                  <a:lnTo>
                    <a:pt x="239268" y="283019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0769" y="3632454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4" h="60325">
                  <a:moveTo>
                    <a:pt x="119634" y="0"/>
                  </a:moveTo>
                  <a:lnTo>
                    <a:pt x="73080" y="2343"/>
                  </a:lnTo>
                  <a:lnTo>
                    <a:pt x="35051" y="8747"/>
                  </a:lnTo>
                  <a:lnTo>
                    <a:pt x="9405" y="18270"/>
                  </a:lnTo>
                  <a:lnTo>
                    <a:pt x="0" y="29972"/>
                  </a:lnTo>
                  <a:lnTo>
                    <a:pt x="9405" y="41600"/>
                  </a:lnTo>
                  <a:lnTo>
                    <a:pt x="35052" y="51085"/>
                  </a:lnTo>
                  <a:lnTo>
                    <a:pt x="73080" y="57475"/>
                  </a:lnTo>
                  <a:lnTo>
                    <a:pt x="119634" y="59817"/>
                  </a:lnTo>
                  <a:lnTo>
                    <a:pt x="166187" y="57475"/>
                  </a:lnTo>
                  <a:lnTo>
                    <a:pt x="204216" y="51085"/>
                  </a:lnTo>
                  <a:lnTo>
                    <a:pt x="229862" y="41600"/>
                  </a:lnTo>
                  <a:lnTo>
                    <a:pt x="239268" y="29972"/>
                  </a:lnTo>
                  <a:lnTo>
                    <a:pt x="229862" y="18270"/>
                  </a:lnTo>
                  <a:lnTo>
                    <a:pt x="204216" y="8747"/>
                  </a:lnTo>
                  <a:lnTo>
                    <a:pt x="166187" y="2343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BDE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50769" y="3632454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4" h="342900">
                  <a:moveTo>
                    <a:pt x="239268" y="29972"/>
                  </a:moveTo>
                  <a:lnTo>
                    <a:pt x="229862" y="41600"/>
                  </a:lnTo>
                  <a:lnTo>
                    <a:pt x="204216" y="51085"/>
                  </a:lnTo>
                  <a:lnTo>
                    <a:pt x="166187" y="57475"/>
                  </a:lnTo>
                  <a:lnTo>
                    <a:pt x="119634" y="59817"/>
                  </a:lnTo>
                  <a:lnTo>
                    <a:pt x="73080" y="57475"/>
                  </a:lnTo>
                  <a:lnTo>
                    <a:pt x="35052" y="51085"/>
                  </a:lnTo>
                  <a:lnTo>
                    <a:pt x="9405" y="41600"/>
                  </a:lnTo>
                  <a:lnTo>
                    <a:pt x="0" y="29972"/>
                  </a:lnTo>
                  <a:lnTo>
                    <a:pt x="9405" y="18270"/>
                  </a:lnTo>
                  <a:lnTo>
                    <a:pt x="35051" y="8747"/>
                  </a:lnTo>
                  <a:lnTo>
                    <a:pt x="73080" y="2343"/>
                  </a:lnTo>
                  <a:lnTo>
                    <a:pt x="119634" y="0"/>
                  </a:lnTo>
                  <a:lnTo>
                    <a:pt x="166187" y="2343"/>
                  </a:lnTo>
                  <a:lnTo>
                    <a:pt x="204216" y="8747"/>
                  </a:lnTo>
                  <a:lnTo>
                    <a:pt x="229862" y="18270"/>
                  </a:lnTo>
                  <a:lnTo>
                    <a:pt x="239268" y="29972"/>
                  </a:lnTo>
                  <a:close/>
                </a:path>
                <a:path w="239394" h="342900">
                  <a:moveTo>
                    <a:pt x="239268" y="29972"/>
                  </a:moveTo>
                  <a:lnTo>
                    <a:pt x="239268" y="312991"/>
                  </a:lnTo>
                  <a:lnTo>
                    <a:pt x="229862" y="324635"/>
                  </a:lnTo>
                  <a:lnTo>
                    <a:pt x="204216" y="334141"/>
                  </a:lnTo>
                  <a:lnTo>
                    <a:pt x="166187" y="340550"/>
                  </a:lnTo>
                  <a:lnTo>
                    <a:pt x="119634" y="342900"/>
                  </a:lnTo>
                  <a:lnTo>
                    <a:pt x="73080" y="340550"/>
                  </a:lnTo>
                  <a:lnTo>
                    <a:pt x="35052" y="334141"/>
                  </a:lnTo>
                  <a:lnTo>
                    <a:pt x="9405" y="324635"/>
                  </a:lnTo>
                  <a:lnTo>
                    <a:pt x="0" y="312991"/>
                  </a:lnTo>
                  <a:lnTo>
                    <a:pt x="0" y="29972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85517" y="3282188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85593" y="1811400"/>
            <a:ext cx="1414780" cy="1997710"/>
          </a:xfrm>
          <a:custGeom>
            <a:avLst/>
            <a:gdLst/>
            <a:ahLst/>
            <a:cxnLst/>
            <a:rect l="l" t="t" r="r" b="b"/>
            <a:pathLst>
              <a:path w="1414779" h="1997710">
                <a:moveTo>
                  <a:pt x="1414526" y="998728"/>
                </a:moveTo>
                <a:lnTo>
                  <a:pt x="1397635" y="967359"/>
                </a:lnTo>
                <a:lnTo>
                  <a:pt x="1374140" y="923671"/>
                </a:lnTo>
                <a:lnTo>
                  <a:pt x="1355890" y="949642"/>
                </a:lnTo>
                <a:lnTo>
                  <a:pt x="7366" y="0"/>
                </a:lnTo>
                <a:lnTo>
                  <a:pt x="0" y="10414"/>
                </a:lnTo>
                <a:lnTo>
                  <a:pt x="1348600" y="960018"/>
                </a:lnTo>
                <a:lnTo>
                  <a:pt x="1345539" y="964374"/>
                </a:lnTo>
                <a:lnTo>
                  <a:pt x="1338326" y="960755"/>
                </a:lnTo>
                <a:lnTo>
                  <a:pt x="1338326" y="974648"/>
                </a:lnTo>
                <a:lnTo>
                  <a:pt x="1330325" y="986028"/>
                </a:lnTo>
                <a:lnTo>
                  <a:pt x="1338326" y="987247"/>
                </a:lnTo>
                <a:lnTo>
                  <a:pt x="1338326" y="992505"/>
                </a:lnTo>
                <a:lnTo>
                  <a:pt x="3683" y="992505"/>
                </a:lnTo>
                <a:lnTo>
                  <a:pt x="3683" y="1005205"/>
                </a:lnTo>
                <a:lnTo>
                  <a:pt x="1338326" y="1005205"/>
                </a:lnTo>
                <a:lnTo>
                  <a:pt x="1338326" y="1010348"/>
                </a:lnTo>
                <a:lnTo>
                  <a:pt x="1330325" y="1011555"/>
                </a:lnTo>
                <a:lnTo>
                  <a:pt x="1338326" y="1022959"/>
                </a:lnTo>
                <a:lnTo>
                  <a:pt x="1338326" y="1036955"/>
                </a:lnTo>
                <a:lnTo>
                  <a:pt x="1345603" y="1033322"/>
                </a:lnTo>
                <a:lnTo>
                  <a:pt x="1348600" y="1037577"/>
                </a:lnTo>
                <a:lnTo>
                  <a:pt x="0" y="1987169"/>
                </a:lnTo>
                <a:lnTo>
                  <a:pt x="7366" y="1997583"/>
                </a:lnTo>
                <a:lnTo>
                  <a:pt x="1355890" y="1047953"/>
                </a:lnTo>
                <a:lnTo>
                  <a:pt x="1374140" y="1073912"/>
                </a:lnTo>
                <a:lnTo>
                  <a:pt x="1397635" y="1030224"/>
                </a:lnTo>
                <a:lnTo>
                  <a:pt x="1414526" y="998855"/>
                </a:lnTo>
                <a:lnTo>
                  <a:pt x="1414157" y="998677"/>
                </a:lnTo>
                <a:lnTo>
                  <a:pt x="1414526" y="998728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1261" y="2468117"/>
            <a:ext cx="1140460" cy="685800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242570" marR="135890" indent="-99060">
              <a:lnSpc>
                <a:spcPct val="100000"/>
              </a:lnSpc>
              <a:spcBef>
                <a:spcPts val="1035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Replica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ion  Instance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43036" y="2468816"/>
            <a:ext cx="1054735" cy="711835"/>
            <a:chOff x="1943036" y="2468816"/>
            <a:chExt cx="1054735" cy="711835"/>
          </a:xfrm>
        </p:grpSpPr>
        <p:sp>
          <p:nvSpPr>
            <p:cNvPr id="4" name="object 4"/>
            <p:cNvSpPr/>
            <p:nvPr/>
          </p:nvSpPr>
          <p:spPr>
            <a:xfrm>
              <a:off x="1956053" y="248183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6053" y="2481834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0769" y="2670175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5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2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082"/>
                  </a:lnTo>
                  <a:lnTo>
                    <a:pt x="9405" y="294784"/>
                  </a:lnTo>
                  <a:lnTo>
                    <a:pt x="35052" y="304307"/>
                  </a:lnTo>
                  <a:lnTo>
                    <a:pt x="73080" y="310711"/>
                  </a:lnTo>
                  <a:lnTo>
                    <a:pt x="119634" y="313055"/>
                  </a:lnTo>
                  <a:lnTo>
                    <a:pt x="166187" y="310711"/>
                  </a:lnTo>
                  <a:lnTo>
                    <a:pt x="204216" y="304307"/>
                  </a:lnTo>
                  <a:lnTo>
                    <a:pt x="229862" y="294784"/>
                  </a:lnTo>
                  <a:lnTo>
                    <a:pt x="239268" y="283082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50769" y="2640330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4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4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7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4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50769" y="2640330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4" h="342900">
                  <a:moveTo>
                    <a:pt x="239268" y="29844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7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4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4"/>
                  </a:lnTo>
                  <a:close/>
                </a:path>
                <a:path w="239394" h="342900">
                  <a:moveTo>
                    <a:pt x="239268" y="29844"/>
                  </a:moveTo>
                  <a:lnTo>
                    <a:pt x="239268" y="312927"/>
                  </a:lnTo>
                  <a:lnTo>
                    <a:pt x="229862" y="324629"/>
                  </a:lnTo>
                  <a:lnTo>
                    <a:pt x="204216" y="334152"/>
                  </a:lnTo>
                  <a:lnTo>
                    <a:pt x="166187" y="340556"/>
                  </a:lnTo>
                  <a:lnTo>
                    <a:pt x="119634" y="342900"/>
                  </a:lnTo>
                  <a:lnTo>
                    <a:pt x="73080" y="340556"/>
                  </a:lnTo>
                  <a:lnTo>
                    <a:pt x="35052" y="334152"/>
                  </a:lnTo>
                  <a:lnTo>
                    <a:pt x="9405" y="324629"/>
                  </a:lnTo>
                  <a:lnTo>
                    <a:pt x="0" y="312927"/>
                  </a:lnTo>
                  <a:lnTo>
                    <a:pt x="0" y="298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85517" y="2288539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1364" y="3349688"/>
            <a:ext cx="1054735" cy="711835"/>
            <a:chOff x="6091364" y="3349688"/>
            <a:chExt cx="1054735" cy="711835"/>
          </a:xfrm>
        </p:grpSpPr>
        <p:sp>
          <p:nvSpPr>
            <p:cNvPr id="11" name="object 11"/>
            <p:cNvSpPr/>
            <p:nvPr/>
          </p:nvSpPr>
          <p:spPr>
            <a:xfrm>
              <a:off x="6104382" y="3362706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4382" y="3362706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37528" y="3168142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36896" y="1877504"/>
            <a:ext cx="2009775" cy="1949450"/>
            <a:chOff x="5136896" y="1877504"/>
            <a:chExt cx="2009775" cy="1949450"/>
          </a:xfrm>
        </p:grpSpPr>
        <p:sp>
          <p:nvSpPr>
            <p:cNvPr id="15" name="object 15"/>
            <p:cNvSpPr/>
            <p:nvPr/>
          </p:nvSpPr>
          <p:spPr>
            <a:xfrm>
              <a:off x="6497574" y="3676650"/>
              <a:ext cx="240792" cy="137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97574" y="3676650"/>
              <a:ext cx="241300" cy="137160"/>
            </a:xfrm>
            <a:custGeom>
              <a:avLst/>
              <a:gdLst/>
              <a:ahLst/>
              <a:cxnLst/>
              <a:rect l="l" t="t" r="r" b="b"/>
              <a:pathLst>
                <a:path w="241300" h="137160">
                  <a:moveTo>
                    <a:pt x="240792" y="17144"/>
                  </a:moveTo>
                  <a:lnTo>
                    <a:pt x="231338" y="23842"/>
                  </a:lnTo>
                  <a:lnTo>
                    <a:pt x="205549" y="29289"/>
                  </a:lnTo>
                  <a:lnTo>
                    <a:pt x="167282" y="32950"/>
                  </a:lnTo>
                  <a:lnTo>
                    <a:pt x="120396" y="34290"/>
                  </a:lnTo>
                  <a:lnTo>
                    <a:pt x="73509" y="32950"/>
                  </a:lnTo>
                  <a:lnTo>
                    <a:pt x="35242" y="29289"/>
                  </a:lnTo>
                  <a:lnTo>
                    <a:pt x="9453" y="23842"/>
                  </a:lnTo>
                  <a:lnTo>
                    <a:pt x="0" y="17144"/>
                  </a:lnTo>
                  <a:lnTo>
                    <a:pt x="9453" y="10447"/>
                  </a:lnTo>
                  <a:lnTo>
                    <a:pt x="35242" y="5000"/>
                  </a:lnTo>
                  <a:lnTo>
                    <a:pt x="73509" y="1339"/>
                  </a:lnTo>
                  <a:lnTo>
                    <a:pt x="120396" y="0"/>
                  </a:lnTo>
                  <a:lnTo>
                    <a:pt x="167282" y="1339"/>
                  </a:lnTo>
                  <a:lnTo>
                    <a:pt x="205549" y="5000"/>
                  </a:lnTo>
                  <a:lnTo>
                    <a:pt x="231338" y="10447"/>
                  </a:lnTo>
                  <a:lnTo>
                    <a:pt x="240792" y="17144"/>
                  </a:lnTo>
                  <a:close/>
                </a:path>
                <a:path w="241300" h="137160">
                  <a:moveTo>
                    <a:pt x="240792" y="17144"/>
                  </a:moveTo>
                  <a:lnTo>
                    <a:pt x="240792" y="120015"/>
                  </a:lnTo>
                  <a:lnTo>
                    <a:pt x="231338" y="126712"/>
                  </a:lnTo>
                  <a:lnTo>
                    <a:pt x="205549" y="132159"/>
                  </a:lnTo>
                  <a:lnTo>
                    <a:pt x="167282" y="135820"/>
                  </a:lnTo>
                  <a:lnTo>
                    <a:pt x="120396" y="137159"/>
                  </a:lnTo>
                  <a:lnTo>
                    <a:pt x="73509" y="135820"/>
                  </a:lnTo>
                  <a:lnTo>
                    <a:pt x="35242" y="132159"/>
                  </a:lnTo>
                  <a:lnTo>
                    <a:pt x="9453" y="126712"/>
                  </a:lnTo>
                  <a:lnTo>
                    <a:pt x="0" y="120015"/>
                  </a:lnTo>
                  <a:lnTo>
                    <a:pt x="0" y="171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7574" y="3574542"/>
              <a:ext cx="240792" cy="137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97574" y="3574542"/>
              <a:ext cx="241300" cy="137160"/>
            </a:xfrm>
            <a:custGeom>
              <a:avLst/>
              <a:gdLst/>
              <a:ahLst/>
              <a:cxnLst/>
              <a:rect l="l" t="t" r="r" b="b"/>
              <a:pathLst>
                <a:path w="241300" h="137160">
                  <a:moveTo>
                    <a:pt x="240792" y="17145"/>
                  </a:moveTo>
                  <a:lnTo>
                    <a:pt x="231338" y="23842"/>
                  </a:lnTo>
                  <a:lnTo>
                    <a:pt x="205549" y="29289"/>
                  </a:lnTo>
                  <a:lnTo>
                    <a:pt x="167282" y="32950"/>
                  </a:lnTo>
                  <a:lnTo>
                    <a:pt x="120396" y="34290"/>
                  </a:lnTo>
                  <a:lnTo>
                    <a:pt x="73509" y="32950"/>
                  </a:lnTo>
                  <a:lnTo>
                    <a:pt x="35242" y="29289"/>
                  </a:lnTo>
                  <a:lnTo>
                    <a:pt x="9453" y="23842"/>
                  </a:lnTo>
                  <a:lnTo>
                    <a:pt x="0" y="17145"/>
                  </a:lnTo>
                  <a:lnTo>
                    <a:pt x="9453" y="10447"/>
                  </a:lnTo>
                  <a:lnTo>
                    <a:pt x="35242" y="5000"/>
                  </a:lnTo>
                  <a:lnTo>
                    <a:pt x="73509" y="1339"/>
                  </a:lnTo>
                  <a:lnTo>
                    <a:pt x="120396" y="0"/>
                  </a:lnTo>
                  <a:lnTo>
                    <a:pt x="167282" y="1339"/>
                  </a:lnTo>
                  <a:lnTo>
                    <a:pt x="205549" y="5000"/>
                  </a:lnTo>
                  <a:lnTo>
                    <a:pt x="231338" y="10447"/>
                  </a:lnTo>
                  <a:lnTo>
                    <a:pt x="240792" y="17145"/>
                  </a:lnTo>
                  <a:close/>
                </a:path>
                <a:path w="241300" h="137160">
                  <a:moveTo>
                    <a:pt x="240792" y="17145"/>
                  </a:moveTo>
                  <a:lnTo>
                    <a:pt x="240792" y="120015"/>
                  </a:lnTo>
                  <a:lnTo>
                    <a:pt x="231338" y="126712"/>
                  </a:lnTo>
                  <a:lnTo>
                    <a:pt x="205549" y="132159"/>
                  </a:lnTo>
                  <a:lnTo>
                    <a:pt x="167282" y="135820"/>
                  </a:lnTo>
                  <a:lnTo>
                    <a:pt x="120396" y="137160"/>
                  </a:lnTo>
                  <a:lnTo>
                    <a:pt x="73509" y="135820"/>
                  </a:lnTo>
                  <a:lnTo>
                    <a:pt x="35242" y="132159"/>
                  </a:lnTo>
                  <a:lnTo>
                    <a:pt x="9453" y="126712"/>
                  </a:lnTo>
                  <a:lnTo>
                    <a:pt x="0" y="120015"/>
                  </a:lnTo>
                  <a:lnTo>
                    <a:pt x="0" y="17145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6896" y="2804922"/>
              <a:ext cx="1351915" cy="899794"/>
            </a:xfrm>
            <a:custGeom>
              <a:avLst/>
              <a:gdLst/>
              <a:ahLst/>
              <a:cxnLst/>
              <a:rect l="l" t="t" r="r" b="b"/>
              <a:pathLst>
                <a:path w="1351914" h="899795">
                  <a:moveTo>
                    <a:pt x="1284783" y="862655"/>
                  </a:moveTo>
                  <a:lnTo>
                    <a:pt x="1267205" y="889126"/>
                  </a:lnTo>
                  <a:lnTo>
                    <a:pt x="1351788" y="899413"/>
                  </a:lnTo>
                  <a:lnTo>
                    <a:pt x="1334703" y="869695"/>
                  </a:lnTo>
                  <a:lnTo>
                    <a:pt x="1295400" y="869695"/>
                  </a:lnTo>
                  <a:lnTo>
                    <a:pt x="1284783" y="862655"/>
                  </a:lnTo>
                  <a:close/>
                </a:path>
                <a:path w="1351914" h="899795">
                  <a:moveTo>
                    <a:pt x="1291836" y="852032"/>
                  </a:moveTo>
                  <a:lnTo>
                    <a:pt x="1284783" y="862655"/>
                  </a:lnTo>
                  <a:lnTo>
                    <a:pt x="1295400" y="869695"/>
                  </a:lnTo>
                  <a:lnTo>
                    <a:pt x="1302384" y="859027"/>
                  </a:lnTo>
                  <a:lnTo>
                    <a:pt x="1291836" y="852032"/>
                  </a:lnTo>
                  <a:close/>
                </a:path>
                <a:path w="1351914" h="899795">
                  <a:moveTo>
                    <a:pt x="1309369" y="825626"/>
                  </a:moveTo>
                  <a:lnTo>
                    <a:pt x="1291836" y="852032"/>
                  </a:lnTo>
                  <a:lnTo>
                    <a:pt x="1302384" y="859027"/>
                  </a:lnTo>
                  <a:lnTo>
                    <a:pt x="1295400" y="869695"/>
                  </a:lnTo>
                  <a:lnTo>
                    <a:pt x="1334703" y="869695"/>
                  </a:lnTo>
                  <a:lnTo>
                    <a:pt x="1309369" y="825626"/>
                  </a:lnTo>
                  <a:close/>
                </a:path>
                <a:path w="1351914" h="899795">
                  <a:moveTo>
                    <a:pt x="7112" y="0"/>
                  </a:moveTo>
                  <a:lnTo>
                    <a:pt x="0" y="10667"/>
                  </a:lnTo>
                  <a:lnTo>
                    <a:pt x="1284783" y="862655"/>
                  </a:lnTo>
                  <a:lnTo>
                    <a:pt x="1291836" y="852032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04382" y="189052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4382" y="189052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5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 Sources and</a:t>
            </a:r>
            <a:r>
              <a:rPr spc="20" dirty="0"/>
              <a:t> </a:t>
            </a:r>
            <a:r>
              <a:rPr spc="-35" dirty="0"/>
              <a:t>Targets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1943036" y="1475168"/>
            <a:ext cx="1054735" cy="711835"/>
            <a:chOff x="1943036" y="1475168"/>
            <a:chExt cx="1054735" cy="711835"/>
          </a:xfrm>
        </p:grpSpPr>
        <p:sp>
          <p:nvSpPr>
            <p:cNvPr id="24" name="object 24"/>
            <p:cNvSpPr/>
            <p:nvPr/>
          </p:nvSpPr>
          <p:spPr>
            <a:xfrm>
              <a:off x="1956053" y="1488185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56053" y="1488185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0769" y="1676526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5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2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083"/>
                  </a:lnTo>
                  <a:lnTo>
                    <a:pt x="9405" y="294784"/>
                  </a:lnTo>
                  <a:lnTo>
                    <a:pt x="35052" y="304307"/>
                  </a:lnTo>
                  <a:lnTo>
                    <a:pt x="73080" y="310711"/>
                  </a:lnTo>
                  <a:lnTo>
                    <a:pt x="119634" y="313055"/>
                  </a:lnTo>
                  <a:lnTo>
                    <a:pt x="166187" y="310711"/>
                  </a:lnTo>
                  <a:lnTo>
                    <a:pt x="204216" y="304307"/>
                  </a:lnTo>
                  <a:lnTo>
                    <a:pt x="229862" y="294784"/>
                  </a:lnTo>
                  <a:lnTo>
                    <a:pt x="239268" y="283083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0769" y="1646681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4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4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6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4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50769" y="1646681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4" h="342900">
                  <a:moveTo>
                    <a:pt x="239268" y="29844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6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4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4"/>
                  </a:lnTo>
                  <a:close/>
                </a:path>
                <a:path w="239394" h="342900">
                  <a:moveTo>
                    <a:pt x="239268" y="29844"/>
                  </a:moveTo>
                  <a:lnTo>
                    <a:pt x="239268" y="312927"/>
                  </a:lnTo>
                  <a:lnTo>
                    <a:pt x="229862" y="324629"/>
                  </a:lnTo>
                  <a:lnTo>
                    <a:pt x="204216" y="334152"/>
                  </a:lnTo>
                  <a:lnTo>
                    <a:pt x="166187" y="340556"/>
                  </a:lnTo>
                  <a:lnTo>
                    <a:pt x="119634" y="342899"/>
                  </a:lnTo>
                  <a:lnTo>
                    <a:pt x="73080" y="340556"/>
                  </a:lnTo>
                  <a:lnTo>
                    <a:pt x="35052" y="334152"/>
                  </a:lnTo>
                  <a:lnTo>
                    <a:pt x="9405" y="324629"/>
                  </a:lnTo>
                  <a:lnTo>
                    <a:pt x="0" y="312927"/>
                  </a:lnTo>
                  <a:lnTo>
                    <a:pt x="0" y="298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985517" y="1294333"/>
            <a:ext cx="509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43036" y="3462464"/>
            <a:ext cx="1054735" cy="711835"/>
            <a:chOff x="1943036" y="3462464"/>
            <a:chExt cx="1054735" cy="711835"/>
          </a:xfrm>
        </p:grpSpPr>
        <p:sp>
          <p:nvSpPr>
            <p:cNvPr id="31" name="object 31"/>
            <p:cNvSpPr/>
            <p:nvPr/>
          </p:nvSpPr>
          <p:spPr>
            <a:xfrm>
              <a:off x="1956053" y="347548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56053" y="347548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0769" y="3662426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4">
                  <a:moveTo>
                    <a:pt x="239268" y="0"/>
                  </a:moveTo>
                  <a:lnTo>
                    <a:pt x="229862" y="11628"/>
                  </a:lnTo>
                  <a:lnTo>
                    <a:pt x="204216" y="21113"/>
                  </a:lnTo>
                  <a:lnTo>
                    <a:pt x="166187" y="27503"/>
                  </a:lnTo>
                  <a:lnTo>
                    <a:pt x="119634" y="29845"/>
                  </a:lnTo>
                  <a:lnTo>
                    <a:pt x="73080" y="27503"/>
                  </a:lnTo>
                  <a:lnTo>
                    <a:pt x="35051" y="21113"/>
                  </a:lnTo>
                  <a:lnTo>
                    <a:pt x="9405" y="11628"/>
                  </a:lnTo>
                  <a:lnTo>
                    <a:pt x="0" y="0"/>
                  </a:lnTo>
                  <a:lnTo>
                    <a:pt x="0" y="283019"/>
                  </a:lnTo>
                  <a:lnTo>
                    <a:pt x="9405" y="294663"/>
                  </a:lnTo>
                  <a:lnTo>
                    <a:pt x="35052" y="304169"/>
                  </a:lnTo>
                  <a:lnTo>
                    <a:pt x="73080" y="310578"/>
                  </a:lnTo>
                  <a:lnTo>
                    <a:pt x="119634" y="312928"/>
                  </a:lnTo>
                  <a:lnTo>
                    <a:pt x="166187" y="310578"/>
                  </a:lnTo>
                  <a:lnTo>
                    <a:pt x="204216" y="304169"/>
                  </a:lnTo>
                  <a:lnTo>
                    <a:pt x="229862" y="294663"/>
                  </a:lnTo>
                  <a:lnTo>
                    <a:pt x="239268" y="283019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0769" y="3632454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4" h="60325">
                  <a:moveTo>
                    <a:pt x="119634" y="0"/>
                  </a:moveTo>
                  <a:lnTo>
                    <a:pt x="73080" y="2343"/>
                  </a:lnTo>
                  <a:lnTo>
                    <a:pt x="35051" y="8747"/>
                  </a:lnTo>
                  <a:lnTo>
                    <a:pt x="9405" y="18270"/>
                  </a:lnTo>
                  <a:lnTo>
                    <a:pt x="0" y="29972"/>
                  </a:lnTo>
                  <a:lnTo>
                    <a:pt x="9405" y="41600"/>
                  </a:lnTo>
                  <a:lnTo>
                    <a:pt x="35052" y="51085"/>
                  </a:lnTo>
                  <a:lnTo>
                    <a:pt x="73080" y="57475"/>
                  </a:lnTo>
                  <a:lnTo>
                    <a:pt x="119634" y="59817"/>
                  </a:lnTo>
                  <a:lnTo>
                    <a:pt x="166187" y="57475"/>
                  </a:lnTo>
                  <a:lnTo>
                    <a:pt x="204216" y="51085"/>
                  </a:lnTo>
                  <a:lnTo>
                    <a:pt x="229862" y="41600"/>
                  </a:lnTo>
                  <a:lnTo>
                    <a:pt x="239268" y="29972"/>
                  </a:lnTo>
                  <a:lnTo>
                    <a:pt x="229862" y="18270"/>
                  </a:lnTo>
                  <a:lnTo>
                    <a:pt x="204216" y="8747"/>
                  </a:lnTo>
                  <a:lnTo>
                    <a:pt x="166187" y="2343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BDE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50769" y="3632454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4" h="342900">
                  <a:moveTo>
                    <a:pt x="239268" y="29972"/>
                  </a:moveTo>
                  <a:lnTo>
                    <a:pt x="229862" y="41600"/>
                  </a:lnTo>
                  <a:lnTo>
                    <a:pt x="204216" y="51085"/>
                  </a:lnTo>
                  <a:lnTo>
                    <a:pt x="166187" y="57475"/>
                  </a:lnTo>
                  <a:lnTo>
                    <a:pt x="119634" y="59817"/>
                  </a:lnTo>
                  <a:lnTo>
                    <a:pt x="73080" y="57475"/>
                  </a:lnTo>
                  <a:lnTo>
                    <a:pt x="35052" y="51085"/>
                  </a:lnTo>
                  <a:lnTo>
                    <a:pt x="9405" y="41600"/>
                  </a:lnTo>
                  <a:lnTo>
                    <a:pt x="0" y="29972"/>
                  </a:lnTo>
                  <a:lnTo>
                    <a:pt x="9405" y="18270"/>
                  </a:lnTo>
                  <a:lnTo>
                    <a:pt x="35051" y="8747"/>
                  </a:lnTo>
                  <a:lnTo>
                    <a:pt x="73080" y="2343"/>
                  </a:lnTo>
                  <a:lnTo>
                    <a:pt x="119634" y="0"/>
                  </a:lnTo>
                  <a:lnTo>
                    <a:pt x="166187" y="2343"/>
                  </a:lnTo>
                  <a:lnTo>
                    <a:pt x="204216" y="8747"/>
                  </a:lnTo>
                  <a:lnTo>
                    <a:pt x="229862" y="18270"/>
                  </a:lnTo>
                  <a:lnTo>
                    <a:pt x="239268" y="29972"/>
                  </a:lnTo>
                  <a:close/>
                </a:path>
                <a:path w="239394" h="342900">
                  <a:moveTo>
                    <a:pt x="239268" y="29972"/>
                  </a:moveTo>
                  <a:lnTo>
                    <a:pt x="239268" y="312991"/>
                  </a:lnTo>
                  <a:lnTo>
                    <a:pt x="229862" y="324635"/>
                  </a:lnTo>
                  <a:lnTo>
                    <a:pt x="204216" y="334141"/>
                  </a:lnTo>
                  <a:lnTo>
                    <a:pt x="166187" y="340550"/>
                  </a:lnTo>
                  <a:lnTo>
                    <a:pt x="119634" y="342900"/>
                  </a:lnTo>
                  <a:lnTo>
                    <a:pt x="73080" y="340550"/>
                  </a:lnTo>
                  <a:lnTo>
                    <a:pt x="35052" y="334141"/>
                  </a:lnTo>
                  <a:lnTo>
                    <a:pt x="9405" y="324635"/>
                  </a:lnTo>
                  <a:lnTo>
                    <a:pt x="0" y="312991"/>
                  </a:lnTo>
                  <a:lnTo>
                    <a:pt x="0" y="29972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85517" y="3282188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85593" y="1811400"/>
            <a:ext cx="1414780" cy="1997710"/>
          </a:xfrm>
          <a:custGeom>
            <a:avLst/>
            <a:gdLst/>
            <a:ahLst/>
            <a:cxnLst/>
            <a:rect l="l" t="t" r="r" b="b"/>
            <a:pathLst>
              <a:path w="1414779" h="1997710">
                <a:moveTo>
                  <a:pt x="1414526" y="998728"/>
                </a:moveTo>
                <a:lnTo>
                  <a:pt x="1397635" y="967359"/>
                </a:lnTo>
                <a:lnTo>
                  <a:pt x="1374140" y="923671"/>
                </a:lnTo>
                <a:lnTo>
                  <a:pt x="1355890" y="949642"/>
                </a:lnTo>
                <a:lnTo>
                  <a:pt x="7366" y="0"/>
                </a:lnTo>
                <a:lnTo>
                  <a:pt x="0" y="10414"/>
                </a:lnTo>
                <a:lnTo>
                  <a:pt x="1348600" y="960018"/>
                </a:lnTo>
                <a:lnTo>
                  <a:pt x="1345539" y="964374"/>
                </a:lnTo>
                <a:lnTo>
                  <a:pt x="1338326" y="960755"/>
                </a:lnTo>
                <a:lnTo>
                  <a:pt x="1338326" y="974648"/>
                </a:lnTo>
                <a:lnTo>
                  <a:pt x="1330325" y="986028"/>
                </a:lnTo>
                <a:lnTo>
                  <a:pt x="1338326" y="987247"/>
                </a:lnTo>
                <a:lnTo>
                  <a:pt x="1338326" y="992505"/>
                </a:lnTo>
                <a:lnTo>
                  <a:pt x="3683" y="992505"/>
                </a:lnTo>
                <a:lnTo>
                  <a:pt x="3683" y="1005205"/>
                </a:lnTo>
                <a:lnTo>
                  <a:pt x="1338326" y="1005205"/>
                </a:lnTo>
                <a:lnTo>
                  <a:pt x="1338326" y="1010348"/>
                </a:lnTo>
                <a:lnTo>
                  <a:pt x="1330325" y="1011555"/>
                </a:lnTo>
                <a:lnTo>
                  <a:pt x="1338326" y="1022959"/>
                </a:lnTo>
                <a:lnTo>
                  <a:pt x="1338326" y="1036955"/>
                </a:lnTo>
                <a:lnTo>
                  <a:pt x="1345603" y="1033322"/>
                </a:lnTo>
                <a:lnTo>
                  <a:pt x="1348600" y="1037577"/>
                </a:lnTo>
                <a:lnTo>
                  <a:pt x="0" y="1987169"/>
                </a:lnTo>
                <a:lnTo>
                  <a:pt x="7366" y="1997583"/>
                </a:lnTo>
                <a:lnTo>
                  <a:pt x="1355890" y="1047953"/>
                </a:lnTo>
                <a:lnTo>
                  <a:pt x="1374140" y="1073912"/>
                </a:lnTo>
                <a:lnTo>
                  <a:pt x="1397635" y="1030224"/>
                </a:lnTo>
                <a:lnTo>
                  <a:pt x="1414526" y="998855"/>
                </a:lnTo>
                <a:lnTo>
                  <a:pt x="1414157" y="998677"/>
                </a:lnTo>
                <a:lnTo>
                  <a:pt x="1414526" y="998728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125336" y="1697228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38039" y="2113788"/>
            <a:ext cx="1613535" cy="702310"/>
            <a:chOff x="5138039" y="2113788"/>
            <a:chExt cx="1613535" cy="702310"/>
          </a:xfrm>
        </p:grpSpPr>
        <p:sp>
          <p:nvSpPr>
            <p:cNvPr id="40" name="object 40"/>
            <p:cNvSpPr/>
            <p:nvPr/>
          </p:nvSpPr>
          <p:spPr>
            <a:xfrm>
              <a:off x="6497574" y="2236470"/>
              <a:ext cx="240792" cy="137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97574" y="2236470"/>
              <a:ext cx="241300" cy="137160"/>
            </a:xfrm>
            <a:custGeom>
              <a:avLst/>
              <a:gdLst/>
              <a:ahLst/>
              <a:cxnLst/>
              <a:rect l="l" t="t" r="r" b="b"/>
              <a:pathLst>
                <a:path w="241300" h="137160">
                  <a:moveTo>
                    <a:pt x="240792" y="17144"/>
                  </a:moveTo>
                  <a:lnTo>
                    <a:pt x="231338" y="23842"/>
                  </a:lnTo>
                  <a:lnTo>
                    <a:pt x="205549" y="29289"/>
                  </a:lnTo>
                  <a:lnTo>
                    <a:pt x="167282" y="32950"/>
                  </a:lnTo>
                  <a:lnTo>
                    <a:pt x="120396" y="34290"/>
                  </a:lnTo>
                  <a:lnTo>
                    <a:pt x="73509" y="32950"/>
                  </a:lnTo>
                  <a:lnTo>
                    <a:pt x="35242" y="29289"/>
                  </a:lnTo>
                  <a:lnTo>
                    <a:pt x="9453" y="23842"/>
                  </a:lnTo>
                  <a:lnTo>
                    <a:pt x="0" y="17144"/>
                  </a:lnTo>
                  <a:lnTo>
                    <a:pt x="9453" y="10447"/>
                  </a:lnTo>
                  <a:lnTo>
                    <a:pt x="35242" y="5000"/>
                  </a:lnTo>
                  <a:lnTo>
                    <a:pt x="73509" y="1339"/>
                  </a:lnTo>
                  <a:lnTo>
                    <a:pt x="120396" y="0"/>
                  </a:lnTo>
                  <a:lnTo>
                    <a:pt x="167282" y="1339"/>
                  </a:lnTo>
                  <a:lnTo>
                    <a:pt x="205549" y="5000"/>
                  </a:lnTo>
                  <a:lnTo>
                    <a:pt x="231338" y="10447"/>
                  </a:lnTo>
                  <a:lnTo>
                    <a:pt x="240792" y="17144"/>
                  </a:lnTo>
                  <a:close/>
                </a:path>
                <a:path w="241300" h="137160">
                  <a:moveTo>
                    <a:pt x="240792" y="17144"/>
                  </a:moveTo>
                  <a:lnTo>
                    <a:pt x="240792" y="120015"/>
                  </a:lnTo>
                  <a:lnTo>
                    <a:pt x="231338" y="126712"/>
                  </a:lnTo>
                  <a:lnTo>
                    <a:pt x="205549" y="132159"/>
                  </a:lnTo>
                  <a:lnTo>
                    <a:pt x="167282" y="135820"/>
                  </a:lnTo>
                  <a:lnTo>
                    <a:pt x="120396" y="137160"/>
                  </a:lnTo>
                  <a:lnTo>
                    <a:pt x="73509" y="135820"/>
                  </a:lnTo>
                  <a:lnTo>
                    <a:pt x="35242" y="132159"/>
                  </a:lnTo>
                  <a:lnTo>
                    <a:pt x="9453" y="126712"/>
                  </a:lnTo>
                  <a:lnTo>
                    <a:pt x="0" y="120015"/>
                  </a:lnTo>
                  <a:lnTo>
                    <a:pt x="0" y="171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97574" y="2126742"/>
              <a:ext cx="240792" cy="137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97574" y="2126742"/>
              <a:ext cx="241300" cy="137160"/>
            </a:xfrm>
            <a:custGeom>
              <a:avLst/>
              <a:gdLst/>
              <a:ahLst/>
              <a:cxnLst/>
              <a:rect l="l" t="t" r="r" b="b"/>
              <a:pathLst>
                <a:path w="241300" h="137160">
                  <a:moveTo>
                    <a:pt x="240792" y="17144"/>
                  </a:moveTo>
                  <a:lnTo>
                    <a:pt x="231338" y="23842"/>
                  </a:lnTo>
                  <a:lnTo>
                    <a:pt x="205549" y="29289"/>
                  </a:lnTo>
                  <a:lnTo>
                    <a:pt x="167282" y="32950"/>
                  </a:lnTo>
                  <a:lnTo>
                    <a:pt x="120396" y="34289"/>
                  </a:lnTo>
                  <a:lnTo>
                    <a:pt x="73509" y="32950"/>
                  </a:lnTo>
                  <a:lnTo>
                    <a:pt x="35242" y="29289"/>
                  </a:lnTo>
                  <a:lnTo>
                    <a:pt x="9453" y="23842"/>
                  </a:lnTo>
                  <a:lnTo>
                    <a:pt x="0" y="17144"/>
                  </a:lnTo>
                  <a:lnTo>
                    <a:pt x="9453" y="10447"/>
                  </a:lnTo>
                  <a:lnTo>
                    <a:pt x="35242" y="5000"/>
                  </a:lnTo>
                  <a:lnTo>
                    <a:pt x="73509" y="1339"/>
                  </a:lnTo>
                  <a:lnTo>
                    <a:pt x="120396" y="0"/>
                  </a:lnTo>
                  <a:lnTo>
                    <a:pt x="167282" y="1339"/>
                  </a:lnTo>
                  <a:lnTo>
                    <a:pt x="205549" y="5000"/>
                  </a:lnTo>
                  <a:lnTo>
                    <a:pt x="231338" y="10447"/>
                  </a:lnTo>
                  <a:lnTo>
                    <a:pt x="240792" y="17144"/>
                  </a:lnTo>
                  <a:close/>
                </a:path>
                <a:path w="241300" h="137160">
                  <a:moveTo>
                    <a:pt x="240792" y="17144"/>
                  </a:moveTo>
                  <a:lnTo>
                    <a:pt x="240792" y="120014"/>
                  </a:lnTo>
                  <a:lnTo>
                    <a:pt x="231338" y="126712"/>
                  </a:lnTo>
                  <a:lnTo>
                    <a:pt x="205549" y="132159"/>
                  </a:lnTo>
                  <a:lnTo>
                    <a:pt x="167282" y="135820"/>
                  </a:lnTo>
                  <a:lnTo>
                    <a:pt x="120396" y="137159"/>
                  </a:lnTo>
                  <a:lnTo>
                    <a:pt x="73509" y="135820"/>
                  </a:lnTo>
                  <a:lnTo>
                    <a:pt x="35242" y="132159"/>
                  </a:lnTo>
                  <a:lnTo>
                    <a:pt x="9453" y="126712"/>
                  </a:lnTo>
                  <a:lnTo>
                    <a:pt x="0" y="120014"/>
                  </a:lnTo>
                  <a:lnTo>
                    <a:pt x="0" y="171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38039" y="2240661"/>
              <a:ext cx="1350645" cy="575310"/>
            </a:xfrm>
            <a:custGeom>
              <a:avLst/>
              <a:gdLst/>
              <a:ahLst/>
              <a:cxnLst/>
              <a:rect l="l" t="t" r="r" b="b"/>
              <a:pathLst>
                <a:path w="1350645" h="575310">
                  <a:moveTo>
                    <a:pt x="1277921" y="29301"/>
                  </a:moveTo>
                  <a:lnTo>
                    <a:pt x="0" y="563499"/>
                  </a:lnTo>
                  <a:lnTo>
                    <a:pt x="4825" y="575182"/>
                  </a:lnTo>
                  <a:lnTo>
                    <a:pt x="1282794" y="40965"/>
                  </a:lnTo>
                  <a:lnTo>
                    <a:pt x="1277921" y="29301"/>
                  </a:lnTo>
                  <a:close/>
                </a:path>
                <a:path w="1350645" h="575310">
                  <a:moveTo>
                    <a:pt x="1334548" y="24383"/>
                  </a:moveTo>
                  <a:lnTo>
                    <a:pt x="1289685" y="24383"/>
                  </a:lnTo>
                  <a:lnTo>
                    <a:pt x="1294511" y="36068"/>
                  </a:lnTo>
                  <a:lnTo>
                    <a:pt x="1282794" y="40965"/>
                  </a:lnTo>
                  <a:lnTo>
                    <a:pt x="1295019" y="70231"/>
                  </a:lnTo>
                  <a:lnTo>
                    <a:pt x="1334548" y="24383"/>
                  </a:lnTo>
                  <a:close/>
                </a:path>
                <a:path w="1350645" h="575310">
                  <a:moveTo>
                    <a:pt x="1289685" y="24383"/>
                  </a:moveTo>
                  <a:lnTo>
                    <a:pt x="1277921" y="29301"/>
                  </a:lnTo>
                  <a:lnTo>
                    <a:pt x="1282794" y="40965"/>
                  </a:lnTo>
                  <a:lnTo>
                    <a:pt x="1294511" y="36068"/>
                  </a:lnTo>
                  <a:lnTo>
                    <a:pt x="1289685" y="24383"/>
                  </a:lnTo>
                  <a:close/>
                </a:path>
                <a:path w="1350645" h="575310">
                  <a:moveTo>
                    <a:pt x="1265682" y="0"/>
                  </a:moveTo>
                  <a:lnTo>
                    <a:pt x="1277921" y="29301"/>
                  </a:lnTo>
                  <a:lnTo>
                    <a:pt x="1289685" y="24383"/>
                  </a:lnTo>
                  <a:lnTo>
                    <a:pt x="1334548" y="24383"/>
                  </a:lnTo>
                  <a:lnTo>
                    <a:pt x="1350645" y="5714"/>
                  </a:lnTo>
                  <a:lnTo>
                    <a:pt x="126568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877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You </a:t>
            </a:r>
            <a:r>
              <a:rPr spc="-10" dirty="0"/>
              <a:t>Don’t Have </a:t>
            </a:r>
            <a:r>
              <a:rPr spc="-5" dirty="0"/>
              <a:t>to </a:t>
            </a:r>
            <a:r>
              <a:rPr spc="-55" dirty="0"/>
              <a:t>Take</a:t>
            </a:r>
            <a:r>
              <a:rPr spc="90" dirty="0"/>
              <a:t> </a:t>
            </a:r>
            <a:r>
              <a:rPr spc="-5" dirty="0"/>
              <a:t>Everything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4595" y="1468958"/>
            <a:ext cx="509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6617" y="1658873"/>
            <a:ext cx="1077595" cy="2350135"/>
            <a:chOff x="1896617" y="1658873"/>
            <a:chExt cx="1077595" cy="2350135"/>
          </a:xfrm>
        </p:grpSpPr>
        <p:sp>
          <p:nvSpPr>
            <p:cNvPr id="5" name="object 5"/>
            <p:cNvSpPr/>
            <p:nvPr/>
          </p:nvSpPr>
          <p:spPr>
            <a:xfrm>
              <a:off x="1896617" y="1658873"/>
              <a:ext cx="1077595" cy="2350135"/>
            </a:xfrm>
            <a:custGeom>
              <a:avLst/>
              <a:gdLst/>
              <a:ahLst/>
              <a:cxnLst/>
              <a:rect l="l" t="t" r="r" b="b"/>
              <a:pathLst>
                <a:path w="1077595" h="2350135">
                  <a:moveTo>
                    <a:pt x="1077468" y="0"/>
                  </a:moveTo>
                  <a:lnTo>
                    <a:pt x="0" y="0"/>
                  </a:lnTo>
                  <a:lnTo>
                    <a:pt x="0" y="2350008"/>
                  </a:lnTo>
                  <a:lnTo>
                    <a:pt x="1077468" y="2350008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0918" y="1754885"/>
              <a:ext cx="848994" cy="2106295"/>
            </a:xfrm>
            <a:custGeom>
              <a:avLst/>
              <a:gdLst/>
              <a:ahLst/>
              <a:cxnLst/>
              <a:rect l="l" t="t" r="r" b="b"/>
              <a:pathLst>
                <a:path w="848994" h="2106295">
                  <a:moveTo>
                    <a:pt x="848868" y="106045"/>
                  </a:moveTo>
                  <a:lnTo>
                    <a:pt x="827227" y="72542"/>
                  </a:lnTo>
                  <a:lnTo>
                    <a:pt x="766978" y="43434"/>
                  </a:lnTo>
                  <a:lnTo>
                    <a:pt x="724560" y="31076"/>
                  </a:lnTo>
                  <a:lnTo>
                    <a:pt x="675106" y="20472"/>
                  </a:lnTo>
                  <a:lnTo>
                    <a:pt x="619493" y="11849"/>
                  </a:lnTo>
                  <a:lnTo>
                    <a:pt x="558596" y="5410"/>
                  </a:lnTo>
                  <a:lnTo>
                    <a:pt x="493280" y="1397"/>
                  </a:lnTo>
                  <a:lnTo>
                    <a:pt x="424434" y="0"/>
                  </a:lnTo>
                  <a:lnTo>
                    <a:pt x="355574" y="1397"/>
                  </a:lnTo>
                  <a:lnTo>
                    <a:pt x="290258" y="5410"/>
                  </a:lnTo>
                  <a:lnTo>
                    <a:pt x="229362" y="11849"/>
                  </a:lnTo>
                  <a:lnTo>
                    <a:pt x="173748" y="20472"/>
                  </a:lnTo>
                  <a:lnTo>
                    <a:pt x="124294" y="31076"/>
                  </a:lnTo>
                  <a:lnTo>
                    <a:pt x="81876" y="43434"/>
                  </a:lnTo>
                  <a:lnTo>
                    <a:pt x="21628" y="72542"/>
                  </a:lnTo>
                  <a:lnTo>
                    <a:pt x="0" y="106045"/>
                  </a:lnTo>
                  <a:lnTo>
                    <a:pt x="0" y="2000123"/>
                  </a:lnTo>
                  <a:lnTo>
                    <a:pt x="21628" y="2033638"/>
                  </a:lnTo>
                  <a:lnTo>
                    <a:pt x="81876" y="2062746"/>
                  </a:lnTo>
                  <a:lnTo>
                    <a:pt x="124294" y="2075103"/>
                  </a:lnTo>
                  <a:lnTo>
                    <a:pt x="173748" y="2085708"/>
                  </a:lnTo>
                  <a:lnTo>
                    <a:pt x="229362" y="2094331"/>
                  </a:lnTo>
                  <a:lnTo>
                    <a:pt x="290258" y="2100770"/>
                  </a:lnTo>
                  <a:lnTo>
                    <a:pt x="355574" y="2104783"/>
                  </a:lnTo>
                  <a:lnTo>
                    <a:pt x="424434" y="2106168"/>
                  </a:lnTo>
                  <a:lnTo>
                    <a:pt x="493280" y="2104783"/>
                  </a:lnTo>
                  <a:lnTo>
                    <a:pt x="558596" y="2100770"/>
                  </a:lnTo>
                  <a:lnTo>
                    <a:pt x="619493" y="2094331"/>
                  </a:lnTo>
                  <a:lnTo>
                    <a:pt x="675106" y="2085708"/>
                  </a:lnTo>
                  <a:lnTo>
                    <a:pt x="724560" y="2075103"/>
                  </a:lnTo>
                  <a:lnTo>
                    <a:pt x="766978" y="2062746"/>
                  </a:lnTo>
                  <a:lnTo>
                    <a:pt x="827227" y="2033638"/>
                  </a:lnTo>
                  <a:lnTo>
                    <a:pt x="848868" y="2000123"/>
                  </a:lnTo>
                  <a:lnTo>
                    <a:pt x="848868" y="106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0917" y="1754885"/>
              <a:ext cx="848994" cy="2106295"/>
            </a:xfrm>
            <a:custGeom>
              <a:avLst/>
              <a:gdLst/>
              <a:ahLst/>
              <a:cxnLst/>
              <a:rect l="l" t="t" r="r" b="b"/>
              <a:pathLst>
                <a:path w="848994" h="2106295">
                  <a:moveTo>
                    <a:pt x="848868" y="106044"/>
                  </a:moveTo>
                  <a:lnTo>
                    <a:pt x="827233" y="139617"/>
                  </a:lnTo>
                  <a:lnTo>
                    <a:pt x="766986" y="168764"/>
                  </a:lnTo>
                  <a:lnTo>
                    <a:pt x="724566" y="181133"/>
                  </a:lnTo>
                  <a:lnTo>
                    <a:pt x="675113" y="191742"/>
                  </a:lnTo>
                  <a:lnTo>
                    <a:pt x="619500" y="200373"/>
                  </a:lnTo>
                  <a:lnTo>
                    <a:pt x="558600" y="206807"/>
                  </a:lnTo>
                  <a:lnTo>
                    <a:pt x="493287" y="210828"/>
                  </a:lnTo>
                  <a:lnTo>
                    <a:pt x="424433" y="212216"/>
                  </a:lnTo>
                  <a:lnTo>
                    <a:pt x="355580" y="210828"/>
                  </a:lnTo>
                  <a:lnTo>
                    <a:pt x="290267" y="206807"/>
                  </a:lnTo>
                  <a:lnTo>
                    <a:pt x="229367" y="200373"/>
                  </a:lnTo>
                  <a:lnTo>
                    <a:pt x="173754" y="191742"/>
                  </a:lnTo>
                  <a:lnTo>
                    <a:pt x="124301" y="181133"/>
                  </a:lnTo>
                  <a:lnTo>
                    <a:pt x="81881" y="168764"/>
                  </a:lnTo>
                  <a:lnTo>
                    <a:pt x="21634" y="139617"/>
                  </a:lnTo>
                  <a:lnTo>
                    <a:pt x="0" y="106044"/>
                  </a:lnTo>
                  <a:lnTo>
                    <a:pt x="5554" y="88848"/>
                  </a:lnTo>
                  <a:lnTo>
                    <a:pt x="47368" y="57320"/>
                  </a:lnTo>
                  <a:lnTo>
                    <a:pt x="124301" y="31067"/>
                  </a:lnTo>
                  <a:lnTo>
                    <a:pt x="173754" y="20466"/>
                  </a:lnTo>
                  <a:lnTo>
                    <a:pt x="229367" y="11840"/>
                  </a:lnTo>
                  <a:lnTo>
                    <a:pt x="290267" y="5408"/>
                  </a:lnTo>
                  <a:lnTo>
                    <a:pt x="355580" y="1388"/>
                  </a:lnTo>
                  <a:lnTo>
                    <a:pt x="424433" y="0"/>
                  </a:lnTo>
                  <a:lnTo>
                    <a:pt x="493287" y="1388"/>
                  </a:lnTo>
                  <a:lnTo>
                    <a:pt x="558600" y="5408"/>
                  </a:lnTo>
                  <a:lnTo>
                    <a:pt x="619500" y="11840"/>
                  </a:lnTo>
                  <a:lnTo>
                    <a:pt x="675113" y="20466"/>
                  </a:lnTo>
                  <a:lnTo>
                    <a:pt x="724566" y="31067"/>
                  </a:lnTo>
                  <a:lnTo>
                    <a:pt x="766986" y="43424"/>
                  </a:lnTo>
                  <a:lnTo>
                    <a:pt x="827233" y="72534"/>
                  </a:lnTo>
                  <a:lnTo>
                    <a:pt x="848868" y="106044"/>
                  </a:lnTo>
                  <a:close/>
                </a:path>
                <a:path w="848994" h="2106295">
                  <a:moveTo>
                    <a:pt x="848868" y="106044"/>
                  </a:moveTo>
                  <a:lnTo>
                    <a:pt x="848868" y="2000123"/>
                  </a:lnTo>
                  <a:lnTo>
                    <a:pt x="843313" y="2017319"/>
                  </a:lnTo>
                  <a:lnTo>
                    <a:pt x="801499" y="2048847"/>
                  </a:lnTo>
                  <a:lnTo>
                    <a:pt x="724566" y="2075100"/>
                  </a:lnTo>
                  <a:lnTo>
                    <a:pt x="675113" y="2085701"/>
                  </a:lnTo>
                  <a:lnTo>
                    <a:pt x="619500" y="2094327"/>
                  </a:lnTo>
                  <a:lnTo>
                    <a:pt x="558600" y="2100759"/>
                  </a:lnTo>
                  <a:lnTo>
                    <a:pt x="493287" y="2104779"/>
                  </a:lnTo>
                  <a:lnTo>
                    <a:pt x="424433" y="2106167"/>
                  </a:lnTo>
                  <a:lnTo>
                    <a:pt x="355580" y="2104779"/>
                  </a:lnTo>
                  <a:lnTo>
                    <a:pt x="290267" y="2100759"/>
                  </a:lnTo>
                  <a:lnTo>
                    <a:pt x="229367" y="2094327"/>
                  </a:lnTo>
                  <a:lnTo>
                    <a:pt x="173754" y="2085701"/>
                  </a:lnTo>
                  <a:lnTo>
                    <a:pt x="124301" y="2075100"/>
                  </a:lnTo>
                  <a:lnTo>
                    <a:pt x="81881" y="2062743"/>
                  </a:lnTo>
                  <a:lnTo>
                    <a:pt x="21634" y="2033633"/>
                  </a:lnTo>
                  <a:lnTo>
                    <a:pt x="0" y="2000123"/>
                  </a:lnTo>
                  <a:lnTo>
                    <a:pt x="0" y="1060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4005" y="2068829"/>
              <a:ext cx="201295" cy="144780"/>
            </a:xfrm>
            <a:custGeom>
              <a:avLst/>
              <a:gdLst/>
              <a:ahLst/>
              <a:cxnLst/>
              <a:rect l="l" t="t" r="r" b="b"/>
              <a:pathLst>
                <a:path w="201294" h="144780">
                  <a:moveTo>
                    <a:pt x="201168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201168" y="14478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4005" y="2068829"/>
              <a:ext cx="201295" cy="144780"/>
            </a:xfrm>
            <a:custGeom>
              <a:avLst/>
              <a:gdLst/>
              <a:ahLst/>
              <a:cxnLst/>
              <a:rect l="l" t="t" r="r" b="b"/>
              <a:pathLst>
                <a:path w="201294" h="144780">
                  <a:moveTo>
                    <a:pt x="0" y="144780"/>
                  </a:moveTo>
                  <a:lnTo>
                    <a:pt x="201168" y="144780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4005" y="2369057"/>
              <a:ext cx="201295" cy="146685"/>
            </a:xfrm>
            <a:custGeom>
              <a:avLst/>
              <a:gdLst/>
              <a:ahLst/>
              <a:cxnLst/>
              <a:rect l="l" t="t" r="r" b="b"/>
              <a:pathLst>
                <a:path w="201294" h="146685">
                  <a:moveTo>
                    <a:pt x="201168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201168" y="146304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4005" y="2369057"/>
              <a:ext cx="201295" cy="146685"/>
            </a:xfrm>
            <a:custGeom>
              <a:avLst/>
              <a:gdLst/>
              <a:ahLst/>
              <a:cxnLst/>
              <a:rect l="l" t="t" r="r" b="b"/>
              <a:pathLst>
                <a:path w="201294" h="146685">
                  <a:moveTo>
                    <a:pt x="0" y="146304"/>
                  </a:moveTo>
                  <a:lnTo>
                    <a:pt x="201168" y="146304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34005" y="2670809"/>
              <a:ext cx="201295" cy="144780"/>
            </a:xfrm>
            <a:custGeom>
              <a:avLst/>
              <a:gdLst/>
              <a:ahLst/>
              <a:cxnLst/>
              <a:rect l="l" t="t" r="r" b="b"/>
              <a:pathLst>
                <a:path w="201294" h="144780">
                  <a:moveTo>
                    <a:pt x="201168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201168" y="14478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4005" y="2670809"/>
              <a:ext cx="201295" cy="144780"/>
            </a:xfrm>
            <a:custGeom>
              <a:avLst/>
              <a:gdLst/>
              <a:ahLst/>
              <a:cxnLst/>
              <a:rect l="l" t="t" r="r" b="b"/>
              <a:pathLst>
                <a:path w="201294" h="144780">
                  <a:moveTo>
                    <a:pt x="0" y="144780"/>
                  </a:moveTo>
                  <a:lnTo>
                    <a:pt x="201168" y="144780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1051" y="2958083"/>
              <a:ext cx="227076" cy="3215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4005" y="3486150"/>
              <a:ext cx="201295" cy="146685"/>
            </a:xfrm>
            <a:custGeom>
              <a:avLst/>
              <a:gdLst/>
              <a:ahLst/>
              <a:cxnLst/>
              <a:rect l="l" t="t" r="r" b="b"/>
              <a:pathLst>
                <a:path w="201294" h="146685">
                  <a:moveTo>
                    <a:pt x="20116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201168" y="146303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4005" y="3486150"/>
              <a:ext cx="201295" cy="146685"/>
            </a:xfrm>
            <a:custGeom>
              <a:avLst/>
              <a:gdLst/>
              <a:ahLst/>
              <a:cxnLst/>
              <a:rect l="l" t="t" r="r" b="b"/>
              <a:pathLst>
                <a:path w="201294" h="146685">
                  <a:moveTo>
                    <a:pt x="0" y="146303"/>
                  </a:moveTo>
                  <a:lnTo>
                    <a:pt x="201168" y="146303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96617" y="1658873"/>
            <a:ext cx="1077595" cy="2350135"/>
          </a:xfrm>
          <a:prstGeom prst="rect">
            <a:avLst/>
          </a:prstGeom>
          <a:ln w="25908">
            <a:solidFill>
              <a:srgbClr val="B885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1110" dirty="0">
                <a:solidFill>
                  <a:srgbClr val="464646"/>
                </a:solidFill>
                <a:latin typeface="Wingdings"/>
                <a:cs typeface="Wingdings"/>
              </a:rPr>
              <a:t>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8417" y="1460372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ar</a:t>
            </a:r>
            <a:r>
              <a:rPr sz="1200" spc="-2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0759" y="1645920"/>
            <a:ext cx="1103630" cy="2376170"/>
            <a:chOff x="6080759" y="1645920"/>
            <a:chExt cx="1103630" cy="2376170"/>
          </a:xfrm>
        </p:grpSpPr>
        <p:sp>
          <p:nvSpPr>
            <p:cNvPr id="20" name="object 20"/>
            <p:cNvSpPr/>
            <p:nvPr/>
          </p:nvSpPr>
          <p:spPr>
            <a:xfrm>
              <a:off x="6093713" y="1658874"/>
              <a:ext cx="1077595" cy="2350135"/>
            </a:xfrm>
            <a:custGeom>
              <a:avLst/>
              <a:gdLst/>
              <a:ahLst/>
              <a:cxnLst/>
              <a:rect l="l" t="t" r="r" b="b"/>
              <a:pathLst>
                <a:path w="1077595" h="2350135">
                  <a:moveTo>
                    <a:pt x="1077467" y="0"/>
                  </a:moveTo>
                  <a:lnTo>
                    <a:pt x="0" y="0"/>
                  </a:lnTo>
                  <a:lnTo>
                    <a:pt x="0" y="2350008"/>
                  </a:lnTo>
                  <a:lnTo>
                    <a:pt x="1077467" y="2350008"/>
                  </a:lnTo>
                  <a:lnTo>
                    <a:pt x="1077467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3713" y="1658874"/>
              <a:ext cx="1077595" cy="2350135"/>
            </a:xfrm>
            <a:custGeom>
              <a:avLst/>
              <a:gdLst/>
              <a:ahLst/>
              <a:cxnLst/>
              <a:rect l="l" t="t" r="r" b="b"/>
              <a:pathLst>
                <a:path w="1077595" h="2350135">
                  <a:moveTo>
                    <a:pt x="0" y="2350008"/>
                  </a:moveTo>
                  <a:lnTo>
                    <a:pt x="1077467" y="2350008"/>
                  </a:lnTo>
                  <a:lnTo>
                    <a:pt x="1077467" y="0"/>
                  </a:lnTo>
                  <a:lnTo>
                    <a:pt x="0" y="0"/>
                  </a:lnTo>
                  <a:lnTo>
                    <a:pt x="0" y="2350008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8014" y="1754885"/>
              <a:ext cx="848994" cy="2106295"/>
            </a:xfrm>
            <a:custGeom>
              <a:avLst/>
              <a:gdLst/>
              <a:ahLst/>
              <a:cxnLst/>
              <a:rect l="l" t="t" r="r" b="b"/>
              <a:pathLst>
                <a:path w="848995" h="2106295">
                  <a:moveTo>
                    <a:pt x="848868" y="106045"/>
                  </a:moveTo>
                  <a:lnTo>
                    <a:pt x="827227" y="72542"/>
                  </a:lnTo>
                  <a:lnTo>
                    <a:pt x="766978" y="43434"/>
                  </a:lnTo>
                  <a:lnTo>
                    <a:pt x="724560" y="31076"/>
                  </a:lnTo>
                  <a:lnTo>
                    <a:pt x="675106" y="20472"/>
                  </a:lnTo>
                  <a:lnTo>
                    <a:pt x="619493" y="11849"/>
                  </a:lnTo>
                  <a:lnTo>
                    <a:pt x="558596" y="5410"/>
                  </a:lnTo>
                  <a:lnTo>
                    <a:pt x="493280" y="1397"/>
                  </a:lnTo>
                  <a:lnTo>
                    <a:pt x="424434" y="0"/>
                  </a:lnTo>
                  <a:lnTo>
                    <a:pt x="355574" y="1397"/>
                  </a:lnTo>
                  <a:lnTo>
                    <a:pt x="290258" y="5410"/>
                  </a:lnTo>
                  <a:lnTo>
                    <a:pt x="229362" y="11849"/>
                  </a:lnTo>
                  <a:lnTo>
                    <a:pt x="173748" y="20472"/>
                  </a:lnTo>
                  <a:lnTo>
                    <a:pt x="124294" y="31076"/>
                  </a:lnTo>
                  <a:lnTo>
                    <a:pt x="81876" y="43434"/>
                  </a:lnTo>
                  <a:lnTo>
                    <a:pt x="21628" y="72542"/>
                  </a:lnTo>
                  <a:lnTo>
                    <a:pt x="0" y="106045"/>
                  </a:lnTo>
                  <a:lnTo>
                    <a:pt x="0" y="2000123"/>
                  </a:lnTo>
                  <a:lnTo>
                    <a:pt x="21628" y="2033638"/>
                  </a:lnTo>
                  <a:lnTo>
                    <a:pt x="81876" y="2062746"/>
                  </a:lnTo>
                  <a:lnTo>
                    <a:pt x="124294" y="2075103"/>
                  </a:lnTo>
                  <a:lnTo>
                    <a:pt x="173748" y="2085708"/>
                  </a:lnTo>
                  <a:lnTo>
                    <a:pt x="229362" y="2094331"/>
                  </a:lnTo>
                  <a:lnTo>
                    <a:pt x="290258" y="2100770"/>
                  </a:lnTo>
                  <a:lnTo>
                    <a:pt x="355574" y="2104783"/>
                  </a:lnTo>
                  <a:lnTo>
                    <a:pt x="424434" y="2106168"/>
                  </a:lnTo>
                  <a:lnTo>
                    <a:pt x="493280" y="2104783"/>
                  </a:lnTo>
                  <a:lnTo>
                    <a:pt x="558596" y="2100770"/>
                  </a:lnTo>
                  <a:lnTo>
                    <a:pt x="619493" y="2094331"/>
                  </a:lnTo>
                  <a:lnTo>
                    <a:pt x="675106" y="2085708"/>
                  </a:lnTo>
                  <a:lnTo>
                    <a:pt x="724560" y="2075103"/>
                  </a:lnTo>
                  <a:lnTo>
                    <a:pt x="766978" y="2062746"/>
                  </a:lnTo>
                  <a:lnTo>
                    <a:pt x="827227" y="2033638"/>
                  </a:lnTo>
                  <a:lnTo>
                    <a:pt x="848868" y="2000123"/>
                  </a:lnTo>
                  <a:lnTo>
                    <a:pt x="848868" y="106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8013" y="1754886"/>
              <a:ext cx="848994" cy="2106295"/>
            </a:xfrm>
            <a:custGeom>
              <a:avLst/>
              <a:gdLst/>
              <a:ahLst/>
              <a:cxnLst/>
              <a:rect l="l" t="t" r="r" b="b"/>
              <a:pathLst>
                <a:path w="848995" h="2106295">
                  <a:moveTo>
                    <a:pt x="848867" y="106044"/>
                  </a:moveTo>
                  <a:lnTo>
                    <a:pt x="827233" y="139617"/>
                  </a:lnTo>
                  <a:lnTo>
                    <a:pt x="766986" y="168764"/>
                  </a:lnTo>
                  <a:lnTo>
                    <a:pt x="724566" y="181133"/>
                  </a:lnTo>
                  <a:lnTo>
                    <a:pt x="675113" y="191742"/>
                  </a:lnTo>
                  <a:lnTo>
                    <a:pt x="619500" y="200373"/>
                  </a:lnTo>
                  <a:lnTo>
                    <a:pt x="558600" y="206807"/>
                  </a:lnTo>
                  <a:lnTo>
                    <a:pt x="493287" y="210828"/>
                  </a:lnTo>
                  <a:lnTo>
                    <a:pt x="424434" y="212216"/>
                  </a:lnTo>
                  <a:lnTo>
                    <a:pt x="355580" y="210828"/>
                  </a:lnTo>
                  <a:lnTo>
                    <a:pt x="290267" y="206807"/>
                  </a:lnTo>
                  <a:lnTo>
                    <a:pt x="229367" y="200373"/>
                  </a:lnTo>
                  <a:lnTo>
                    <a:pt x="173754" y="191742"/>
                  </a:lnTo>
                  <a:lnTo>
                    <a:pt x="124301" y="181133"/>
                  </a:lnTo>
                  <a:lnTo>
                    <a:pt x="81881" y="168764"/>
                  </a:lnTo>
                  <a:lnTo>
                    <a:pt x="21634" y="139617"/>
                  </a:lnTo>
                  <a:lnTo>
                    <a:pt x="0" y="106044"/>
                  </a:lnTo>
                  <a:lnTo>
                    <a:pt x="5554" y="88848"/>
                  </a:lnTo>
                  <a:lnTo>
                    <a:pt x="47368" y="57320"/>
                  </a:lnTo>
                  <a:lnTo>
                    <a:pt x="124301" y="31067"/>
                  </a:lnTo>
                  <a:lnTo>
                    <a:pt x="173754" y="20466"/>
                  </a:lnTo>
                  <a:lnTo>
                    <a:pt x="229367" y="11840"/>
                  </a:lnTo>
                  <a:lnTo>
                    <a:pt x="290267" y="5408"/>
                  </a:lnTo>
                  <a:lnTo>
                    <a:pt x="355580" y="1388"/>
                  </a:lnTo>
                  <a:lnTo>
                    <a:pt x="424434" y="0"/>
                  </a:lnTo>
                  <a:lnTo>
                    <a:pt x="493287" y="1388"/>
                  </a:lnTo>
                  <a:lnTo>
                    <a:pt x="558600" y="5408"/>
                  </a:lnTo>
                  <a:lnTo>
                    <a:pt x="619500" y="11840"/>
                  </a:lnTo>
                  <a:lnTo>
                    <a:pt x="675113" y="20466"/>
                  </a:lnTo>
                  <a:lnTo>
                    <a:pt x="724566" y="31067"/>
                  </a:lnTo>
                  <a:lnTo>
                    <a:pt x="766986" y="43424"/>
                  </a:lnTo>
                  <a:lnTo>
                    <a:pt x="827233" y="72534"/>
                  </a:lnTo>
                  <a:lnTo>
                    <a:pt x="848867" y="106044"/>
                  </a:lnTo>
                  <a:close/>
                </a:path>
                <a:path w="848995" h="2106295">
                  <a:moveTo>
                    <a:pt x="848867" y="106044"/>
                  </a:moveTo>
                  <a:lnTo>
                    <a:pt x="848867" y="2000123"/>
                  </a:lnTo>
                  <a:lnTo>
                    <a:pt x="843313" y="2017319"/>
                  </a:lnTo>
                  <a:lnTo>
                    <a:pt x="801499" y="2048847"/>
                  </a:lnTo>
                  <a:lnTo>
                    <a:pt x="724566" y="2075100"/>
                  </a:lnTo>
                  <a:lnTo>
                    <a:pt x="675113" y="2085701"/>
                  </a:lnTo>
                  <a:lnTo>
                    <a:pt x="619500" y="2094327"/>
                  </a:lnTo>
                  <a:lnTo>
                    <a:pt x="558600" y="2100759"/>
                  </a:lnTo>
                  <a:lnTo>
                    <a:pt x="493287" y="2104779"/>
                  </a:lnTo>
                  <a:lnTo>
                    <a:pt x="424434" y="2106167"/>
                  </a:lnTo>
                  <a:lnTo>
                    <a:pt x="355580" y="2104779"/>
                  </a:lnTo>
                  <a:lnTo>
                    <a:pt x="290267" y="2100759"/>
                  </a:lnTo>
                  <a:lnTo>
                    <a:pt x="229367" y="2094327"/>
                  </a:lnTo>
                  <a:lnTo>
                    <a:pt x="173754" y="2085701"/>
                  </a:lnTo>
                  <a:lnTo>
                    <a:pt x="124301" y="2075100"/>
                  </a:lnTo>
                  <a:lnTo>
                    <a:pt x="81881" y="2062743"/>
                  </a:lnTo>
                  <a:lnTo>
                    <a:pt x="21634" y="2033633"/>
                  </a:lnTo>
                  <a:lnTo>
                    <a:pt x="0" y="2000123"/>
                  </a:lnTo>
                  <a:lnTo>
                    <a:pt x="0" y="1060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31101" y="2068830"/>
              <a:ext cx="203200" cy="144780"/>
            </a:xfrm>
            <a:custGeom>
              <a:avLst/>
              <a:gdLst/>
              <a:ahLst/>
              <a:cxnLst/>
              <a:rect l="l" t="t" r="r" b="b"/>
              <a:pathLst>
                <a:path w="203200" h="144780">
                  <a:moveTo>
                    <a:pt x="202692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202692" y="144780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31101" y="2068830"/>
              <a:ext cx="203200" cy="144780"/>
            </a:xfrm>
            <a:custGeom>
              <a:avLst/>
              <a:gdLst/>
              <a:ahLst/>
              <a:cxnLst/>
              <a:rect l="l" t="t" r="r" b="b"/>
              <a:pathLst>
                <a:path w="203200" h="144780">
                  <a:moveTo>
                    <a:pt x="0" y="144780"/>
                  </a:moveTo>
                  <a:lnTo>
                    <a:pt x="202692" y="144780"/>
                  </a:lnTo>
                  <a:lnTo>
                    <a:pt x="202692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31101" y="2369058"/>
              <a:ext cx="203200" cy="146685"/>
            </a:xfrm>
            <a:custGeom>
              <a:avLst/>
              <a:gdLst/>
              <a:ahLst/>
              <a:cxnLst/>
              <a:rect l="l" t="t" r="r" b="b"/>
              <a:pathLst>
                <a:path w="203200" h="146685">
                  <a:moveTo>
                    <a:pt x="202692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202692" y="146304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31101" y="2369058"/>
              <a:ext cx="203200" cy="146685"/>
            </a:xfrm>
            <a:custGeom>
              <a:avLst/>
              <a:gdLst/>
              <a:ahLst/>
              <a:cxnLst/>
              <a:rect l="l" t="t" r="r" b="b"/>
              <a:pathLst>
                <a:path w="203200" h="146685">
                  <a:moveTo>
                    <a:pt x="0" y="146304"/>
                  </a:moveTo>
                  <a:lnTo>
                    <a:pt x="202692" y="146304"/>
                  </a:lnTo>
                  <a:lnTo>
                    <a:pt x="202692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31101" y="2670810"/>
              <a:ext cx="203200" cy="144780"/>
            </a:xfrm>
            <a:custGeom>
              <a:avLst/>
              <a:gdLst/>
              <a:ahLst/>
              <a:cxnLst/>
              <a:rect l="l" t="t" r="r" b="b"/>
              <a:pathLst>
                <a:path w="203200" h="144780">
                  <a:moveTo>
                    <a:pt x="202692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202692" y="144780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31101" y="2670810"/>
              <a:ext cx="203200" cy="144780"/>
            </a:xfrm>
            <a:custGeom>
              <a:avLst/>
              <a:gdLst/>
              <a:ahLst/>
              <a:cxnLst/>
              <a:rect l="l" t="t" r="r" b="b"/>
              <a:pathLst>
                <a:path w="203200" h="144780">
                  <a:moveTo>
                    <a:pt x="0" y="144780"/>
                  </a:moveTo>
                  <a:lnTo>
                    <a:pt x="202692" y="144780"/>
                  </a:lnTo>
                  <a:lnTo>
                    <a:pt x="202692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95369" y="2010917"/>
            <a:ext cx="1394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Replication</a:t>
            </a:r>
            <a:r>
              <a:rPr sz="1200" spc="-5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92929" y="2391917"/>
            <a:ext cx="399415" cy="380365"/>
          </a:xfrm>
          <a:custGeom>
            <a:avLst/>
            <a:gdLst/>
            <a:ahLst/>
            <a:cxnLst/>
            <a:rect l="l" t="t" r="r" b="b"/>
            <a:pathLst>
              <a:path w="399414" h="380364">
                <a:moveTo>
                  <a:pt x="343789" y="64769"/>
                </a:moveTo>
                <a:lnTo>
                  <a:pt x="0" y="64769"/>
                </a:lnTo>
                <a:lnTo>
                  <a:pt x="0" y="366521"/>
                </a:lnTo>
                <a:lnTo>
                  <a:pt x="51384" y="377698"/>
                </a:lnTo>
                <a:lnTo>
                  <a:pt x="92870" y="380051"/>
                </a:lnTo>
                <a:lnTo>
                  <a:pt x="127286" y="375586"/>
                </a:lnTo>
                <a:lnTo>
                  <a:pt x="157463" y="366307"/>
                </a:lnTo>
                <a:lnTo>
                  <a:pt x="216417" y="341328"/>
                </a:lnTo>
                <a:lnTo>
                  <a:pt x="250852" y="329638"/>
                </a:lnTo>
                <a:lnTo>
                  <a:pt x="292366" y="321154"/>
                </a:lnTo>
                <a:lnTo>
                  <a:pt x="343789" y="317881"/>
                </a:lnTo>
                <a:lnTo>
                  <a:pt x="343789" y="64769"/>
                </a:lnTo>
                <a:close/>
              </a:path>
              <a:path w="399414" h="380364">
                <a:moveTo>
                  <a:pt x="369697" y="32004"/>
                </a:moveTo>
                <a:lnTo>
                  <a:pt x="28321" y="32004"/>
                </a:lnTo>
                <a:lnTo>
                  <a:pt x="28321" y="64769"/>
                </a:lnTo>
                <a:lnTo>
                  <a:pt x="343789" y="64769"/>
                </a:lnTo>
                <a:lnTo>
                  <a:pt x="343789" y="288417"/>
                </a:lnTo>
                <a:lnTo>
                  <a:pt x="346015" y="288139"/>
                </a:lnTo>
                <a:lnTo>
                  <a:pt x="351885" y="287527"/>
                </a:lnTo>
                <a:lnTo>
                  <a:pt x="360183" y="286916"/>
                </a:lnTo>
                <a:lnTo>
                  <a:pt x="369697" y="286638"/>
                </a:lnTo>
                <a:lnTo>
                  <a:pt x="369697" y="32004"/>
                </a:lnTo>
                <a:close/>
              </a:path>
              <a:path w="399414" h="380364">
                <a:moveTo>
                  <a:pt x="399288" y="0"/>
                </a:moveTo>
                <a:lnTo>
                  <a:pt x="54991" y="0"/>
                </a:lnTo>
                <a:lnTo>
                  <a:pt x="54991" y="32004"/>
                </a:lnTo>
                <a:lnTo>
                  <a:pt x="369697" y="32004"/>
                </a:lnTo>
                <a:lnTo>
                  <a:pt x="369697" y="255143"/>
                </a:lnTo>
                <a:lnTo>
                  <a:pt x="372248" y="254944"/>
                </a:lnTo>
                <a:lnTo>
                  <a:pt x="378968" y="254508"/>
                </a:lnTo>
                <a:lnTo>
                  <a:pt x="388449" y="254071"/>
                </a:lnTo>
                <a:lnTo>
                  <a:pt x="399288" y="253873"/>
                </a:lnTo>
                <a:lnTo>
                  <a:pt x="399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340864" y="2068067"/>
            <a:ext cx="440690" cy="1080770"/>
            <a:chOff x="2340864" y="2068067"/>
            <a:chExt cx="440690" cy="1080770"/>
          </a:xfrm>
        </p:grpSpPr>
        <p:sp>
          <p:nvSpPr>
            <p:cNvPr id="33" name="object 33"/>
            <p:cNvSpPr/>
            <p:nvPr/>
          </p:nvSpPr>
          <p:spPr>
            <a:xfrm>
              <a:off x="2628900" y="2068067"/>
              <a:ext cx="152400" cy="1049020"/>
            </a:xfrm>
            <a:custGeom>
              <a:avLst/>
              <a:gdLst/>
              <a:ahLst/>
              <a:cxnLst/>
              <a:rect l="l" t="t" r="r" b="b"/>
              <a:pathLst>
                <a:path w="152400" h="1049020">
                  <a:moveTo>
                    <a:pt x="0" y="0"/>
                  </a:moveTo>
                  <a:lnTo>
                    <a:pt x="0" y="1048512"/>
                  </a:lnTo>
                  <a:lnTo>
                    <a:pt x="29640" y="1047509"/>
                  </a:lnTo>
                  <a:lnTo>
                    <a:pt x="53863" y="1044781"/>
                  </a:lnTo>
                  <a:lnTo>
                    <a:pt x="70205" y="1040743"/>
                  </a:lnTo>
                  <a:lnTo>
                    <a:pt x="76200" y="1035812"/>
                  </a:lnTo>
                  <a:lnTo>
                    <a:pt x="76200" y="536956"/>
                  </a:lnTo>
                  <a:lnTo>
                    <a:pt x="82194" y="532024"/>
                  </a:lnTo>
                  <a:lnTo>
                    <a:pt x="98536" y="527986"/>
                  </a:lnTo>
                  <a:lnTo>
                    <a:pt x="122759" y="525258"/>
                  </a:lnTo>
                  <a:lnTo>
                    <a:pt x="152400" y="524256"/>
                  </a:lnTo>
                  <a:lnTo>
                    <a:pt x="122759" y="523253"/>
                  </a:lnTo>
                  <a:lnTo>
                    <a:pt x="98536" y="520525"/>
                  </a:lnTo>
                  <a:lnTo>
                    <a:pt x="82194" y="516487"/>
                  </a:lnTo>
                  <a:lnTo>
                    <a:pt x="76200" y="511556"/>
                  </a:lnTo>
                  <a:lnTo>
                    <a:pt x="76200" y="12700"/>
                  </a:lnTo>
                  <a:lnTo>
                    <a:pt x="70205" y="7768"/>
                  </a:lnTo>
                  <a:lnTo>
                    <a:pt x="53863" y="3730"/>
                  </a:lnTo>
                  <a:lnTo>
                    <a:pt x="29640" y="1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3818" y="2989325"/>
              <a:ext cx="47625" cy="146685"/>
            </a:xfrm>
            <a:custGeom>
              <a:avLst/>
              <a:gdLst/>
              <a:ahLst/>
              <a:cxnLst/>
              <a:rect l="l" t="t" r="r" b="b"/>
              <a:pathLst>
                <a:path w="47625" h="146685">
                  <a:moveTo>
                    <a:pt x="47243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47243" y="146304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53818" y="2989325"/>
              <a:ext cx="47625" cy="146685"/>
            </a:xfrm>
            <a:custGeom>
              <a:avLst/>
              <a:gdLst/>
              <a:ahLst/>
              <a:cxnLst/>
              <a:rect l="l" t="t" r="r" b="b"/>
              <a:pathLst>
                <a:path w="47625" h="146685">
                  <a:moveTo>
                    <a:pt x="0" y="146304"/>
                  </a:moveTo>
                  <a:lnTo>
                    <a:pt x="47243" y="146304"/>
                  </a:lnTo>
                  <a:lnTo>
                    <a:pt x="47243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624327" y="2063495"/>
            <a:ext cx="4034154" cy="1085215"/>
            <a:chOff x="2624327" y="2063495"/>
            <a:chExt cx="4034154" cy="1085215"/>
          </a:xfrm>
        </p:grpSpPr>
        <p:sp>
          <p:nvSpPr>
            <p:cNvPr id="37" name="object 37"/>
            <p:cNvSpPr/>
            <p:nvPr/>
          </p:nvSpPr>
          <p:spPr>
            <a:xfrm>
              <a:off x="4091177" y="2213609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79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91177" y="2213609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674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92929" y="2391917"/>
              <a:ext cx="399415" cy="380365"/>
            </a:xfrm>
            <a:custGeom>
              <a:avLst/>
              <a:gdLst/>
              <a:ahLst/>
              <a:cxnLst/>
              <a:rect l="l" t="t" r="r" b="b"/>
              <a:pathLst>
                <a:path w="399414" h="380364">
                  <a:moveTo>
                    <a:pt x="0" y="64769"/>
                  </a:moveTo>
                  <a:lnTo>
                    <a:pt x="343789" y="64769"/>
                  </a:lnTo>
                  <a:lnTo>
                    <a:pt x="343789" y="317881"/>
                  </a:lnTo>
                  <a:lnTo>
                    <a:pt x="292366" y="321154"/>
                  </a:lnTo>
                  <a:lnTo>
                    <a:pt x="250852" y="329638"/>
                  </a:lnTo>
                  <a:lnTo>
                    <a:pt x="216417" y="341328"/>
                  </a:lnTo>
                  <a:lnTo>
                    <a:pt x="186230" y="354220"/>
                  </a:lnTo>
                  <a:lnTo>
                    <a:pt x="157463" y="366307"/>
                  </a:lnTo>
                  <a:lnTo>
                    <a:pt x="127286" y="375586"/>
                  </a:lnTo>
                  <a:lnTo>
                    <a:pt x="92870" y="380051"/>
                  </a:lnTo>
                  <a:lnTo>
                    <a:pt x="51384" y="377698"/>
                  </a:lnTo>
                  <a:lnTo>
                    <a:pt x="0" y="366521"/>
                  </a:lnTo>
                  <a:lnTo>
                    <a:pt x="0" y="64769"/>
                  </a:lnTo>
                  <a:close/>
                </a:path>
                <a:path w="399414" h="380364">
                  <a:moveTo>
                    <a:pt x="28321" y="64769"/>
                  </a:moveTo>
                  <a:lnTo>
                    <a:pt x="28321" y="32004"/>
                  </a:lnTo>
                  <a:lnTo>
                    <a:pt x="369697" y="32004"/>
                  </a:lnTo>
                  <a:lnTo>
                    <a:pt x="369697" y="286638"/>
                  </a:lnTo>
                  <a:lnTo>
                    <a:pt x="360183" y="286916"/>
                  </a:lnTo>
                  <a:lnTo>
                    <a:pt x="351885" y="287527"/>
                  </a:lnTo>
                  <a:lnTo>
                    <a:pt x="346015" y="288139"/>
                  </a:lnTo>
                  <a:lnTo>
                    <a:pt x="343789" y="288417"/>
                  </a:lnTo>
                </a:path>
                <a:path w="399414" h="380364">
                  <a:moveTo>
                    <a:pt x="54991" y="32004"/>
                  </a:moveTo>
                  <a:lnTo>
                    <a:pt x="54991" y="0"/>
                  </a:lnTo>
                  <a:lnTo>
                    <a:pt x="399288" y="0"/>
                  </a:lnTo>
                  <a:lnTo>
                    <a:pt x="399288" y="253873"/>
                  </a:lnTo>
                  <a:lnTo>
                    <a:pt x="388449" y="254071"/>
                  </a:lnTo>
                  <a:lnTo>
                    <a:pt x="378968" y="254508"/>
                  </a:lnTo>
                  <a:lnTo>
                    <a:pt x="372248" y="254944"/>
                  </a:lnTo>
                  <a:lnTo>
                    <a:pt x="369697" y="255143"/>
                  </a:lnTo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81300" y="2121534"/>
              <a:ext cx="3749040" cy="652145"/>
            </a:xfrm>
            <a:custGeom>
              <a:avLst/>
              <a:gdLst/>
              <a:ahLst/>
              <a:cxnLst/>
              <a:rect l="l" t="t" r="r" b="b"/>
              <a:pathLst>
                <a:path w="3749040" h="652144">
                  <a:moveTo>
                    <a:pt x="1610487" y="460121"/>
                  </a:moveTo>
                  <a:lnTo>
                    <a:pt x="1598345" y="454152"/>
                  </a:lnTo>
                  <a:lnTo>
                    <a:pt x="1534033" y="422529"/>
                  </a:lnTo>
                  <a:lnTo>
                    <a:pt x="1534236" y="454240"/>
                  </a:lnTo>
                  <a:lnTo>
                    <a:pt x="0" y="464058"/>
                  </a:lnTo>
                  <a:lnTo>
                    <a:pt x="0" y="476758"/>
                  </a:lnTo>
                  <a:lnTo>
                    <a:pt x="1534325" y="466940"/>
                  </a:lnTo>
                  <a:lnTo>
                    <a:pt x="1534541" y="498729"/>
                  </a:lnTo>
                  <a:lnTo>
                    <a:pt x="1610487" y="460121"/>
                  </a:lnTo>
                  <a:close/>
                </a:path>
                <a:path w="3749040" h="652144">
                  <a:moveTo>
                    <a:pt x="3748913" y="18161"/>
                  </a:moveTo>
                  <a:lnTo>
                    <a:pt x="3665728" y="0"/>
                  </a:lnTo>
                  <a:lnTo>
                    <a:pt x="3673564" y="30797"/>
                  </a:lnTo>
                  <a:lnTo>
                    <a:pt x="2008632" y="453263"/>
                  </a:lnTo>
                  <a:lnTo>
                    <a:pt x="2010054" y="459054"/>
                  </a:lnTo>
                  <a:lnTo>
                    <a:pt x="2010143" y="460209"/>
                  </a:lnTo>
                  <a:lnTo>
                    <a:pt x="2009521" y="466471"/>
                  </a:lnTo>
                  <a:lnTo>
                    <a:pt x="3672484" y="620242"/>
                  </a:lnTo>
                  <a:lnTo>
                    <a:pt x="3669538" y="651764"/>
                  </a:lnTo>
                  <a:lnTo>
                    <a:pt x="3747605" y="621411"/>
                  </a:lnTo>
                  <a:lnTo>
                    <a:pt x="3748913" y="620903"/>
                  </a:lnTo>
                  <a:lnTo>
                    <a:pt x="3676650" y="575945"/>
                  </a:lnTo>
                  <a:lnTo>
                    <a:pt x="3673678" y="607555"/>
                  </a:lnTo>
                  <a:lnTo>
                    <a:pt x="2084082" y="460552"/>
                  </a:lnTo>
                  <a:lnTo>
                    <a:pt x="3673475" y="332371"/>
                  </a:lnTo>
                  <a:lnTo>
                    <a:pt x="3676015" y="363982"/>
                  </a:lnTo>
                  <a:lnTo>
                    <a:pt x="3748913" y="319913"/>
                  </a:lnTo>
                  <a:lnTo>
                    <a:pt x="3745763" y="318643"/>
                  </a:lnTo>
                  <a:lnTo>
                    <a:pt x="3669919" y="288036"/>
                  </a:lnTo>
                  <a:lnTo>
                    <a:pt x="3672446" y="319671"/>
                  </a:lnTo>
                  <a:lnTo>
                    <a:pt x="2080133" y="448208"/>
                  </a:lnTo>
                  <a:lnTo>
                    <a:pt x="3676675" y="43002"/>
                  </a:lnTo>
                  <a:lnTo>
                    <a:pt x="3684524" y="73787"/>
                  </a:lnTo>
                  <a:lnTo>
                    <a:pt x="3737876" y="27686"/>
                  </a:lnTo>
                  <a:lnTo>
                    <a:pt x="3748913" y="18161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28899" y="2068067"/>
              <a:ext cx="152400" cy="1049020"/>
            </a:xfrm>
            <a:custGeom>
              <a:avLst/>
              <a:gdLst/>
              <a:ahLst/>
              <a:cxnLst/>
              <a:rect l="l" t="t" r="r" b="b"/>
              <a:pathLst>
                <a:path w="152400" h="1049020">
                  <a:moveTo>
                    <a:pt x="0" y="0"/>
                  </a:moveTo>
                  <a:lnTo>
                    <a:pt x="29640" y="1002"/>
                  </a:lnTo>
                  <a:lnTo>
                    <a:pt x="53863" y="3730"/>
                  </a:lnTo>
                  <a:lnTo>
                    <a:pt x="70205" y="7768"/>
                  </a:lnTo>
                  <a:lnTo>
                    <a:pt x="76200" y="12700"/>
                  </a:lnTo>
                  <a:lnTo>
                    <a:pt x="76200" y="511556"/>
                  </a:lnTo>
                  <a:lnTo>
                    <a:pt x="82194" y="516487"/>
                  </a:lnTo>
                  <a:lnTo>
                    <a:pt x="98536" y="520525"/>
                  </a:lnTo>
                  <a:lnTo>
                    <a:pt x="122759" y="523253"/>
                  </a:lnTo>
                  <a:lnTo>
                    <a:pt x="152400" y="524256"/>
                  </a:lnTo>
                  <a:lnTo>
                    <a:pt x="122759" y="525258"/>
                  </a:lnTo>
                  <a:lnTo>
                    <a:pt x="98536" y="527986"/>
                  </a:lnTo>
                  <a:lnTo>
                    <a:pt x="82194" y="532024"/>
                  </a:lnTo>
                  <a:lnTo>
                    <a:pt x="76200" y="536956"/>
                  </a:lnTo>
                  <a:lnTo>
                    <a:pt x="76200" y="1035812"/>
                  </a:lnTo>
                  <a:lnTo>
                    <a:pt x="70205" y="1040743"/>
                  </a:lnTo>
                  <a:lnTo>
                    <a:pt x="53863" y="1044781"/>
                  </a:lnTo>
                  <a:lnTo>
                    <a:pt x="29640" y="1047509"/>
                  </a:lnTo>
                  <a:lnTo>
                    <a:pt x="0" y="1048512"/>
                  </a:lnTo>
                </a:path>
              </a:pathLst>
            </a:custGeom>
            <a:ln w="9144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89804" y="2575559"/>
              <a:ext cx="1740535" cy="481965"/>
            </a:xfrm>
            <a:custGeom>
              <a:avLst/>
              <a:gdLst/>
              <a:ahLst/>
              <a:cxnLst/>
              <a:rect l="l" t="t" r="r" b="b"/>
              <a:pathLst>
                <a:path w="1740534" h="481964">
                  <a:moveTo>
                    <a:pt x="1665183" y="451307"/>
                  </a:moveTo>
                  <a:lnTo>
                    <a:pt x="1657096" y="481964"/>
                  </a:lnTo>
                  <a:lnTo>
                    <a:pt x="1740408" y="464565"/>
                  </a:lnTo>
                  <a:lnTo>
                    <a:pt x="1729016" y="454532"/>
                  </a:lnTo>
                  <a:lnTo>
                    <a:pt x="1677416" y="454532"/>
                  </a:lnTo>
                  <a:lnTo>
                    <a:pt x="1665183" y="451307"/>
                  </a:lnTo>
                  <a:close/>
                </a:path>
                <a:path w="1740534" h="481964">
                  <a:moveTo>
                    <a:pt x="1668405" y="439094"/>
                  </a:moveTo>
                  <a:lnTo>
                    <a:pt x="1665183" y="451307"/>
                  </a:lnTo>
                  <a:lnTo>
                    <a:pt x="1677416" y="454532"/>
                  </a:lnTo>
                  <a:lnTo>
                    <a:pt x="1680718" y="442340"/>
                  </a:lnTo>
                  <a:lnTo>
                    <a:pt x="1668405" y="439094"/>
                  </a:lnTo>
                  <a:close/>
                </a:path>
                <a:path w="1740534" h="481964">
                  <a:moveTo>
                    <a:pt x="1676527" y="408304"/>
                  </a:moveTo>
                  <a:lnTo>
                    <a:pt x="1668405" y="439094"/>
                  </a:lnTo>
                  <a:lnTo>
                    <a:pt x="1680718" y="442340"/>
                  </a:lnTo>
                  <a:lnTo>
                    <a:pt x="1677416" y="454532"/>
                  </a:lnTo>
                  <a:lnTo>
                    <a:pt x="1729016" y="454532"/>
                  </a:lnTo>
                  <a:lnTo>
                    <a:pt x="1676527" y="408304"/>
                  </a:lnTo>
                  <a:close/>
                </a:path>
                <a:path w="1740534" h="481964">
                  <a:moveTo>
                    <a:pt x="3302" y="0"/>
                  </a:moveTo>
                  <a:lnTo>
                    <a:pt x="0" y="12191"/>
                  </a:lnTo>
                  <a:lnTo>
                    <a:pt x="1665183" y="451307"/>
                  </a:lnTo>
                  <a:lnTo>
                    <a:pt x="1668405" y="439094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31101" y="2989325"/>
              <a:ext cx="114300" cy="146685"/>
            </a:xfrm>
            <a:custGeom>
              <a:avLst/>
              <a:gdLst/>
              <a:ahLst/>
              <a:cxnLst/>
              <a:rect l="l" t="t" r="r" b="b"/>
              <a:pathLst>
                <a:path w="114300" h="146685">
                  <a:moveTo>
                    <a:pt x="114300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14300" y="146304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31101" y="2989325"/>
              <a:ext cx="114300" cy="146685"/>
            </a:xfrm>
            <a:custGeom>
              <a:avLst/>
              <a:gdLst/>
              <a:ahLst/>
              <a:cxnLst/>
              <a:rect l="l" t="t" r="r" b="b"/>
              <a:pathLst>
                <a:path w="114300" h="146685">
                  <a:moveTo>
                    <a:pt x="0" y="146304"/>
                  </a:moveTo>
                  <a:lnTo>
                    <a:pt x="114300" y="146304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436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Homogenous or</a:t>
            </a:r>
            <a:r>
              <a:rPr dirty="0"/>
              <a:t> </a:t>
            </a:r>
            <a:r>
              <a:rPr spc="-5" dirty="0"/>
              <a:t>Heterogeneous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84248" y="2269235"/>
            <a:ext cx="2040255" cy="711835"/>
            <a:chOff x="1984248" y="2269235"/>
            <a:chExt cx="2040255" cy="711835"/>
          </a:xfrm>
        </p:grpSpPr>
        <p:sp>
          <p:nvSpPr>
            <p:cNvPr id="4" name="object 4"/>
            <p:cNvSpPr/>
            <p:nvPr/>
          </p:nvSpPr>
          <p:spPr>
            <a:xfrm>
              <a:off x="1997202" y="2282189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97202" y="2282189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0394" y="2470784"/>
              <a:ext cx="241300" cy="313055"/>
            </a:xfrm>
            <a:custGeom>
              <a:avLst/>
              <a:gdLst/>
              <a:ahLst/>
              <a:cxnLst/>
              <a:rect l="l" t="t" r="r" b="b"/>
              <a:pathLst>
                <a:path w="241300" h="313055">
                  <a:moveTo>
                    <a:pt x="240792" y="0"/>
                  </a:moveTo>
                  <a:lnTo>
                    <a:pt x="231338" y="11721"/>
                  </a:lnTo>
                  <a:lnTo>
                    <a:pt x="205549" y="21288"/>
                  </a:lnTo>
                  <a:lnTo>
                    <a:pt x="167282" y="27735"/>
                  </a:lnTo>
                  <a:lnTo>
                    <a:pt x="120395" y="30098"/>
                  </a:lnTo>
                  <a:lnTo>
                    <a:pt x="73509" y="27735"/>
                  </a:lnTo>
                  <a:lnTo>
                    <a:pt x="35242" y="21288"/>
                  </a:lnTo>
                  <a:lnTo>
                    <a:pt x="9453" y="11721"/>
                  </a:lnTo>
                  <a:lnTo>
                    <a:pt x="0" y="0"/>
                  </a:lnTo>
                  <a:lnTo>
                    <a:pt x="0" y="282701"/>
                  </a:lnTo>
                  <a:lnTo>
                    <a:pt x="9453" y="294423"/>
                  </a:lnTo>
                  <a:lnTo>
                    <a:pt x="35242" y="303990"/>
                  </a:lnTo>
                  <a:lnTo>
                    <a:pt x="73509" y="310437"/>
                  </a:lnTo>
                  <a:lnTo>
                    <a:pt x="120395" y="312800"/>
                  </a:lnTo>
                  <a:lnTo>
                    <a:pt x="167282" y="310437"/>
                  </a:lnTo>
                  <a:lnTo>
                    <a:pt x="205549" y="303990"/>
                  </a:lnTo>
                  <a:lnTo>
                    <a:pt x="231338" y="294423"/>
                  </a:lnTo>
                  <a:lnTo>
                    <a:pt x="240792" y="282701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0394" y="2440685"/>
              <a:ext cx="241300" cy="60325"/>
            </a:xfrm>
            <a:custGeom>
              <a:avLst/>
              <a:gdLst/>
              <a:ahLst/>
              <a:cxnLst/>
              <a:rect l="l" t="t" r="r" b="b"/>
              <a:pathLst>
                <a:path w="241300" h="60325">
                  <a:moveTo>
                    <a:pt x="120395" y="0"/>
                  </a:moveTo>
                  <a:lnTo>
                    <a:pt x="73509" y="2363"/>
                  </a:lnTo>
                  <a:lnTo>
                    <a:pt x="35242" y="8810"/>
                  </a:lnTo>
                  <a:lnTo>
                    <a:pt x="9453" y="18377"/>
                  </a:lnTo>
                  <a:lnTo>
                    <a:pt x="0" y="30099"/>
                  </a:lnTo>
                  <a:lnTo>
                    <a:pt x="9453" y="41820"/>
                  </a:lnTo>
                  <a:lnTo>
                    <a:pt x="35242" y="51387"/>
                  </a:lnTo>
                  <a:lnTo>
                    <a:pt x="73509" y="57834"/>
                  </a:lnTo>
                  <a:lnTo>
                    <a:pt x="120395" y="60197"/>
                  </a:lnTo>
                  <a:lnTo>
                    <a:pt x="167282" y="57834"/>
                  </a:lnTo>
                  <a:lnTo>
                    <a:pt x="205549" y="51387"/>
                  </a:lnTo>
                  <a:lnTo>
                    <a:pt x="231338" y="41820"/>
                  </a:lnTo>
                  <a:lnTo>
                    <a:pt x="240792" y="30099"/>
                  </a:lnTo>
                  <a:lnTo>
                    <a:pt x="231338" y="18377"/>
                  </a:lnTo>
                  <a:lnTo>
                    <a:pt x="205549" y="8810"/>
                  </a:lnTo>
                  <a:lnTo>
                    <a:pt x="167282" y="2363"/>
                  </a:lnTo>
                  <a:lnTo>
                    <a:pt x="120395" y="0"/>
                  </a:lnTo>
                  <a:close/>
                </a:path>
              </a:pathLst>
            </a:custGeom>
            <a:solidFill>
              <a:srgbClr val="919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0394" y="2440685"/>
              <a:ext cx="241300" cy="342900"/>
            </a:xfrm>
            <a:custGeom>
              <a:avLst/>
              <a:gdLst/>
              <a:ahLst/>
              <a:cxnLst/>
              <a:rect l="l" t="t" r="r" b="b"/>
              <a:pathLst>
                <a:path w="241300" h="342900">
                  <a:moveTo>
                    <a:pt x="240792" y="30099"/>
                  </a:moveTo>
                  <a:lnTo>
                    <a:pt x="231338" y="41820"/>
                  </a:lnTo>
                  <a:lnTo>
                    <a:pt x="205549" y="51387"/>
                  </a:lnTo>
                  <a:lnTo>
                    <a:pt x="167282" y="57834"/>
                  </a:lnTo>
                  <a:lnTo>
                    <a:pt x="120395" y="60197"/>
                  </a:lnTo>
                  <a:lnTo>
                    <a:pt x="73509" y="57834"/>
                  </a:lnTo>
                  <a:lnTo>
                    <a:pt x="35242" y="51387"/>
                  </a:lnTo>
                  <a:lnTo>
                    <a:pt x="9453" y="41820"/>
                  </a:lnTo>
                  <a:lnTo>
                    <a:pt x="0" y="30099"/>
                  </a:lnTo>
                  <a:lnTo>
                    <a:pt x="9453" y="18377"/>
                  </a:lnTo>
                  <a:lnTo>
                    <a:pt x="35242" y="8810"/>
                  </a:lnTo>
                  <a:lnTo>
                    <a:pt x="73509" y="2363"/>
                  </a:lnTo>
                  <a:lnTo>
                    <a:pt x="120395" y="0"/>
                  </a:lnTo>
                  <a:lnTo>
                    <a:pt x="167282" y="2363"/>
                  </a:lnTo>
                  <a:lnTo>
                    <a:pt x="205549" y="8810"/>
                  </a:lnTo>
                  <a:lnTo>
                    <a:pt x="231338" y="18377"/>
                  </a:lnTo>
                  <a:lnTo>
                    <a:pt x="240792" y="30099"/>
                  </a:lnTo>
                  <a:close/>
                </a:path>
                <a:path w="241300" h="342900">
                  <a:moveTo>
                    <a:pt x="240792" y="30099"/>
                  </a:moveTo>
                  <a:lnTo>
                    <a:pt x="240792" y="312800"/>
                  </a:lnTo>
                  <a:lnTo>
                    <a:pt x="231338" y="324522"/>
                  </a:lnTo>
                  <a:lnTo>
                    <a:pt x="205549" y="334089"/>
                  </a:lnTo>
                  <a:lnTo>
                    <a:pt x="167282" y="340536"/>
                  </a:lnTo>
                  <a:lnTo>
                    <a:pt x="120395" y="342900"/>
                  </a:lnTo>
                  <a:lnTo>
                    <a:pt x="73509" y="340536"/>
                  </a:lnTo>
                  <a:lnTo>
                    <a:pt x="35242" y="334089"/>
                  </a:lnTo>
                  <a:lnTo>
                    <a:pt x="9453" y="324522"/>
                  </a:lnTo>
                  <a:lnTo>
                    <a:pt x="0" y="312800"/>
                  </a:lnTo>
                  <a:lnTo>
                    <a:pt x="0" y="30099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5372" y="2572511"/>
              <a:ext cx="1428750" cy="76200"/>
            </a:xfrm>
            <a:custGeom>
              <a:avLst/>
              <a:gdLst/>
              <a:ahLst/>
              <a:cxnLst/>
              <a:rect l="l" t="t" r="r" b="b"/>
              <a:pathLst>
                <a:path w="1428750" h="76200">
                  <a:moveTo>
                    <a:pt x="1352550" y="0"/>
                  </a:moveTo>
                  <a:lnTo>
                    <a:pt x="1352550" y="76200"/>
                  </a:lnTo>
                  <a:lnTo>
                    <a:pt x="1416050" y="44450"/>
                  </a:lnTo>
                  <a:lnTo>
                    <a:pt x="1365250" y="44450"/>
                  </a:lnTo>
                  <a:lnTo>
                    <a:pt x="1365250" y="31750"/>
                  </a:lnTo>
                  <a:lnTo>
                    <a:pt x="1416050" y="31750"/>
                  </a:lnTo>
                  <a:lnTo>
                    <a:pt x="1352550" y="0"/>
                  </a:lnTo>
                  <a:close/>
                </a:path>
                <a:path w="1428750" h="76200">
                  <a:moveTo>
                    <a:pt x="135255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52550" y="44450"/>
                  </a:lnTo>
                  <a:lnTo>
                    <a:pt x="1352550" y="31750"/>
                  </a:lnTo>
                  <a:close/>
                </a:path>
                <a:path w="1428750" h="76200">
                  <a:moveTo>
                    <a:pt x="1416050" y="31750"/>
                  </a:moveTo>
                  <a:lnTo>
                    <a:pt x="1365250" y="31750"/>
                  </a:lnTo>
                  <a:lnTo>
                    <a:pt x="1365250" y="44450"/>
                  </a:lnTo>
                  <a:lnTo>
                    <a:pt x="1416050" y="44450"/>
                  </a:lnTo>
                  <a:lnTo>
                    <a:pt x="1428750" y="38100"/>
                  </a:lnTo>
                  <a:lnTo>
                    <a:pt x="1416050" y="3175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5646" y="2268473"/>
            <a:ext cx="1057910" cy="685800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201295" marR="94615" indent="-99060">
              <a:lnSpc>
                <a:spcPct val="100000"/>
              </a:lnSpc>
              <a:spcBef>
                <a:spcPts val="1035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Replica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ion  Instance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82540" y="2269235"/>
            <a:ext cx="2127885" cy="711835"/>
            <a:chOff x="5082540" y="2269235"/>
            <a:chExt cx="2127885" cy="711835"/>
          </a:xfrm>
        </p:grpSpPr>
        <p:sp>
          <p:nvSpPr>
            <p:cNvPr id="12" name="object 12"/>
            <p:cNvSpPr/>
            <p:nvPr/>
          </p:nvSpPr>
          <p:spPr>
            <a:xfrm>
              <a:off x="6168390" y="2282189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68390" y="2282189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63106" y="2482722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5" h="313055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1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082"/>
                  </a:lnTo>
                  <a:lnTo>
                    <a:pt x="9405" y="294784"/>
                  </a:lnTo>
                  <a:lnTo>
                    <a:pt x="35052" y="304307"/>
                  </a:lnTo>
                  <a:lnTo>
                    <a:pt x="73080" y="310711"/>
                  </a:lnTo>
                  <a:lnTo>
                    <a:pt x="119634" y="313054"/>
                  </a:lnTo>
                  <a:lnTo>
                    <a:pt x="166187" y="310711"/>
                  </a:lnTo>
                  <a:lnTo>
                    <a:pt x="204216" y="304307"/>
                  </a:lnTo>
                  <a:lnTo>
                    <a:pt x="229862" y="294784"/>
                  </a:lnTo>
                  <a:lnTo>
                    <a:pt x="239268" y="283082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3106" y="2452877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5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5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7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5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919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63106" y="2452877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5" h="342900">
                  <a:moveTo>
                    <a:pt x="239268" y="29845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7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5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5"/>
                  </a:lnTo>
                  <a:close/>
                </a:path>
                <a:path w="239395" h="342900">
                  <a:moveTo>
                    <a:pt x="239268" y="29845"/>
                  </a:moveTo>
                  <a:lnTo>
                    <a:pt x="239268" y="312928"/>
                  </a:lnTo>
                  <a:lnTo>
                    <a:pt x="229862" y="324629"/>
                  </a:lnTo>
                  <a:lnTo>
                    <a:pt x="204216" y="334152"/>
                  </a:lnTo>
                  <a:lnTo>
                    <a:pt x="166187" y="340556"/>
                  </a:lnTo>
                  <a:lnTo>
                    <a:pt x="119634" y="342900"/>
                  </a:lnTo>
                  <a:lnTo>
                    <a:pt x="73080" y="340556"/>
                  </a:lnTo>
                  <a:lnTo>
                    <a:pt x="35052" y="334152"/>
                  </a:lnTo>
                  <a:lnTo>
                    <a:pt x="9405" y="324629"/>
                  </a:lnTo>
                  <a:lnTo>
                    <a:pt x="0" y="312928"/>
                  </a:lnTo>
                  <a:lnTo>
                    <a:pt x="0" y="29845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2540" y="2585211"/>
              <a:ext cx="1480185" cy="76200"/>
            </a:xfrm>
            <a:custGeom>
              <a:avLst/>
              <a:gdLst/>
              <a:ahLst/>
              <a:cxnLst/>
              <a:rect l="l" t="t" r="r" b="b"/>
              <a:pathLst>
                <a:path w="1480184" h="76200">
                  <a:moveTo>
                    <a:pt x="1404365" y="0"/>
                  </a:moveTo>
                  <a:lnTo>
                    <a:pt x="1404048" y="31762"/>
                  </a:lnTo>
                  <a:lnTo>
                    <a:pt x="1416685" y="31876"/>
                  </a:lnTo>
                  <a:lnTo>
                    <a:pt x="1416685" y="44576"/>
                  </a:lnTo>
                  <a:lnTo>
                    <a:pt x="1403920" y="44576"/>
                  </a:lnTo>
                  <a:lnTo>
                    <a:pt x="1403604" y="76200"/>
                  </a:lnTo>
                  <a:lnTo>
                    <a:pt x="1468243" y="44576"/>
                  </a:lnTo>
                  <a:lnTo>
                    <a:pt x="1416685" y="44576"/>
                  </a:lnTo>
                  <a:lnTo>
                    <a:pt x="1468479" y="44461"/>
                  </a:lnTo>
                  <a:lnTo>
                    <a:pt x="1480185" y="38735"/>
                  </a:lnTo>
                  <a:lnTo>
                    <a:pt x="1404365" y="0"/>
                  </a:lnTo>
                  <a:close/>
                </a:path>
                <a:path w="1480184" h="76200">
                  <a:moveTo>
                    <a:pt x="1404048" y="31762"/>
                  </a:moveTo>
                  <a:lnTo>
                    <a:pt x="1403921" y="44461"/>
                  </a:lnTo>
                  <a:lnTo>
                    <a:pt x="1416685" y="44576"/>
                  </a:lnTo>
                  <a:lnTo>
                    <a:pt x="1416685" y="31876"/>
                  </a:lnTo>
                  <a:lnTo>
                    <a:pt x="1404048" y="31762"/>
                  </a:lnTo>
                  <a:close/>
                </a:path>
                <a:path w="1480184" h="76200">
                  <a:moveTo>
                    <a:pt x="0" y="19050"/>
                  </a:moveTo>
                  <a:lnTo>
                    <a:pt x="0" y="31750"/>
                  </a:lnTo>
                  <a:lnTo>
                    <a:pt x="1403921" y="44461"/>
                  </a:lnTo>
                  <a:lnTo>
                    <a:pt x="1404048" y="31762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26411" y="2100833"/>
            <a:ext cx="814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SQL</a:t>
            </a:r>
            <a:r>
              <a:rPr sz="1200" spc="-1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0234" y="2099310"/>
            <a:ext cx="532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sz="1200" spc="-15" dirty="0">
                <a:solidFill>
                  <a:srgbClr val="464646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464646"/>
                </a:solidFill>
                <a:latin typeface="Arial"/>
                <a:cs typeface="Arial"/>
              </a:rPr>
              <a:t>SQL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84248" y="1143000"/>
            <a:ext cx="2040255" cy="711835"/>
            <a:chOff x="1984248" y="1143000"/>
            <a:chExt cx="2040255" cy="711835"/>
          </a:xfrm>
        </p:grpSpPr>
        <p:sp>
          <p:nvSpPr>
            <p:cNvPr id="21" name="object 21"/>
            <p:cNvSpPr/>
            <p:nvPr/>
          </p:nvSpPr>
          <p:spPr>
            <a:xfrm>
              <a:off x="1997202" y="1155953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7202" y="1155953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90394" y="1343025"/>
              <a:ext cx="241300" cy="313055"/>
            </a:xfrm>
            <a:custGeom>
              <a:avLst/>
              <a:gdLst/>
              <a:ahLst/>
              <a:cxnLst/>
              <a:rect l="l" t="t" r="r" b="b"/>
              <a:pathLst>
                <a:path w="241300" h="313055">
                  <a:moveTo>
                    <a:pt x="240792" y="0"/>
                  </a:moveTo>
                  <a:lnTo>
                    <a:pt x="231338" y="11721"/>
                  </a:lnTo>
                  <a:lnTo>
                    <a:pt x="205549" y="21288"/>
                  </a:lnTo>
                  <a:lnTo>
                    <a:pt x="167282" y="27735"/>
                  </a:lnTo>
                  <a:lnTo>
                    <a:pt x="120395" y="30099"/>
                  </a:lnTo>
                  <a:lnTo>
                    <a:pt x="73509" y="27735"/>
                  </a:lnTo>
                  <a:lnTo>
                    <a:pt x="35242" y="21288"/>
                  </a:lnTo>
                  <a:lnTo>
                    <a:pt x="9453" y="11721"/>
                  </a:lnTo>
                  <a:lnTo>
                    <a:pt x="0" y="0"/>
                  </a:lnTo>
                  <a:lnTo>
                    <a:pt x="0" y="282701"/>
                  </a:lnTo>
                  <a:lnTo>
                    <a:pt x="9453" y="294423"/>
                  </a:lnTo>
                  <a:lnTo>
                    <a:pt x="35242" y="303990"/>
                  </a:lnTo>
                  <a:lnTo>
                    <a:pt x="73509" y="310437"/>
                  </a:lnTo>
                  <a:lnTo>
                    <a:pt x="120395" y="312800"/>
                  </a:lnTo>
                  <a:lnTo>
                    <a:pt x="167282" y="310437"/>
                  </a:lnTo>
                  <a:lnTo>
                    <a:pt x="205549" y="303990"/>
                  </a:lnTo>
                  <a:lnTo>
                    <a:pt x="231338" y="294423"/>
                  </a:lnTo>
                  <a:lnTo>
                    <a:pt x="240792" y="282701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90394" y="1312926"/>
              <a:ext cx="241300" cy="60325"/>
            </a:xfrm>
            <a:custGeom>
              <a:avLst/>
              <a:gdLst/>
              <a:ahLst/>
              <a:cxnLst/>
              <a:rect l="l" t="t" r="r" b="b"/>
              <a:pathLst>
                <a:path w="241300" h="60325">
                  <a:moveTo>
                    <a:pt x="120395" y="0"/>
                  </a:moveTo>
                  <a:lnTo>
                    <a:pt x="73509" y="2363"/>
                  </a:lnTo>
                  <a:lnTo>
                    <a:pt x="35242" y="8810"/>
                  </a:lnTo>
                  <a:lnTo>
                    <a:pt x="9453" y="18377"/>
                  </a:lnTo>
                  <a:lnTo>
                    <a:pt x="0" y="30099"/>
                  </a:lnTo>
                  <a:lnTo>
                    <a:pt x="9453" y="41820"/>
                  </a:lnTo>
                  <a:lnTo>
                    <a:pt x="35242" y="51387"/>
                  </a:lnTo>
                  <a:lnTo>
                    <a:pt x="73509" y="57834"/>
                  </a:lnTo>
                  <a:lnTo>
                    <a:pt x="120395" y="60198"/>
                  </a:lnTo>
                  <a:lnTo>
                    <a:pt x="167282" y="57834"/>
                  </a:lnTo>
                  <a:lnTo>
                    <a:pt x="205549" y="51387"/>
                  </a:lnTo>
                  <a:lnTo>
                    <a:pt x="231338" y="41820"/>
                  </a:lnTo>
                  <a:lnTo>
                    <a:pt x="240792" y="30099"/>
                  </a:lnTo>
                  <a:lnTo>
                    <a:pt x="231338" y="18377"/>
                  </a:lnTo>
                  <a:lnTo>
                    <a:pt x="205549" y="8810"/>
                  </a:lnTo>
                  <a:lnTo>
                    <a:pt x="167282" y="2363"/>
                  </a:lnTo>
                  <a:lnTo>
                    <a:pt x="120395" y="0"/>
                  </a:lnTo>
                  <a:close/>
                </a:path>
              </a:pathLst>
            </a:custGeom>
            <a:solidFill>
              <a:srgbClr val="919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90394" y="1312926"/>
              <a:ext cx="241300" cy="342900"/>
            </a:xfrm>
            <a:custGeom>
              <a:avLst/>
              <a:gdLst/>
              <a:ahLst/>
              <a:cxnLst/>
              <a:rect l="l" t="t" r="r" b="b"/>
              <a:pathLst>
                <a:path w="241300" h="342900">
                  <a:moveTo>
                    <a:pt x="240792" y="30099"/>
                  </a:moveTo>
                  <a:lnTo>
                    <a:pt x="231338" y="41820"/>
                  </a:lnTo>
                  <a:lnTo>
                    <a:pt x="205549" y="51387"/>
                  </a:lnTo>
                  <a:lnTo>
                    <a:pt x="167282" y="57834"/>
                  </a:lnTo>
                  <a:lnTo>
                    <a:pt x="120395" y="60198"/>
                  </a:lnTo>
                  <a:lnTo>
                    <a:pt x="73509" y="57834"/>
                  </a:lnTo>
                  <a:lnTo>
                    <a:pt x="35242" y="51387"/>
                  </a:lnTo>
                  <a:lnTo>
                    <a:pt x="9453" y="41820"/>
                  </a:lnTo>
                  <a:lnTo>
                    <a:pt x="0" y="30099"/>
                  </a:lnTo>
                  <a:lnTo>
                    <a:pt x="9453" y="18377"/>
                  </a:lnTo>
                  <a:lnTo>
                    <a:pt x="35242" y="8810"/>
                  </a:lnTo>
                  <a:lnTo>
                    <a:pt x="73509" y="2363"/>
                  </a:lnTo>
                  <a:lnTo>
                    <a:pt x="120395" y="0"/>
                  </a:lnTo>
                  <a:lnTo>
                    <a:pt x="167282" y="2363"/>
                  </a:lnTo>
                  <a:lnTo>
                    <a:pt x="205549" y="8810"/>
                  </a:lnTo>
                  <a:lnTo>
                    <a:pt x="231338" y="18377"/>
                  </a:lnTo>
                  <a:lnTo>
                    <a:pt x="240792" y="30099"/>
                  </a:lnTo>
                  <a:close/>
                </a:path>
                <a:path w="241300" h="342900">
                  <a:moveTo>
                    <a:pt x="240792" y="30099"/>
                  </a:moveTo>
                  <a:lnTo>
                    <a:pt x="240792" y="312800"/>
                  </a:lnTo>
                  <a:lnTo>
                    <a:pt x="231338" y="324522"/>
                  </a:lnTo>
                  <a:lnTo>
                    <a:pt x="205549" y="334089"/>
                  </a:lnTo>
                  <a:lnTo>
                    <a:pt x="167282" y="340536"/>
                  </a:lnTo>
                  <a:lnTo>
                    <a:pt x="120395" y="342900"/>
                  </a:lnTo>
                  <a:lnTo>
                    <a:pt x="73509" y="340536"/>
                  </a:lnTo>
                  <a:lnTo>
                    <a:pt x="35242" y="334089"/>
                  </a:lnTo>
                  <a:lnTo>
                    <a:pt x="9453" y="324522"/>
                  </a:lnTo>
                  <a:lnTo>
                    <a:pt x="0" y="312800"/>
                  </a:lnTo>
                  <a:lnTo>
                    <a:pt x="0" y="30099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4328" y="1459991"/>
              <a:ext cx="1400175" cy="76200"/>
            </a:xfrm>
            <a:custGeom>
              <a:avLst/>
              <a:gdLst/>
              <a:ahLst/>
              <a:cxnLst/>
              <a:rect l="l" t="t" r="r" b="b"/>
              <a:pathLst>
                <a:path w="1400175" h="76200">
                  <a:moveTo>
                    <a:pt x="1323975" y="0"/>
                  </a:moveTo>
                  <a:lnTo>
                    <a:pt x="1323975" y="76200"/>
                  </a:lnTo>
                  <a:lnTo>
                    <a:pt x="1387475" y="44450"/>
                  </a:lnTo>
                  <a:lnTo>
                    <a:pt x="1336675" y="44450"/>
                  </a:lnTo>
                  <a:lnTo>
                    <a:pt x="1336675" y="31750"/>
                  </a:lnTo>
                  <a:lnTo>
                    <a:pt x="1387475" y="31750"/>
                  </a:lnTo>
                  <a:lnTo>
                    <a:pt x="1323975" y="0"/>
                  </a:lnTo>
                  <a:close/>
                </a:path>
                <a:path w="1400175" h="76200">
                  <a:moveTo>
                    <a:pt x="13239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23975" y="44450"/>
                  </a:lnTo>
                  <a:lnTo>
                    <a:pt x="1323975" y="31750"/>
                  </a:lnTo>
                  <a:close/>
                </a:path>
                <a:path w="1400175" h="76200">
                  <a:moveTo>
                    <a:pt x="1387475" y="31750"/>
                  </a:moveTo>
                  <a:lnTo>
                    <a:pt x="1336675" y="31750"/>
                  </a:lnTo>
                  <a:lnTo>
                    <a:pt x="1336675" y="44450"/>
                  </a:lnTo>
                  <a:lnTo>
                    <a:pt x="1387475" y="44450"/>
                  </a:lnTo>
                  <a:lnTo>
                    <a:pt x="1400175" y="38100"/>
                  </a:lnTo>
                  <a:lnTo>
                    <a:pt x="1387475" y="3175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25646" y="1155953"/>
            <a:ext cx="1057910" cy="685800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201295" marR="94615" indent="-99060">
              <a:lnSpc>
                <a:spcPct val="100000"/>
              </a:lnSpc>
              <a:spcBef>
                <a:spcPts val="1030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Replica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ion  Instance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82540" y="1143000"/>
            <a:ext cx="2127885" cy="711835"/>
            <a:chOff x="5082540" y="1143000"/>
            <a:chExt cx="2127885" cy="711835"/>
          </a:xfrm>
        </p:grpSpPr>
        <p:sp>
          <p:nvSpPr>
            <p:cNvPr id="29" name="object 29"/>
            <p:cNvSpPr/>
            <p:nvPr/>
          </p:nvSpPr>
          <p:spPr>
            <a:xfrm>
              <a:off x="6168390" y="1155953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68390" y="1155953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63106" y="1356486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5" h="313055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2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083"/>
                  </a:lnTo>
                  <a:lnTo>
                    <a:pt x="9405" y="294784"/>
                  </a:lnTo>
                  <a:lnTo>
                    <a:pt x="35052" y="304307"/>
                  </a:lnTo>
                  <a:lnTo>
                    <a:pt x="73080" y="310711"/>
                  </a:lnTo>
                  <a:lnTo>
                    <a:pt x="119634" y="313054"/>
                  </a:lnTo>
                  <a:lnTo>
                    <a:pt x="166187" y="310711"/>
                  </a:lnTo>
                  <a:lnTo>
                    <a:pt x="204216" y="304307"/>
                  </a:lnTo>
                  <a:lnTo>
                    <a:pt x="229862" y="294784"/>
                  </a:lnTo>
                  <a:lnTo>
                    <a:pt x="239268" y="283083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63106" y="1326642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5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5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7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5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919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63106" y="1326642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5" h="342900">
                  <a:moveTo>
                    <a:pt x="239268" y="29845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7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5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5"/>
                  </a:lnTo>
                  <a:close/>
                </a:path>
                <a:path w="239395" h="342900">
                  <a:moveTo>
                    <a:pt x="239268" y="29845"/>
                  </a:moveTo>
                  <a:lnTo>
                    <a:pt x="239268" y="312928"/>
                  </a:lnTo>
                  <a:lnTo>
                    <a:pt x="229862" y="324629"/>
                  </a:lnTo>
                  <a:lnTo>
                    <a:pt x="204216" y="334152"/>
                  </a:lnTo>
                  <a:lnTo>
                    <a:pt x="166187" y="340556"/>
                  </a:lnTo>
                  <a:lnTo>
                    <a:pt x="119634" y="342900"/>
                  </a:lnTo>
                  <a:lnTo>
                    <a:pt x="73080" y="340556"/>
                  </a:lnTo>
                  <a:lnTo>
                    <a:pt x="35052" y="334152"/>
                  </a:lnTo>
                  <a:lnTo>
                    <a:pt x="9405" y="324629"/>
                  </a:lnTo>
                  <a:lnTo>
                    <a:pt x="0" y="312928"/>
                  </a:lnTo>
                  <a:lnTo>
                    <a:pt x="0" y="29845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82540" y="1458975"/>
              <a:ext cx="1480185" cy="76200"/>
            </a:xfrm>
            <a:custGeom>
              <a:avLst/>
              <a:gdLst/>
              <a:ahLst/>
              <a:cxnLst/>
              <a:rect l="l" t="t" r="r" b="b"/>
              <a:pathLst>
                <a:path w="1480184" h="76200">
                  <a:moveTo>
                    <a:pt x="1404365" y="0"/>
                  </a:moveTo>
                  <a:lnTo>
                    <a:pt x="1404048" y="31762"/>
                  </a:lnTo>
                  <a:lnTo>
                    <a:pt x="1416685" y="31876"/>
                  </a:lnTo>
                  <a:lnTo>
                    <a:pt x="1416685" y="44576"/>
                  </a:lnTo>
                  <a:lnTo>
                    <a:pt x="1403920" y="44576"/>
                  </a:lnTo>
                  <a:lnTo>
                    <a:pt x="1403604" y="76200"/>
                  </a:lnTo>
                  <a:lnTo>
                    <a:pt x="1468243" y="44576"/>
                  </a:lnTo>
                  <a:lnTo>
                    <a:pt x="1416685" y="44576"/>
                  </a:lnTo>
                  <a:lnTo>
                    <a:pt x="1468479" y="44461"/>
                  </a:lnTo>
                  <a:lnTo>
                    <a:pt x="1480185" y="38735"/>
                  </a:lnTo>
                  <a:lnTo>
                    <a:pt x="1404365" y="0"/>
                  </a:lnTo>
                  <a:close/>
                </a:path>
                <a:path w="1480184" h="76200">
                  <a:moveTo>
                    <a:pt x="1404048" y="31762"/>
                  </a:moveTo>
                  <a:lnTo>
                    <a:pt x="1403921" y="44461"/>
                  </a:lnTo>
                  <a:lnTo>
                    <a:pt x="1416685" y="44576"/>
                  </a:lnTo>
                  <a:lnTo>
                    <a:pt x="1416685" y="31876"/>
                  </a:lnTo>
                  <a:lnTo>
                    <a:pt x="1404048" y="31762"/>
                  </a:lnTo>
                  <a:close/>
                </a:path>
                <a:path w="1480184" h="76200">
                  <a:moveTo>
                    <a:pt x="0" y="19050"/>
                  </a:moveTo>
                  <a:lnTo>
                    <a:pt x="0" y="31750"/>
                  </a:lnTo>
                  <a:lnTo>
                    <a:pt x="1403921" y="44461"/>
                  </a:lnTo>
                  <a:lnTo>
                    <a:pt x="1404048" y="31762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26411" y="973963"/>
            <a:ext cx="474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Oracle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90234" y="981202"/>
            <a:ext cx="474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Oracle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84248" y="3500628"/>
            <a:ext cx="2040255" cy="711835"/>
            <a:chOff x="1984248" y="3500628"/>
            <a:chExt cx="2040255" cy="711835"/>
          </a:xfrm>
        </p:grpSpPr>
        <p:sp>
          <p:nvSpPr>
            <p:cNvPr id="38" name="object 38"/>
            <p:cNvSpPr/>
            <p:nvPr/>
          </p:nvSpPr>
          <p:spPr>
            <a:xfrm>
              <a:off x="1997202" y="351358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97202" y="351358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90394" y="3702177"/>
              <a:ext cx="241300" cy="313055"/>
            </a:xfrm>
            <a:custGeom>
              <a:avLst/>
              <a:gdLst/>
              <a:ahLst/>
              <a:cxnLst/>
              <a:rect l="l" t="t" r="r" b="b"/>
              <a:pathLst>
                <a:path w="241300" h="313054">
                  <a:moveTo>
                    <a:pt x="240792" y="0"/>
                  </a:moveTo>
                  <a:lnTo>
                    <a:pt x="231338" y="11721"/>
                  </a:lnTo>
                  <a:lnTo>
                    <a:pt x="205549" y="21288"/>
                  </a:lnTo>
                  <a:lnTo>
                    <a:pt x="167282" y="27735"/>
                  </a:lnTo>
                  <a:lnTo>
                    <a:pt x="120395" y="30099"/>
                  </a:lnTo>
                  <a:lnTo>
                    <a:pt x="73509" y="27735"/>
                  </a:lnTo>
                  <a:lnTo>
                    <a:pt x="35242" y="21288"/>
                  </a:lnTo>
                  <a:lnTo>
                    <a:pt x="9453" y="11721"/>
                  </a:lnTo>
                  <a:lnTo>
                    <a:pt x="0" y="0"/>
                  </a:lnTo>
                  <a:lnTo>
                    <a:pt x="0" y="282702"/>
                  </a:lnTo>
                  <a:lnTo>
                    <a:pt x="9453" y="294418"/>
                  </a:lnTo>
                  <a:lnTo>
                    <a:pt x="35242" y="303985"/>
                  </a:lnTo>
                  <a:lnTo>
                    <a:pt x="73509" y="310435"/>
                  </a:lnTo>
                  <a:lnTo>
                    <a:pt x="120395" y="312801"/>
                  </a:lnTo>
                  <a:lnTo>
                    <a:pt x="167282" y="310435"/>
                  </a:lnTo>
                  <a:lnTo>
                    <a:pt x="205549" y="303985"/>
                  </a:lnTo>
                  <a:lnTo>
                    <a:pt x="231338" y="294418"/>
                  </a:lnTo>
                  <a:lnTo>
                    <a:pt x="240792" y="282702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90394" y="3672078"/>
              <a:ext cx="241300" cy="60325"/>
            </a:xfrm>
            <a:custGeom>
              <a:avLst/>
              <a:gdLst/>
              <a:ahLst/>
              <a:cxnLst/>
              <a:rect l="l" t="t" r="r" b="b"/>
              <a:pathLst>
                <a:path w="241300" h="60325">
                  <a:moveTo>
                    <a:pt x="120395" y="0"/>
                  </a:moveTo>
                  <a:lnTo>
                    <a:pt x="73509" y="2363"/>
                  </a:lnTo>
                  <a:lnTo>
                    <a:pt x="35242" y="8810"/>
                  </a:lnTo>
                  <a:lnTo>
                    <a:pt x="9453" y="18377"/>
                  </a:lnTo>
                  <a:lnTo>
                    <a:pt x="0" y="30099"/>
                  </a:lnTo>
                  <a:lnTo>
                    <a:pt x="9453" y="41820"/>
                  </a:lnTo>
                  <a:lnTo>
                    <a:pt x="35242" y="51387"/>
                  </a:lnTo>
                  <a:lnTo>
                    <a:pt x="73509" y="57834"/>
                  </a:lnTo>
                  <a:lnTo>
                    <a:pt x="120395" y="60198"/>
                  </a:lnTo>
                  <a:lnTo>
                    <a:pt x="167282" y="57834"/>
                  </a:lnTo>
                  <a:lnTo>
                    <a:pt x="205549" y="51387"/>
                  </a:lnTo>
                  <a:lnTo>
                    <a:pt x="231338" y="41820"/>
                  </a:lnTo>
                  <a:lnTo>
                    <a:pt x="240792" y="30099"/>
                  </a:lnTo>
                  <a:lnTo>
                    <a:pt x="231338" y="18377"/>
                  </a:lnTo>
                  <a:lnTo>
                    <a:pt x="205549" y="8810"/>
                  </a:lnTo>
                  <a:lnTo>
                    <a:pt x="167282" y="2363"/>
                  </a:lnTo>
                  <a:lnTo>
                    <a:pt x="120395" y="0"/>
                  </a:lnTo>
                  <a:close/>
                </a:path>
              </a:pathLst>
            </a:custGeom>
            <a:solidFill>
              <a:srgbClr val="919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90394" y="3672078"/>
              <a:ext cx="241300" cy="342900"/>
            </a:xfrm>
            <a:custGeom>
              <a:avLst/>
              <a:gdLst/>
              <a:ahLst/>
              <a:cxnLst/>
              <a:rect l="l" t="t" r="r" b="b"/>
              <a:pathLst>
                <a:path w="241300" h="342900">
                  <a:moveTo>
                    <a:pt x="240792" y="30099"/>
                  </a:moveTo>
                  <a:lnTo>
                    <a:pt x="231338" y="41820"/>
                  </a:lnTo>
                  <a:lnTo>
                    <a:pt x="205549" y="51387"/>
                  </a:lnTo>
                  <a:lnTo>
                    <a:pt x="167282" y="57834"/>
                  </a:lnTo>
                  <a:lnTo>
                    <a:pt x="120395" y="60198"/>
                  </a:lnTo>
                  <a:lnTo>
                    <a:pt x="73509" y="57834"/>
                  </a:lnTo>
                  <a:lnTo>
                    <a:pt x="35242" y="51387"/>
                  </a:lnTo>
                  <a:lnTo>
                    <a:pt x="9453" y="41820"/>
                  </a:lnTo>
                  <a:lnTo>
                    <a:pt x="0" y="30099"/>
                  </a:lnTo>
                  <a:lnTo>
                    <a:pt x="9453" y="18377"/>
                  </a:lnTo>
                  <a:lnTo>
                    <a:pt x="35242" y="8810"/>
                  </a:lnTo>
                  <a:lnTo>
                    <a:pt x="73509" y="2363"/>
                  </a:lnTo>
                  <a:lnTo>
                    <a:pt x="120395" y="0"/>
                  </a:lnTo>
                  <a:lnTo>
                    <a:pt x="167282" y="2363"/>
                  </a:lnTo>
                  <a:lnTo>
                    <a:pt x="205549" y="8810"/>
                  </a:lnTo>
                  <a:lnTo>
                    <a:pt x="231338" y="18377"/>
                  </a:lnTo>
                  <a:lnTo>
                    <a:pt x="240792" y="30099"/>
                  </a:lnTo>
                  <a:close/>
                </a:path>
                <a:path w="241300" h="342900">
                  <a:moveTo>
                    <a:pt x="240792" y="30099"/>
                  </a:moveTo>
                  <a:lnTo>
                    <a:pt x="240792" y="312801"/>
                  </a:lnTo>
                  <a:lnTo>
                    <a:pt x="231338" y="324517"/>
                  </a:lnTo>
                  <a:lnTo>
                    <a:pt x="205549" y="334084"/>
                  </a:lnTo>
                  <a:lnTo>
                    <a:pt x="167282" y="340534"/>
                  </a:lnTo>
                  <a:lnTo>
                    <a:pt x="120395" y="342900"/>
                  </a:lnTo>
                  <a:lnTo>
                    <a:pt x="73509" y="340534"/>
                  </a:lnTo>
                  <a:lnTo>
                    <a:pt x="35242" y="334084"/>
                  </a:lnTo>
                  <a:lnTo>
                    <a:pt x="9453" y="324517"/>
                  </a:lnTo>
                  <a:lnTo>
                    <a:pt x="0" y="312801"/>
                  </a:lnTo>
                  <a:lnTo>
                    <a:pt x="0" y="30099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24328" y="3817620"/>
              <a:ext cx="1400175" cy="76200"/>
            </a:xfrm>
            <a:custGeom>
              <a:avLst/>
              <a:gdLst/>
              <a:ahLst/>
              <a:cxnLst/>
              <a:rect l="l" t="t" r="r" b="b"/>
              <a:pathLst>
                <a:path w="1400175" h="76200">
                  <a:moveTo>
                    <a:pt x="1323975" y="0"/>
                  </a:moveTo>
                  <a:lnTo>
                    <a:pt x="1323975" y="76199"/>
                  </a:lnTo>
                  <a:lnTo>
                    <a:pt x="1387475" y="44449"/>
                  </a:lnTo>
                  <a:lnTo>
                    <a:pt x="1336675" y="44449"/>
                  </a:lnTo>
                  <a:lnTo>
                    <a:pt x="1336675" y="31749"/>
                  </a:lnTo>
                  <a:lnTo>
                    <a:pt x="1387475" y="31749"/>
                  </a:lnTo>
                  <a:lnTo>
                    <a:pt x="1323975" y="0"/>
                  </a:lnTo>
                  <a:close/>
                </a:path>
                <a:path w="1400175" h="76200">
                  <a:moveTo>
                    <a:pt x="1323975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1323975" y="44449"/>
                  </a:lnTo>
                  <a:lnTo>
                    <a:pt x="1323975" y="31749"/>
                  </a:lnTo>
                  <a:close/>
                </a:path>
                <a:path w="1400175" h="76200">
                  <a:moveTo>
                    <a:pt x="1387475" y="31749"/>
                  </a:moveTo>
                  <a:lnTo>
                    <a:pt x="1336675" y="31749"/>
                  </a:lnTo>
                  <a:lnTo>
                    <a:pt x="1336675" y="44449"/>
                  </a:lnTo>
                  <a:lnTo>
                    <a:pt x="1387475" y="44449"/>
                  </a:lnTo>
                  <a:lnTo>
                    <a:pt x="1400175" y="38099"/>
                  </a:lnTo>
                  <a:lnTo>
                    <a:pt x="1387475" y="31749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25646" y="3513582"/>
            <a:ext cx="1057910" cy="685800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01295" marR="94615" indent="-99060">
              <a:lnSpc>
                <a:spcPct val="100000"/>
              </a:lnSpc>
              <a:spcBef>
                <a:spcPts val="1040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Replica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ion  Instance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82540" y="3500628"/>
            <a:ext cx="2127885" cy="711835"/>
            <a:chOff x="5082540" y="3500628"/>
            <a:chExt cx="2127885" cy="711835"/>
          </a:xfrm>
        </p:grpSpPr>
        <p:sp>
          <p:nvSpPr>
            <p:cNvPr id="46" name="object 46"/>
            <p:cNvSpPr/>
            <p:nvPr/>
          </p:nvSpPr>
          <p:spPr>
            <a:xfrm>
              <a:off x="6168390" y="351358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1028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28700" y="6858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68390" y="3513582"/>
              <a:ext cx="1028700" cy="685800"/>
            </a:xfrm>
            <a:custGeom>
              <a:avLst/>
              <a:gdLst/>
              <a:ahLst/>
              <a:cxnLst/>
              <a:rect l="l" t="t" r="r" b="b"/>
              <a:pathLst>
                <a:path w="1028700" h="685800">
                  <a:moveTo>
                    <a:pt x="0" y="685800"/>
                  </a:moveTo>
                  <a:lnTo>
                    <a:pt x="1028700" y="68580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B88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63106" y="3714115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5" h="313054">
                  <a:moveTo>
                    <a:pt x="239268" y="0"/>
                  </a:moveTo>
                  <a:lnTo>
                    <a:pt x="229862" y="11701"/>
                  </a:lnTo>
                  <a:lnTo>
                    <a:pt x="204216" y="21224"/>
                  </a:lnTo>
                  <a:lnTo>
                    <a:pt x="166187" y="27628"/>
                  </a:lnTo>
                  <a:lnTo>
                    <a:pt x="119634" y="29972"/>
                  </a:lnTo>
                  <a:lnTo>
                    <a:pt x="73080" y="27628"/>
                  </a:lnTo>
                  <a:lnTo>
                    <a:pt x="35051" y="21224"/>
                  </a:lnTo>
                  <a:lnTo>
                    <a:pt x="9405" y="11701"/>
                  </a:lnTo>
                  <a:lnTo>
                    <a:pt x="0" y="0"/>
                  </a:lnTo>
                  <a:lnTo>
                    <a:pt x="0" y="283146"/>
                  </a:lnTo>
                  <a:lnTo>
                    <a:pt x="9405" y="294790"/>
                  </a:lnTo>
                  <a:lnTo>
                    <a:pt x="35052" y="304296"/>
                  </a:lnTo>
                  <a:lnTo>
                    <a:pt x="73080" y="310705"/>
                  </a:lnTo>
                  <a:lnTo>
                    <a:pt x="119634" y="313055"/>
                  </a:lnTo>
                  <a:lnTo>
                    <a:pt x="166187" y="310705"/>
                  </a:lnTo>
                  <a:lnTo>
                    <a:pt x="204216" y="304296"/>
                  </a:lnTo>
                  <a:lnTo>
                    <a:pt x="229862" y="294790"/>
                  </a:lnTo>
                  <a:lnTo>
                    <a:pt x="239268" y="283146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63106" y="3684270"/>
              <a:ext cx="239395" cy="60325"/>
            </a:xfrm>
            <a:custGeom>
              <a:avLst/>
              <a:gdLst/>
              <a:ahLst/>
              <a:cxnLst/>
              <a:rect l="l" t="t" r="r" b="b"/>
              <a:pathLst>
                <a:path w="239395" h="60325">
                  <a:moveTo>
                    <a:pt x="119634" y="0"/>
                  </a:moveTo>
                  <a:lnTo>
                    <a:pt x="73080" y="2341"/>
                  </a:lnTo>
                  <a:lnTo>
                    <a:pt x="35051" y="8731"/>
                  </a:lnTo>
                  <a:lnTo>
                    <a:pt x="9405" y="18216"/>
                  </a:lnTo>
                  <a:lnTo>
                    <a:pt x="0" y="29844"/>
                  </a:lnTo>
                  <a:lnTo>
                    <a:pt x="9405" y="41546"/>
                  </a:lnTo>
                  <a:lnTo>
                    <a:pt x="35052" y="51069"/>
                  </a:lnTo>
                  <a:lnTo>
                    <a:pt x="73080" y="57473"/>
                  </a:lnTo>
                  <a:lnTo>
                    <a:pt x="119634" y="59816"/>
                  </a:lnTo>
                  <a:lnTo>
                    <a:pt x="166187" y="57473"/>
                  </a:lnTo>
                  <a:lnTo>
                    <a:pt x="204216" y="51069"/>
                  </a:lnTo>
                  <a:lnTo>
                    <a:pt x="229862" y="41546"/>
                  </a:lnTo>
                  <a:lnTo>
                    <a:pt x="239268" y="29844"/>
                  </a:lnTo>
                  <a:lnTo>
                    <a:pt x="229862" y="18216"/>
                  </a:lnTo>
                  <a:lnTo>
                    <a:pt x="204216" y="8731"/>
                  </a:lnTo>
                  <a:lnTo>
                    <a:pt x="166187" y="2341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919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63106" y="3684270"/>
              <a:ext cx="239395" cy="342900"/>
            </a:xfrm>
            <a:custGeom>
              <a:avLst/>
              <a:gdLst/>
              <a:ahLst/>
              <a:cxnLst/>
              <a:rect l="l" t="t" r="r" b="b"/>
              <a:pathLst>
                <a:path w="239395" h="342900">
                  <a:moveTo>
                    <a:pt x="239268" y="29844"/>
                  </a:moveTo>
                  <a:lnTo>
                    <a:pt x="229862" y="41546"/>
                  </a:lnTo>
                  <a:lnTo>
                    <a:pt x="204216" y="51069"/>
                  </a:lnTo>
                  <a:lnTo>
                    <a:pt x="166187" y="57473"/>
                  </a:lnTo>
                  <a:lnTo>
                    <a:pt x="119634" y="59816"/>
                  </a:lnTo>
                  <a:lnTo>
                    <a:pt x="73080" y="57473"/>
                  </a:lnTo>
                  <a:lnTo>
                    <a:pt x="35052" y="51069"/>
                  </a:lnTo>
                  <a:lnTo>
                    <a:pt x="9405" y="41546"/>
                  </a:lnTo>
                  <a:lnTo>
                    <a:pt x="0" y="29844"/>
                  </a:lnTo>
                  <a:lnTo>
                    <a:pt x="9405" y="18216"/>
                  </a:lnTo>
                  <a:lnTo>
                    <a:pt x="35051" y="8731"/>
                  </a:lnTo>
                  <a:lnTo>
                    <a:pt x="73080" y="2341"/>
                  </a:lnTo>
                  <a:lnTo>
                    <a:pt x="119634" y="0"/>
                  </a:lnTo>
                  <a:lnTo>
                    <a:pt x="166187" y="2341"/>
                  </a:lnTo>
                  <a:lnTo>
                    <a:pt x="204216" y="8731"/>
                  </a:lnTo>
                  <a:lnTo>
                    <a:pt x="229862" y="18216"/>
                  </a:lnTo>
                  <a:lnTo>
                    <a:pt x="239268" y="29844"/>
                  </a:lnTo>
                  <a:close/>
                </a:path>
                <a:path w="239395" h="342900">
                  <a:moveTo>
                    <a:pt x="239268" y="29844"/>
                  </a:moveTo>
                  <a:lnTo>
                    <a:pt x="239268" y="312991"/>
                  </a:lnTo>
                  <a:lnTo>
                    <a:pt x="229862" y="324635"/>
                  </a:lnTo>
                  <a:lnTo>
                    <a:pt x="204216" y="334141"/>
                  </a:lnTo>
                  <a:lnTo>
                    <a:pt x="166187" y="340550"/>
                  </a:lnTo>
                  <a:lnTo>
                    <a:pt x="119634" y="342899"/>
                  </a:lnTo>
                  <a:lnTo>
                    <a:pt x="73080" y="340550"/>
                  </a:lnTo>
                  <a:lnTo>
                    <a:pt x="35052" y="334141"/>
                  </a:lnTo>
                  <a:lnTo>
                    <a:pt x="9405" y="324635"/>
                  </a:lnTo>
                  <a:lnTo>
                    <a:pt x="0" y="312991"/>
                  </a:lnTo>
                  <a:lnTo>
                    <a:pt x="0" y="29844"/>
                  </a:lnTo>
                </a:path>
              </a:pathLst>
            </a:custGeom>
            <a:ln w="25908">
              <a:solidFill>
                <a:srgbClr val="31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82540" y="3816604"/>
              <a:ext cx="1480185" cy="76200"/>
            </a:xfrm>
            <a:custGeom>
              <a:avLst/>
              <a:gdLst/>
              <a:ahLst/>
              <a:cxnLst/>
              <a:rect l="l" t="t" r="r" b="b"/>
              <a:pathLst>
                <a:path w="1480184" h="76200">
                  <a:moveTo>
                    <a:pt x="1404365" y="0"/>
                  </a:moveTo>
                  <a:lnTo>
                    <a:pt x="1404048" y="31762"/>
                  </a:lnTo>
                  <a:lnTo>
                    <a:pt x="1416685" y="31877"/>
                  </a:lnTo>
                  <a:lnTo>
                    <a:pt x="1416685" y="44577"/>
                  </a:lnTo>
                  <a:lnTo>
                    <a:pt x="1403920" y="44577"/>
                  </a:lnTo>
                  <a:lnTo>
                    <a:pt x="1403604" y="76187"/>
                  </a:lnTo>
                  <a:lnTo>
                    <a:pt x="1468239" y="44577"/>
                  </a:lnTo>
                  <a:lnTo>
                    <a:pt x="1416685" y="44577"/>
                  </a:lnTo>
                  <a:lnTo>
                    <a:pt x="1468475" y="44461"/>
                  </a:lnTo>
                  <a:lnTo>
                    <a:pt x="1480185" y="38735"/>
                  </a:lnTo>
                  <a:lnTo>
                    <a:pt x="1404365" y="0"/>
                  </a:lnTo>
                  <a:close/>
                </a:path>
                <a:path w="1480184" h="76200">
                  <a:moveTo>
                    <a:pt x="1404048" y="31762"/>
                  </a:moveTo>
                  <a:lnTo>
                    <a:pt x="1403921" y="44461"/>
                  </a:lnTo>
                  <a:lnTo>
                    <a:pt x="1416685" y="44577"/>
                  </a:lnTo>
                  <a:lnTo>
                    <a:pt x="1416685" y="31877"/>
                  </a:lnTo>
                  <a:lnTo>
                    <a:pt x="1404048" y="31762"/>
                  </a:lnTo>
                  <a:close/>
                </a:path>
                <a:path w="1480184" h="76200">
                  <a:moveTo>
                    <a:pt x="0" y="19050"/>
                  </a:moveTo>
                  <a:lnTo>
                    <a:pt x="0" y="31750"/>
                  </a:lnTo>
                  <a:lnTo>
                    <a:pt x="1403921" y="44461"/>
                  </a:lnTo>
                  <a:lnTo>
                    <a:pt x="1404048" y="31762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26411" y="3332733"/>
            <a:ext cx="474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Oracle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90234" y="3330955"/>
            <a:ext cx="48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646"/>
                </a:solidFill>
                <a:latin typeface="Arial"/>
                <a:cs typeface="Arial"/>
              </a:rPr>
              <a:t>Aurora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457" y="986104"/>
            <a:ext cx="3785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64646"/>
                </a:solidFill>
              </a:rPr>
              <a:t>Amazon</a:t>
            </a:r>
            <a:r>
              <a:rPr sz="4000" spc="-220" dirty="0">
                <a:solidFill>
                  <a:srgbClr val="464646"/>
                </a:solidFill>
              </a:rPr>
              <a:t> </a:t>
            </a:r>
            <a:r>
              <a:rPr sz="4000" spc="-5" dirty="0">
                <a:solidFill>
                  <a:srgbClr val="464646"/>
                </a:solidFill>
              </a:rPr>
              <a:t>Aurora</a:t>
            </a:r>
            <a:endParaRPr sz="4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68376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/>
              <a:t>Enterprise </a:t>
            </a:r>
            <a:r>
              <a:rPr sz="2600" spc="15" dirty="0"/>
              <a:t>customer </a:t>
            </a:r>
            <a:r>
              <a:rPr sz="2600" spc="20" dirty="0"/>
              <a:t>wish</a:t>
            </a:r>
            <a:r>
              <a:rPr sz="2600" spc="-80" dirty="0"/>
              <a:t> </a:t>
            </a:r>
            <a:r>
              <a:rPr sz="2600" spc="10" dirty="0"/>
              <a:t>list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64158" y="1188161"/>
            <a:ext cx="5799455" cy="2642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64646"/>
                </a:solidFill>
                <a:latin typeface="Arial"/>
                <a:cs typeface="Arial"/>
              </a:rPr>
              <a:t>A database that</a:t>
            </a:r>
            <a:r>
              <a:rPr sz="2800" b="1" spc="-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64646"/>
                </a:solidFill>
                <a:latin typeface="Arial"/>
                <a:cs typeface="Arial"/>
              </a:rPr>
              <a:t>….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Arial"/>
              <a:cs typeface="Arial"/>
            </a:endParaRPr>
          </a:p>
          <a:p>
            <a:pPr marL="469900" marR="5080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solidFill>
                  <a:srgbClr val="464646"/>
                </a:solidFill>
                <a:latin typeface="Arial"/>
                <a:cs typeface="Arial"/>
              </a:rPr>
              <a:t>Stays up, even when </a:t>
            </a:r>
            <a:r>
              <a:rPr sz="2000" dirty="0">
                <a:solidFill>
                  <a:srgbClr val="464646"/>
                </a:solidFill>
                <a:latin typeface="Arial"/>
                <a:cs typeface="Arial"/>
              </a:rPr>
              <a:t>components fail ….  Performs </a:t>
            </a:r>
            <a:r>
              <a:rPr sz="2000" spc="-5" dirty="0">
                <a:solidFill>
                  <a:srgbClr val="464646"/>
                </a:solidFill>
                <a:latin typeface="Arial"/>
                <a:cs typeface="Arial"/>
              </a:rPr>
              <a:t>consistently at enterprise </a:t>
            </a:r>
            <a:r>
              <a:rPr sz="2000" dirty="0">
                <a:solidFill>
                  <a:srgbClr val="464646"/>
                </a:solidFill>
                <a:latin typeface="Arial"/>
                <a:cs typeface="Arial"/>
              </a:rPr>
              <a:t>scale …  </a:t>
            </a:r>
            <a:r>
              <a:rPr sz="2000" spc="-5" dirty="0">
                <a:solidFill>
                  <a:srgbClr val="464646"/>
                </a:solidFill>
                <a:latin typeface="Arial"/>
                <a:cs typeface="Arial"/>
              </a:rPr>
              <a:t>Doesn’t need an </a:t>
            </a:r>
            <a:r>
              <a:rPr sz="2000" dirty="0">
                <a:solidFill>
                  <a:srgbClr val="464646"/>
                </a:solidFill>
                <a:latin typeface="Arial"/>
                <a:cs typeface="Arial"/>
              </a:rPr>
              <a:t>army </a:t>
            </a:r>
            <a:r>
              <a:rPr sz="2000" spc="-5" dirty="0">
                <a:solidFill>
                  <a:srgbClr val="464646"/>
                </a:solidFill>
                <a:latin typeface="Arial"/>
                <a:cs typeface="Arial"/>
              </a:rPr>
              <a:t>of experts </a:t>
            </a:r>
            <a:r>
              <a:rPr sz="2000" dirty="0">
                <a:solidFill>
                  <a:srgbClr val="464646"/>
                </a:solidFill>
                <a:latin typeface="Arial"/>
                <a:cs typeface="Arial"/>
              </a:rPr>
              <a:t>to manage …  Doesn’t cost a </a:t>
            </a:r>
            <a:r>
              <a:rPr sz="2000" spc="-5" dirty="0">
                <a:solidFill>
                  <a:srgbClr val="464646"/>
                </a:solidFill>
                <a:latin typeface="Arial"/>
                <a:cs typeface="Arial"/>
              </a:rPr>
              <a:t>fortune; </a:t>
            </a:r>
            <a:r>
              <a:rPr sz="2000" dirty="0">
                <a:solidFill>
                  <a:srgbClr val="464646"/>
                </a:solidFill>
                <a:latin typeface="Arial"/>
                <a:cs typeface="Arial"/>
              </a:rPr>
              <a:t>no </a:t>
            </a:r>
            <a:r>
              <a:rPr sz="2000" spc="-5" dirty="0">
                <a:solidFill>
                  <a:srgbClr val="464646"/>
                </a:solidFill>
                <a:latin typeface="Arial"/>
                <a:cs typeface="Arial"/>
              </a:rPr>
              <a:t>licenses </a:t>
            </a:r>
            <a:r>
              <a:rPr sz="2000" dirty="0">
                <a:solidFill>
                  <a:srgbClr val="464646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464646"/>
                </a:solidFill>
                <a:latin typeface="Arial"/>
                <a:cs typeface="Arial"/>
              </a:rPr>
              <a:t>handle</a:t>
            </a:r>
            <a:r>
              <a:rPr sz="2000" spc="-17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64646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40589"/>
            <a:ext cx="814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Amazon Aurora: </a:t>
            </a:r>
            <a:r>
              <a:rPr sz="2400" dirty="0"/>
              <a:t>enterprise-class </a:t>
            </a:r>
            <a:r>
              <a:rPr sz="2400" spc="-5" dirty="0"/>
              <a:t>database for the</a:t>
            </a:r>
            <a:r>
              <a:rPr sz="2400" spc="-30" dirty="0"/>
              <a:t> </a:t>
            </a:r>
            <a:r>
              <a:rPr sz="2400" spc="-5" dirty="0"/>
              <a:t>cloud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841117" y="1056894"/>
            <a:ext cx="5791200" cy="232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6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4D4D4B"/>
                </a:solidFill>
                <a:latin typeface="Arial"/>
                <a:cs typeface="Arial"/>
              </a:rPr>
              <a:t>We </a:t>
            </a:r>
            <a:r>
              <a:rPr sz="1800" b="1" spc="-5" dirty="0">
                <a:solidFill>
                  <a:srgbClr val="4D4D4B"/>
                </a:solidFill>
                <a:latin typeface="Arial"/>
                <a:cs typeface="Arial"/>
              </a:rPr>
              <a:t>started </a:t>
            </a:r>
            <a:r>
              <a:rPr sz="1800" b="1" spc="10" dirty="0">
                <a:solidFill>
                  <a:srgbClr val="4D4D4B"/>
                </a:solidFill>
                <a:latin typeface="Arial"/>
                <a:cs typeface="Arial"/>
              </a:rPr>
              <a:t>with </a:t>
            </a:r>
            <a:r>
              <a:rPr sz="1800" b="1" spc="-5" dirty="0">
                <a:solidFill>
                  <a:srgbClr val="4D4D4B"/>
                </a:solidFill>
                <a:latin typeface="Arial"/>
                <a:cs typeface="Arial"/>
              </a:rPr>
              <a:t>enterprise requirements </a:t>
            </a:r>
            <a:r>
              <a:rPr sz="1800" b="1" dirty="0">
                <a:solidFill>
                  <a:srgbClr val="4D4D4B"/>
                </a:solidFill>
                <a:latin typeface="Arial"/>
                <a:cs typeface="Arial"/>
              </a:rPr>
              <a:t>and walked  backward to </a:t>
            </a:r>
            <a:r>
              <a:rPr sz="1800" b="1" spc="-5" dirty="0">
                <a:solidFill>
                  <a:srgbClr val="4D4D4B"/>
                </a:solidFill>
                <a:latin typeface="Arial"/>
                <a:cs typeface="Arial"/>
              </a:rPr>
              <a:t>reimagine relational databases for </a:t>
            </a:r>
            <a:r>
              <a:rPr sz="1800" b="1" dirty="0">
                <a:solidFill>
                  <a:srgbClr val="4D4D4B"/>
                </a:solidFill>
                <a:latin typeface="Arial"/>
                <a:cs typeface="Arial"/>
              </a:rPr>
              <a:t>the  </a:t>
            </a:r>
            <a:r>
              <a:rPr sz="1800" b="1" spc="-5" dirty="0">
                <a:solidFill>
                  <a:srgbClr val="4D4D4B"/>
                </a:solidFill>
                <a:latin typeface="Arial"/>
                <a:cs typeface="Arial"/>
              </a:rPr>
              <a:t>cloud </a:t>
            </a:r>
            <a:r>
              <a:rPr sz="1800" b="1" dirty="0">
                <a:solidFill>
                  <a:srgbClr val="4D4D4B"/>
                </a:solidFill>
                <a:latin typeface="Arial"/>
                <a:cs typeface="Arial"/>
              </a:rPr>
              <a:t>….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"/>
              <a:cs typeface="Arial"/>
            </a:endParaRPr>
          </a:p>
          <a:p>
            <a:pPr marL="561340" indent="-365760">
              <a:lnSpc>
                <a:spcPct val="100000"/>
              </a:lnSpc>
              <a:buFont typeface="Wingdings"/>
              <a:buChar char="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4D4D4B"/>
                </a:solidFill>
                <a:latin typeface="Arial"/>
                <a:cs typeface="Arial"/>
              </a:rPr>
              <a:t>Enterprise-class </a:t>
            </a:r>
            <a:r>
              <a:rPr sz="1800" spc="-20" dirty="0">
                <a:solidFill>
                  <a:srgbClr val="4D4D4B"/>
                </a:solidFill>
                <a:latin typeface="Arial"/>
                <a:cs typeface="Arial"/>
              </a:rPr>
              <a:t>availability,</a:t>
            </a:r>
            <a:r>
              <a:rPr sz="1800" spc="8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D4B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561340" indent="-36576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4D4D4B"/>
                </a:solidFill>
                <a:latin typeface="Arial"/>
                <a:cs typeface="Arial"/>
              </a:rPr>
              <a:t>Delivered as </a:t>
            </a:r>
            <a:r>
              <a:rPr sz="1800" dirty="0">
                <a:solidFill>
                  <a:srgbClr val="4D4D4B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4D4D4B"/>
                </a:solidFill>
                <a:latin typeface="Arial"/>
                <a:cs typeface="Arial"/>
              </a:rPr>
              <a:t>fully </a:t>
            </a:r>
            <a:r>
              <a:rPr sz="1800" spc="-10" dirty="0">
                <a:solidFill>
                  <a:srgbClr val="4D4D4B"/>
                </a:solidFill>
                <a:latin typeface="Arial"/>
                <a:cs typeface="Arial"/>
              </a:rPr>
              <a:t>managed</a:t>
            </a:r>
            <a:r>
              <a:rPr sz="1800" spc="4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D4B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561340" indent="-36576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4D4D4B"/>
                </a:solidFill>
                <a:latin typeface="Arial"/>
                <a:cs typeface="Arial"/>
              </a:rPr>
              <a:t>No licenses; 1/10 </a:t>
            </a:r>
            <a:r>
              <a:rPr sz="1800" dirty="0">
                <a:solidFill>
                  <a:srgbClr val="4D4D4B"/>
                </a:solidFill>
                <a:latin typeface="Arial"/>
                <a:cs typeface="Arial"/>
              </a:rPr>
              <a:t>the cost of </a:t>
            </a:r>
            <a:r>
              <a:rPr sz="1800" spc="-5" dirty="0">
                <a:solidFill>
                  <a:srgbClr val="4D4D4B"/>
                </a:solidFill>
                <a:latin typeface="Arial"/>
                <a:cs typeface="Arial"/>
              </a:rPr>
              <a:t>commercial</a:t>
            </a:r>
            <a:r>
              <a:rPr sz="180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D4B"/>
                </a:solidFill>
                <a:latin typeface="Arial"/>
                <a:cs typeface="Arial"/>
              </a:rPr>
              <a:t>databases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0953" y="1142954"/>
            <a:ext cx="1873885" cy="2699385"/>
            <a:chOff x="610953" y="1142954"/>
            <a:chExt cx="1873885" cy="2699385"/>
          </a:xfrm>
        </p:grpSpPr>
        <p:sp>
          <p:nvSpPr>
            <p:cNvPr id="5" name="object 5"/>
            <p:cNvSpPr/>
            <p:nvPr/>
          </p:nvSpPr>
          <p:spPr>
            <a:xfrm>
              <a:off x="610953" y="1142954"/>
              <a:ext cx="1873337" cy="26990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7146" y="2090165"/>
              <a:ext cx="1522730" cy="1423670"/>
            </a:xfrm>
            <a:custGeom>
              <a:avLst/>
              <a:gdLst/>
              <a:ahLst/>
              <a:cxnLst/>
              <a:rect l="l" t="t" r="r" b="b"/>
              <a:pathLst>
                <a:path w="1522730" h="1423670">
                  <a:moveTo>
                    <a:pt x="1157605" y="0"/>
                  </a:moveTo>
                  <a:lnTo>
                    <a:pt x="0" y="13461"/>
                  </a:lnTo>
                  <a:lnTo>
                    <a:pt x="0" y="1423415"/>
                  </a:lnTo>
                  <a:lnTo>
                    <a:pt x="1259840" y="1400683"/>
                  </a:lnTo>
                  <a:lnTo>
                    <a:pt x="1522476" y="884808"/>
                  </a:lnTo>
                  <a:lnTo>
                    <a:pt x="1522476" y="256158"/>
                  </a:lnTo>
                  <a:lnTo>
                    <a:pt x="1157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146" y="2090165"/>
              <a:ext cx="1522730" cy="1423670"/>
            </a:xfrm>
            <a:custGeom>
              <a:avLst/>
              <a:gdLst/>
              <a:ahLst/>
              <a:cxnLst/>
              <a:rect l="l" t="t" r="r" b="b"/>
              <a:pathLst>
                <a:path w="1522730" h="1423670">
                  <a:moveTo>
                    <a:pt x="0" y="13461"/>
                  </a:moveTo>
                  <a:lnTo>
                    <a:pt x="0" y="1423415"/>
                  </a:lnTo>
                  <a:lnTo>
                    <a:pt x="1259840" y="1400683"/>
                  </a:lnTo>
                  <a:lnTo>
                    <a:pt x="1522476" y="884808"/>
                  </a:lnTo>
                  <a:lnTo>
                    <a:pt x="1522476" y="256158"/>
                  </a:lnTo>
                  <a:lnTo>
                    <a:pt x="1157605" y="0"/>
                  </a:lnTo>
                  <a:lnTo>
                    <a:pt x="0" y="1346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8259" y="2746375"/>
              <a:ext cx="199106" cy="353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1831" y="3098291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29718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828" y="3066287"/>
              <a:ext cx="361188" cy="361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9031" y="3098291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29718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7027" y="3066287"/>
              <a:ext cx="361188" cy="361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8760" y="2816352"/>
              <a:ext cx="77723" cy="2377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6320" y="2490215"/>
              <a:ext cx="928116" cy="3108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5463" y="2228087"/>
              <a:ext cx="909827" cy="420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6320" y="2063495"/>
              <a:ext cx="928116" cy="3108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6705" y="2404109"/>
              <a:ext cx="829310" cy="245745"/>
            </a:xfrm>
            <a:custGeom>
              <a:avLst/>
              <a:gdLst/>
              <a:ahLst/>
              <a:cxnLst/>
              <a:rect l="l" t="t" r="r" b="b"/>
              <a:pathLst>
                <a:path w="829310" h="245744">
                  <a:moveTo>
                    <a:pt x="829056" y="0"/>
                  </a:moveTo>
                  <a:lnTo>
                    <a:pt x="0" y="0"/>
                  </a:lnTo>
                  <a:lnTo>
                    <a:pt x="0" y="245363"/>
                  </a:lnTo>
                  <a:lnTo>
                    <a:pt x="829056" y="245363"/>
                  </a:lnTo>
                  <a:lnTo>
                    <a:pt x="829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6705" y="2404109"/>
              <a:ext cx="829310" cy="245745"/>
            </a:xfrm>
            <a:custGeom>
              <a:avLst/>
              <a:gdLst/>
              <a:ahLst/>
              <a:cxnLst/>
              <a:rect l="l" t="t" r="r" b="b"/>
              <a:pathLst>
                <a:path w="829310" h="245744">
                  <a:moveTo>
                    <a:pt x="0" y="245363"/>
                  </a:moveTo>
                  <a:lnTo>
                    <a:pt x="829056" y="245363"/>
                  </a:lnTo>
                  <a:lnTo>
                    <a:pt x="829056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4430" y="2600705"/>
              <a:ext cx="765175" cy="48895"/>
            </a:xfrm>
            <a:custGeom>
              <a:avLst/>
              <a:gdLst/>
              <a:ahLst/>
              <a:cxnLst/>
              <a:rect l="l" t="t" r="r" b="b"/>
              <a:pathLst>
                <a:path w="765175" h="48894">
                  <a:moveTo>
                    <a:pt x="765048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765048" y="4876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4430" y="2600705"/>
              <a:ext cx="765175" cy="48895"/>
            </a:xfrm>
            <a:custGeom>
              <a:avLst/>
              <a:gdLst/>
              <a:ahLst/>
              <a:cxnLst/>
              <a:rect l="l" t="t" r="r" b="b"/>
              <a:pathLst>
                <a:path w="765175" h="48894">
                  <a:moveTo>
                    <a:pt x="0" y="48768"/>
                  </a:moveTo>
                  <a:lnTo>
                    <a:pt x="765048" y="4876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6232" y="3098291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29718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4227" y="3066287"/>
              <a:ext cx="361188" cy="361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2196" y="2745534"/>
              <a:ext cx="199106" cy="3533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18617"/>
            <a:ext cx="380809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/>
              <a:t>Perfect </a:t>
            </a:r>
            <a:r>
              <a:rPr sz="2600" spc="5" dirty="0"/>
              <a:t>fit </a:t>
            </a:r>
            <a:r>
              <a:rPr sz="2600" spc="10" dirty="0"/>
              <a:t>for</a:t>
            </a:r>
            <a:r>
              <a:rPr sz="2600" spc="-30" dirty="0"/>
              <a:t> </a:t>
            </a:r>
            <a:r>
              <a:rPr sz="2600" spc="10" dirty="0"/>
              <a:t>enterprise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188714" y="877412"/>
            <a:ext cx="3810635" cy="34645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6-way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replication across 3 </a:t>
            </a: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availability</a:t>
            </a:r>
            <a:r>
              <a:rPr sz="1400" spc="-120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zones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Failover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in less than 30</a:t>
            </a:r>
            <a:r>
              <a:rPr sz="1400" spc="-95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secs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Near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instant crash</a:t>
            </a:r>
            <a:r>
              <a:rPr sz="1400" spc="-90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recovery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A5D"/>
              </a:buClr>
              <a:buFont typeface="Wingdings"/>
              <a:buChar char=""/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A5D"/>
              </a:buClr>
              <a:buFont typeface="Wingdings"/>
              <a:buChar char="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Up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to 500 K/sec read and 100 K/sec</a:t>
            </a:r>
            <a:r>
              <a:rPr sz="1400" spc="-185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15 low latency (10 </a:t>
            </a: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ms) Read</a:t>
            </a:r>
            <a:r>
              <a:rPr sz="1400" spc="-135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Replicas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Up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to 64 </a:t>
            </a: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TB DB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optimized storage</a:t>
            </a:r>
            <a:r>
              <a:rPr sz="1400" spc="-175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volume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A5D"/>
              </a:buClr>
              <a:buFont typeface="Wingdings"/>
              <a:buChar char=""/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A5D"/>
              </a:buClr>
              <a:buFont typeface="Wingdings"/>
              <a:buChar char="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Instant provisioning and</a:t>
            </a:r>
            <a:r>
              <a:rPr sz="1400" spc="-120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Automated patching and </a:t>
            </a: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software</a:t>
            </a:r>
            <a:r>
              <a:rPr sz="1400" spc="-155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upgrade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Backup and point-in-time</a:t>
            </a:r>
            <a:r>
              <a:rPr sz="1400" spc="-105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recovery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A5D"/>
                </a:solidFill>
                <a:latin typeface="Arial"/>
                <a:cs typeface="Arial"/>
              </a:rPr>
              <a:t>Compute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and storage</a:t>
            </a:r>
            <a:r>
              <a:rPr sz="1400" spc="-95" dirty="0">
                <a:solidFill>
                  <a:srgbClr val="58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A5D"/>
                </a:solidFill>
                <a:latin typeface="Arial"/>
                <a:cs typeface="Arial"/>
              </a:rPr>
              <a:t>scaling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251" y="2342388"/>
            <a:ext cx="3258312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495" y="2366772"/>
            <a:ext cx="3164205" cy="431800"/>
          </a:xfrm>
          <a:prstGeom prst="rect">
            <a:avLst/>
          </a:prstGeom>
          <a:solidFill>
            <a:srgbClr val="92CAF7"/>
          </a:solidFill>
          <a:ln w="9144">
            <a:solidFill>
              <a:srgbClr val="006FC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805"/>
              </a:spcBef>
            </a:pP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Performance </a:t>
            </a:r>
            <a:r>
              <a:rPr sz="1400" b="1" spc="-5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14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251" y="1057655"/>
            <a:ext cx="3258312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9495" y="1082039"/>
            <a:ext cx="3164205" cy="431800"/>
          </a:xfrm>
          <a:prstGeom prst="rect">
            <a:avLst/>
          </a:prstGeom>
          <a:solidFill>
            <a:srgbClr val="92CAF7"/>
          </a:solidFill>
          <a:ln w="9144">
            <a:solidFill>
              <a:srgbClr val="006FC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835"/>
              </a:spcBef>
            </a:pPr>
            <a:r>
              <a:rPr sz="1400" b="1" spc="-5" dirty="0">
                <a:solidFill>
                  <a:srgbClr val="006FC0"/>
                </a:solidFill>
                <a:latin typeface="Arial"/>
                <a:cs typeface="Arial"/>
              </a:rPr>
              <a:t>Enterprise </a:t>
            </a: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class</a:t>
            </a:r>
            <a:r>
              <a:rPr sz="14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Arial"/>
                <a:cs typeface="Arial"/>
              </a:rPr>
              <a:t>availability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251" y="3576828"/>
            <a:ext cx="3258312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495" y="3601211"/>
            <a:ext cx="3164205" cy="429895"/>
          </a:xfrm>
          <a:prstGeom prst="rect">
            <a:avLst/>
          </a:prstGeom>
          <a:solidFill>
            <a:srgbClr val="92CAF7"/>
          </a:solidFill>
          <a:ln w="9144">
            <a:solidFill>
              <a:srgbClr val="006FC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002665">
              <a:lnSpc>
                <a:spcPct val="100000"/>
              </a:lnSpc>
              <a:spcBef>
                <a:spcPts val="805"/>
              </a:spcBef>
            </a:pPr>
            <a:r>
              <a:rPr sz="1400" b="1" spc="-5" dirty="0">
                <a:solidFill>
                  <a:srgbClr val="006FC0"/>
                </a:solidFill>
                <a:latin typeface="Arial"/>
                <a:cs typeface="Arial"/>
              </a:rPr>
              <a:t>Fully managed</a:t>
            </a:r>
            <a:r>
              <a:rPr sz="14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176" y="2103836"/>
            <a:ext cx="2973070" cy="10845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b="1" spc="-10" dirty="0">
                <a:solidFill>
                  <a:srgbClr val="464646"/>
                </a:solidFill>
                <a:latin typeface="Arial"/>
                <a:cs typeface="Arial"/>
              </a:rPr>
              <a:t>Aurora </a:t>
            </a:r>
            <a:r>
              <a:rPr sz="1800" b="1" spc="-5" dirty="0">
                <a:solidFill>
                  <a:srgbClr val="464646"/>
                </a:solidFill>
                <a:latin typeface="Arial"/>
                <a:cs typeface="Arial"/>
              </a:rPr>
              <a:t>is used</a:t>
            </a:r>
            <a:r>
              <a:rPr sz="1800" b="1" spc="5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64646"/>
                </a:solidFill>
                <a:latin typeface="Arial"/>
                <a:cs typeface="Arial"/>
              </a:rPr>
              <a:t>by:</a:t>
            </a:r>
            <a:endParaRPr sz="1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7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2/3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of top 100 </a:t>
            </a:r>
            <a:r>
              <a:rPr sz="1600" spc="-25" dirty="0">
                <a:solidFill>
                  <a:srgbClr val="464646"/>
                </a:solidFill>
                <a:latin typeface="Arial"/>
                <a:cs typeface="Arial"/>
              </a:rPr>
              <a:t>AWS</a:t>
            </a:r>
            <a:r>
              <a:rPr sz="1600" spc="-21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customers</a:t>
            </a:r>
            <a:endParaRPr sz="16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8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of top 10 gaming</a:t>
            </a:r>
            <a:r>
              <a:rPr sz="1600" spc="-1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customers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289" y="140589"/>
            <a:ext cx="385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</a:rPr>
              <a:t>Aurora customer</a:t>
            </a:r>
            <a:r>
              <a:rPr sz="2400" spc="10" dirty="0">
                <a:solidFill>
                  <a:srgbClr val="7E7E7E"/>
                </a:solidFill>
              </a:rPr>
              <a:t> </a:t>
            </a:r>
            <a:r>
              <a:rPr sz="2400" spc="-5" dirty="0">
                <a:solidFill>
                  <a:srgbClr val="7E7E7E"/>
                </a:solidFill>
              </a:rPr>
              <a:t>adoption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435858" y="694181"/>
            <a:ext cx="16510" cy="3757295"/>
          </a:xfrm>
          <a:custGeom>
            <a:avLst/>
            <a:gdLst/>
            <a:ahLst/>
            <a:cxnLst/>
            <a:rect l="l" t="t" r="r" b="b"/>
            <a:pathLst>
              <a:path w="16510" h="3757295">
                <a:moveTo>
                  <a:pt x="16128" y="0"/>
                </a:moveTo>
                <a:lnTo>
                  <a:pt x="0" y="3756761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7788" y="979932"/>
            <a:ext cx="1834079" cy="480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7411" y="3494532"/>
            <a:ext cx="1373124" cy="353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8040" y="3438144"/>
            <a:ext cx="1406652" cy="519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5355" y="3390900"/>
            <a:ext cx="1139952" cy="714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0720" y="1866900"/>
            <a:ext cx="1004316" cy="594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8547" y="745236"/>
            <a:ext cx="874776" cy="961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1996439"/>
            <a:ext cx="1568196" cy="2941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0382" y="4582769"/>
            <a:ext cx="4770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Fastest growing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service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AWS</a:t>
            </a:r>
            <a:r>
              <a:rPr sz="2000" b="1" spc="-1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0400" y="966216"/>
            <a:ext cx="1536127" cy="472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0335" y="1682495"/>
            <a:ext cx="1534357" cy="6217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8040" y="2692907"/>
            <a:ext cx="1603248" cy="405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3332" y="2688335"/>
            <a:ext cx="1659636" cy="481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4248" y="2745832"/>
            <a:ext cx="1633369" cy="3951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065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Migration</a:t>
            </a:r>
            <a:r>
              <a:rPr spc="-40" dirty="0"/>
              <a:t> </a:t>
            </a:r>
            <a:r>
              <a:rPr spc="-5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544" y="613555"/>
            <a:ext cx="7516495" cy="3245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Lift and</a:t>
            </a:r>
            <a:r>
              <a:rPr sz="2400" spc="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shift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Leverage Amazon EC2 and Amazon</a:t>
            </a:r>
            <a:r>
              <a:rPr sz="2000" spc="-3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S3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Keep existing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DB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engine but migrate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Amazon</a:t>
            </a:r>
            <a:r>
              <a:rPr sz="2400" spc="-3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RDS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For example Oracle on-premises to RDS</a:t>
            </a:r>
            <a:r>
              <a:rPr sz="2000" spc="-15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Oracle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Migrate database</a:t>
            </a:r>
            <a:r>
              <a:rPr sz="2400" spc="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engine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Commercial engine to open</a:t>
            </a:r>
            <a:r>
              <a:rPr sz="2000" spc="-10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Maintenance</a:t>
            </a:r>
            <a:r>
              <a:rPr sz="2400" spc="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window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Maintenance window duration vs. CDC with 0</a:t>
            </a:r>
            <a:r>
              <a:rPr sz="2000" spc="-114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B"/>
                </a:solidFill>
                <a:latin typeface="Arial"/>
                <a:cs typeface="Arial"/>
              </a:rPr>
              <a:t>downtime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40589"/>
            <a:ext cx="8112125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D4D4B"/>
                </a:solidFill>
                <a:latin typeface="Arial"/>
                <a:cs typeface="Arial"/>
              </a:rPr>
              <a:t>A service-oriented </a:t>
            </a:r>
            <a:r>
              <a:rPr sz="2400" b="1" dirty="0">
                <a:solidFill>
                  <a:srgbClr val="4D4D4B"/>
                </a:solidFill>
                <a:latin typeface="Arial"/>
                <a:cs typeface="Arial"/>
              </a:rPr>
              <a:t>architecture applied to </a:t>
            </a:r>
            <a:r>
              <a:rPr sz="2400" b="1" spc="-5" dirty="0">
                <a:solidFill>
                  <a:srgbClr val="4D4D4B"/>
                </a:solidFill>
                <a:latin typeface="Arial"/>
                <a:cs typeface="Arial"/>
              </a:rPr>
              <a:t>the</a:t>
            </a:r>
            <a:r>
              <a:rPr sz="2400" b="1" spc="-9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D4D4B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5123180">
              <a:lnSpc>
                <a:spcPct val="100000"/>
              </a:lnSpc>
              <a:spcBef>
                <a:spcPts val="1745"/>
              </a:spcBef>
              <a:tabLst>
                <a:tab pos="7190740" algn="l"/>
              </a:tabLst>
            </a:pPr>
            <a:r>
              <a:rPr sz="1100" b="1" spc="-5" dirty="0">
                <a:solidFill>
                  <a:srgbClr val="464646"/>
                </a:solidFill>
                <a:latin typeface="Arial"/>
                <a:cs typeface="Arial"/>
              </a:rPr>
              <a:t>Data </a:t>
            </a:r>
            <a:r>
              <a:rPr sz="1100" b="1" dirty="0">
                <a:solidFill>
                  <a:srgbClr val="464646"/>
                </a:solidFill>
                <a:latin typeface="Arial"/>
                <a:cs typeface="Arial"/>
              </a:rPr>
              <a:t>Plane	</a:t>
            </a:r>
            <a:r>
              <a:rPr sz="1100" b="1" spc="-5" dirty="0">
                <a:solidFill>
                  <a:srgbClr val="464646"/>
                </a:solidFill>
                <a:latin typeface="Arial"/>
                <a:cs typeface="Arial"/>
              </a:rPr>
              <a:t>Control</a:t>
            </a:r>
            <a:r>
              <a:rPr sz="1100" b="1" spc="-6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464646"/>
                </a:solidFill>
                <a:latin typeface="Arial"/>
                <a:cs typeface="Arial"/>
              </a:rPr>
              <a:t>Plane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853" y="936091"/>
            <a:ext cx="337312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Moved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the logging and storage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layer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into</a:t>
            </a:r>
            <a:r>
              <a:rPr sz="1400" spc="-18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multitenant,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scale-out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database-optimized 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storage</a:t>
            </a:r>
            <a:r>
              <a:rPr sz="1400" spc="-5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853" y="2259304"/>
            <a:ext cx="318452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Integrated with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other </a:t>
            </a:r>
            <a:r>
              <a:rPr sz="1400" spc="-10" dirty="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services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like  Amazon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EC2,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Amazon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VPC,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Amazon 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DynamoDB,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Amazon </a:t>
            </a:r>
            <a:r>
              <a:rPr sz="1400" spc="-35" dirty="0">
                <a:solidFill>
                  <a:srgbClr val="4D4D4B"/>
                </a:solidFill>
                <a:latin typeface="Arial"/>
                <a:cs typeface="Arial"/>
              </a:rPr>
              <a:t>SWF,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and</a:t>
            </a:r>
            <a:r>
              <a:rPr sz="1400" spc="-26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Amazon  Route 53 for control plane</a:t>
            </a:r>
            <a:r>
              <a:rPr sz="1400" spc="-16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853" y="3838752"/>
            <a:ext cx="331089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Integrated with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Amazon S3 for</a:t>
            </a:r>
            <a:r>
              <a:rPr sz="1400" spc="-20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continuous  backup </a:t>
            </a:r>
            <a:r>
              <a:rPr sz="1400" spc="-5" dirty="0">
                <a:solidFill>
                  <a:srgbClr val="4D4D4B"/>
                </a:solidFill>
                <a:latin typeface="Arial"/>
                <a:cs typeface="Arial"/>
              </a:rPr>
              <a:t>with 99.999999999%</a:t>
            </a:r>
            <a:r>
              <a:rPr sz="1400" spc="-8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D4B"/>
                </a:solidFill>
                <a:latin typeface="Arial"/>
                <a:cs typeface="Arial"/>
              </a:rPr>
              <a:t>durability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8143" y="656844"/>
            <a:ext cx="34290" cy="4335145"/>
          </a:xfrm>
          <a:custGeom>
            <a:avLst/>
            <a:gdLst/>
            <a:ahLst/>
            <a:cxnLst/>
            <a:rect l="l" t="t" r="r" b="b"/>
            <a:pathLst>
              <a:path w="34290" h="4335145">
                <a:moveTo>
                  <a:pt x="0" y="0"/>
                </a:moveTo>
                <a:lnTo>
                  <a:pt x="33908" y="4334929"/>
                </a:lnTo>
              </a:path>
            </a:pathLst>
          </a:custGeom>
          <a:ln w="9144">
            <a:solidFill>
              <a:srgbClr val="8688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3679" y="1179014"/>
            <a:ext cx="625642" cy="702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45932" y="1998725"/>
            <a:ext cx="6711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solidFill>
                  <a:srgbClr val="464646"/>
                </a:solidFill>
                <a:latin typeface="Arial"/>
                <a:cs typeface="Arial"/>
              </a:rPr>
              <a:t>DynamoDB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5121" y="2459174"/>
            <a:ext cx="587141" cy="702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80781" y="3315461"/>
            <a:ext cx="809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sz="1000" spc="-6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64646"/>
                </a:solidFill>
                <a:latin typeface="Arial"/>
                <a:cs typeface="Arial"/>
              </a:rPr>
              <a:t>SWF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40842" y="3643322"/>
            <a:ext cx="587141" cy="702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13091" y="4477918"/>
            <a:ext cx="10363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64646"/>
                </a:solidFill>
                <a:latin typeface="Arial"/>
                <a:cs typeface="Arial"/>
              </a:rPr>
              <a:t>Amazon Route</a:t>
            </a:r>
            <a:r>
              <a:rPr sz="1000" spc="-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64646"/>
                </a:solidFill>
                <a:latin typeface="Arial"/>
                <a:cs typeface="Arial"/>
              </a:rPr>
              <a:t>53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36235" y="2648711"/>
            <a:ext cx="2032000" cy="562610"/>
          </a:xfrm>
          <a:custGeom>
            <a:avLst/>
            <a:gdLst/>
            <a:ahLst/>
            <a:cxnLst/>
            <a:rect l="l" t="t" r="r" b="b"/>
            <a:pathLst>
              <a:path w="2032000" h="562610">
                <a:moveTo>
                  <a:pt x="2031491" y="0"/>
                </a:moveTo>
                <a:lnTo>
                  <a:pt x="0" y="0"/>
                </a:lnTo>
                <a:lnTo>
                  <a:pt x="0" y="562356"/>
                </a:lnTo>
                <a:lnTo>
                  <a:pt x="2031491" y="562356"/>
                </a:lnTo>
                <a:lnTo>
                  <a:pt x="2031491" y="0"/>
                </a:lnTo>
                <a:close/>
              </a:path>
            </a:pathLst>
          </a:custGeom>
          <a:solidFill>
            <a:srgbClr val="AFD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36235" y="2648711"/>
            <a:ext cx="2032000" cy="562610"/>
          </a:xfrm>
          <a:prstGeom prst="rect">
            <a:avLst/>
          </a:prstGeom>
          <a:ln w="9144">
            <a:solidFill>
              <a:srgbClr val="0C9B2D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</a:pPr>
            <a:r>
              <a:rPr sz="1100" b="1" dirty="0">
                <a:solidFill>
                  <a:srgbClr val="0C9B2D"/>
                </a:solidFill>
                <a:latin typeface="Arial"/>
                <a:cs typeface="Arial"/>
              </a:rPr>
              <a:t>Logging +</a:t>
            </a:r>
            <a:r>
              <a:rPr sz="1100" b="1" spc="-30" dirty="0">
                <a:solidFill>
                  <a:srgbClr val="0C9B2D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C9B2D"/>
                </a:solidFill>
                <a:latin typeface="Arial"/>
                <a:cs typeface="Arial"/>
              </a:rPr>
              <a:t>Storage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4835" y="1232916"/>
            <a:ext cx="1582420" cy="325120"/>
          </a:xfrm>
          <a:prstGeom prst="rect">
            <a:avLst/>
          </a:prstGeom>
          <a:solidFill>
            <a:srgbClr val="92CAF7"/>
          </a:solidFill>
          <a:ln w="9144">
            <a:solidFill>
              <a:srgbClr val="006FC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40"/>
              </a:spcBef>
            </a:pPr>
            <a:r>
              <a:rPr sz="1050" b="1" dirty="0">
                <a:solidFill>
                  <a:srgbClr val="006FC0"/>
                </a:solidFill>
                <a:latin typeface="Arial"/>
                <a:cs typeface="Arial"/>
              </a:rPr>
              <a:t>SQL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4835" y="1557527"/>
            <a:ext cx="1582420" cy="355600"/>
          </a:xfrm>
          <a:prstGeom prst="rect">
            <a:avLst/>
          </a:prstGeom>
          <a:solidFill>
            <a:srgbClr val="92CAF7"/>
          </a:solidFill>
          <a:ln w="9144">
            <a:solidFill>
              <a:srgbClr val="006FC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745"/>
              </a:spcBef>
            </a:pPr>
            <a:r>
              <a:rPr sz="1050" b="1" dirty="0">
                <a:solidFill>
                  <a:srgbClr val="006FC0"/>
                </a:solidFill>
                <a:latin typeface="Arial"/>
                <a:cs typeface="Arial"/>
              </a:rPr>
              <a:t>Transactions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4835" y="1975104"/>
            <a:ext cx="1582420" cy="355600"/>
          </a:xfrm>
          <a:prstGeom prst="rect">
            <a:avLst/>
          </a:prstGeom>
          <a:solidFill>
            <a:srgbClr val="92CAF7"/>
          </a:solidFill>
          <a:ln w="9144">
            <a:solidFill>
              <a:srgbClr val="006FC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740"/>
              </a:spcBef>
            </a:pPr>
            <a:r>
              <a:rPr sz="1050" b="1" dirty="0">
                <a:solidFill>
                  <a:srgbClr val="006FC0"/>
                </a:solidFill>
                <a:latin typeface="Arial"/>
                <a:cs typeface="Arial"/>
              </a:rPr>
              <a:t>Caching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06111" y="908303"/>
            <a:ext cx="2356485" cy="2691130"/>
            <a:chOff x="4706111" y="908303"/>
            <a:chExt cx="2356485" cy="2691130"/>
          </a:xfrm>
        </p:grpSpPr>
        <p:sp>
          <p:nvSpPr>
            <p:cNvPr id="19" name="object 19"/>
            <p:cNvSpPr/>
            <p:nvPr/>
          </p:nvSpPr>
          <p:spPr>
            <a:xfrm>
              <a:off x="5927851" y="2330068"/>
              <a:ext cx="50800" cy="319405"/>
            </a:xfrm>
            <a:custGeom>
              <a:avLst/>
              <a:gdLst/>
              <a:ahLst/>
              <a:cxnLst/>
              <a:rect l="l" t="t" r="r" b="b"/>
              <a:pathLst>
                <a:path w="50800" h="319405">
                  <a:moveTo>
                    <a:pt x="0" y="267843"/>
                  </a:moveTo>
                  <a:lnTo>
                    <a:pt x="24892" y="319024"/>
                  </a:lnTo>
                  <a:lnTo>
                    <a:pt x="44420" y="280924"/>
                  </a:lnTo>
                  <a:lnTo>
                    <a:pt x="31623" y="280924"/>
                  </a:lnTo>
                  <a:lnTo>
                    <a:pt x="18923" y="280797"/>
                  </a:lnTo>
                  <a:lnTo>
                    <a:pt x="19066" y="268081"/>
                  </a:lnTo>
                  <a:lnTo>
                    <a:pt x="0" y="267843"/>
                  </a:lnTo>
                  <a:close/>
                </a:path>
                <a:path w="50800" h="319405">
                  <a:moveTo>
                    <a:pt x="19066" y="268081"/>
                  </a:moveTo>
                  <a:lnTo>
                    <a:pt x="18923" y="280797"/>
                  </a:lnTo>
                  <a:lnTo>
                    <a:pt x="31623" y="280924"/>
                  </a:lnTo>
                  <a:lnTo>
                    <a:pt x="31766" y="268240"/>
                  </a:lnTo>
                  <a:lnTo>
                    <a:pt x="19066" y="268081"/>
                  </a:lnTo>
                  <a:close/>
                </a:path>
                <a:path w="50800" h="319405">
                  <a:moveTo>
                    <a:pt x="31766" y="268240"/>
                  </a:moveTo>
                  <a:lnTo>
                    <a:pt x="31623" y="280924"/>
                  </a:lnTo>
                  <a:lnTo>
                    <a:pt x="44420" y="280924"/>
                  </a:lnTo>
                  <a:lnTo>
                    <a:pt x="50800" y="268478"/>
                  </a:lnTo>
                  <a:lnTo>
                    <a:pt x="31766" y="268240"/>
                  </a:lnTo>
                  <a:close/>
                </a:path>
                <a:path w="50800" h="319405">
                  <a:moveTo>
                    <a:pt x="22098" y="0"/>
                  </a:moveTo>
                  <a:lnTo>
                    <a:pt x="19066" y="268081"/>
                  </a:lnTo>
                  <a:lnTo>
                    <a:pt x="31766" y="268240"/>
                  </a:lnTo>
                  <a:lnTo>
                    <a:pt x="34798" y="25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8AC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1247" y="3265931"/>
              <a:ext cx="50800" cy="333375"/>
            </a:xfrm>
            <a:custGeom>
              <a:avLst/>
              <a:gdLst/>
              <a:ahLst/>
              <a:cxnLst/>
              <a:rect l="l" t="t" r="r" b="b"/>
              <a:pathLst>
                <a:path w="50800" h="333375">
                  <a:moveTo>
                    <a:pt x="19050" y="282448"/>
                  </a:moveTo>
                  <a:lnTo>
                    <a:pt x="0" y="282448"/>
                  </a:lnTo>
                  <a:lnTo>
                    <a:pt x="25400" y="333248"/>
                  </a:lnTo>
                  <a:lnTo>
                    <a:pt x="44450" y="295148"/>
                  </a:lnTo>
                  <a:lnTo>
                    <a:pt x="19050" y="295148"/>
                  </a:lnTo>
                  <a:lnTo>
                    <a:pt x="19050" y="282448"/>
                  </a:lnTo>
                  <a:close/>
                </a:path>
                <a:path w="50800" h="333375">
                  <a:moveTo>
                    <a:pt x="31750" y="0"/>
                  </a:moveTo>
                  <a:lnTo>
                    <a:pt x="19050" y="0"/>
                  </a:lnTo>
                  <a:lnTo>
                    <a:pt x="19050" y="295148"/>
                  </a:lnTo>
                  <a:lnTo>
                    <a:pt x="31750" y="295148"/>
                  </a:lnTo>
                  <a:lnTo>
                    <a:pt x="31750" y="0"/>
                  </a:lnTo>
                  <a:close/>
                </a:path>
                <a:path w="50800" h="333375">
                  <a:moveTo>
                    <a:pt x="50800" y="282448"/>
                  </a:moveTo>
                  <a:lnTo>
                    <a:pt x="31750" y="282448"/>
                  </a:lnTo>
                  <a:lnTo>
                    <a:pt x="31750" y="295148"/>
                  </a:lnTo>
                  <a:lnTo>
                    <a:pt x="44450" y="295148"/>
                  </a:lnTo>
                  <a:lnTo>
                    <a:pt x="50800" y="28244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53939" y="1943100"/>
              <a:ext cx="2205355" cy="1332230"/>
            </a:xfrm>
            <a:custGeom>
              <a:avLst/>
              <a:gdLst/>
              <a:ahLst/>
              <a:cxnLst/>
              <a:rect l="l" t="t" r="r" b="b"/>
              <a:pathLst>
                <a:path w="2205354" h="1332229">
                  <a:moveTo>
                    <a:pt x="0" y="130810"/>
                  </a:moveTo>
                  <a:lnTo>
                    <a:pt x="10277" y="79884"/>
                  </a:lnTo>
                  <a:lnTo>
                    <a:pt x="38306" y="38306"/>
                  </a:lnTo>
                  <a:lnTo>
                    <a:pt x="79884" y="10277"/>
                  </a:lnTo>
                  <a:lnTo>
                    <a:pt x="130810" y="0"/>
                  </a:lnTo>
                  <a:lnTo>
                    <a:pt x="2074417" y="0"/>
                  </a:lnTo>
                  <a:lnTo>
                    <a:pt x="2125343" y="10277"/>
                  </a:lnTo>
                  <a:lnTo>
                    <a:pt x="2166921" y="38306"/>
                  </a:lnTo>
                  <a:lnTo>
                    <a:pt x="2194950" y="79884"/>
                  </a:lnTo>
                  <a:lnTo>
                    <a:pt x="2205228" y="130810"/>
                  </a:lnTo>
                  <a:lnTo>
                    <a:pt x="2205228" y="1201166"/>
                  </a:lnTo>
                  <a:lnTo>
                    <a:pt x="2194950" y="1252091"/>
                  </a:lnTo>
                  <a:lnTo>
                    <a:pt x="2166921" y="1293669"/>
                  </a:lnTo>
                  <a:lnTo>
                    <a:pt x="2125343" y="1321698"/>
                  </a:lnTo>
                  <a:lnTo>
                    <a:pt x="2074417" y="1331976"/>
                  </a:lnTo>
                  <a:lnTo>
                    <a:pt x="130810" y="1331976"/>
                  </a:lnTo>
                  <a:lnTo>
                    <a:pt x="79884" y="1321698"/>
                  </a:lnTo>
                  <a:lnTo>
                    <a:pt x="38306" y="1293669"/>
                  </a:lnTo>
                  <a:lnTo>
                    <a:pt x="10277" y="1252091"/>
                  </a:lnTo>
                  <a:lnTo>
                    <a:pt x="0" y="1201166"/>
                  </a:lnTo>
                  <a:lnTo>
                    <a:pt x="0" y="130810"/>
                  </a:lnTo>
                  <a:close/>
                </a:path>
              </a:pathLst>
            </a:custGeom>
            <a:ln w="6095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6111" y="2311907"/>
              <a:ext cx="316991" cy="316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8343" y="1065275"/>
              <a:ext cx="1819910" cy="1346200"/>
            </a:xfrm>
            <a:custGeom>
              <a:avLst/>
              <a:gdLst/>
              <a:ahLst/>
              <a:cxnLst/>
              <a:rect l="l" t="t" r="r" b="b"/>
              <a:pathLst>
                <a:path w="1819909" h="1346200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79" y="0"/>
                  </a:lnTo>
                  <a:lnTo>
                    <a:pt x="1687576" y="0"/>
                  </a:lnTo>
                  <a:lnTo>
                    <a:pt x="1729305" y="6738"/>
                  </a:lnTo>
                  <a:lnTo>
                    <a:pt x="1765560" y="25497"/>
                  </a:lnTo>
                  <a:lnTo>
                    <a:pt x="1794158" y="54095"/>
                  </a:lnTo>
                  <a:lnTo>
                    <a:pt x="1812917" y="90350"/>
                  </a:lnTo>
                  <a:lnTo>
                    <a:pt x="1819655" y="132079"/>
                  </a:lnTo>
                  <a:lnTo>
                    <a:pt x="1819655" y="1213612"/>
                  </a:lnTo>
                  <a:lnTo>
                    <a:pt x="1812917" y="1255341"/>
                  </a:lnTo>
                  <a:lnTo>
                    <a:pt x="1794158" y="1291596"/>
                  </a:lnTo>
                  <a:lnTo>
                    <a:pt x="1765560" y="1320194"/>
                  </a:lnTo>
                  <a:lnTo>
                    <a:pt x="1729305" y="1338953"/>
                  </a:lnTo>
                  <a:lnTo>
                    <a:pt x="1687576" y="1345692"/>
                  </a:lnTo>
                  <a:lnTo>
                    <a:pt x="132079" y="1345692"/>
                  </a:lnTo>
                  <a:lnTo>
                    <a:pt x="90350" y="1338953"/>
                  </a:lnTo>
                  <a:lnTo>
                    <a:pt x="54095" y="1320194"/>
                  </a:lnTo>
                  <a:lnTo>
                    <a:pt x="25497" y="1291596"/>
                  </a:lnTo>
                  <a:lnTo>
                    <a:pt x="6738" y="1255341"/>
                  </a:lnTo>
                  <a:lnTo>
                    <a:pt x="0" y="1213612"/>
                  </a:lnTo>
                  <a:lnTo>
                    <a:pt x="0" y="132079"/>
                  </a:lnTo>
                  <a:close/>
                </a:path>
              </a:pathLst>
            </a:custGeom>
            <a:ln w="6096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37759" y="908303"/>
              <a:ext cx="315467" cy="316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86527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9601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6012" y="111251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DE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86527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0" y="111251"/>
                  </a:moveTo>
                  <a:lnTo>
                    <a:pt x="96012" y="111251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11251"/>
                  </a:lnTo>
                  <a:close/>
                </a:path>
              </a:pathLst>
            </a:custGeom>
            <a:ln w="9143">
              <a:solidFill>
                <a:srgbClr val="F192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17591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9601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6012" y="111251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92C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17591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0" y="111251"/>
                  </a:moveTo>
                  <a:lnTo>
                    <a:pt x="96012" y="111251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11251"/>
                  </a:lnTo>
                  <a:close/>
                </a:path>
              </a:pathLst>
            </a:custGeom>
            <a:ln w="9143">
              <a:solidFill>
                <a:srgbClr val="0A56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0179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9601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6012" y="111251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50179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0" y="111251"/>
                  </a:moveTo>
                  <a:lnTo>
                    <a:pt x="96012" y="111251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11251"/>
                  </a:lnTo>
                  <a:close/>
                </a:path>
              </a:pathLst>
            </a:custGeom>
            <a:ln w="9143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91911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9601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6012" y="111251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91911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0" y="111251"/>
                  </a:moveTo>
                  <a:lnTo>
                    <a:pt x="96012" y="111251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11251"/>
                  </a:lnTo>
                  <a:close/>
                </a:path>
              </a:pathLst>
            </a:custGeom>
            <a:ln w="9143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32119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9601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6012" y="111251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32119" y="2705099"/>
              <a:ext cx="96520" cy="111760"/>
            </a:xfrm>
            <a:custGeom>
              <a:avLst/>
              <a:gdLst/>
              <a:ahLst/>
              <a:cxnLst/>
              <a:rect l="l" t="t" r="r" b="b"/>
              <a:pathLst>
                <a:path w="96520" h="111760">
                  <a:moveTo>
                    <a:pt x="0" y="111251"/>
                  </a:moveTo>
                  <a:lnTo>
                    <a:pt x="96012" y="111251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11251"/>
                  </a:lnTo>
                  <a:close/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64708" y="2705099"/>
              <a:ext cx="97790" cy="111760"/>
            </a:xfrm>
            <a:custGeom>
              <a:avLst/>
              <a:gdLst/>
              <a:ahLst/>
              <a:cxnLst/>
              <a:rect l="l" t="t" r="r" b="b"/>
              <a:pathLst>
                <a:path w="97789" h="111760">
                  <a:moveTo>
                    <a:pt x="97536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7536" y="111251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64708" y="2705099"/>
              <a:ext cx="97790" cy="111760"/>
            </a:xfrm>
            <a:custGeom>
              <a:avLst/>
              <a:gdLst/>
              <a:ahLst/>
              <a:cxnLst/>
              <a:rect l="l" t="t" r="r" b="b"/>
              <a:pathLst>
                <a:path w="97789" h="111760">
                  <a:moveTo>
                    <a:pt x="0" y="111251"/>
                  </a:moveTo>
                  <a:lnTo>
                    <a:pt x="97536" y="111251"/>
                  </a:lnTo>
                  <a:lnTo>
                    <a:pt x="97536" y="0"/>
                  </a:lnTo>
                  <a:lnTo>
                    <a:pt x="0" y="0"/>
                  </a:lnTo>
                  <a:lnTo>
                    <a:pt x="0" y="111251"/>
                  </a:lnTo>
                  <a:close/>
                </a:path>
              </a:pathLst>
            </a:custGeom>
            <a:ln w="9144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5651794" y="3644846"/>
            <a:ext cx="587141" cy="702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09082" y="4477918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64646"/>
                </a:solidFill>
                <a:latin typeface="Arial"/>
                <a:cs typeface="Arial"/>
              </a:rPr>
              <a:t>Amazon</a:t>
            </a:r>
            <a:r>
              <a:rPr sz="1000" spc="-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64646"/>
                </a:solidFill>
                <a:latin typeface="Arial"/>
                <a:cs typeface="Arial"/>
              </a:rPr>
              <a:t>S3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1019" y="1095755"/>
            <a:ext cx="386080" cy="52324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7116" y="2537460"/>
            <a:ext cx="384175" cy="52324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8263" y="3869435"/>
            <a:ext cx="384175" cy="52324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040" y="2020646"/>
            <a:ext cx="5407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Delivered as a managed</a:t>
            </a:r>
            <a:r>
              <a:rPr spc="25" dirty="0"/>
              <a:t> </a:t>
            </a:r>
            <a:r>
              <a:rPr dirty="0"/>
              <a:t>service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091" y="4105452"/>
            <a:ext cx="1850389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64646"/>
                </a:solidFill>
                <a:latin typeface="Arial"/>
                <a:cs typeface="Arial"/>
              </a:rPr>
              <a:t>Backup and</a:t>
            </a:r>
            <a:r>
              <a:rPr sz="1400" b="1" spc="-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464646"/>
                </a:solidFill>
                <a:latin typeface="Arial"/>
                <a:cs typeface="Arial"/>
              </a:rPr>
              <a:t>recovery,</a:t>
            </a:r>
            <a:endParaRPr sz="14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</a:pPr>
            <a:r>
              <a:rPr sz="1400" b="1" dirty="0">
                <a:solidFill>
                  <a:srgbClr val="464646"/>
                </a:solidFill>
                <a:latin typeface="Arial"/>
                <a:cs typeface="Arial"/>
              </a:rPr>
              <a:t>data load and</a:t>
            </a:r>
            <a:r>
              <a:rPr sz="1400" b="1" spc="-14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64646"/>
                </a:solidFill>
                <a:latin typeface="Arial"/>
                <a:cs typeface="Arial"/>
              </a:rPr>
              <a:t>unload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5060" y="1879092"/>
            <a:ext cx="4203192" cy="2510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4909" y="2094357"/>
            <a:ext cx="283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5%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8959" y="2539111"/>
            <a:ext cx="2331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080" algn="l"/>
              </a:tabLst>
            </a:pP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25%	</a:t>
            </a:r>
            <a:r>
              <a:rPr sz="2100" b="1" baseline="3968" dirty="0">
                <a:solidFill>
                  <a:srgbClr val="464646"/>
                </a:solidFill>
                <a:latin typeface="Arial"/>
                <a:cs typeface="Arial"/>
              </a:rPr>
              <a:t>Performance</a:t>
            </a:r>
            <a:r>
              <a:rPr sz="2100" b="1" spc="-142" baseline="3968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100" b="1" spc="-7" baseline="3968" dirty="0">
                <a:solidFill>
                  <a:srgbClr val="464646"/>
                </a:solidFill>
                <a:latin typeface="Arial"/>
                <a:cs typeface="Arial"/>
              </a:rPr>
              <a:t>tuning</a:t>
            </a:r>
            <a:endParaRPr sz="2100" baseline="396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5383" y="3348990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20%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6201" y="2586609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40%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1192" y="2043811"/>
            <a:ext cx="6267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aseline="3968" dirty="0">
                <a:solidFill>
                  <a:srgbClr val="464646"/>
                </a:solidFill>
                <a:latin typeface="Arial"/>
                <a:cs typeface="Arial"/>
              </a:rPr>
              <a:t>5%</a:t>
            </a:r>
            <a:r>
              <a:rPr sz="2100" spc="300" baseline="3968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5%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4050" y="1262633"/>
            <a:ext cx="97281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464646"/>
                </a:solidFill>
                <a:latin typeface="Arial"/>
                <a:cs typeface="Arial"/>
              </a:rPr>
              <a:t>Scripting  and</a:t>
            </a:r>
            <a:r>
              <a:rPr sz="1400" b="1" spc="-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64646"/>
                </a:solidFill>
                <a:latin typeface="Arial"/>
                <a:cs typeface="Arial"/>
              </a:rPr>
              <a:t>coding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402" y="1101089"/>
            <a:ext cx="76644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64646"/>
                </a:solidFill>
                <a:latin typeface="Arial"/>
                <a:cs typeface="Arial"/>
              </a:rPr>
              <a:t>Security  </a:t>
            </a:r>
            <a:r>
              <a:rPr sz="1400" b="1" spc="-10" dirty="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464646"/>
                </a:solidFill>
                <a:latin typeface="Arial"/>
                <a:cs typeface="Arial"/>
              </a:rPr>
              <a:t>la</a:t>
            </a:r>
            <a:r>
              <a:rPr sz="1400" b="1" spc="-10" dirty="0">
                <a:solidFill>
                  <a:srgbClr val="464646"/>
                </a:solidFill>
                <a:latin typeface="Arial"/>
                <a:cs typeface="Arial"/>
              </a:rPr>
              <a:t>nn</a:t>
            </a:r>
            <a:r>
              <a:rPr sz="1400" b="1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2980436"/>
            <a:ext cx="17780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64646"/>
                </a:solidFill>
                <a:latin typeface="Arial"/>
                <a:cs typeface="Arial"/>
              </a:rPr>
              <a:t>Installing,  upgrading,</a:t>
            </a:r>
            <a:r>
              <a:rPr sz="1400" b="1" spc="-1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64646"/>
                </a:solidFill>
                <a:latin typeface="Arial"/>
                <a:cs typeface="Arial"/>
              </a:rPr>
              <a:t>patching,  and</a:t>
            </a:r>
            <a:r>
              <a:rPr sz="1400" b="1" spc="-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64646"/>
                </a:solidFill>
                <a:latin typeface="Arial"/>
                <a:cs typeface="Arial"/>
              </a:rPr>
              <a:t>migrating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7601" y="1132713"/>
            <a:ext cx="190753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6987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464646"/>
                </a:solidFill>
                <a:latin typeface="Arial"/>
                <a:cs typeface="Arial"/>
              </a:rPr>
              <a:t>Documentation,  licensing, and</a:t>
            </a:r>
            <a:r>
              <a:rPr sz="1400" b="1" spc="-8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64646"/>
                </a:solidFill>
                <a:latin typeface="Arial"/>
                <a:cs typeface="Arial"/>
              </a:rPr>
              <a:t>training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5414" y="184149"/>
            <a:ext cx="48698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5" dirty="0"/>
              <a:t>Databases </a:t>
            </a:r>
            <a:r>
              <a:rPr sz="2600" spc="10" dirty="0"/>
              <a:t>are </a:t>
            </a:r>
            <a:r>
              <a:rPr sz="2600" spc="15" dirty="0"/>
              <a:t>hard </a:t>
            </a:r>
            <a:r>
              <a:rPr sz="2600" spc="10" dirty="0"/>
              <a:t>to</a:t>
            </a:r>
            <a:r>
              <a:rPr sz="2600" spc="-70" dirty="0"/>
              <a:t> </a:t>
            </a:r>
            <a:r>
              <a:rPr sz="2600" spc="15" dirty="0"/>
              <a:t>manage</a:t>
            </a:r>
            <a:endParaRPr sz="2600"/>
          </a:p>
        </p:txBody>
      </p:sp>
      <p:grpSp>
        <p:nvGrpSpPr>
          <p:cNvPr id="14" name="object 14"/>
          <p:cNvGrpSpPr/>
          <p:nvPr/>
        </p:nvGrpSpPr>
        <p:grpSpPr>
          <a:xfrm>
            <a:off x="3779520" y="1566672"/>
            <a:ext cx="2489200" cy="599440"/>
            <a:chOff x="3779520" y="1566672"/>
            <a:chExt cx="2489200" cy="599440"/>
          </a:xfrm>
        </p:grpSpPr>
        <p:sp>
          <p:nvSpPr>
            <p:cNvPr id="15" name="object 15"/>
            <p:cNvSpPr/>
            <p:nvPr/>
          </p:nvSpPr>
          <p:spPr>
            <a:xfrm>
              <a:off x="3779520" y="1566672"/>
              <a:ext cx="505968" cy="4983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0574" y="1597914"/>
              <a:ext cx="400050" cy="392430"/>
            </a:xfrm>
            <a:custGeom>
              <a:avLst/>
              <a:gdLst/>
              <a:ahLst/>
              <a:cxnLst/>
              <a:rect l="l" t="t" r="r" b="b"/>
              <a:pathLst>
                <a:path w="400050" h="392430">
                  <a:moveTo>
                    <a:pt x="0" y="0"/>
                  </a:moveTo>
                  <a:lnTo>
                    <a:pt x="400050" y="391922"/>
                  </a:lnTo>
                </a:path>
              </a:pathLst>
            </a:custGeom>
            <a:ln w="25908">
              <a:solidFill>
                <a:srgbClr val="1515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5736" y="1566672"/>
              <a:ext cx="431291" cy="498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1362" y="1597914"/>
              <a:ext cx="322580" cy="392430"/>
            </a:xfrm>
            <a:custGeom>
              <a:avLst/>
              <a:gdLst/>
              <a:ahLst/>
              <a:cxnLst/>
              <a:rect l="l" t="t" r="r" b="b"/>
              <a:pathLst>
                <a:path w="322579" h="392430">
                  <a:moveTo>
                    <a:pt x="322452" y="0"/>
                  </a:moveTo>
                  <a:lnTo>
                    <a:pt x="0" y="391922"/>
                  </a:lnTo>
                </a:path>
              </a:pathLst>
            </a:custGeom>
            <a:ln w="25908">
              <a:solidFill>
                <a:srgbClr val="1515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0096" y="1725168"/>
              <a:ext cx="928115" cy="4404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95722" y="1759458"/>
              <a:ext cx="824865" cy="330200"/>
            </a:xfrm>
            <a:custGeom>
              <a:avLst/>
              <a:gdLst/>
              <a:ahLst/>
              <a:cxnLst/>
              <a:rect l="l" t="t" r="r" b="b"/>
              <a:pathLst>
                <a:path w="824864" h="330200">
                  <a:moveTo>
                    <a:pt x="824356" y="0"/>
                  </a:moveTo>
                  <a:lnTo>
                    <a:pt x="0" y="330199"/>
                  </a:lnTo>
                </a:path>
              </a:pathLst>
            </a:custGeom>
            <a:ln w="25908">
              <a:solidFill>
                <a:srgbClr val="1515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25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Hosting </a:t>
            </a:r>
            <a:r>
              <a:rPr spc="-15" dirty="0"/>
              <a:t>your </a:t>
            </a:r>
            <a:r>
              <a:rPr spc="-5" dirty="0"/>
              <a:t>databases on</a:t>
            </a:r>
            <a:r>
              <a:rPr spc="120" dirty="0"/>
              <a:t> </a:t>
            </a:r>
            <a:r>
              <a:rPr spc="-5" dirty="0"/>
              <a:t>premises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5901" y="3326891"/>
            <a:ext cx="3196590" cy="1663064"/>
            <a:chOff x="1055901" y="3326891"/>
            <a:chExt cx="3196590" cy="1663064"/>
          </a:xfrm>
        </p:grpSpPr>
        <p:sp>
          <p:nvSpPr>
            <p:cNvPr id="4" name="object 4"/>
            <p:cNvSpPr/>
            <p:nvPr/>
          </p:nvSpPr>
          <p:spPr>
            <a:xfrm>
              <a:off x="1055901" y="3332765"/>
              <a:ext cx="890477" cy="16570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2331" y="4088891"/>
              <a:ext cx="597535" cy="332740"/>
            </a:xfrm>
            <a:custGeom>
              <a:avLst/>
              <a:gdLst/>
              <a:ahLst/>
              <a:cxnLst/>
              <a:rect l="l" t="t" r="r" b="b"/>
              <a:pathLst>
                <a:path w="597535" h="332739">
                  <a:moveTo>
                    <a:pt x="542036" y="0"/>
                  </a:moveTo>
                  <a:lnTo>
                    <a:pt x="55371" y="0"/>
                  </a:lnTo>
                  <a:lnTo>
                    <a:pt x="33818" y="4351"/>
                  </a:lnTo>
                  <a:lnTo>
                    <a:pt x="16217" y="16217"/>
                  </a:lnTo>
                  <a:lnTo>
                    <a:pt x="4351" y="33818"/>
                  </a:lnTo>
                  <a:lnTo>
                    <a:pt x="0" y="55372"/>
                  </a:lnTo>
                  <a:lnTo>
                    <a:pt x="0" y="276860"/>
                  </a:lnTo>
                  <a:lnTo>
                    <a:pt x="4351" y="298413"/>
                  </a:lnTo>
                  <a:lnTo>
                    <a:pt x="16217" y="316014"/>
                  </a:lnTo>
                  <a:lnTo>
                    <a:pt x="33818" y="327880"/>
                  </a:lnTo>
                  <a:lnTo>
                    <a:pt x="55371" y="332232"/>
                  </a:lnTo>
                  <a:lnTo>
                    <a:pt x="542036" y="332232"/>
                  </a:lnTo>
                  <a:lnTo>
                    <a:pt x="563600" y="327880"/>
                  </a:lnTo>
                  <a:lnTo>
                    <a:pt x="581199" y="316014"/>
                  </a:lnTo>
                  <a:lnTo>
                    <a:pt x="593060" y="298413"/>
                  </a:lnTo>
                  <a:lnTo>
                    <a:pt x="597407" y="276860"/>
                  </a:lnTo>
                  <a:lnTo>
                    <a:pt x="597407" y="55372"/>
                  </a:lnTo>
                  <a:lnTo>
                    <a:pt x="593060" y="33818"/>
                  </a:lnTo>
                  <a:lnTo>
                    <a:pt x="581199" y="16217"/>
                  </a:lnTo>
                  <a:lnTo>
                    <a:pt x="563600" y="4351"/>
                  </a:lnTo>
                  <a:lnTo>
                    <a:pt x="5420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9676" y="3326891"/>
              <a:ext cx="2272665" cy="899160"/>
            </a:xfrm>
            <a:custGeom>
              <a:avLst/>
              <a:gdLst/>
              <a:ahLst/>
              <a:cxnLst/>
              <a:rect l="l" t="t" r="r" b="b"/>
              <a:pathLst>
                <a:path w="2272665" h="899160">
                  <a:moveTo>
                    <a:pt x="2272284" y="684530"/>
                  </a:moveTo>
                  <a:lnTo>
                    <a:pt x="2268905" y="667829"/>
                  </a:lnTo>
                  <a:lnTo>
                    <a:pt x="2259723" y="654177"/>
                  </a:lnTo>
                  <a:lnTo>
                    <a:pt x="2246084" y="644982"/>
                  </a:lnTo>
                  <a:lnTo>
                    <a:pt x="2229358" y="641604"/>
                  </a:lnTo>
                  <a:lnTo>
                    <a:pt x="42926" y="641604"/>
                  </a:lnTo>
                  <a:lnTo>
                    <a:pt x="26187" y="644982"/>
                  </a:lnTo>
                  <a:lnTo>
                    <a:pt x="12547" y="654177"/>
                  </a:lnTo>
                  <a:lnTo>
                    <a:pt x="3365" y="667829"/>
                  </a:lnTo>
                  <a:lnTo>
                    <a:pt x="0" y="684530"/>
                  </a:lnTo>
                  <a:lnTo>
                    <a:pt x="0" y="856234"/>
                  </a:lnTo>
                  <a:lnTo>
                    <a:pt x="3365" y="872947"/>
                  </a:lnTo>
                  <a:lnTo>
                    <a:pt x="12547" y="886599"/>
                  </a:lnTo>
                  <a:lnTo>
                    <a:pt x="26187" y="895794"/>
                  </a:lnTo>
                  <a:lnTo>
                    <a:pt x="42926" y="899160"/>
                  </a:lnTo>
                  <a:lnTo>
                    <a:pt x="2229358" y="899160"/>
                  </a:lnTo>
                  <a:lnTo>
                    <a:pt x="2246084" y="895794"/>
                  </a:lnTo>
                  <a:lnTo>
                    <a:pt x="2259723" y="886599"/>
                  </a:lnTo>
                  <a:lnTo>
                    <a:pt x="2268905" y="872947"/>
                  </a:lnTo>
                  <a:lnTo>
                    <a:pt x="2272284" y="856234"/>
                  </a:lnTo>
                  <a:lnTo>
                    <a:pt x="2272284" y="684530"/>
                  </a:lnTo>
                  <a:close/>
                </a:path>
                <a:path w="2272665" h="899160">
                  <a:moveTo>
                    <a:pt x="2272284" y="375158"/>
                  </a:moveTo>
                  <a:lnTo>
                    <a:pt x="2268905" y="358432"/>
                  </a:lnTo>
                  <a:lnTo>
                    <a:pt x="2259723" y="344792"/>
                  </a:lnTo>
                  <a:lnTo>
                    <a:pt x="2246084" y="335610"/>
                  </a:lnTo>
                  <a:lnTo>
                    <a:pt x="2229358" y="332232"/>
                  </a:lnTo>
                  <a:lnTo>
                    <a:pt x="42926" y="332232"/>
                  </a:lnTo>
                  <a:lnTo>
                    <a:pt x="26187" y="335610"/>
                  </a:lnTo>
                  <a:lnTo>
                    <a:pt x="12547" y="344792"/>
                  </a:lnTo>
                  <a:lnTo>
                    <a:pt x="3365" y="358432"/>
                  </a:lnTo>
                  <a:lnTo>
                    <a:pt x="0" y="375158"/>
                  </a:lnTo>
                  <a:lnTo>
                    <a:pt x="0" y="546862"/>
                  </a:lnTo>
                  <a:lnTo>
                    <a:pt x="3365" y="563575"/>
                  </a:lnTo>
                  <a:lnTo>
                    <a:pt x="12547" y="577227"/>
                  </a:lnTo>
                  <a:lnTo>
                    <a:pt x="26187" y="586422"/>
                  </a:lnTo>
                  <a:lnTo>
                    <a:pt x="42926" y="589788"/>
                  </a:lnTo>
                  <a:lnTo>
                    <a:pt x="2229358" y="589788"/>
                  </a:lnTo>
                  <a:lnTo>
                    <a:pt x="2246084" y="586422"/>
                  </a:lnTo>
                  <a:lnTo>
                    <a:pt x="2259723" y="577227"/>
                  </a:lnTo>
                  <a:lnTo>
                    <a:pt x="2268905" y="563575"/>
                  </a:lnTo>
                  <a:lnTo>
                    <a:pt x="2272284" y="546862"/>
                  </a:lnTo>
                  <a:lnTo>
                    <a:pt x="2272284" y="375158"/>
                  </a:lnTo>
                  <a:close/>
                </a:path>
                <a:path w="2272665" h="899160">
                  <a:moveTo>
                    <a:pt x="2272284" y="42926"/>
                  </a:moveTo>
                  <a:lnTo>
                    <a:pt x="2268905" y="26200"/>
                  </a:lnTo>
                  <a:lnTo>
                    <a:pt x="2259723" y="12560"/>
                  </a:lnTo>
                  <a:lnTo>
                    <a:pt x="2246084" y="3378"/>
                  </a:lnTo>
                  <a:lnTo>
                    <a:pt x="2229358" y="0"/>
                  </a:lnTo>
                  <a:lnTo>
                    <a:pt x="42926" y="0"/>
                  </a:lnTo>
                  <a:lnTo>
                    <a:pt x="26187" y="3378"/>
                  </a:lnTo>
                  <a:lnTo>
                    <a:pt x="12547" y="12560"/>
                  </a:lnTo>
                  <a:lnTo>
                    <a:pt x="3365" y="26200"/>
                  </a:lnTo>
                  <a:lnTo>
                    <a:pt x="0" y="42926"/>
                  </a:lnTo>
                  <a:lnTo>
                    <a:pt x="0" y="214630"/>
                  </a:lnTo>
                  <a:lnTo>
                    <a:pt x="3365" y="231368"/>
                  </a:lnTo>
                  <a:lnTo>
                    <a:pt x="12547" y="245008"/>
                  </a:lnTo>
                  <a:lnTo>
                    <a:pt x="26187" y="254190"/>
                  </a:lnTo>
                  <a:lnTo>
                    <a:pt x="42926" y="257556"/>
                  </a:lnTo>
                  <a:lnTo>
                    <a:pt x="2229358" y="257556"/>
                  </a:lnTo>
                  <a:lnTo>
                    <a:pt x="2246084" y="254190"/>
                  </a:lnTo>
                  <a:lnTo>
                    <a:pt x="2259723" y="245008"/>
                  </a:lnTo>
                  <a:lnTo>
                    <a:pt x="2268905" y="231368"/>
                  </a:lnTo>
                  <a:lnTo>
                    <a:pt x="2272284" y="214630"/>
                  </a:lnTo>
                  <a:lnTo>
                    <a:pt x="2272284" y="42926"/>
                  </a:lnTo>
                  <a:close/>
                </a:path>
              </a:pathLst>
            </a:custGeom>
            <a:solidFill>
              <a:srgbClr val="919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975104" y="900683"/>
            <a:ext cx="2277110" cy="2045335"/>
          </a:xfrm>
          <a:custGeom>
            <a:avLst/>
            <a:gdLst/>
            <a:ahLst/>
            <a:cxnLst/>
            <a:rect l="l" t="t" r="r" b="b"/>
            <a:pathLst>
              <a:path w="2277110" h="2045335">
                <a:moveTo>
                  <a:pt x="2272284" y="42926"/>
                </a:moveTo>
                <a:lnTo>
                  <a:pt x="2268905" y="26200"/>
                </a:lnTo>
                <a:lnTo>
                  <a:pt x="2259723" y="12560"/>
                </a:lnTo>
                <a:lnTo>
                  <a:pt x="2246084" y="3378"/>
                </a:lnTo>
                <a:lnTo>
                  <a:pt x="2229358" y="0"/>
                </a:lnTo>
                <a:lnTo>
                  <a:pt x="42926" y="0"/>
                </a:lnTo>
                <a:lnTo>
                  <a:pt x="26187" y="3378"/>
                </a:lnTo>
                <a:lnTo>
                  <a:pt x="12547" y="12560"/>
                </a:lnTo>
                <a:lnTo>
                  <a:pt x="3365" y="26200"/>
                </a:lnTo>
                <a:lnTo>
                  <a:pt x="0" y="42926"/>
                </a:lnTo>
                <a:lnTo>
                  <a:pt x="0" y="214630"/>
                </a:lnTo>
                <a:lnTo>
                  <a:pt x="3365" y="231368"/>
                </a:lnTo>
                <a:lnTo>
                  <a:pt x="12547" y="245008"/>
                </a:lnTo>
                <a:lnTo>
                  <a:pt x="26187" y="254190"/>
                </a:lnTo>
                <a:lnTo>
                  <a:pt x="42926" y="257556"/>
                </a:lnTo>
                <a:lnTo>
                  <a:pt x="2229358" y="257556"/>
                </a:lnTo>
                <a:lnTo>
                  <a:pt x="2246084" y="254190"/>
                </a:lnTo>
                <a:lnTo>
                  <a:pt x="2259723" y="245008"/>
                </a:lnTo>
                <a:lnTo>
                  <a:pt x="2268905" y="231368"/>
                </a:lnTo>
                <a:lnTo>
                  <a:pt x="2272284" y="214630"/>
                </a:lnTo>
                <a:lnTo>
                  <a:pt x="2272284" y="42926"/>
                </a:lnTo>
                <a:close/>
              </a:path>
              <a:path w="2277110" h="2045335">
                <a:moveTo>
                  <a:pt x="2276856" y="1830578"/>
                </a:moveTo>
                <a:lnTo>
                  <a:pt x="2273477" y="1813852"/>
                </a:lnTo>
                <a:lnTo>
                  <a:pt x="2264295" y="1800212"/>
                </a:lnTo>
                <a:lnTo>
                  <a:pt x="2250656" y="1791030"/>
                </a:lnTo>
                <a:lnTo>
                  <a:pt x="2233930" y="1787652"/>
                </a:lnTo>
                <a:lnTo>
                  <a:pt x="47498" y="1787652"/>
                </a:lnTo>
                <a:lnTo>
                  <a:pt x="30759" y="1791030"/>
                </a:lnTo>
                <a:lnTo>
                  <a:pt x="17119" y="1800212"/>
                </a:lnTo>
                <a:lnTo>
                  <a:pt x="7937" y="1813852"/>
                </a:lnTo>
                <a:lnTo>
                  <a:pt x="4572" y="1830578"/>
                </a:lnTo>
                <a:lnTo>
                  <a:pt x="4572" y="2002282"/>
                </a:lnTo>
                <a:lnTo>
                  <a:pt x="7937" y="2019020"/>
                </a:lnTo>
                <a:lnTo>
                  <a:pt x="17119" y="2032660"/>
                </a:lnTo>
                <a:lnTo>
                  <a:pt x="30759" y="2041842"/>
                </a:lnTo>
                <a:lnTo>
                  <a:pt x="47498" y="2045208"/>
                </a:lnTo>
                <a:lnTo>
                  <a:pt x="2233930" y="2045208"/>
                </a:lnTo>
                <a:lnTo>
                  <a:pt x="2250656" y="2041842"/>
                </a:lnTo>
                <a:lnTo>
                  <a:pt x="2264295" y="2032660"/>
                </a:lnTo>
                <a:lnTo>
                  <a:pt x="2273477" y="2019020"/>
                </a:lnTo>
                <a:lnTo>
                  <a:pt x="2276856" y="2002282"/>
                </a:lnTo>
                <a:lnTo>
                  <a:pt x="2276856" y="1830578"/>
                </a:lnTo>
                <a:close/>
              </a:path>
              <a:path w="2277110" h="2045335">
                <a:moveTo>
                  <a:pt x="2276856" y="1528826"/>
                </a:moveTo>
                <a:lnTo>
                  <a:pt x="2273477" y="1512100"/>
                </a:lnTo>
                <a:lnTo>
                  <a:pt x="2264295" y="1498460"/>
                </a:lnTo>
                <a:lnTo>
                  <a:pt x="2250656" y="1489278"/>
                </a:lnTo>
                <a:lnTo>
                  <a:pt x="2233930" y="1485900"/>
                </a:lnTo>
                <a:lnTo>
                  <a:pt x="47498" y="1485900"/>
                </a:lnTo>
                <a:lnTo>
                  <a:pt x="30759" y="1489278"/>
                </a:lnTo>
                <a:lnTo>
                  <a:pt x="17119" y="1498460"/>
                </a:lnTo>
                <a:lnTo>
                  <a:pt x="7937" y="1512100"/>
                </a:lnTo>
                <a:lnTo>
                  <a:pt x="4572" y="1528826"/>
                </a:lnTo>
                <a:lnTo>
                  <a:pt x="4572" y="1700530"/>
                </a:lnTo>
                <a:lnTo>
                  <a:pt x="7937" y="1717268"/>
                </a:lnTo>
                <a:lnTo>
                  <a:pt x="17119" y="1730908"/>
                </a:lnTo>
                <a:lnTo>
                  <a:pt x="30759" y="1740090"/>
                </a:lnTo>
                <a:lnTo>
                  <a:pt x="47498" y="1743456"/>
                </a:lnTo>
                <a:lnTo>
                  <a:pt x="2233930" y="1743456"/>
                </a:lnTo>
                <a:lnTo>
                  <a:pt x="2250656" y="1740090"/>
                </a:lnTo>
                <a:lnTo>
                  <a:pt x="2264295" y="1730908"/>
                </a:lnTo>
                <a:lnTo>
                  <a:pt x="2273477" y="1717268"/>
                </a:lnTo>
                <a:lnTo>
                  <a:pt x="2276856" y="1700530"/>
                </a:lnTo>
                <a:lnTo>
                  <a:pt x="2276856" y="1528826"/>
                </a:lnTo>
                <a:close/>
              </a:path>
              <a:path w="2277110" h="2045335">
                <a:moveTo>
                  <a:pt x="2276856" y="1228598"/>
                </a:moveTo>
                <a:lnTo>
                  <a:pt x="2273477" y="1211872"/>
                </a:lnTo>
                <a:lnTo>
                  <a:pt x="2264295" y="1198232"/>
                </a:lnTo>
                <a:lnTo>
                  <a:pt x="2250656" y="1189050"/>
                </a:lnTo>
                <a:lnTo>
                  <a:pt x="2233930" y="1185672"/>
                </a:lnTo>
                <a:lnTo>
                  <a:pt x="47498" y="1185672"/>
                </a:lnTo>
                <a:lnTo>
                  <a:pt x="30759" y="1189050"/>
                </a:lnTo>
                <a:lnTo>
                  <a:pt x="17119" y="1198232"/>
                </a:lnTo>
                <a:lnTo>
                  <a:pt x="7937" y="1211872"/>
                </a:lnTo>
                <a:lnTo>
                  <a:pt x="4572" y="1228598"/>
                </a:lnTo>
                <a:lnTo>
                  <a:pt x="4572" y="1400302"/>
                </a:lnTo>
                <a:lnTo>
                  <a:pt x="7937" y="1417040"/>
                </a:lnTo>
                <a:lnTo>
                  <a:pt x="17119" y="1430680"/>
                </a:lnTo>
                <a:lnTo>
                  <a:pt x="30759" y="1439862"/>
                </a:lnTo>
                <a:lnTo>
                  <a:pt x="47498" y="1443228"/>
                </a:lnTo>
                <a:lnTo>
                  <a:pt x="2233930" y="1443228"/>
                </a:lnTo>
                <a:lnTo>
                  <a:pt x="2250656" y="1439862"/>
                </a:lnTo>
                <a:lnTo>
                  <a:pt x="2264295" y="1430680"/>
                </a:lnTo>
                <a:lnTo>
                  <a:pt x="2273477" y="1417040"/>
                </a:lnTo>
                <a:lnTo>
                  <a:pt x="2276856" y="1400302"/>
                </a:lnTo>
                <a:lnTo>
                  <a:pt x="2276856" y="1228598"/>
                </a:lnTo>
                <a:close/>
              </a:path>
              <a:path w="2277110" h="2045335">
                <a:moveTo>
                  <a:pt x="2276856" y="931418"/>
                </a:moveTo>
                <a:lnTo>
                  <a:pt x="2273477" y="914692"/>
                </a:lnTo>
                <a:lnTo>
                  <a:pt x="2264295" y="901052"/>
                </a:lnTo>
                <a:lnTo>
                  <a:pt x="2250656" y="891870"/>
                </a:lnTo>
                <a:lnTo>
                  <a:pt x="2233930" y="888492"/>
                </a:lnTo>
                <a:lnTo>
                  <a:pt x="47498" y="888492"/>
                </a:lnTo>
                <a:lnTo>
                  <a:pt x="30759" y="891870"/>
                </a:lnTo>
                <a:lnTo>
                  <a:pt x="17119" y="901052"/>
                </a:lnTo>
                <a:lnTo>
                  <a:pt x="7937" y="914692"/>
                </a:lnTo>
                <a:lnTo>
                  <a:pt x="4572" y="931418"/>
                </a:lnTo>
                <a:lnTo>
                  <a:pt x="4572" y="1103122"/>
                </a:lnTo>
                <a:lnTo>
                  <a:pt x="7937" y="1119860"/>
                </a:lnTo>
                <a:lnTo>
                  <a:pt x="17119" y="1133500"/>
                </a:lnTo>
                <a:lnTo>
                  <a:pt x="30759" y="1142682"/>
                </a:lnTo>
                <a:lnTo>
                  <a:pt x="47498" y="1146048"/>
                </a:lnTo>
                <a:lnTo>
                  <a:pt x="2233930" y="1146048"/>
                </a:lnTo>
                <a:lnTo>
                  <a:pt x="2250656" y="1142682"/>
                </a:lnTo>
                <a:lnTo>
                  <a:pt x="2264295" y="1133500"/>
                </a:lnTo>
                <a:lnTo>
                  <a:pt x="2273477" y="1119860"/>
                </a:lnTo>
                <a:lnTo>
                  <a:pt x="2276856" y="1103122"/>
                </a:lnTo>
                <a:lnTo>
                  <a:pt x="2276856" y="931418"/>
                </a:lnTo>
                <a:close/>
              </a:path>
              <a:path w="2277110" h="2045335">
                <a:moveTo>
                  <a:pt x="2276856" y="632714"/>
                </a:moveTo>
                <a:lnTo>
                  <a:pt x="2273477" y="615988"/>
                </a:lnTo>
                <a:lnTo>
                  <a:pt x="2264295" y="602348"/>
                </a:lnTo>
                <a:lnTo>
                  <a:pt x="2250656" y="593166"/>
                </a:lnTo>
                <a:lnTo>
                  <a:pt x="2233930" y="589788"/>
                </a:lnTo>
                <a:lnTo>
                  <a:pt x="47498" y="589788"/>
                </a:lnTo>
                <a:lnTo>
                  <a:pt x="30759" y="593166"/>
                </a:lnTo>
                <a:lnTo>
                  <a:pt x="17119" y="602348"/>
                </a:lnTo>
                <a:lnTo>
                  <a:pt x="7937" y="615988"/>
                </a:lnTo>
                <a:lnTo>
                  <a:pt x="4572" y="632714"/>
                </a:lnTo>
                <a:lnTo>
                  <a:pt x="4572" y="804418"/>
                </a:lnTo>
                <a:lnTo>
                  <a:pt x="7937" y="821156"/>
                </a:lnTo>
                <a:lnTo>
                  <a:pt x="17119" y="834796"/>
                </a:lnTo>
                <a:lnTo>
                  <a:pt x="30759" y="843978"/>
                </a:lnTo>
                <a:lnTo>
                  <a:pt x="47498" y="847344"/>
                </a:lnTo>
                <a:lnTo>
                  <a:pt x="2233930" y="847344"/>
                </a:lnTo>
                <a:lnTo>
                  <a:pt x="2250656" y="843978"/>
                </a:lnTo>
                <a:lnTo>
                  <a:pt x="2264295" y="834796"/>
                </a:lnTo>
                <a:lnTo>
                  <a:pt x="2273477" y="821156"/>
                </a:lnTo>
                <a:lnTo>
                  <a:pt x="2276856" y="804418"/>
                </a:lnTo>
                <a:lnTo>
                  <a:pt x="2276856" y="632714"/>
                </a:lnTo>
                <a:close/>
              </a:path>
              <a:path w="2277110" h="2045335">
                <a:moveTo>
                  <a:pt x="2276856" y="340106"/>
                </a:moveTo>
                <a:lnTo>
                  <a:pt x="2273477" y="323380"/>
                </a:lnTo>
                <a:lnTo>
                  <a:pt x="2264295" y="309740"/>
                </a:lnTo>
                <a:lnTo>
                  <a:pt x="2250656" y="300558"/>
                </a:lnTo>
                <a:lnTo>
                  <a:pt x="2233930" y="297180"/>
                </a:lnTo>
                <a:lnTo>
                  <a:pt x="47498" y="297180"/>
                </a:lnTo>
                <a:lnTo>
                  <a:pt x="30759" y="300558"/>
                </a:lnTo>
                <a:lnTo>
                  <a:pt x="17119" y="309740"/>
                </a:lnTo>
                <a:lnTo>
                  <a:pt x="7937" y="323380"/>
                </a:lnTo>
                <a:lnTo>
                  <a:pt x="4572" y="340106"/>
                </a:lnTo>
                <a:lnTo>
                  <a:pt x="4572" y="511810"/>
                </a:lnTo>
                <a:lnTo>
                  <a:pt x="7937" y="528548"/>
                </a:lnTo>
                <a:lnTo>
                  <a:pt x="17119" y="542188"/>
                </a:lnTo>
                <a:lnTo>
                  <a:pt x="30759" y="551370"/>
                </a:lnTo>
                <a:lnTo>
                  <a:pt x="47498" y="554736"/>
                </a:lnTo>
                <a:lnTo>
                  <a:pt x="2233930" y="554736"/>
                </a:lnTo>
                <a:lnTo>
                  <a:pt x="2250656" y="551370"/>
                </a:lnTo>
                <a:lnTo>
                  <a:pt x="2264295" y="542188"/>
                </a:lnTo>
                <a:lnTo>
                  <a:pt x="2273477" y="528548"/>
                </a:lnTo>
                <a:lnTo>
                  <a:pt x="2276856" y="511810"/>
                </a:lnTo>
                <a:lnTo>
                  <a:pt x="2276856" y="340106"/>
                </a:lnTo>
                <a:close/>
              </a:path>
            </a:pathLst>
          </a:custGeom>
          <a:solidFill>
            <a:srgbClr val="919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3000755"/>
            <a:ext cx="2272665" cy="257810"/>
          </a:xfrm>
          <a:custGeom>
            <a:avLst/>
            <a:gdLst/>
            <a:ahLst/>
            <a:cxnLst/>
            <a:rect l="l" t="t" r="r" b="b"/>
            <a:pathLst>
              <a:path w="2272665" h="257810">
                <a:moveTo>
                  <a:pt x="2229358" y="0"/>
                </a:moveTo>
                <a:lnTo>
                  <a:pt x="42925" y="0"/>
                </a:lnTo>
                <a:lnTo>
                  <a:pt x="26199" y="3367"/>
                </a:lnTo>
                <a:lnTo>
                  <a:pt x="12557" y="12557"/>
                </a:lnTo>
                <a:lnTo>
                  <a:pt x="3367" y="26199"/>
                </a:lnTo>
                <a:lnTo>
                  <a:pt x="0" y="42925"/>
                </a:lnTo>
                <a:lnTo>
                  <a:pt x="0" y="214630"/>
                </a:lnTo>
                <a:lnTo>
                  <a:pt x="3367" y="231356"/>
                </a:lnTo>
                <a:lnTo>
                  <a:pt x="12557" y="244998"/>
                </a:lnTo>
                <a:lnTo>
                  <a:pt x="26199" y="254188"/>
                </a:lnTo>
                <a:lnTo>
                  <a:pt x="42925" y="257556"/>
                </a:lnTo>
                <a:lnTo>
                  <a:pt x="2229358" y="257556"/>
                </a:lnTo>
                <a:lnTo>
                  <a:pt x="2246084" y="254188"/>
                </a:lnTo>
                <a:lnTo>
                  <a:pt x="2259726" y="244998"/>
                </a:lnTo>
                <a:lnTo>
                  <a:pt x="2268916" y="231356"/>
                </a:lnTo>
                <a:lnTo>
                  <a:pt x="2272284" y="214630"/>
                </a:lnTo>
                <a:lnTo>
                  <a:pt x="2272284" y="42925"/>
                </a:lnTo>
                <a:lnTo>
                  <a:pt x="2268916" y="26199"/>
                </a:lnTo>
                <a:lnTo>
                  <a:pt x="2259726" y="12557"/>
                </a:lnTo>
                <a:lnTo>
                  <a:pt x="2246084" y="3367"/>
                </a:lnTo>
                <a:lnTo>
                  <a:pt x="2229358" y="0"/>
                </a:lnTo>
                <a:close/>
              </a:path>
            </a:pathLst>
          </a:custGeom>
          <a:solidFill>
            <a:srgbClr val="919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0094" y="820013"/>
            <a:ext cx="2428240" cy="355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3594" marR="283845" indent="-5080">
              <a:lnSpc>
                <a:spcPct val="1396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optimization  Scaling</a:t>
            </a:r>
            <a:endParaRPr sz="1400">
              <a:latin typeface="Arial"/>
              <a:cs typeface="Arial"/>
            </a:endParaRPr>
          </a:p>
          <a:p>
            <a:pPr marL="823594">
              <a:lnSpc>
                <a:spcPct val="100000"/>
              </a:lnSpc>
              <a:spcBef>
                <a:spcPts val="6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availability</a:t>
            </a:r>
            <a:endParaRPr sz="1400">
              <a:latin typeface="Arial"/>
              <a:cs typeface="Arial"/>
            </a:endParaRPr>
          </a:p>
          <a:p>
            <a:pPr marL="823594" marR="123189">
              <a:lnSpc>
                <a:spcPct val="1395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backups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s/w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patches</a:t>
            </a:r>
            <a:endParaRPr sz="1400">
              <a:latin typeface="Arial"/>
              <a:cs typeface="Arial"/>
            </a:endParaRPr>
          </a:p>
          <a:p>
            <a:pPr marL="823594">
              <a:lnSpc>
                <a:spcPct val="100000"/>
              </a:lnSpc>
              <a:spcBef>
                <a:spcPts val="6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s/w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installs</a:t>
            </a:r>
            <a:endParaRPr sz="1400">
              <a:latin typeface="Arial"/>
              <a:cs typeface="Arial"/>
            </a:endParaRPr>
          </a:p>
          <a:p>
            <a:pPr marL="823594" marR="447040">
              <a:lnSpc>
                <a:spcPts val="2460"/>
              </a:lnSpc>
              <a:spcBef>
                <a:spcPts val="1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OS patches  OS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  <a:endParaRPr sz="1400">
              <a:latin typeface="Arial"/>
              <a:cs typeface="Arial"/>
            </a:endParaRPr>
          </a:p>
          <a:p>
            <a:pPr marL="823594"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1400">
              <a:latin typeface="Arial"/>
              <a:cs typeface="Arial"/>
            </a:endParaRPr>
          </a:p>
          <a:p>
            <a:pPr marL="823594" marR="175895">
              <a:lnSpc>
                <a:spcPct val="145000"/>
              </a:lnSpc>
              <a:spcBef>
                <a:spcPts val="1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Rack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&amp; stack 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Power,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HVAC,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73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Hosting </a:t>
            </a:r>
            <a:r>
              <a:rPr spc="-15" dirty="0"/>
              <a:t>your </a:t>
            </a:r>
            <a:r>
              <a:rPr spc="-5" dirty="0"/>
              <a:t>databases in Amazon</a:t>
            </a:r>
            <a:r>
              <a:rPr spc="30" dirty="0"/>
              <a:t> </a:t>
            </a:r>
            <a:r>
              <a:rPr spc="-5" dirty="0"/>
              <a:t>EC2</a:t>
            </a:r>
          </a:p>
        </p:txBody>
      </p:sp>
      <p:sp>
        <p:nvSpPr>
          <p:cNvPr id="3" name="object 3"/>
          <p:cNvSpPr/>
          <p:nvPr/>
        </p:nvSpPr>
        <p:spPr>
          <a:xfrm>
            <a:off x="4966715" y="3493008"/>
            <a:ext cx="2452370" cy="375285"/>
          </a:xfrm>
          <a:custGeom>
            <a:avLst/>
            <a:gdLst/>
            <a:ahLst/>
            <a:cxnLst/>
            <a:rect l="l" t="t" r="r" b="b"/>
            <a:pathLst>
              <a:path w="2452370" h="375285">
                <a:moveTo>
                  <a:pt x="2389632" y="0"/>
                </a:moveTo>
                <a:lnTo>
                  <a:pt x="62484" y="0"/>
                </a:lnTo>
                <a:lnTo>
                  <a:pt x="38147" y="4905"/>
                </a:lnTo>
                <a:lnTo>
                  <a:pt x="18287" y="18288"/>
                </a:lnTo>
                <a:lnTo>
                  <a:pt x="4905" y="38147"/>
                </a:lnTo>
                <a:lnTo>
                  <a:pt x="0" y="62484"/>
                </a:lnTo>
                <a:lnTo>
                  <a:pt x="0" y="312420"/>
                </a:lnTo>
                <a:lnTo>
                  <a:pt x="4905" y="336756"/>
                </a:lnTo>
                <a:lnTo>
                  <a:pt x="18287" y="356616"/>
                </a:lnTo>
                <a:lnTo>
                  <a:pt x="38147" y="369998"/>
                </a:lnTo>
                <a:lnTo>
                  <a:pt x="62484" y="374904"/>
                </a:lnTo>
                <a:lnTo>
                  <a:pt x="2389632" y="374904"/>
                </a:lnTo>
                <a:lnTo>
                  <a:pt x="2413968" y="369998"/>
                </a:lnTo>
                <a:lnTo>
                  <a:pt x="2433828" y="356616"/>
                </a:lnTo>
                <a:lnTo>
                  <a:pt x="2447210" y="336756"/>
                </a:lnTo>
                <a:lnTo>
                  <a:pt x="2452116" y="312420"/>
                </a:lnTo>
                <a:lnTo>
                  <a:pt x="2452116" y="62484"/>
                </a:lnTo>
                <a:lnTo>
                  <a:pt x="2447210" y="38147"/>
                </a:lnTo>
                <a:lnTo>
                  <a:pt x="2433828" y="18288"/>
                </a:lnTo>
                <a:lnTo>
                  <a:pt x="2413968" y="4905"/>
                </a:lnTo>
                <a:lnTo>
                  <a:pt x="2389632" y="0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64633" y="3555949"/>
            <a:ext cx="14458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Power,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HVAC,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6715" y="3081527"/>
            <a:ext cx="2452370" cy="375285"/>
          </a:xfrm>
          <a:custGeom>
            <a:avLst/>
            <a:gdLst/>
            <a:ahLst/>
            <a:cxnLst/>
            <a:rect l="l" t="t" r="r" b="b"/>
            <a:pathLst>
              <a:path w="2452370" h="375285">
                <a:moveTo>
                  <a:pt x="2389632" y="0"/>
                </a:moveTo>
                <a:lnTo>
                  <a:pt x="62484" y="0"/>
                </a:lnTo>
                <a:lnTo>
                  <a:pt x="38147" y="4905"/>
                </a:lnTo>
                <a:lnTo>
                  <a:pt x="18287" y="18288"/>
                </a:lnTo>
                <a:lnTo>
                  <a:pt x="4905" y="38147"/>
                </a:lnTo>
                <a:lnTo>
                  <a:pt x="0" y="62484"/>
                </a:lnTo>
                <a:lnTo>
                  <a:pt x="0" y="312420"/>
                </a:lnTo>
                <a:lnTo>
                  <a:pt x="4905" y="336756"/>
                </a:lnTo>
                <a:lnTo>
                  <a:pt x="18287" y="356616"/>
                </a:lnTo>
                <a:lnTo>
                  <a:pt x="38147" y="369998"/>
                </a:lnTo>
                <a:lnTo>
                  <a:pt x="62484" y="374904"/>
                </a:lnTo>
                <a:lnTo>
                  <a:pt x="2389632" y="374904"/>
                </a:lnTo>
                <a:lnTo>
                  <a:pt x="2413968" y="369998"/>
                </a:lnTo>
                <a:lnTo>
                  <a:pt x="2433828" y="356616"/>
                </a:lnTo>
                <a:lnTo>
                  <a:pt x="2447210" y="336756"/>
                </a:lnTo>
                <a:lnTo>
                  <a:pt x="2452116" y="312420"/>
                </a:lnTo>
                <a:lnTo>
                  <a:pt x="2452116" y="62484"/>
                </a:lnTo>
                <a:lnTo>
                  <a:pt x="2447210" y="38147"/>
                </a:lnTo>
                <a:lnTo>
                  <a:pt x="2433828" y="18287"/>
                </a:lnTo>
                <a:lnTo>
                  <a:pt x="2413968" y="4905"/>
                </a:lnTo>
                <a:lnTo>
                  <a:pt x="2389632" y="0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64633" y="3144393"/>
            <a:ext cx="1064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Rack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6715" y="2667000"/>
            <a:ext cx="2452370" cy="375285"/>
          </a:xfrm>
          <a:custGeom>
            <a:avLst/>
            <a:gdLst/>
            <a:ahLst/>
            <a:cxnLst/>
            <a:rect l="l" t="t" r="r" b="b"/>
            <a:pathLst>
              <a:path w="2452370" h="375285">
                <a:moveTo>
                  <a:pt x="2389632" y="0"/>
                </a:moveTo>
                <a:lnTo>
                  <a:pt x="62484" y="0"/>
                </a:lnTo>
                <a:lnTo>
                  <a:pt x="38147" y="4905"/>
                </a:lnTo>
                <a:lnTo>
                  <a:pt x="18287" y="18287"/>
                </a:lnTo>
                <a:lnTo>
                  <a:pt x="4905" y="38147"/>
                </a:lnTo>
                <a:lnTo>
                  <a:pt x="0" y="62483"/>
                </a:lnTo>
                <a:lnTo>
                  <a:pt x="0" y="312419"/>
                </a:lnTo>
                <a:lnTo>
                  <a:pt x="4905" y="336756"/>
                </a:lnTo>
                <a:lnTo>
                  <a:pt x="18287" y="356616"/>
                </a:lnTo>
                <a:lnTo>
                  <a:pt x="38147" y="369998"/>
                </a:lnTo>
                <a:lnTo>
                  <a:pt x="62484" y="374904"/>
                </a:lnTo>
                <a:lnTo>
                  <a:pt x="2389632" y="374904"/>
                </a:lnTo>
                <a:lnTo>
                  <a:pt x="2413968" y="369998"/>
                </a:lnTo>
                <a:lnTo>
                  <a:pt x="2433828" y="356615"/>
                </a:lnTo>
                <a:lnTo>
                  <a:pt x="2447210" y="336756"/>
                </a:lnTo>
                <a:lnTo>
                  <a:pt x="2452116" y="312419"/>
                </a:lnTo>
                <a:lnTo>
                  <a:pt x="2452116" y="62483"/>
                </a:lnTo>
                <a:lnTo>
                  <a:pt x="2447210" y="38147"/>
                </a:lnTo>
                <a:lnTo>
                  <a:pt x="2433828" y="18287"/>
                </a:lnTo>
                <a:lnTo>
                  <a:pt x="2413968" y="4905"/>
                </a:lnTo>
                <a:lnTo>
                  <a:pt x="2389632" y="0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64633" y="2729611"/>
            <a:ext cx="1616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6715" y="2240279"/>
            <a:ext cx="2452370" cy="375285"/>
          </a:xfrm>
          <a:custGeom>
            <a:avLst/>
            <a:gdLst/>
            <a:ahLst/>
            <a:cxnLst/>
            <a:rect l="l" t="t" r="r" b="b"/>
            <a:pathLst>
              <a:path w="2452370" h="375285">
                <a:moveTo>
                  <a:pt x="2389632" y="0"/>
                </a:moveTo>
                <a:lnTo>
                  <a:pt x="62484" y="0"/>
                </a:lnTo>
                <a:lnTo>
                  <a:pt x="38147" y="4905"/>
                </a:lnTo>
                <a:lnTo>
                  <a:pt x="18287" y="18287"/>
                </a:lnTo>
                <a:lnTo>
                  <a:pt x="4905" y="38147"/>
                </a:lnTo>
                <a:lnTo>
                  <a:pt x="0" y="62483"/>
                </a:lnTo>
                <a:lnTo>
                  <a:pt x="0" y="312419"/>
                </a:lnTo>
                <a:lnTo>
                  <a:pt x="4905" y="336756"/>
                </a:lnTo>
                <a:lnTo>
                  <a:pt x="18287" y="356615"/>
                </a:lnTo>
                <a:lnTo>
                  <a:pt x="38147" y="369998"/>
                </a:lnTo>
                <a:lnTo>
                  <a:pt x="62484" y="374903"/>
                </a:lnTo>
                <a:lnTo>
                  <a:pt x="2389632" y="374903"/>
                </a:lnTo>
                <a:lnTo>
                  <a:pt x="2413968" y="369998"/>
                </a:lnTo>
                <a:lnTo>
                  <a:pt x="2433828" y="356615"/>
                </a:lnTo>
                <a:lnTo>
                  <a:pt x="2447210" y="336756"/>
                </a:lnTo>
                <a:lnTo>
                  <a:pt x="2452116" y="312419"/>
                </a:lnTo>
                <a:lnTo>
                  <a:pt x="2452116" y="62483"/>
                </a:lnTo>
                <a:lnTo>
                  <a:pt x="2447210" y="38147"/>
                </a:lnTo>
                <a:lnTo>
                  <a:pt x="2433828" y="18287"/>
                </a:lnTo>
                <a:lnTo>
                  <a:pt x="2413968" y="4905"/>
                </a:lnTo>
                <a:lnTo>
                  <a:pt x="2389632" y="0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64633" y="2302205"/>
            <a:ext cx="11747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2288" y="3259835"/>
            <a:ext cx="2379345" cy="611505"/>
          </a:xfrm>
          <a:custGeom>
            <a:avLst/>
            <a:gdLst/>
            <a:ahLst/>
            <a:cxnLst/>
            <a:rect l="l" t="t" r="r" b="b"/>
            <a:pathLst>
              <a:path w="2379345" h="611504">
                <a:moveTo>
                  <a:pt x="2378964" y="376174"/>
                </a:moveTo>
                <a:lnTo>
                  <a:pt x="2375255" y="357911"/>
                </a:lnTo>
                <a:lnTo>
                  <a:pt x="2365184" y="342963"/>
                </a:lnTo>
                <a:lnTo>
                  <a:pt x="2350236" y="332892"/>
                </a:lnTo>
                <a:lnTo>
                  <a:pt x="2331974" y="329184"/>
                </a:lnTo>
                <a:lnTo>
                  <a:pt x="46990" y="329184"/>
                </a:lnTo>
                <a:lnTo>
                  <a:pt x="28714" y="332892"/>
                </a:lnTo>
                <a:lnTo>
                  <a:pt x="13779" y="342963"/>
                </a:lnTo>
                <a:lnTo>
                  <a:pt x="3695" y="357911"/>
                </a:lnTo>
                <a:lnTo>
                  <a:pt x="0" y="376174"/>
                </a:lnTo>
                <a:lnTo>
                  <a:pt x="0" y="564134"/>
                </a:lnTo>
                <a:lnTo>
                  <a:pt x="3695" y="582409"/>
                </a:lnTo>
                <a:lnTo>
                  <a:pt x="13779" y="597344"/>
                </a:lnTo>
                <a:lnTo>
                  <a:pt x="28714" y="607428"/>
                </a:lnTo>
                <a:lnTo>
                  <a:pt x="46990" y="611124"/>
                </a:lnTo>
                <a:lnTo>
                  <a:pt x="2331974" y="611124"/>
                </a:lnTo>
                <a:lnTo>
                  <a:pt x="2350236" y="607428"/>
                </a:lnTo>
                <a:lnTo>
                  <a:pt x="2365184" y="597344"/>
                </a:lnTo>
                <a:lnTo>
                  <a:pt x="2375255" y="582409"/>
                </a:lnTo>
                <a:lnTo>
                  <a:pt x="2378964" y="564134"/>
                </a:lnTo>
                <a:lnTo>
                  <a:pt x="2378964" y="376174"/>
                </a:lnTo>
                <a:close/>
              </a:path>
              <a:path w="2379345" h="611504">
                <a:moveTo>
                  <a:pt x="2378964" y="46990"/>
                </a:moveTo>
                <a:lnTo>
                  <a:pt x="2375255" y="28727"/>
                </a:lnTo>
                <a:lnTo>
                  <a:pt x="2365184" y="13779"/>
                </a:lnTo>
                <a:lnTo>
                  <a:pt x="2350236" y="3708"/>
                </a:lnTo>
                <a:lnTo>
                  <a:pt x="2331974" y="0"/>
                </a:lnTo>
                <a:lnTo>
                  <a:pt x="46990" y="0"/>
                </a:lnTo>
                <a:lnTo>
                  <a:pt x="28714" y="3708"/>
                </a:lnTo>
                <a:lnTo>
                  <a:pt x="13779" y="13779"/>
                </a:lnTo>
                <a:lnTo>
                  <a:pt x="3695" y="28727"/>
                </a:lnTo>
                <a:lnTo>
                  <a:pt x="0" y="46990"/>
                </a:lnTo>
                <a:lnTo>
                  <a:pt x="0" y="234950"/>
                </a:lnTo>
                <a:lnTo>
                  <a:pt x="3695" y="253225"/>
                </a:lnTo>
                <a:lnTo>
                  <a:pt x="13779" y="268160"/>
                </a:lnTo>
                <a:lnTo>
                  <a:pt x="28714" y="278244"/>
                </a:lnTo>
                <a:lnTo>
                  <a:pt x="46990" y="281940"/>
                </a:lnTo>
                <a:lnTo>
                  <a:pt x="2331974" y="281940"/>
                </a:lnTo>
                <a:lnTo>
                  <a:pt x="2350236" y="278244"/>
                </a:lnTo>
                <a:lnTo>
                  <a:pt x="2365184" y="268160"/>
                </a:lnTo>
                <a:lnTo>
                  <a:pt x="2375255" y="253225"/>
                </a:lnTo>
                <a:lnTo>
                  <a:pt x="2378964" y="234950"/>
                </a:lnTo>
                <a:lnTo>
                  <a:pt x="2378964" y="46990"/>
                </a:lnTo>
                <a:close/>
              </a:path>
            </a:pathLst>
          </a:custGeom>
          <a:solidFill>
            <a:srgbClr val="919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2288" y="1961387"/>
            <a:ext cx="2379345" cy="1251585"/>
          </a:xfrm>
          <a:custGeom>
            <a:avLst/>
            <a:gdLst/>
            <a:ahLst/>
            <a:cxnLst/>
            <a:rect l="l" t="t" r="r" b="b"/>
            <a:pathLst>
              <a:path w="2379345" h="1251585">
                <a:moveTo>
                  <a:pt x="2378964" y="1016254"/>
                </a:moveTo>
                <a:lnTo>
                  <a:pt x="2375255" y="997991"/>
                </a:lnTo>
                <a:lnTo>
                  <a:pt x="2365184" y="983043"/>
                </a:lnTo>
                <a:lnTo>
                  <a:pt x="2350236" y="972972"/>
                </a:lnTo>
                <a:lnTo>
                  <a:pt x="2331974" y="969264"/>
                </a:lnTo>
                <a:lnTo>
                  <a:pt x="46990" y="969264"/>
                </a:lnTo>
                <a:lnTo>
                  <a:pt x="28714" y="972972"/>
                </a:lnTo>
                <a:lnTo>
                  <a:pt x="13779" y="983043"/>
                </a:lnTo>
                <a:lnTo>
                  <a:pt x="3695" y="997991"/>
                </a:lnTo>
                <a:lnTo>
                  <a:pt x="0" y="1016254"/>
                </a:lnTo>
                <a:lnTo>
                  <a:pt x="0" y="1204214"/>
                </a:lnTo>
                <a:lnTo>
                  <a:pt x="3695" y="1222489"/>
                </a:lnTo>
                <a:lnTo>
                  <a:pt x="13779" y="1237437"/>
                </a:lnTo>
                <a:lnTo>
                  <a:pt x="28714" y="1247508"/>
                </a:lnTo>
                <a:lnTo>
                  <a:pt x="46990" y="1251204"/>
                </a:lnTo>
                <a:lnTo>
                  <a:pt x="2331974" y="1251204"/>
                </a:lnTo>
                <a:lnTo>
                  <a:pt x="2350236" y="1247508"/>
                </a:lnTo>
                <a:lnTo>
                  <a:pt x="2365184" y="1237424"/>
                </a:lnTo>
                <a:lnTo>
                  <a:pt x="2375255" y="1222489"/>
                </a:lnTo>
                <a:lnTo>
                  <a:pt x="2378964" y="1204214"/>
                </a:lnTo>
                <a:lnTo>
                  <a:pt x="2378964" y="1016254"/>
                </a:lnTo>
                <a:close/>
              </a:path>
              <a:path w="2379345" h="1251585">
                <a:moveTo>
                  <a:pt x="2378964" y="691642"/>
                </a:moveTo>
                <a:lnTo>
                  <a:pt x="2375255" y="673379"/>
                </a:lnTo>
                <a:lnTo>
                  <a:pt x="2365184" y="658431"/>
                </a:lnTo>
                <a:lnTo>
                  <a:pt x="2350236" y="648360"/>
                </a:lnTo>
                <a:lnTo>
                  <a:pt x="2331974" y="644652"/>
                </a:lnTo>
                <a:lnTo>
                  <a:pt x="46990" y="644652"/>
                </a:lnTo>
                <a:lnTo>
                  <a:pt x="28714" y="648360"/>
                </a:lnTo>
                <a:lnTo>
                  <a:pt x="13779" y="658431"/>
                </a:lnTo>
                <a:lnTo>
                  <a:pt x="3695" y="673379"/>
                </a:lnTo>
                <a:lnTo>
                  <a:pt x="0" y="691642"/>
                </a:lnTo>
                <a:lnTo>
                  <a:pt x="0" y="879602"/>
                </a:lnTo>
                <a:lnTo>
                  <a:pt x="3695" y="897877"/>
                </a:lnTo>
                <a:lnTo>
                  <a:pt x="13779" y="912825"/>
                </a:lnTo>
                <a:lnTo>
                  <a:pt x="28714" y="922896"/>
                </a:lnTo>
                <a:lnTo>
                  <a:pt x="46990" y="926592"/>
                </a:lnTo>
                <a:lnTo>
                  <a:pt x="2331974" y="926592"/>
                </a:lnTo>
                <a:lnTo>
                  <a:pt x="2350236" y="922896"/>
                </a:lnTo>
                <a:lnTo>
                  <a:pt x="2365184" y="912812"/>
                </a:lnTo>
                <a:lnTo>
                  <a:pt x="2375255" y="897877"/>
                </a:lnTo>
                <a:lnTo>
                  <a:pt x="2378964" y="879602"/>
                </a:lnTo>
                <a:lnTo>
                  <a:pt x="2378964" y="691642"/>
                </a:lnTo>
                <a:close/>
              </a:path>
              <a:path w="2379345" h="1251585">
                <a:moveTo>
                  <a:pt x="2378964" y="367030"/>
                </a:moveTo>
                <a:lnTo>
                  <a:pt x="2375255" y="348767"/>
                </a:lnTo>
                <a:lnTo>
                  <a:pt x="2365184" y="333819"/>
                </a:lnTo>
                <a:lnTo>
                  <a:pt x="2350236" y="323748"/>
                </a:lnTo>
                <a:lnTo>
                  <a:pt x="2331974" y="320040"/>
                </a:lnTo>
                <a:lnTo>
                  <a:pt x="46990" y="320040"/>
                </a:lnTo>
                <a:lnTo>
                  <a:pt x="28714" y="323748"/>
                </a:lnTo>
                <a:lnTo>
                  <a:pt x="13779" y="333819"/>
                </a:lnTo>
                <a:lnTo>
                  <a:pt x="3695" y="348767"/>
                </a:lnTo>
                <a:lnTo>
                  <a:pt x="0" y="367030"/>
                </a:lnTo>
                <a:lnTo>
                  <a:pt x="0" y="554990"/>
                </a:lnTo>
                <a:lnTo>
                  <a:pt x="3695" y="573265"/>
                </a:lnTo>
                <a:lnTo>
                  <a:pt x="13779" y="588213"/>
                </a:lnTo>
                <a:lnTo>
                  <a:pt x="28714" y="598284"/>
                </a:lnTo>
                <a:lnTo>
                  <a:pt x="46990" y="601980"/>
                </a:lnTo>
                <a:lnTo>
                  <a:pt x="2331974" y="601980"/>
                </a:lnTo>
                <a:lnTo>
                  <a:pt x="2350236" y="598284"/>
                </a:lnTo>
                <a:lnTo>
                  <a:pt x="2365184" y="588200"/>
                </a:lnTo>
                <a:lnTo>
                  <a:pt x="2375255" y="573265"/>
                </a:lnTo>
                <a:lnTo>
                  <a:pt x="2378964" y="554990"/>
                </a:lnTo>
                <a:lnTo>
                  <a:pt x="2378964" y="367030"/>
                </a:lnTo>
                <a:close/>
              </a:path>
              <a:path w="2379345" h="1251585">
                <a:moveTo>
                  <a:pt x="2378964" y="46736"/>
                </a:moveTo>
                <a:lnTo>
                  <a:pt x="2375281" y="28562"/>
                </a:lnTo>
                <a:lnTo>
                  <a:pt x="2365260" y="13703"/>
                </a:lnTo>
                <a:lnTo>
                  <a:pt x="2350401" y="3683"/>
                </a:lnTo>
                <a:lnTo>
                  <a:pt x="2332228" y="0"/>
                </a:lnTo>
                <a:lnTo>
                  <a:pt x="46736" y="0"/>
                </a:lnTo>
                <a:lnTo>
                  <a:pt x="28549" y="3683"/>
                </a:lnTo>
                <a:lnTo>
                  <a:pt x="13690" y="13703"/>
                </a:lnTo>
                <a:lnTo>
                  <a:pt x="3670" y="28562"/>
                </a:lnTo>
                <a:lnTo>
                  <a:pt x="0" y="46736"/>
                </a:lnTo>
                <a:lnTo>
                  <a:pt x="0" y="233680"/>
                </a:lnTo>
                <a:lnTo>
                  <a:pt x="3670" y="251866"/>
                </a:lnTo>
                <a:lnTo>
                  <a:pt x="13690" y="266725"/>
                </a:lnTo>
                <a:lnTo>
                  <a:pt x="28549" y="276745"/>
                </a:lnTo>
                <a:lnTo>
                  <a:pt x="46736" y="280416"/>
                </a:lnTo>
                <a:lnTo>
                  <a:pt x="2332228" y="280416"/>
                </a:lnTo>
                <a:lnTo>
                  <a:pt x="2350401" y="276745"/>
                </a:lnTo>
                <a:lnTo>
                  <a:pt x="2365260" y="266725"/>
                </a:lnTo>
                <a:lnTo>
                  <a:pt x="2375281" y="251866"/>
                </a:lnTo>
                <a:lnTo>
                  <a:pt x="2378964" y="233680"/>
                </a:lnTo>
                <a:lnTo>
                  <a:pt x="2378964" y="46736"/>
                </a:lnTo>
                <a:close/>
              </a:path>
            </a:pathLst>
          </a:custGeom>
          <a:solidFill>
            <a:srgbClr val="919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7716" y="1623060"/>
            <a:ext cx="2379345" cy="281940"/>
          </a:xfrm>
          <a:custGeom>
            <a:avLst/>
            <a:gdLst/>
            <a:ahLst/>
            <a:cxnLst/>
            <a:rect l="l" t="t" r="r" b="b"/>
            <a:pathLst>
              <a:path w="2379345" h="281939">
                <a:moveTo>
                  <a:pt x="2331974" y="0"/>
                </a:moveTo>
                <a:lnTo>
                  <a:pt x="46990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89"/>
                </a:lnTo>
                <a:lnTo>
                  <a:pt x="0" y="234950"/>
                </a:lnTo>
                <a:lnTo>
                  <a:pt x="3698" y="253222"/>
                </a:lnTo>
                <a:lnTo>
                  <a:pt x="13779" y="268160"/>
                </a:lnTo>
                <a:lnTo>
                  <a:pt x="28717" y="278241"/>
                </a:lnTo>
                <a:lnTo>
                  <a:pt x="46990" y="281939"/>
                </a:lnTo>
                <a:lnTo>
                  <a:pt x="2331974" y="281939"/>
                </a:lnTo>
                <a:lnTo>
                  <a:pt x="2350246" y="278241"/>
                </a:lnTo>
                <a:lnTo>
                  <a:pt x="2365184" y="268160"/>
                </a:lnTo>
                <a:lnTo>
                  <a:pt x="2375265" y="253222"/>
                </a:lnTo>
                <a:lnTo>
                  <a:pt x="2378964" y="234950"/>
                </a:lnTo>
                <a:lnTo>
                  <a:pt x="2378964" y="46989"/>
                </a:lnTo>
                <a:lnTo>
                  <a:pt x="2375265" y="28717"/>
                </a:lnTo>
                <a:lnTo>
                  <a:pt x="2365184" y="13779"/>
                </a:lnTo>
                <a:lnTo>
                  <a:pt x="2350246" y="3698"/>
                </a:lnTo>
                <a:lnTo>
                  <a:pt x="2331974" y="0"/>
                </a:lnTo>
                <a:close/>
              </a:path>
            </a:pathLst>
          </a:custGeom>
          <a:solidFill>
            <a:srgbClr val="919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0807" y="1514120"/>
            <a:ext cx="1503045" cy="233172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98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Scaling</a:t>
            </a:r>
            <a:endParaRPr sz="1400">
              <a:latin typeface="Arial"/>
              <a:cs typeface="Arial"/>
            </a:endParaRPr>
          </a:p>
          <a:p>
            <a:pPr marL="17145" marR="5080">
              <a:lnSpc>
                <a:spcPts val="2560"/>
              </a:lnSpc>
              <a:spcBef>
                <a:spcPts val="1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High availability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backups</a:t>
            </a:r>
            <a:endParaRPr sz="14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6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s/w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patches</a:t>
            </a:r>
            <a:endParaRPr sz="1400">
              <a:latin typeface="Arial"/>
              <a:cs typeface="Arial"/>
            </a:endParaRPr>
          </a:p>
          <a:p>
            <a:pPr marL="17145" marR="319405">
              <a:lnSpc>
                <a:spcPts val="2600"/>
              </a:lnSpc>
              <a:spcBef>
                <a:spcPts val="22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s/w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installs  OS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patches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1035" y="3973067"/>
            <a:ext cx="1832421" cy="77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55319" y="3305554"/>
            <a:ext cx="948055" cy="1714500"/>
            <a:chOff x="655319" y="3305554"/>
            <a:chExt cx="948055" cy="1714500"/>
          </a:xfrm>
        </p:grpSpPr>
        <p:sp>
          <p:nvSpPr>
            <p:cNvPr id="17" name="object 17"/>
            <p:cNvSpPr/>
            <p:nvPr/>
          </p:nvSpPr>
          <p:spPr>
            <a:xfrm>
              <a:off x="655319" y="3305554"/>
              <a:ext cx="947928" cy="1714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0475" y="4090416"/>
              <a:ext cx="597535" cy="332740"/>
            </a:xfrm>
            <a:custGeom>
              <a:avLst/>
              <a:gdLst/>
              <a:ahLst/>
              <a:cxnLst/>
              <a:rect l="l" t="t" r="r" b="b"/>
              <a:pathLst>
                <a:path w="597535" h="332739">
                  <a:moveTo>
                    <a:pt x="542036" y="0"/>
                  </a:moveTo>
                  <a:lnTo>
                    <a:pt x="55371" y="0"/>
                  </a:lnTo>
                  <a:lnTo>
                    <a:pt x="33818" y="4351"/>
                  </a:lnTo>
                  <a:lnTo>
                    <a:pt x="16217" y="16217"/>
                  </a:lnTo>
                  <a:lnTo>
                    <a:pt x="4351" y="33818"/>
                  </a:lnTo>
                  <a:lnTo>
                    <a:pt x="0" y="55372"/>
                  </a:lnTo>
                  <a:lnTo>
                    <a:pt x="0" y="276860"/>
                  </a:lnTo>
                  <a:lnTo>
                    <a:pt x="4351" y="298413"/>
                  </a:lnTo>
                  <a:lnTo>
                    <a:pt x="16217" y="316014"/>
                  </a:lnTo>
                  <a:lnTo>
                    <a:pt x="33818" y="327880"/>
                  </a:lnTo>
                  <a:lnTo>
                    <a:pt x="55371" y="332232"/>
                  </a:lnTo>
                  <a:lnTo>
                    <a:pt x="542036" y="332232"/>
                  </a:lnTo>
                  <a:lnTo>
                    <a:pt x="563600" y="327880"/>
                  </a:lnTo>
                  <a:lnTo>
                    <a:pt x="581199" y="316014"/>
                  </a:lnTo>
                  <a:lnTo>
                    <a:pt x="593060" y="298413"/>
                  </a:lnTo>
                  <a:lnTo>
                    <a:pt x="597408" y="276860"/>
                  </a:lnTo>
                  <a:lnTo>
                    <a:pt x="597408" y="55372"/>
                  </a:lnTo>
                  <a:lnTo>
                    <a:pt x="593060" y="33818"/>
                  </a:lnTo>
                  <a:lnTo>
                    <a:pt x="581199" y="16217"/>
                  </a:lnTo>
                  <a:lnTo>
                    <a:pt x="563600" y="4351"/>
                  </a:lnTo>
                  <a:lnTo>
                    <a:pt x="5420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8288" y="4132579"/>
            <a:ext cx="341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i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214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If </a:t>
            </a:r>
            <a:r>
              <a:rPr spc="-15" dirty="0"/>
              <a:t>you </a:t>
            </a:r>
            <a:r>
              <a:rPr spc="-5" dirty="0"/>
              <a:t>choose a managed DB</a:t>
            </a:r>
            <a:r>
              <a:rPr spc="100" dirty="0"/>
              <a:t> </a:t>
            </a:r>
            <a:r>
              <a:rPr spc="-5" dirty="0"/>
              <a:t>service</a:t>
            </a:r>
          </a:p>
        </p:txBody>
      </p:sp>
      <p:sp>
        <p:nvSpPr>
          <p:cNvPr id="3" name="object 3"/>
          <p:cNvSpPr/>
          <p:nvPr/>
        </p:nvSpPr>
        <p:spPr>
          <a:xfrm>
            <a:off x="1542288" y="3409188"/>
            <a:ext cx="2013585" cy="300355"/>
          </a:xfrm>
          <a:custGeom>
            <a:avLst/>
            <a:gdLst/>
            <a:ahLst/>
            <a:cxnLst/>
            <a:rect l="l" t="t" r="r" b="b"/>
            <a:pathLst>
              <a:path w="2013585" h="300354">
                <a:moveTo>
                  <a:pt x="1963165" y="0"/>
                </a:moveTo>
                <a:lnTo>
                  <a:pt x="50037" y="0"/>
                </a:lnTo>
                <a:lnTo>
                  <a:pt x="30539" y="3925"/>
                </a:lnTo>
                <a:lnTo>
                  <a:pt x="14636" y="14636"/>
                </a:lnTo>
                <a:lnTo>
                  <a:pt x="3925" y="30539"/>
                </a:lnTo>
                <a:lnTo>
                  <a:pt x="0" y="50037"/>
                </a:lnTo>
                <a:lnTo>
                  <a:pt x="0" y="250190"/>
                </a:lnTo>
                <a:lnTo>
                  <a:pt x="3925" y="269688"/>
                </a:lnTo>
                <a:lnTo>
                  <a:pt x="14636" y="285591"/>
                </a:lnTo>
                <a:lnTo>
                  <a:pt x="30539" y="296302"/>
                </a:lnTo>
                <a:lnTo>
                  <a:pt x="50037" y="300228"/>
                </a:lnTo>
                <a:lnTo>
                  <a:pt x="1963165" y="300228"/>
                </a:lnTo>
                <a:lnTo>
                  <a:pt x="1982664" y="296302"/>
                </a:lnTo>
                <a:lnTo>
                  <a:pt x="1998567" y="285591"/>
                </a:lnTo>
                <a:lnTo>
                  <a:pt x="2009278" y="269688"/>
                </a:lnTo>
                <a:lnTo>
                  <a:pt x="2013203" y="250190"/>
                </a:lnTo>
                <a:lnTo>
                  <a:pt x="2013203" y="50037"/>
                </a:lnTo>
                <a:lnTo>
                  <a:pt x="2009278" y="30539"/>
                </a:lnTo>
                <a:lnTo>
                  <a:pt x="1998567" y="14636"/>
                </a:lnTo>
                <a:lnTo>
                  <a:pt x="1982664" y="3925"/>
                </a:lnTo>
                <a:lnTo>
                  <a:pt x="1963165" y="0"/>
                </a:lnTo>
                <a:close/>
              </a:path>
            </a:pathLst>
          </a:custGeom>
          <a:solidFill>
            <a:srgbClr val="737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7948" y="3435222"/>
            <a:ext cx="1341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8240" y="3735323"/>
            <a:ext cx="2336800" cy="259079"/>
          </a:xfrm>
          <a:custGeom>
            <a:avLst/>
            <a:gdLst/>
            <a:ahLst/>
            <a:cxnLst/>
            <a:rect l="l" t="t" r="r" b="b"/>
            <a:pathLst>
              <a:path w="2336800" h="259079">
                <a:moveTo>
                  <a:pt x="2293112" y="0"/>
                </a:moveTo>
                <a:lnTo>
                  <a:pt x="43180" y="0"/>
                </a:lnTo>
                <a:lnTo>
                  <a:pt x="26360" y="3389"/>
                </a:lnTo>
                <a:lnTo>
                  <a:pt x="12636" y="12636"/>
                </a:lnTo>
                <a:lnTo>
                  <a:pt x="3389" y="26360"/>
                </a:lnTo>
                <a:lnTo>
                  <a:pt x="0" y="43179"/>
                </a:lnTo>
                <a:lnTo>
                  <a:pt x="0" y="215900"/>
                </a:lnTo>
                <a:lnTo>
                  <a:pt x="3389" y="232708"/>
                </a:lnTo>
                <a:lnTo>
                  <a:pt x="12636" y="246433"/>
                </a:lnTo>
                <a:lnTo>
                  <a:pt x="26360" y="255687"/>
                </a:lnTo>
                <a:lnTo>
                  <a:pt x="43180" y="259079"/>
                </a:lnTo>
                <a:lnTo>
                  <a:pt x="2293112" y="259079"/>
                </a:lnTo>
                <a:lnTo>
                  <a:pt x="2309931" y="255687"/>
                </a:lnTo>
                <a:lnTo>
                  <a:pt x="2323655" y="246433"/>
                </a:lnTo>
                <a:lnTo>
                  <a:pt x="2332902" y="232708"/>
                </a:lnTo>
                <a:lnTo>
                  <a:pt x="2336291" y="215900"/>
                </a:lnTo>
                <a:lnTo>
                  <a:pt x="2336291" y="43179"/>
                </a:lnTo>
                <a:lnTo>
                  <a:pt x="2332902" y="26360"/>
                </a:lnTo>
                <a:lnTo>
                  <a:pt x="2323655" y="12636"/>
                </a:lnTo>
                <a:lnTo>
                  <a:pt x="2309931" y="3389"/>
                </a:lnTo>
                <a:lnTo>
                  <a:pt x="2293112" y="0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8240" y="3425952"/>
            <a:ext cx="2336800" cy="259079"/>
          </a:xfrm>
          <a:custGeom>
            <a:avLst/>
            <a:gdLst/>
            <a:ahLst/>
            <a:cxnLst/>
            <a:rect l="l" t="t" r="r" b="b"/>
            <a:pathLst>
              <a:path w="2336800" h="259079">
                <a:moveTo>
                  <a:pt x="2293112" y="0"/>
                </a:moveTo>
                <a:lnTo>
                  <a:pt x="43180" y="0"/>
                </a:lnTo>
                <a:lnTo>
                  <a:pt x="26360" y="3389"/>
                </a:lnTo>
                <a:lnTo>
                  <a:pt x="12636" y="12636"/>
                </a:lnTo>
                <a:lnTo>
                  <a:pt x="3389" y="26360"/>
                </a:lnTo>
                <a:lnTo>
                  <a:pt x="0" y="43180"/>
                </a:lnTo>
                <a:lnTo>
                  <a:pt x="0" y="215900"/>
                </a:lnTo>
                <a:lnTo>
                  <a:pt x="3389" y="232719"/>
                </a:lnTo>
                <a:lnTo>
                  <a:pt x="12636" y="246443"/>
                </a:lnTo>
                <a:lnTo>
                  <a:pt x="26360" y="255690"/>
                </a:lnTo>
                <a:lnTo>
                  <a:pt x="43180" y="259080"/>
                </a:lnTo>
                <a:lnTo>
                  <a:pt x="2293112" y="259080"/>
                </a:lnTo>
                <a:lnTo>
                  <a:pt x="2309931" y="255690"/>
                </a:lnTo>
                <a:lnTo>
                  <a:pt x="2323655" y="246443"/>
                </a:lnTo>
                <a:lnTo>
                  <a:pt x="2332902" y="232719"/>
                </a:lnTo>
                <a:lnTo>
                  <a:pt x="2336291" y="215900"/>
                </a:lnTo>
                <a:lnTo>
                  <a:pt x="2336291" y="43180"/>
                </a:lnTo>
                <a:lnTo>
                  <a:pt x="2332902" y="26360"/>
                </a:lnTo>
                <a:lnTo>
                  <a:pt x="2323655" y="12636"/>
                </a:lnTo>
                <a:lnTo>
                  <a:pt x="2309931" y="3389"/>
                </a:lnTo>
                <a:lnTo>
                  <a:pt x="2293112" y="0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8240" y="3092195"/>
            <a:ext cx="2336800" cy="259079"/>
          </a:xfrm>
          <a:custGeom>
            <a:avLst/>
            <a:gdLst/>
            <a:ahLst/>
            <a:cxnLst/>
            <a:rect l="l" t="t" r="r" b="b"/>
            <a:pathLst>
              <a:path w="2336800" h="259079">
                <a:moveTo>
                  <a:pt x="2293112" y="0"/>
                </a:moveTo>
                <a:lnTo>
                  <a:pt x="43180" y="0"/>
                </a:lnTo>
                <a:lnTo>
                  <a:pt x="26360" y="3389"/>
                </a:lnTo>
                <a:lnTo>
                  <a:pt x="12636" y="12636"/>
                </a:lnTo>
                <a:lnTo>
                  <a:pt x="3389" y="26360"/>
                </a:lnTo>
                <a:lnTo>
                  <a:pt x="0" y="43180"/>
                </a:lnTo>
                <a:lnTo>
                  <a:pt x="0" y="215900"/>
                </a:lnTo>
                <a:lnTo>
                  <a:pt x="3389" y="232719"/>
                </a:lnTo>
                <a:lnTo>
                  <a:pt x="12636" y="246443"/>
                </a:lnTo>
                <a:lnTo>
                  <a:pt x="26360" y="255690"/>
                </a:lnTo>
                <a:lnTo>
                  <a:pt x="43180" y="259080"/>
                </a:lnTo>
                <a:lnTo>
                  <a:pt x="2293112" y="259080"/>
                </a:lnTo>
                <a:lnTo>
                  <a:pt x="2309931" y="255690"/>
                </a:lnTo>
                <a:lnTo>
                  <a:pt x="2323655" y="246443"/>
                </a:lnTo>
                <a:lnTo>
                  <a:pt x="2332902" y="232719"/>
                </a:lnTo>
                <a:lnTo>
                  <a:pt x="2336291" y="215900"/>
                </a:lnTo>
                <a:lnTo>
                  <a:pt x="2336291" y="43180"/>
                </a:lnTo>
                <a:lnTo>
                  <a:pt x="2332902" y="26360"/>
                </a:lnTo>
                <a:lnTo>
                  <a:pt x="2323655" y="12636"/>
                </a:lnTo>
                <a:lnTo>
                  <a:pt x="2309931" y="3389"/>
                </a:lnTo>
                <a:lnTo>
                  <a:pt x="2293112" y="0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8240" y="1258823"/>
            <a:ext cx="2336800" cy="1765300"/>
          </a:xfrm>
          <a:custGeom>
            <a:avLst/>
            <a:gdLst/>
            <a:ahLst/>
            <a:cxnLst/>
            <a:rect l="l" t="t" r="r" b="b"/>
            <a:pathLst>
              <a:path w="2336800" h="1765300">
                <a:moveTo>
                  <a:pt x="2334768" y="1247140"/>
                </a:moveTo>
                <a:lnTo>
                  <a:pt x="2331377" y="1230325"/>
                </a:lnTo>
                <a:lnTo>
                  <a:pt x="2322131" y="1216596"/>
                </a:lnTo>
                <a:lnTo>
                  <a:pt x="2308402" y="1207350"/>
                </a:lnTo>
                <a:lnTo>
                  <a:pt x="2291588" y="1203960"/>
                </a:lnTo>
                <a:lnTo>
                  <a:pt x="43180" y="1203960"/>
                </a:lnTo>
                <a:lnTo>
                  <a:pt x="26352" y="1207350"/>
                </a:lnTo>
                <a:lnTo>
                  <a:pt x="12636" y="1216596"/>
                </a:lnTo>
                <a:lnTo>
                  <a:pt x="3378" y="1230325"/>
                </a:lnTo>
                <a:lnTo>
                  <a:pt x="0" y="1247140"/>
                </a:lnTo>
                <a:lnTo>
                  <a:pt x="0" y="1419860"/>
                </a:lnTo>
                <a:lnTo>
                  <a:pt x="3378" y="1436687"/>
                </a:lnTo>
                <a:lnTo>
                  <a:pt x="12636" y="1450403"/>
                </a:lnTo>
                <a:lnTo>
                  <a:pt x="26352" y="1459661"/>
                </a:lnTo>
                <a:lnTo>
                  <a:pt x="43180" y="1463040"/>
                </a:lnTo>
                <a:lnTo>
                  <a:pt x="2291588" y="1463040"/>
                </a:lnTo>
                <a:lnTo>
                  <a:pt x="2308402" y="1459661"/>
                </a:lnTo>
                <a:lnTo>
                  <a:pt x="2322131" y="1450403"/>
                </a:lnTo>
                <a:lnTo>
                  <a:pt x="2331377" y="1436687"/>
                </a:lnTo>
                <a:lnTo>
                  <a:pt x="2334768" y="1419860"/>
                </a:lnTo>
                <a:lnTo>
                  <a:pt x="2334768" y="1247140"/>
                </a:lnTo>
                <a:close/>
              </a:path>
              <a:path w="2336800" h="1765300">
                <a:moveTo>
                  <a:pt x="2334768" y="943864"/>
                </a:moveTo>
                <a:lnTo>
                  <a:pt x="2331377" y="927049"/>
                </a:lnTo>
                <a:lnTo>
                  <a:pt x="2322131" y="913320"/>
                </a:lnTo>
                <a:lnTo>
                  <a:pt x="2308402" y="904074"/>
                </a:lnTo>
                <a:lnTo>
                  <a:pt x="2291588" y="900684"/>
                </a:lnTo>
                <a:lnTo>
                  <a:pt x="43180" y="900684"/>
                </a:lnTo>
                <a:lnTo>
                  <a:pt x="26352" y="904074"/>
                </a:lnTo>
                <a:lnTo>
                  <a:pt x="12636" y="913320"/>
                </a:lnTo>
                <a:lnTo>
                  <a:pt x="3378" y="927049"/>
                </a:lnTo>
                <a:lnTo>
                  <a:pt x="0" y="943864"/>
                </a:lnTo>
                <a:lnTo>
                  <a:pt x="0" y="1116584"/>
                </a:lnTo>
                <a:lnTo>
                  <a:pt x="3378" y="1133411"/>
                </a:lnTo>
                <a:lnTo>
                  <a:pt x="12636" y="1147127"/>
                </a:lnTo>
                <a:lnTo>
                  <a:pt x="26352" y="1156385"/>
                </a:lnTo>
                <a:lnTo>
                  <a:pt x="43180" y="1159764"/>
                </a:lnTo>
                <a:lnTo>
                  <a:pt x="2291588" y="1159764"/>
                </a:lnTo>
                <a:lnTo>
                  <a:pt x="2308402" y="1156385"/>
                </a:lnTo>
                <a:lnTo>
                  <a:pt x="2322131" y="1147127"/>
                </a:lnTo>
                <a:lnTo>
                  <a:pt x="2331377" y="1133411"/>
                </a:lnTo>
                <a:lnTo>
                  <a:pt x="2334768" y="1116584"/>
                </a:lnTo>
                <a:lnTo>
                  <a:pt x="2334768" y="943864"/>
                </a:lnTo>
                <a:close/>
              </a:path>
              <a:path w="2336800" h="1765300">
                <a:moveTo>
                  <a:pt x="2334768" y="642112"/>
                </a:moveTo>
                <a:lnTo>
                  <a:pt x="2331377" y="625297"/>
                </a:lnTo>
                <a:lnTo>
                  <a:pt x="2322131" y="611581"/>
                </a:lnTo>
                <a:lnTo>
                  <a:pt x="2308402" y="602322"/>
                </a:lnTo>
                <a:lnTo>
                  <a:pt x="2291588" y="598932"/>
                </a:lnTo>
                <a:lnTo>
                  <a:pt x="43180" y="598932"/>
                </a:lnTo>
                <a:lnTo>
                  <a:pt x="26352" y="602322"/>
                </a:lnTo>
                <a:lnTo>
                  <a:pt x="12636" y="611581"/>
                </a:lnTo>
                <a:lnTo>
                  <a:pt x="3378" y="625297"/>
                </a:lnTo>
                <a:lnTo>
                  <a:pt x="0" y="642112"/>
                </a:lnTo>
                <a:lnTo>
                  <a:pt x="0" y="814832"/>
                </a:lnTo>
                <a:lnTo>
                  <a:pt x="3378" y="831659"/>
                </a:lnTo>
                <a:lnTo>
                  <a:pt x="12636" y="845375"/>
                </a:lnTo>
                <a:lnTo>
                  <a:pt x="26352" y="854633"/>
                </a:lnTo>
                <a:lnTo>
                  <a:pt x="43180" y="858012"/>
                </a:lnTo>
                <a:lnTo>
                  <a:pt x="2291588" y="858012"/>
                </a:lnTo>
                <a:lnTo>
                  <a:pt x="2308402" y="854633"/>
                </a:lnTo>
                <a:lnTo>
                  <a:pt x="2322131" y="845375"/>
                </a:lnTo>
                <a:lnTo>
                  <a:pt x="2331377" y="831659"/>
                </a:lnTo>
                <a:lnTo>
                  <a:pt x="2334768" y="814832"/>
                </a:lnTo>
                <a:lnTo>
                  <a:pt x="2334768" y="642112"/>
                </a:lnTo>
                <a:close/>
              </a:path>
              <a:path w="2336800" h="1765300">
                <a:moveTo>
                  <a:pt x="2334768" y="343408"/>
                </a:moveTo>
                <a:lnTo>
                  <a:pt x="2331377" y="326593"/>
                </a:lnTo>
                <a:lnTo>
                  <a:pt x="2322131" y="312864"/>
                </a:lnTo>
                <a:lnTo>
                  <a:pt x="2308402" y="303618"/>
                </a:lnTo>
                <a:lnTo>
                  <a:pt x="2291588" y="300228"/>
                </a:lnTo>
                <a:lnTo>
                  <a:pt x="43180" y="300228"/>
                </a:lnTo>
                <a:lnTo>
                  <a:pt x="26352" y="303618"/>
                </a:lnTo>
                <a:lnTo>
                  <a:pt x="12636" y="312864"/>
                </a:lnTo>
                <a:lnTo>
                  <a:pt x="3378" y="326593"/>
                </a:lnTo>
                <a:lnTo>
                  <a:pt x="0" y="343408"/>
                </a:lnTo>
                <a:lnTo>
                  <a:pt x="0" y="516128"/>
                </a:lnTo>
                <a:lnTo>
                  <a:pt x="3378" y="532955"/>
                </a:lnTo>
                <a:lnTo>
                  <a:pt x="12636" y="546671"/>
                </a:lnTo>
                <a:lnTo>
                  <a:pt x="26352" y="555929"/>
                </a:lnTo>
                <a:lnTo>
                  <a:pt x="43180" y="559320"/>
                </a:lnTo>
                <a:lnTo>
                  <a:pt x="2291588" y="559320"/>
                </a:lnTo>
                <a:lnTo>
                  <a:pt x="2308402" y="555929"/>
                </a:lnTo>
                <a:lnTo>
                  <a:pt x="2322131" y="546671"/>
                </a:lnTo>
                <a:lnTo>
                  <a:pt x="2331377" y="532955"/>
                </a:lnTo>
                <a:lnTo>
                  <a:pt x="2334768" y="516128"/>
                </a:lnTo>
                <a:lnTo>
                  <a:pt x="2334768" y="343408"/>
                </a:lnTo>
                <a:close/>
              </a:path>
              <a:path w="2336800" h="1765300">
                <a:moveTo>
                  <a:pt x="2334768" y="43180"/>
                </a:moveTo>
                <a:lnTo>
                  <a:pt x="2331377" y="26365"/>
                </a:lnTo>
                <a:lnTo>
                  <a:pt x="2322131" y="12636"/>
                </a:lnTo>
                <a:lnTo>
                  <a:pt x="2308402" y="3390"/>
                </a:lnTo>
                <a:lnTo>
                  <a:pt x="2291588" y="0"/>
                </a:lnTo>
                <a:lnTo>
                  <a:pt x="43180" y="0"/>
                </a:lnTo>
                <a:lnTo>
                  <a:pt x="26352" y="3390"/>
                </a:lnTo>
                <a:lnTo>
                  <a:pt x="12636" y="12636"/>
                </a:lnTo>
                <a:lnTo>
                  <a:pt x="3378" y="26365"/>
                </a:lnTo>
                <a:lnTo>
                  <a:pt x="0" y="43180"/>
                </a:lnTo>
                <a:lnTo>
                  <a:pt x="0" y="215900"/>
                </a:lnTo>
                <a:lnTo>
                  <a:pt x="3378" y="232727"/>
                </a:lnTo>
                <a:lnTo>
                  <a:pt x="12636" y="246456"/>
                </a:lnTo>
                <a:lnTo>
                  <a:pt x="26352" y="255701"/>
                </a:lnTo>
                <a:lnTo>
                  <a:pt x="43180" y="259080"/>
                </a:lnTo>
                <a:lnTo>
                  <a:pt x="2291588" y="259080"/>
                </a:lnTo>
                <a:lnTo>
                  <a:pt x="2308402" y="255701"/>
                </a:lnTo>
                <a:lnTo>
                  <a:pt x="2322131" y="246443"/>
                </a:lnTo>
                <a:lnTo>
                  <a:pt x="2331377" y="232727"/>
                </a:lnTo>
                <a:lnTo>
                  <a:pt x="2334768" y="215900"/>
                </a:lnTo>
                <a:lnTo>
                  <a:pt x="2334768" y="43180"/>
                </a:lnTo>
                <a:close/>
              </a:path>
              <a:path w="2336800" h="1765300">
                <a:moveTo>
                  <a:pt x="2336292" y="1550162"/>
                </a:moveTo>
                <a:lnTo>
                  <a:pt x="2332913" y="1533436"/>
                </a:lnTo>
                <a:lnTo>
                  <a:pt x="2323731" y="1519796"/>
                </a:lnTo>
                <a:lnTo>
                  <a:pt x="2310092" y="1510614"/>
                </a:lnTo>
                <a:lnTo>
                  <a:pt x="2293366" y="1507236"/>
                </a:lnTo>
                <a:lnTo>
                  <a:pt x="42926" y="1507236"/>
                </a:lnTo>
                <a:lnTo>
                  <a:pt x="26187" y="1510614"/>
                </a:lnTo>
                <a:lnTo>
                  <a:pt x="12547" y="1519796"/>
                </a:lnTo>
                <a:lnTo>
                  <a:pt x="3365" y="1533436"/>
                </a:lnTo>
                <a:lnTo>
                  <a:pt x="0" y="1550162"/>
                </a:lnTo>
                <a:lnTo>
                  <a:pt x="0" y="1721866"/>
                </a:lnTo>
                <a:lnTo>
                  <a:pt x="3365" y="1738604"/>
                </a:lnTo>
                <a:lnTo>
                  <a:pt x="12547" y="1752244"/>
                </a:lnTo>
                <a:lnTo>
                  <a:pt x="26187" y="1761426"/>
                </a:lnTo>
                <a:lnTo>
                  <a:pt x="42926" y="1764792"/>
                </a:lnTo>
                <a:lnTo>
                  <a:pt x="2293366" y="1764792"/>
                </a:lnTo>
                <a:lnTo>
                  <a:pt x="2310092" y="1761426"/>
                </a:lnTo>
                <a:lnTo>
                  <a:pt x="2323731" y="1752244"/>
                </a:lnTo>
                <a:lnTo>
                  <a:pt x="2332913" y="1738604"/>
                </a:lnTo>
                <a:lnTo>
                  <a:pt x="2336292" y="1721866"/>
                </a:lnTo>
                <a:lnTo>
                  <a:pt x="2336292" y="1550162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3667" y="949452"/>
            <a:ext cx="2334895" cy="257810"/>
          </a:xfrm>
          <a:custGeom>
            <a:avLst/>
            <a:gdLst/>
            <a:ahLst/>
            <a:cxnLst/>
            <a:rect l="l" t="t" r="r" b="b"/>
            <a:pathLst>
              <a:path w="2334895" h="257809">
                <a:moveTo>
                  <a:pt x="2291841" y="0"/>
                </a:moveTo>
                <a:lnTo>
                  <a:pt x="42926" y="0"/>
                </a:lnTo>
                <a:lnTo>
                  <a:pt x="26199" y="3367"/>
                </a:lnTo>
                <a:lnTo>
                  <a:pt x="12557" y="12557"/>
                </a:lnTo>
                <a:lnTo>
                  <a:pt x="3367" y="26199"/>
                </a:lnTo>
                <a:lnTo>
                  <a:pt x="0" y="42925"/>
                </a:lnTo>
                <a:lnTo>
                  <a:pt x="0" y="214630"/>
                </a:lnTo>
                <a:lnTo>
                  <a:pt x="3367" y="231356"/>
                </a:lnTo>
                <a:lnTo>
                  <a:pt x="12557" y="244998"/>
                </a:lnTo>
                <a:lnTo>
                  <a:pt x="26199" y="254188"/>
                </a:lnTo>
                <a:lnTo>
                  <a:pt x="42926" y="257556"/>
                </a:lnTo>
                <a:lnTo>
                  <a:pt x="2291841" y="257556"/>
                </a:lnTo>
                <a:lnTo>
                  <a:pt x="2308568" y="254188"/>
                </a:lnTo>
                <a:lnTo>
                  <a:pt x="2322210" y="244998"/>
                </a:lnTo>
                <a:lnTo>
                  <a:pt x="2331400" y="231356"/>
                </a:lnTo>
                <a:lnTo>
                  <a:pt x="2334767" y="214630"/>
                </a:lnTo>
                <a:lnTo>
                  <a:pt x="2334767" y="42925"/>
                </a:lnTo>
                <a:lnTo>
                  <a:pt x="2331400" y="26199"/>
                </a:lnTo>
                <a:lnTo>
                  <a:pt x="2322210" y="12557"/>
                </a:lnTo>
                <a:lnTo>
                  <a:pt x="2308568" y="3367"/>
                </a:lnTo>
                <a:lnTo>
                  <a:pt x="2291841" y="0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55234" y="855954"/>
            <a:ext cx="1621155" cy="31235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Scaling</a:t>
            </a:r>
            <a:endParaRPr sz="1400">
              <a:latin typeface="Arial"/>
              <a:cs typeface="Arial"/>
            </a:endParaRPr>
          </a:p>
          <a:p>
            <a:pPr marL="17145" marR="122555">
              <a:lnSpc>
                <a:spcPct val="140700"/>
              </a:lnSpc>
              <a:spcBef>
                <a:spcPts val="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High availability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backups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s/w patches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s/w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installs</a:t>
            </a:r>
            <a:endParaRPr sz="1400">
              <a:latin typeface="Arial"/>
              <a:cs typeface="Arial"/>
            </a:endParaRPr>
          </a:p>
          <a:p>
            <a:pPr marL="17145" marR="447040">
              <a:lnSpc>
                <a:spcPct val="1417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OS patches  OS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  <a:endParaRPr sz="1400">
              <a:latin typeface="Arial"/>
              <a:cs typeface="Arial"/>
            </a:endParaRPr>
          </a:p>
          <a:p>
            <a:pPr marL="17145" marR="5080">
              <a:lnSpc>
                <a:spcPct val="150600"/>
              </a:lnSpc>
              <a:spcBef>
                <a:spcPts val="4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maintenance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Rack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&amp; stack 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Power,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HVAC,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69991" y="4093462"/>
            <a:ext cx="1833869" cy="772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23085" y="3380009"/>
            <a:ext cx="890905" cy="1657350"/>
            <a:chOff x="623085" y="3380009"/>
            <a:chExt cx="890905" cy="1657350"/>
          </a:xfrm>
        </p:grpSpPr>
        <p:sp>
          <p:nvSpPr>
            <p:cNvPr id="13" name="object 13"/>
            <p:cNvSpPr/>
            <p:nvPr/>
          </p:nvSpPr>
          <p:spPr>
            <a:xfrm>
              <a:off x="623085" y="3380009"/>
              <a:ext cx="890477" cy="1657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9515" y="4136135"/>
              <a:ext cx="596265" cy="332740"/>
            </a:xfrm>
            <a:custGeom>
              <a:avLst/>
              <a:gdLst/>
              <a:ahLst/>
              <a:cxnLst/>
              <a:rect l="l" t="t" r="r" b="b"/>
              <a:pathLst>
                <a:path w="596265" h="332739">
                  <a:moveTo>
                    <a:pt x="540512" y="0"/>
                  </a:moveTo>
                  <a:lnTo>
                    <a:pt x="55371" y="0"/>
                  </a:lnTo>
                  <a:lnTo>
                    <a:pt x="33818" y="4351"/>
                  </a:lnTo>
                  <a:lnTo>
                    <a:pt x="16217" y="16217"/>
                  </a:lnTo>
                  <a:lnTo>
                    <a:pt x="4351" y="33818"/>
                  </a:lnTo>
                  <a:lnTo>
                    <a:pt x="0" y="55371"/>
                  </a:lnTo>
                  <a:lnTo>
                    <a:pt x="0" y="276859"/>
                  </a:lnTo>
                  <a:lnTo>
                    <a:pt x="4351" y="298413"/>
                  </a:lnTo>
                  <a:lnTo>
                    <a:pt x="16217" y="316014"/>
                  </a:lnTo>
                  <a:lnTo>
                    <a:pt x="33818" y="327880"/>
                  </a:lnTo>
                  <a:lnTo>
                    <a:pt x="55371" y="332231"/>
                  </a:lnTo>
                  <a:lnTo>
                    <a:pt x="540512" y="332231"/>
                  </a:lnTo>
                  <a:lnTo>
                    <a:pt x="562076" y="327880"/>
                  </a:lnTo>
                  <a:lnTo>
                    <a:pt x="579675" y="316014"/>
                  </a:lnTo>
                  <a:lnTo>
                    <a:pt x="591536" y="298413"/>
                  </a:lnTo>
                  <a:lnTo>
                    <a:pt x="595884" y="276859"/>
                  </a:lnTo>
                  <a:lnTo>
                    <a:pt x="595884" y="55371"/>
                  </a:lnTo>
                  <a:lnTo>
                    <a:pt x="591536" y="33818"/>
                  </a:lnTo>
                  <a:lnTo>
                    <a:pt x="579675" y="16217"/>
                  </a:lnTo>
                  <a:lnTo>
                    <a:pt x="562076" y="4351"/>
                  </a:lnTo>
                  <a:lnTo>
                    <a:pt x="5405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6719" y="4178300"/>
            <a:ext cx="341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i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1671"/>
            <a:ext cx="646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Learning Resources – Amazon</a:t>
            </a:r>
            <a:r>
              <a:rPr spc="-125" dirty="0"/>
              <a:t> </a:t>
            </a:r>
            <a:r>
              <a:rPr spc="-5" dirty="0"/>
              <a:t>Aurora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464646"/>
                </a:solidFill>
              </a:rPr>
              <a:t>Service page </a:t>
            </a:r>
            <a:r>
              <a:rPr sz="1800" u="none" dirty="0">
                <a:solidFill>
                  <a:srgbClr val="464646"/>
                </a:solidFill>
              </a:rPr>
              <a:t>–</a:t>
            </a:r>
            <a:r>
              <a:rPr sz="1800" u="none" spc="10" dirty="0">
                <a:solidFill>
                  <a:srgbClr val="464646"/>
                </a:solidFill>
              </a:rPr>
              <a:t> </a:t>
            </a:r>
            <a:r>
              <a:rPr spc="-5" dirty="0">
                <a:hlinkClick r:id="rId2"/>
              </a:rPr>
              <a:t>https://aws.amazon.com/rds/aurora/</a:t>
            </a:r>
            <a:endParaRPr sz="1800"/>
          </a:p>
          <a:p>
            <a:pPr marL="11430"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24130">
              <a:lnSpc>
                <a:spcPct val="100000"/>
              </a:lnSpc>
            </a:pPr>
            <a:r>
              <a:rPr sz="1800" u="none" spc="-10" dirty="0">
                <a:solidFill>
                  <a:srgbClr val="464646"/>
                </a:solidFill>
              </a:rPr>
              <a:t>Deep </a:t>
            </a:r>
            <a:r>
              <a:rPr sz="1800" u="none" spc="-5" dirty="0">
                <a:solidFill>
                  <a:srgbClr val="464646"/>
                </a:solidFill>
              </a:rPr>
              <a:t>dive video </a:t>
            </a:r>
            <a:r>
              <a:rPr sz="1800" u="none" dirty="0">
                <a:solidFill>
                  <a:srgbClr val="464646"/>
                </a:solidFill>
              </a:rPr>
              <a:t>(from </a:t>
            </a:r>
            <a:r>
              <a:rPr sz="1800" u="none" spc="-5" dirty="0">
                <a:solidFill>
                  <a:srgbClr val="464646"/>
                </a:solidFill>
              </a:rPr>
              <a:t>re:Invent </a:t>
            </a:r>
            <a:r>
              <a:rPr sz="1800" u="none" spc="-10" dirty="0">
                <a:solidFill>
                  <a:srgbClr val="464646"/>
                </a:solidFill>
              </a:rPr>
              <a:t>2016) </a:t>
            </a:r>
            <a:r>
              <a:rPr sz="1800" u="none" spc="-5" dirty="0">
                <a:solidFill>
                  <a:srgbClr val="464646"/>
                </a:solidFill>
              </a:rPr>
              <a:t>here </a:t>
            </a:r>
            <a:r>
              <a:rPr sz="1800" u="none" dirty="0">
                <a:solidFill>
                  <a:srgbClr val="464646"/>
                </a:solidFill>
              </a:rPr>
              <a:t>–</a:t>
            </a:r>
            <a:r>
              <a:rPr sz="1800" u="none" spc="60" dirty="0">
                <a:solidFill>
                  <a:srgbClr val="464646"/>
                </a:solidFill>
              </a:rPr>
              <a:t> </a:t>
            </a:r>
            <a:r>
              <a:rPr spc="-5" dirty="0">
                <a:hlinkClick r:id="rId3"/>
              </a:rPr>
              <a:t>https://youtu.be/duf5uUsW3TM</a:t>
            </a:r>
            <a:endParaRPr sz="1800"/>
          </a:p>
          <a:p>
            <a:pPr marL="11430"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24130">
              <a:lnSpc>
                <a:spcPct val="100000"/>
              </a:lnSpc>
            </a:pPr>
            <a:r>
              <a:rPr sz="1800" u="none" spc="-5" dirty="0">
                <a:solidFill>
                  <a:srgbClr val="464646"/>
                </a:solidFill>
              </a:rPr>
              <a:t>Getting </a:t>
            </a:r>
            <a:r>
              <a:rPr sz="1800" u="none" dirty="0">
                <a:solidFill>
                  <a:srgbClr val="464646"/>
                </a:solidFill>
              </a:rPr>
              <a:t>started </a:t>
            </a:r>
            <a:r>
              <a:rPr sz="1800" u="none" spc="-15" dirty="0">
                <a:solidFill>
                  <a:srgbClr val="464646"/>
                </a:solidFill>
              </a:rPr>
              <a:t>with </a:t>
            </a:r>
            <a:r>
              <a:rPr sz="1800" u="none" spc="-5" dirty="0">
                <a:solidFill>
                  <a:srgbClr val="464646"/>
                </a:solidFill>
              </a:rPr>
              <a:t>Aurora </a:t>
            </a:r>
            <a:r>
              <a:rPr sz="1800" u="none" spc="-10" dirty="0">
                <a:solidFill>
                  <a:srgbClr val="464646"/>
                </a:solidFill>
              </a:rPr>
              <a:t>whitepaper</a:t>
            </a:r>
            <a:r>
              <a:rPr sz="1800" u="none" spc="15" dirty="0">
                <a:solidFill>
                  <a:srgbClr val="464646"/>
                </a:solidFill>
              </a:rPr>
              <a:t> </a:t>
            </a:r>
            <a:r>
              <a:rPr sz="1800" u="none" dirty="0">
                <a:solidFill>
                  <a:srgbClr val="464646"/>
                </a:solidFill>
              </a:rPr>
              <a:t>–</a:t>
            </a:r>
            <a:endParaRPr sz="1800"/>
          </a:p>
          <a:p>
            <a:pPr marL="24130">
              <a:lnSpc>
                <a:spcPct val="100000"/>
              </a:lnSpc>
              <a:spcBef>
                <a:spcPts val="10"/>
              </a:spcBef>
            </a:pPr>
            <a:r>
              <a:rPr spc="-5" dirty="0">
                <a:hlinkClick r:id="rId4"/>
              </a:rPr>
              <a:t>https://d0.awsstatic.com/whitepapers/getting-started-with-amazon-aurora.pdf</a:t>
            </a:r>
          </a:p>
          <a:p>
            <a:pPr marL="11430">
              <a:lnSpc>
                <a:spcPct val="100000"/>
              </a:lnSpc>
              <a:spcBef>
                <a:spcPts val="25"/>
              </a:spcBef>
            </a:pPr>
            <a:endParaRPr sz="1850"/>
          </a:p>
          <a:p>
            <a:pPr marL="24130">
              <a:lnSpc>
                <a:spcPct val="100000"/>
              </a:lnSpc>
            </a:pPr>
            <a:r>
              <a:rPr sz="1800" u="none" spc="-5" dirty="0">
                <a:solidFill>
                  <a:srgbClr val="464646"/>
                </a:solidFill>
              </a:rPr>
              <a:t>Performance Benchmark Guide</a:t>
            </a:r>
            <a:r>
              <a:rPr sz="1800" u="none" spc="35" dirty="0">
                <a:solidFill>
                  <a:srgbClr val="464646"/>
                </a:solidFill>
              </a:rPr>
              <a:t> </a:t>
            </a:r>
            <a:r>
              <a:rPr sz="1800" u="none" dirty="0">
                <a:solidFill>
                  <a:srgbClr val="464646"/>
                </a:solidFill>
              </a:rPr>
              <a:t>–</a:t>
            </a:r>
            <a:endParaRPr sz="1800"/>
          </a:p>
          <a:p>
            <a:pPr marL="24130">
              <a:lnSpc>
                <a:spcPct val="100000"/>
              </a:lnSpc>
              <a:spcBef>
                <a:spcPts val="10"/>
              </a:spcBef>
            </a:pPr>
            <a:r>
              <a:rPr spc="-5" dirty="0">
                <a:hlinkClick r:id="rId5"/>
              </a:rPr>
              <a:t>https://d0.awsstatic.com/product-marketing/Aurora/RDS_Aurora_Performance_Assessment_Benchmarking_v1-2.pdf</a:t>
            </a:r>
          </a:p>
          <a:p>
            <a:pPr marL="11430">
              <a:lnSpc>
                <a:spcPct val="100000"/>
              </a:lnSpc>
              <a:spcBef>
                <a:spcPts val="25"/>
              </a:spcBef>
            </a:pPr>
            <a:endParaRPr sz="1850"/>
          </a:p>
          <a:p>
            <a:pPr marL="24130">
              <a:lnSpc>
                <a:spcPct val="100000"/>
              </a:lnSpc>
            </a:pPr>
            <a:r>
              <a:rPr sz="1800" u="none" spc="-5" dirty="0">
                <a:solidFill>
                  <a:srgbClr val="464646"/>
                </a:solidFill>
              </a:rPr>
              <a:t>More resources found here </a:t>
            </a:r>
            <a:r>
              <a:rPr sz="1800" u="none" dirty="0">
                <a:solidFill>
                  <a:srgbClr val="464646"/>
                </a:solidFill>
              </a:rPr>
              <a:t>–</a:t>
            </a:r>
            <a:r>
              <a:rPr sz="1800" u="none" spc="35" dirty="0">
                <a:solidFill>
                  <a:srgbClr val="464646"/>
                </a:solidFill>
              </a:rPr>
              <a:t> </a:t>
            </a:r>
            <a:r>
              <a:rPr spc="-5" dirty="0">
                <a:hlinkClick r:id="rId6"/>
              </a:rPr>
              <a:t>https://aws.amazon.com/rds/aurora/resources/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Before we get into the</a:t>
            </a:r>
            <a:r>
              <a:rPr spc="25" dirty="0"/>
              <a:t> </a:t>
            </a:r>
            <a:r>
              <a:rPr spc="-5" dirty="0"/>
              <a:t>demo:</a:t>
            </a:r>
          </a:p>
        </p:txBody>
      </p:sp>
      <p:sp>
        <p:nvSpPr>
          <p:cNvPr id="3" name="object 3"/>
          <p:cNvSpPr/>
          <p:nvPr/>
        </p:nvSpPr>
        <p:spPr>
          <a:xfrm>
            <a:off x="245363" y="851916"/>
            <a:ext cx="2955036" cy="381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544" y="483008"/>
            <a:ext cx="4799330" cy="3773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4D4D4B"/>
                </a:solidFill>
                <a:latin typeface="Arial"/>
                <a:cs typeface="Arial"/>
              </a:rPr>
              <a:t>Step 1: </a:t>
            </a:r>
            <a:r>
              <a:rPr sz="1400" b="1" spc="-5" dirty="0">
                <a:solidFill>
                  <a:srgbClr val="4D4D4B"/>
                </a:solidFill>
                <a:latin typeface="Arial"/>
                <a:cs typeface="Arial"/>
              </a:rPr>
              <a:t>Database Migration</a:t>
            </a:r>
            <a:r>
              <a:rPr sz="1400" b="1" spc="-16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D4D4B"/>
                </a:solidFill>
                <a:latin typeface="Arial"/>
                <a:cs typeface="Arial"/>
              </a:rPr>
              <a:t>Assessment</a:t>
            </a:r>
            <a:endParaRPr sz="1400">
              <a:latin typeface="Arial"/>
              <a:cs typeface="Arial"/>
            </a:endParaRPr>
          </a:p>
          <a:p>
            <a:pPr marL="3002280" marR="508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3230245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Connect</a:t>
            </a:r>
            <a:r>
              <a:rPr sz="1600" spc="-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Schema  Conversion </a:t>
            </a:r>
            <a:r>
              <a:rPr sz="1600" spc="-50" dirty="0">
                <a:solidFill>
                  <a:srgbClr val="464646"/>
                </a:solidFill>
                <a:latin typeface="Arial"/>
                <a:cs typeface="Arial"/>
              </a:rPr>
              <a:t>Tool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to  source and target  databases.</a:t>
            </a:r>
            <a:endParaRPr sz="1600">
              <a:latin typeface="Arial"/>
              <a:cs typeface="Arial"/>
            </a:endParaRPr>
          </a:p>
          <a:p>
            <a:pPr marL="3002280" marR="3619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22961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Run</a:t>
            </a:r>
            <a:r>
              <a:rPr sz="1600" spc="-1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Assessment  Report.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64646"/>
              </a:buClr>
              <a:buFont typeface="Arial"/>
              <a:buAutoNum type="arabicPeriod"/>
            </a:pPr>
            <a:endParaRPr sz="2650">
              <a:latin typeface="Arial"/>
              <a:cs typeface="Arial"/>
            </a:endParaRPr>
          </a:p>
          <a:p>
            <a:pPr marL="3002280" marR="140335">
              <a:lnSpc>
                <a:spcPct val="100000"/>
              </a:lnSpc>
              <a:buAutoNum type="arabicPeriod"/>
              <a:tabLst>
                <a:tab pos="322961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Read</a:t>
            </a:r>
            <a:r>
              <a:rPr sz="1600" spc="-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Executive  </a:t>
            </a:r>
            <a:r>
              <a:rPr sz="1600" spc="-25" dirty="0">
                <a:solidFill>
                  <a:srgbClr val="464646"/>
                </a:solidFill>
                <a:latin typeface="Arial"/>
                <a:cs typeface="Arial"/>
              </a:rPr>
              <a:t>Summary.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64646"/>
              </a:buClr>
              <a:buFont typeface="Arial"/>
              <a:buAutoNum type="arabicPeriod"/>
            </a:pPr>
            <a:endParaRPr sz="2650">
              <a:latin typeface="Arial"/>
              <a:cs typeface="Arial"/>
            </a:endParaRPr>
          </a:p>
          <a:p>
            <a:pPr marL="3228975" indent="-227329">
              <a:lnSpc>
                <a:spcPct val="100000"/>
              </a:lnSpc>
              <a:buAutoNum type="arabicPeriod"/>
              <a:tabLst>
                <a:tab pos="322961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Follow</a:t>
            </a:r>
            <a:r>
              <a:rPr sz="1600" spc="-2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detailed</a:t>
            </a:r>
            <a:endParaRPr sz="1600">
              <a:latin typeface="Arial"/>
              <a:cs typeface="Arial"/>
            </a:endParaRPr>
          </a:p>
          <a:p>
            <a:pPr marL="3002280">
              <a:lnSpc>
                <a:spcPct val="100000"/>
              </a:lnSpc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instructions.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8528" y="851916"/>
            <a:ext cx="3090672" cy="393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040" y="2020646"/>
            <a:ext cx="1962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Demo</a:t>
            </a:r>
            <a:r>
              <a:rPr spc="-50" dirty="0"/>
              <a:t> </a:t>
            </a:r>
            <a:r>
              <a:rPr spc="-5" dirty="0"/>
              <a:t>time!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40589"/>
            <a:ext cx="686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46"/>
                </a:solidFill>
              </a:rPr>
              <a:t>Best Practices </a:t>
            </a:r>
            <a:r>
              <a:rPr sz="2400" dirty="0">
                <a:solidFill>
                  <a:srgbClr val="464646"/>
                </a:solidFill>
              </a:rPr>
              <a:t>– </a:t>
            </a:r>
            <a:r>
              <a:rPr sz="2400" spc="-50" dirty="0">
                <a:solidFill>
                  <a:srgbClr val="464646"/>
                </a:solidFill>
              </a:rPr>
              <a:t>AWS </a:t>
            </a:r>
            <a:r>
              <a:rPr sz="2400" spc="-5" dirty="0">
                <a:solidFill>
                  <a:srgbClr val="464646"/>
                </a:solidFill>
              </a:rPr>
              <a:t>Schema Conversion</a:t>
            </a:r>
            <a:r>
              <a:rPr sz="2400" spc="40" dirty="0">
                <a:solidFill>
                  <a:srgbClr val="464646"/>
                </a:solidFill>
              </a:rPr>
              <a:t> </a:t>
            </a:r>
            <a:r>
              <a:rPr sz="2400" spc="-50" dirty="0">
                <a:solidFill>
                  <a:srgbClr val="464646"/>
                </a:solidFill>
              </a:rPr>
              <a:t>Tool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15544" y="532638"/>
            <a:ext cx="8154034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64646"/>
                </a:solidFill>
                <a:latin typeface="Arial"/>
                <a:cs typeface="Arial"/>
              </a:rPr>
              <a:t>General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Memory Management and Performance</a:t>
            </a:r>
            <a:r>
              <a:rPr sz="1500" b="1" spc="-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Options</a:t>
            </a:r>
            <a:endParaRPr sz="1500">
              <a:latin typeface="Arial"/>
              <a:cs typeface="Arial"/>
            </a:endParaRPr>
          </a:p>
          <a:p>
            <a:pPr marL="12700" marR="530860">
              <a:lnSpc>
                <a:spcPct val="100000"/>
              </a:lnSpc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Configure the </a:t>
            </a:r>
            <a:r>
              <a:rPr sz="1500" spc="-15" dirty="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Schema Conversion </a:t>
            </a:r>
            <a:r>
              <a:rPr sz="1500" spc="-45" dirty="0">
                <a:solidFill>
                  <a:srgbClr val="464646"/>
                </a:solidFill>
                <a:latin typeface="Arial"/>
                <a:cs typeface="Arial"/>
              </a:rPr>
              <a:t>Tool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with different memory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performance settings.  Increasing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memory speeds up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the performance of 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your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conversion but uses more memory 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resources on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your</a:t>
            </a:r>
            <a:r>
              <a:rPr sz="1500" spc="-5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desktop.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 marR="34925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Fast conversion, but </a:t>
            </a:r>
            <a:r>
              <a:rPr sz="1500" b="1" dirty="0">
                <a:solidFill>
                  <a:srgbClr val="464646"/>
                </a:solidFill>
                <a:latin typeface="Arial"/>
                <a:cs typeface="Arial"/>
              </a:rPr>
              <a:t>large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memory consumption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–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This option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optimizes for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speed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of the 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conversion, but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might require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more memory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for the object reference</a:t>
            </a:r>
            <a:r>
              <a:rPr sz="1500" spc="-14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cache.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 marR="277495" algn="just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Low </a:t>
            </a:r>
            <a:r>
              <a:rPr sz="1500" b="1" dirty="0">
                <a:solidFill>
                  <a:srgbClr val="464646"/>
                </a:solidFill>
                <a:latin typeface="Arial"/>
                <a:cs typeface="Arial"/>
              </a:rPr>
              <a:t>memory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consumption, but </a:t>
            </a:r>
            <a:r>
              <a:rPr sz="1500" b="1" dirty="0">
                <a:solidFill>
                  <a:srgbClr val="464646"/>
                </a:solidFill>
                <a:latin typeface="Arial"/>
                <a:cs typeface="Arial"/>
              </a:rPr>
              <a:t>slower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conversion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–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This option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minimizes the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amount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of 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memory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used,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but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results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in a slower conversion. Use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this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option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if 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your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desktop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has a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limited 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amount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of</a:t>
            </a:r>
            <a:r>
              <a:rPr sz="1500" spc="-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464646"/>
                </a:solidFill>
                <a:latin typeface="Arial"/>
                <a:cs typeface="Arial"/>
              </a:rPr>
              <a:t>memory.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Balance speed </a:t>
            </a:r>
            <a:r>
              <a:rPr sz="1500" b="1" spc="5" dirty="0">
                <a:solidFill>
                  <a:srgbClr val="464646"/>
                </a:solidFill>
                <a:latin typeface="Arial"/>
                <a:cs typeface="Arial"/>
              </a:rPr>
              <a:t>with </a:t>
            </a:r>
            <a:r>
              <a:rPr sz="1500" b="1" spc="-5" dirty="0">
                <a:solidFill>
                  <a:srgbClr val="464646"/>
                </a:solidFill>
                <a:latin typeface="Arial"/>
                <a:cs typeface="Arial"/>
              </a:rPr>
              <a:t>memory consumption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–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This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option optimizes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provides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500" spc="-11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balance</a:t>
            </a:r>
            <a:endParaRPr sz="15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between memory use and conversion</a:t>
            </a:r>
            <a:r>
              <a:rPr sz="1500" spc="-1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speed.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If 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are converting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large database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schemas, 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ex: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database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with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3,500 stored procedures, 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you 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can configure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amount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of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memory available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to the </a:t>
            </a:r>
            <a:r>
              <a:rPr sz="1500" spc="-15" dirty="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Schema Conversion </a:t>
            </a:r>
            <a:r>
              <a:rPr sz="1500" spc="-35" dirty="0">
                <a:solidFill>
                  <a:srgbClr val="464646"/>
                </a:solidFill>
                <a:latin typeface="Arial"/>
                <a:cs typeface="Arial"/>
              </a:rPr>
              <a:t>Tool. </a:t>
            </a:r>
            <a:r>
              <a:rPr sz="1500" spc="-5" dirty="0">
                <a:solidFill>
                  <a:srgbClr val="464646"/>
                </a:solidFill>
                <a:latin typeface="Arial"/>
                <a:cs typeface="Arial"/>
              </a:rPr>
              <a:t>Details  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here:  </a:t>
            </a:r>
            <a:r>
              <a:rPr sz="1500" u="heavy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http://docs.aws.amazon.com/SchemaConversionTool/latest/userguide/CHAP_SchemaConversio </a:t>
            </a:r>
            <a:r>
              <a:rPr sz="1500" spc="-5" dirty="0">
                <a:solidFill>
                  <a:srgbClr val="686CEA"/>
                </a:solidFill>
                <a:latin typeface="Arial"/>
                <a:cs typeface="Arial"/>
                <a:hlinkClick r:id="rId2"/>
              </a:rPr>
              <a:t> </a:t>
            </a:r>
            <a:r>
              <a:rPr sz="1500" u="heavy" spc="-10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nTool.BestPractices.html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50" y="957080"/>
            <a:ext cx="8744705" cy="320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791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Migration</a:t>
            </a:r>
            <a:r>
              <a:rPr spc="30" dirty="0"/>
              <a:t> </a:t>
            </a:r>
            <a:r>
              <a:rPr spc="-5" dirty="0"/>
              <a:t>Process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40589"/>
            <a:ext cx="721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46"/>
                </a:solidFill>
              </a:rPr>
              <a:t>Best Practices </a:t>
            </a:r>
            <a:r>
              <a:rPr sz="2400" dirty="0">
                <a:solidFill>
                  <a:srgbClr val="464646"/>
                </a:solidFill>
              </a:rPr>
              <a:t>– </a:t>
            </a:r>
            <a:r>
              <a:rPr sz="2400" spc="-50" dirty="0">
                <a:solidFill>
                  <a:srgbClr val="464646"/>
                </a:solidFill>
              </a:rPr>
              <a:t>AWS </a:t>
            </a:r>
            <a:r>
              <a:rPr sz="2400" spc="-5" dirty="0">
                <a:solidFill>
                  <a:srgbClr val="464646"/>
                </a:solidFill>
              </a:rPr>
              <a:t>Database </a:t>
            </a:r>
            <a:r>
              <a:rPr sz="2400" dirty="0">
                <a:solidFill>
                  <a:srgbClr val="464646"/>
                </a:solidFill>
              </a:rPr>
              <a:t>Migration</a:t>
            </a:r>
            <a:r>
              <a:rPr sz="2400" spc="5" dirty="0">
                <a:solidFill>
                  <a:srgbClr val="464646"/>
                </a:solidFill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Service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15544" y="610946"/>
            <a:ext cx="6941820" cy="3440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Load multiple tables in</a:t>
            </a:r>
            <a:r>
              <a:rPr sz="160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parallel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Remove bottlenecks on the</a:t>
            </a:r>
            <a:r>
              <a:rPr sz="1600" spc="1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target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Use multiple</a:t>
            </a:r>
            <a:r>
              <a:rPr sz="1600" spc="-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tasks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Optimizing change</a:t>
            </a:r>
            <a:r>
              <a:rPr sz="1600" spc="-1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processing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Determine optimal Size for the replication instance based</a:t>
            </a:r>
            <a:r>
              <a:rPr sz="1600" spc="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on: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600" spc="-40" dirty="0">
                <a:solidFill>
                  <a:srgbClr val="464646"/>
                </a:solidFill>
                <a:latin typeface="Arial"/>
                <a:cs typeface="Arial"/>
              </a:rPr>
              <a:t>Table</a:t>
            </a:r>
            <a:r>
              <a:rPr sz="1600" spc="-1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Size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Data manipulation language (DML)</a:t>
            </a:r>
            <a:r>
              <a:rPr sz="1600" spc="1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activity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64646"/>
                </a:solidFill>
                <a:latin typeface="Arial"/>
                <a:cs typeface="Arial"/>
              </a:rPr>
              <a:t>Transaction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size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600" spc="-40" dirty="0">
                <a:solidFill>
                  <a:srgbClr val="464646"/>
                </a:solidFill>
                <a:latin typeface="Arial"/>
                <a:cs typeface="Arial"/>
              </a:rPr>
              <a:t>Total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size of the</a:t>
            </a:r>
            <a:r>
              <a:rPr sz="1600" spc="5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migration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Number of</a:t>
            </a:r>
            <a:r>
              <a:rPr sz="1600" spc="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64646"/>
                </a:solidFill>
                <a:latin typeface="Arial"/>
                <a:cs typeface="Arial"/>
              </a:rPr>
              <a:t>tasks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Migrating Large Binary Objects</a:t>
            </a:r>
            <a:r>
              <a:rPr sz="1600" spc="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(LOBs)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Complete </a:t>
            </a:r>
            <a:r>
              <a:rPr sz="1600" dirty="0">
                <a:solidFill>
                  <a:srgbClr val="464646"/>
                </a:solidFill>
                <a:latin typeface="Arial"/>
                <a:cs typeface="Arial"/>
              </a:rPr>
              <a:t>list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of best practices can be found</a:t>
            </a:r>
            <a:r>
              <a:rPr sz="1600" spc="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64646"/>
                </a:solidFill>
                <a:latin typeface="Arial"/>
                <a:cs typeface="Arial"/>
              </a:rPr>
              <a:t>here: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u="heavy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http://docs.aws.amazon.com/dms/latest/userguide/CHAP_BestPractices.html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286" y="1730755"/>
            <a:ext cx="2732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64646"/>
                </a:solidFill>
              </a:rPr>
              <a:t>Thank</a:t>
            </a:r>
            <a:r>
              <a:rPr sz="4000" spc="-75" dirty="0">
                <a:solidFill>
                  <a:srgbClr val="464646"/>
                </a:solidFill>
              </a:rPr>
              <a:t> </a:t>
            </a:r>
            <a:r>
              <a:rPr sz="4000" spc="-5" dirty="0">
                <a:solidFill>
                  <a:srgbClr val="464646"/>
                </a:solidFill>
              </a:rPr>
              <a:t>you!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113" y="1861566"/>
            <a:ext cx="66459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AWS </a:t>
            </a:r>
            <a:r>
              <a:rPr sz="3600" spc="-5" dirty="0"/>
              <a:t>Schema Conversion </a:t>
            </a:r>
            <a:r>
              <a:rPr sz="3600" spc="-70" dirty="0"/>
              <a:t>Tool  </a:t>
            </a:r>
            <a:r>
              <a:rPr sz="3600" spc="-5" dirty="0"/>
              <a:t>Overview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17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AWS </a:t>
            </a:r>
            <a:r>
              <a:rPr spc="-5" dirty="0"/>
              <a:t>Schema Conversion</a:t>
            </a:r>
            <a:r>
              <a:rPr spc="70" dirty="0"/>
              <a:t> </a:t>
            </a:r>
            <a:r>
              <a:rPr spc="-60" dirty="0"/>
              <a:t>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556222"/>
            <a:ext cx="6256020" cy="10814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b="1" u="heavy" spc="-5" dirty="0">
                <a:solidFill>
                  <a:srgbClr val="4D4D4B"/>
                </a:solidFill>
                <a:uFill>
                  <a:solidFill>
                    <a:srgbClr val="4D4D4B"/>
                  </a:solidFill>
                </a:uFill>
                <a:latin typeface="Arial"/>
                <a:cs typeface="Arial"/>
              </a:rPr>
              <a:t>Features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10" dirty="0">
                <a:solidFill>
                  <a:srgbClr val="4D4D4B"/>
                </a:solidFill>
                <a:latin typeface="Arial"/>
                <a:cs typeface="Arial"/>
              </a:rPr>
              <a:t>Converts schema of </a:t>
            </a:r>
            <a:r>
              <a:rPr sz="1400" spc="15" dirty="0">
                <a:solidFill>
                  <a:srgbClr val="4D4D4B"/>
                </a:solidFill>
                <a:latin typeface="Arial"/>
                <a:cs typeface="Arial"/>
              </a:rPr>
              <a:t>one </a:t>
            </a:r>
            <a:r>
              <a:rPr sz="1400" spc="10" dirty="0">
                <a:solidFill>
                  <a:srgbClr val="4D4D4B"/>
                </a:solidFill>
                <a:latin typeface="Arial"/>
                <a:cs typeface="Arial"/>
              </a:rPr>
              <a:t>database engine to</a:t>
            </a:r>
            <a:r>
              <a:rPr sz="1400" spc="-14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D4D4B"/>
                </a:solidFill>
                <a:latin typeface="Arial"/>
                <a:cs typeface="Arial"/>
              </a:rPr>
              <a:t>another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7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10" dirty="0">
                <a:solidFill>
                  <a:srgbClr val="4D4D4B"/>
                </a:solidFill>
                <a:latin typeface="Arial"/>
                <a:cs typeface="Arial"/>
              </a:rPr>
              <a:t>Database Migration Assessment report for choosing the best target</a:t>
            </a:r>
            <a:r>
              <a:rPr sz="1400" spc="-24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D4D4B"/>
                </a:solidFill>
                <a:latin typeface="Arial"/>
                <a:cs typeface="Arial"/>
              </a:rPr>
              <a:t>engine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7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15" dirty="0">
                <a:solidFill>
                  <a:srgbClr val="4D4D4B"/>
                </a:solidFill>
                <a:latin typeface="Arial"/>
                <a:cs typeface="Arial"/>
              </a:rPr>
              <a:t>Code </a:t>
            </a:r>
            <a:r>
              <a:rPr sz="1400" spc="10" dirty="0">
                <a:solidFill>
                  <a:srgbClr val="4D4D4B"/>
                </a:solidFill>
                <a:latin typeface="Arial"/>
                <a:cs typeface="Arial"/>
              </a:rPr>
              <a:t>browser that </a:t>
            </a:r>
            <a:r>
              <a:rPr sz="1400" spc="5" dirty="0">
                <a:solidFill>
                  <a:srgbClr val="4D4D4B"/>
                </a:solidFill>
                <a:latin typeface="Arial"/>
                <a:cs typeface="Arial"/>
              </a:rPr>
              <a:t>highlights </a:t>
            </a:r>
            <a:r>
              <a:rPr sz="1400" spc="10" dirty="0">
                <a:solidFill>
                  <a:srgbClr val="4D4D4B"/>
                </a:solidFill>
                <a:latin typeface="Arial"/>
                <a:cs typeface="Arial"/>
              </a:rPr>
              <a:t>places where manual </a:t>
            </a:r>
            <a:r>
              <a:rPr sz="1400" spc="5" dirty="0">
                <a:solidFill>
                  <a:srgbClr val="4D4D4B"/>
                </a:solidFill>
                <a:latin typeface="Arial"/>
                <a:cs typeface="Arial"/>
              </a:rPr>
              <a:t>edits </a:t>
            </a:r>
            <a:r>
              <a:rPr sz="1400" spc="10" dirty="0">
                <a:solidFill>
                  <a:srgbClr val="4D4D4B"/>
                </a:solidFill>
                <a:latin typeface="Arial"/>
                <a:cs typeface="Arial"/>
              </a:rPr>
              <a:t>are</a:t>
            </a:r>
            <a:r>
              <a:rPr sz="1400" spc="-1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D4D4B"/>
                </a:solidFill>
                <a:latin typeface="Arial"/>
                <a:cs typeface="Arial"/>
              </a:rPr>
              <a:t>required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544" y="905636"/>
            <a:ext cx="61271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464646"/>
                </a:solidFill>
                <a:latin typeface="Arial"/>
                <a:cs typeface="Arial"/>
              </a:rPr>
              <a:t>The </a:t>
            </a:r>
            <a:r>
              <a:rPr sz="2400" i="1" spc="-20" dirty="0">
                <a:solidFill>
                  <a:srgbClr val="464646"/>
                </a:solidFill>
                <a:latin typeface="Arial"/>
                <a:cs typeface="Arial"/>
              </a:rPr>
              <a:t>AWS </a:t>
            </a:r>
            <a:r>
              <a:rPr sz="2400" i="1" spc="-5" dirty="0">
                <a:solidFill>
                  <a:srgbClr val="464646"/>
                </a:solidFill>
                <a:latin typeface="Arial"/>
                <a:cs typeface="Arial"/>
              </a:rPr>
              <a:t>Schema Conversion </a:t>
            </a:r>
            <a:r>
              <a:rPr sz="2400" i="1" spc="-60" dirty="0">
                <a:solidFill>
                  <a:srgbClr val="464646"/>
                </a:solidFill>
                <a:latin typeface="Arial"/>
                <a:cs typeface="Arial"/>
              </a:rPr>
              <a:t>Tool </a:t>
            </a:r>
            <a:r>
              <a:rPr sz="2400" i="1" spc="-5" dirty="0">
                <a:solidFill>
                  <a:srgbClr val="464646"/>
                </a:solidFill>
                <a:latin typeface="Arial"/>
                <a:cs typeface="Arial"/>
              </a:rPr>
              <a:t>helps  automate </a:t>
            </a:r>
            <a:r>
              <a:rPr sz="2400" i="1" spc="-10" dirty="0">
                <a:solidFill>
                  <a:srgbClr val="464646"/>
                </a:solidFill>
                <a:latin typeface="Arial"/>
                <a:cs typeface="Arial"/>
              </a:rPr>
              <a:t>many </a:t>
            </a:r>
            <a:r>
              <a:rPr sz="2400" i="1" spc="-5" dirty="0">
                <a:solidFill>
                  <a:srgbClr val="464646"/>
                </a:solidFill>
                <a:latin typeface="Arial"/>
                <a:cs typeface="Arial"/>
              </a:rPr>
              <a:t>database schema and code  conversion </a:t>
            </a:r>
            <a:r>
              <a:rPr sz="2400" i="1" dirty="0">
                <a:solidFill>
                  <a:srgbClr val="464646"/>
                </a:solidFill>
                <a:latin typeface="Arial"/>
                <a:cs typeface="Arial"/>
              </a:rPr>
              <a:t>tasks </a:t>
            </a:r>
            <a:r>
              <a:rPr sz="2400" i="1" spc="-5" dirty="0">
                <a:solidFill>
                  <a:srgbClr val="464646"/>
                </a:solidFill>
                <a:latin typeface="Arial"/>
                <a:cs typeface="Arial"/>
              </a:rPr>
              <a:t>when migrating </a:t>
            </a:r>
            <a:r>
              <a:rPr sz="2400" i="1" dirty="0">
                <a:solidFill>
                  <a:srgbClr val="464646"/>
                </a:solidFill>
                <a:latin typeface="Arial"/>
                <a:cs typeface="Arial"/>
              </a:rPr>
              <a:t>from Oracle  </a:t>
            </a:r>
            <a:r>
              <a:rPr sz="2400" i="1" spc="-5" dirty="0">
                <a:solidFill>
                  <a:srgbClr val="464646"/>
                </a:solidFill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464646"/>
                </a:solidFill>
                <a:latin typeface="Arial"/>
                <a:cs typeface="Arial"/>
              </a:rPr>
              <a:t>SQL </a:t>
            </a:r>
            <a:r>
              <a:rPr sz="2400" i="1" spc="-5" dirty="0">
                <a:solidFill>
                  <a:srgbClr val="464646"/>
                </a:solidFill>
                <a:latin typeface="Arial"/>
                <a:cs typeface="Arial"/>
              </a:rPr>
              <a:t>Server to open source database  engines.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1200911"/>
            <a:ext cx="2581655" cy="2051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2538</Words>
  <Application>Microsoft Office PowerPoint</Application>
  <PresentationFormat>On-screen Show (16:9)</PresentationFormat>
  <Paragraphs>514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Arial Black</vt:lpstr>
      <vt:lpstr>Calibri</vt:lpstr>
      <vt:lpstr>Times New Roman</vt:lpstr>
      <vt:lpstr>Wingdings</vt:lpstr>
      <vt:lpstr>Office Theme</vt:lpstr>
      <vt:lpstr>Migrate from SQL Server or Oracle into Amazon Aurora using AWS Database Migration Service</vt:lpstr>
      <vt:lpstr>What to Expect from the Session</vt:lpstr>
      <vt:lpstr>Migrating to AWS</vt:lpstr>
      <vt:lpstr>Why AWS?</vt:lpstr>
      <vt:lpstr>How?</vt:lpstr>
      <vt:lpstr>Migration Options</vt:lpstr>
      <vt:lpstr>Database Migration Process</vt:lpstr>
      <vt:lpstr>AWS Schema Conversion Tool  Overview</vt:lpstr>
      <vt:lpstr>AWS Schema Conversion Tool</vt:lpstr>
      <vt:lpstr>Convert Tables, Views, and Code</vt:lpstr>
      <vt:lpstr>Components of the Console</vt:lpstr>
      <vt:lpstr>Supported Conversions</vt:lpstr>
      <vt:lpstr>Pricing, Terms &amp; Conditions</vt:lpstr>
      <vt:lpstr>Prerequisites</vt:lpstr>
      <vt:lpstr>Global Settings – Logging</vt:lpstr>
      <vt:lpstr>Global Settings – Drivers</vt:lpstr>
      <vt:lpstr>Global Settings – Performance and Memory</vt:lpstr>
      <vt:lpstr>Global Settings – Assessment Report</vt:lpstr>
      <vt:lpstr>PowerPoint Presentation</vt:lpstr>
      <vt:lpstr>Time Considerations</vt:lpstr>
      <vt:lpstr>Database Considerations</vt:lpstr>
      <vt:lpstr>Network Considerations</vt:lpstr>
      <vt:lpstr>Requirements Considerations</vt:lpstr>
      <vt:lpstr>Database Migration Phases</vt:lpstr>
      <vt:lpstr>DMS Overview</vt:lpstr>
      <vt:lpstr>PowerPoint Presentation</vt:lpstr>
      <vt:lpstr>Keep your apps running during the migration</vt:lpstr>
      <vt:lpstr>Multi-AZ option for high availability</vt:lpstr>
      <vt:lpstr>AWS Database Migration service pricing</vt:lpstr>
      <vt:lpstr>Migration Scenarios and Options</vt:lpstr>
      <vt:lpstr>On-Premises Migration Scenarios</vt:lpstr>
      <vt:lpstr>RDS Migration Scenarios</vt:lpstr>
      <vt:lpstr>EC2 Migration Scenarios</vt:lpstr>
      <vt:lpstr>DMS Components</vt:lpstr>
      <vt:lpstr>Replication Instances</vt:lpstr>
      <vt:lpstr>Public and Private Replication Instances</vt:lpstr>
      <vt:lpstr>Sources for AWS Database Migration Service</vt:lpstr>
      <vt:lpstr>Targets for AWS Database Migration Service</vt:lpstr>
      <vt:lpstr>Tasks Overview</vt:lpstr>
      <vt:lpstr>Migration Methods</vt:lpstr>
      <vt:lpstr>DMS – Change Data Capture (CDC)</vt:lpstr>
      <vt:lpstr>Oracle, SQL Server to Aurora migration</vt:lpstr>
      <vt:lpstr>Start Full Load</vt:lpstr>
      <vt:lpstr>While Loading Data Also Capture Changes</vt:lpstr>
      <vt:lpstr>Load Complete - Apply Captured Changes</vt:lpstr>
      <vt:lpstr>Changes Reach Steady State</vt:lpstr>
      <vt:lpstr>Cutover - Shut Down Apps &amp; Apply Remaining Changes</vt:lpstr>
      <vt:lpstr>Flip!</vt:lpstr>
      <vt:lpstr>Changes are Transactional and Come From the Logs</vt:lpstr>
      <vt:lpstr>Multiple Targets</vt:lpstr>
      <vt:lpstr>Multiple Sources</vt:lpstr>
      <vt:lpstr>Multiple Sources and Targets</vt:lpstr>
      <vt:lpstr>You Don’t Have to Take Everything</vt:lpstr>
      <vt:lpstr>Homogenous or Heterogeneous</vt:lpstr>
      <vt:lpstr>Amazon Aurora</vt:lpstr>
      <vt:lpstr>Enterprise customer wish list</vt:lpstr>
      <vt:lpstr>Amazon Aurora: enterprise-class database for the cloud</vt:lpstr>
      <vt:lpstr>Perfect fit for enterprise</vt:lpstr>
      <vt:lpstr>Aurora customer adoption</vt:lpstr>
      <vt:lpstr>PowerPoint Presentation</vt:lpstr>
      <vt:lpstr>Delivered as a managed service</vt:lpstr>
      <vt:lpstr>Databases are hard to manage</vt:lpstr>
      <vt:lpstr>Hosting your databases on premises</vt:lpstr>
      <vt:lpstr>Hosting your databases in Amazon EC2</vt:lpstr>
      <vt:lpstr>If you choose a managed DB service</vt:lpstr>
      <vt:lpstr>Learning Resources – Amazon Aurora</vt:lpstr>
      <vt:lpstr>Before we get into the demo:</vt:lpstr>
      <vt:lpstr>Demo time!</vt:lpstr>
      <vt:lpstr>Best Practices – AWS Schema Conversion Tool</vt:lpstr>
      <vt:lpstr>Best Practices – AWS Database Migration Service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from SQL Server or Oracle into Amazon Aurora using AWS Database Migration Service</dc:title>
  <cp:lastModifiedBy>Pariwesh</cp:lastModifiedBy>
  <cp:revision>4</cp:revision>
  <dcterms:created xsi:type="dcterms:W3CDTF">2020-01-01T11:36:17Z</dcterms:created>
  <dcterms:modified xsi:type="dcterms:W3CDTF">2020-01-02T05:47:15Z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2020-01-01T00:00:00Z</vt:filetime>
  </property>
</Properties>
</file>