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62" r:id="rId3"/>
    <p:sldId id="268" r:id="rId4"/>
    <p:sldId id="269" r:id="rId5"/>
    <p:sldId id="270" r:id="rId6"/>
  </p:sldIdLst>
  <p:sldSz cx="14630400" cy="8229600"/>
  <p:notesSz cx="14630400" cy="8229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677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97280" y="2551176"/>
            <a:ext cx="12435840" cy="17282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94560" y="4608576"/>
            <a:ext cx="10241280" cy="205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55" dirty="0"/>
              <a:t>©</a:t>
            </a:r>
            <a:r>
              <a:rPr spc="-30" dirty="0"/>
              <a:t> </a:t>
            </a:r>
            <a:r>
              <a:rPr spc="20" dirty="0"/>
              <a:t>2018,</a:t>
            </a:r>
            <a:r>
              <a:rPr spc="-35" dirty="0"/>
              <a:t> </a:t>
            </a:r>
            <a:r>
              <a:rPr spc="25" dirty="0"/>
              <a:t>Amazon</a:t>
            </a:r>
            <a:r>
              <a:rPr spc="-40" dirty="0"/>
              <a:t> </a:t>
            </a:r>
            <a:r>
              <a:rPr spc="25" dirty="0"/>
              <a:t>Web</a:t>
            </a:r>
            <a:r>
              <a:rPr spc="-40" dirty="0"/>
              <a:t> </a:t>
            </a:r>
            <a:r>
              <a:rPr spc="-15" dirty="0"/>
              <a:t>Services,</a:t>
            </a:r>
            <a:r>
              <a:rPr spc="-35" dirty="0"/>
              <a:t> </a:t>
            </a:r>
            <a:r>
              <a:rPr spc="-30" dirty="0"/>
              <a:t>Inc.</a:t>
            </a:r>
            <a:r>
              <a:rPr spc="-35" dirty="0"/>
              <a:t> </a:t>
            </a:r>
            <a:r>
              <a:rPr spc="5" dirty="0"/>
              <a:t>or</a:t>
            </a:r>
            <a:r>
              <a:rPr spc="-25" dirty="0"/>
              <a:t> </a:t>
            </a:r>
            <a:r>
              <a:rPr spc="-5" dirty="0"/>
              <a:t>its</a:t>
            </a:r>
            <a:r>
              <a:rPr spc="-30" dirty="0"/>
              <a:t> </a:t>
            </a:r>
            <a:r>
              <a:rPr spc="-20" dirty="0"/>
              <a:t>affiliates.</a:t>
            </a:r>
            <a:r>
              <a:rPr spc="-25" dirty="0"/>
              <a:t> </a:t>
            </a:r>
            <a:r>
              <a:rPr spc="5" dirty="0"/>
              <a:t>All</a:t>
            </a:r>
            <a:r>
              <a:rPr spc="-15" dirty="0"/>
              <a:t> </a:t>
            </a:r>
            <a:r>
              <a:rPr spc="10" dirty="0"/>
              <a:t>rights</a:t>
            </a:r>
            <a:r>
              <a:rPr spc="-20" dirty="0"/>
              <a:t> </a:t>
            </a:r>
            <a:r>
              <a:rPr spc="-15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55" dirty="0"/>
              <a:t>©</a:t>
            </a:r>
            <a:r>
              <a:rPr spc="-30" dirty="0"/>
              <a:t> </a:t>
            </a:r>
            <a:r>
              <a:rPr spc="20" dirty="0"/>
              <a:t>2018,</a:t>
            </a:r>
            <a:r>
              <a:rPr spc="-35" dirty="0"/>
              <a:t> </a:t>
            </a:r>
            <a:r>
              <a:rPr spc="25" dirty="0"/>
              <a:t>Amazon</a:t>
            </a:r>
            <a:r>
              <a:rPr spc="-40" dirty="0"/>
              <a:t> </a:t>
            </a:r>
            <a:r>
              <a:rPr spc="25" dirty="0"/>
              <a:t>Web</a:t>
            </a:r>
            <a:r>
              <a:rPr spc="-40" dirty="0"/>
              <a:t> </a:t>
            </a:r>
            <a:r>
              <a:rPr spc="-15" dirty="0"/>
              <a:t>Services,</a:t>
            </a:r>
            <a:r>
              <a:rPr spc="-35" dirty="0"/>
              <a:t> </a:t>
            </a:r>
            <a:r>
              <a:rPr spc="-30" dirty="0"/>
              <a:t>Inc.</a:t>
            </a:r>
            <a:r>
              <a:rPr spc="-35" dirty="0"/>
              <a:t> </a:t>
            </a:r>
            <a:r>
              <a:rPr spc="5" dirty="0"/>
              <a:t>or</a:t>
            </a:r>
            <a:r>
              <a:rPr spc="-25" dirty="0"/>
              <a:t> </a:t>
            </a:r>
            <a:r>
              <a:rPr spc="-5" dirty="0"/>
              <a:t>its</a:t>
            </a:r>
            <a:r>
              <a:rPr spc="-30" dirty="0"/>
              <a:t> </a:t>
            </a:r>
            <a:r>
              <a:rPr spc="-20" dirty="0"/>
              <a:t>affiliates.</a:t>
            </a:r>
            <a:r>
              <a:rPr spc="-25" dirty="0"/>
              <a:t> </a:t>
            </a:r>
            <a:r>
              <a:rPr spc="5" dirty="0"/>
              <a:t>All</a:t>
            </a:r>
            <a:r>
              <a:rPr spc="-15" dirty="0"/>
              <a:t> </a:t>
            </a:r>
            <a:r>
              <a:rPr spc="10" dirty="0"/>
              <a:t>rights</a:t>
            </a:r>
            <a:r>
              <a:rPr spc="-20" dirty="0"/>
              <a:t> </a:t>
            </a:r>
            <a:r>
              <a:rPr spc="-15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4630400" h="8229600">
                <a:moveTo>
                  <a:pt x="14630400" y="0"/>
                </a:moveTo>
                <a:lnTo>
                  <a:pt x="0" y="0"/>
                </a:lnTo>
                <a:lnTo>
                  <a:pt x="0" y="8229600"/>
                </a:lnTo>
                <a:lnTo>
                  <a:pt x="14630400" y="8229600"/>
                </a:lnTo>
                <a:lnTo>
                  <a:pt x="14630400" y="0"/>
                </a:lnTo>
                <a:close/>
              </a:path>
            </a:pathLst>
          </a:custGeom>
          <a:solidFill>
            <a:srgbClr val="2828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48640" y="7406640"/>
            <a:ext cx="1075944" cy="2453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65505" y="1767332"/>
            <a:ext cx="4305300" cy="4781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88169" y="2036470"/>
            <a:ext cx="4109084" cy="4657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5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55" dirty="0"/>
              <a:t>©</a:t>
            </a:r>
            <a:r>
              <a:rPr spc="-30" dirty="0"/>
              <a:t> </a:t>
            </a:r>
            <a:r>
              <a:rPr spc="20" dirty="0"/>
              <a:t>2018,</a:t>
            </a:r>
            <a:r>
              <a:rPr spc="-35" dirty="0"/>
              <a:t> </a:t>
            </a:r>
            <a:r>
              <a:rPr spc="25" dirty="0"/>
              <a:t>Amazon</a:t>
            </a:r>
            <a:r>
              <a:rPr spc="-40" dirty="0"/>
              <a:t> </a:t>
            </a:r>
            <a:r>
              <a:rPr spc="25" dirty="0"/>
              <a:t>Web</a:t>
            </a:r>
            <a:r>
              <a:rPr spc="-40" dirty="0"/>
              <a:t> </a:t>
            </a:r>
            <a:r>
              <a:rPr spc="-15" dirty="0"/>
              <a:t>Services,</a:t>
            </a:r>
            <a:r>
              <a:rPr spc="-35" dirty="0"/>
              <a:t> </a:t>
            </a:r>
            <a:r>
              <a:rPr spc="-30" dirty="0"/>
              <a:t>Inc.</a:t>
            </a:r>
            <a:r>
              <a:rPr spc="-35" dirty="0"/>
              <a:t> </a:t>
            </a:r>
            <a:r>
              <a:rPr spc="5" dirty="0"/>
              <a:t>or</a:t>
            </a:r>
            <a:r>
              <a:rPr spc="-25" dirty="0"/>
              <a:t> </a:t>
            </a:r>
            <a:r>
              <a:rPr spc="-5" dirty="0"/>
              <a:t>its</a:t>
            </a:r>
            <a:r>
              <a:rPr spc="-30" dirty="0"/>
              <a:t> </a:t>
            </a:r>
            <a:r>
              <a:rPr spc="-20" dirty="0"/>
              <a:t>affiliates.</a:t>
            </a:r>
            <a:r>
              <a:rPr spc="-25" dirty="0"/>
              <a:t> </a:t>
            </a:r>
            <a:r>
              <a:rPr spc="5" dirty="0"/>
              <a:t>All</a:t>
            </a:r>
            <a:r>
              <a:rPr spc="-15" dirty="0"/>
              <a:t> </a:t>
            </a:r>
            <a:r>
              <a:rPr spc="10" dirty="0"/>
              <a:t>rights</a:t>
            </a:r>
            <a:r>
              <a:rPr spc="-20" dirty="0"/>
              <a:t> </a:t>
            </a:r>
            <a:r>
              <a:rPr spc="-15" dirty="0"/>
              <a:t>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4630400" h="8229600">
                <a:moveTo>
                  <a:pt x="14630400" y="0"/>
                </a:moveTo>
                <a:lnTo>
                  <a:pt x="0" y="0"/>
                </a:lnTo>
                <a:lnTo>
                  <a:pt x="0" y="8229600"/>
                </a:lnTo>
                <a:lnTo>
                  <a:pt x="14630400" y="8229600"/>
                </a:lnTo>
                <a:lnTo>
                  <a:pt x="14630400" y="0"/>
                </a:lnTo>
                <a:close/>
              </a:path>
            </a:pathLst>
          </a:custGeom>
          <a:solidFill>
            <a:srgbClr val="2828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48640" y="7406640"/>
            <a:ext cx="1075944" cy="2453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55" dirty="0"/>
              <a:t>©</a:t>
            </a:r>
            <a:r>
              <a:rPr spc="-30" dirty="0"/>
              <a:t> </a:t>
            </a:r>
            <a:r>
              <a:rPr spc="20" dirty="0"/>
              <a:t>2018,</a:t>
            </a:r>
            <a:r>
              <a:rPr spc="-35" dirty="0"/>
              <a:t> </a:t>
            </a:r>
            <a:r>
              <a:rPr spc="25" dirty="0"/>
              <a:t>Amazon</a:t>
            </a:r>
            <a:r>
              <a:rPr spc="-40" dirty="0"/>
              <a:t> </a:t>
            </a:r>
            <a:r>
              <a:rPr spc="25" dirty="0"/>
              <a:t>Web</a:t>
            </a:r>
            <a:r>
              <a:rPr spc="-40" dirty="0"/>
              <a:t> </a:t>
            </a:r>
            <a:r>
              <a:rPr spc="-15" dirty="0"/>
              <a:t>Services,</a:t>
            </a:r>
            <a:r>
              <a:rPr spc="-35" dirty="0"/>
              <a:t> </a:t>
            </a:r>
            <a:r>
              <a:rPr spc="-30" dirty="0"/>
              <a:t>Inc.</a:t>
            </a:r>
            <a:r>
              <a:rPr spc="-35" dirty="0"/>
              <a:t> </a:t>
            </a:r>
            <a:r>
              <a:rPr spc="5" dirty="0"/>
              <a:t>or</a:t>
            </a:r>
            <a:r>
              <a:rPr spc="-25" dirty="0"/>
              <a:t> </a:t>
            </a:r>
            <a:r>
              <a:rPr spc="-5" dirty="0"/>
              <a:t>its</a:t>
            </a:r>
            <a:r>
              <a:rPr spc="-30" dirty="0"/>
              <a:t> </a:t>
            </a:r>
            <a:r>
              <a:rPr spc="-20" dirty="0"/>
              <a:t>affiliates.</a:t>
            </a:r>
            <a:r>
              <a:rPr spc="-25" dirty="0"/>
              <a:t> </a:t>
            </a:r>
            <a:r>
              <a:rPr spc="5" dirty="0"/>
              <a:t>All</a:t>
            </a:r>
            <a:r>
              <a:rPr spc="-15" dirty="0"/>
              <a:t> </a:t>
            </a:r>
            <a:r>
              <a:rPr spc="10" dirty="0"/>
              <a:t>rights</a:t>
            </a:r>
            <a:r>
              <a:rPr spc="-20" dirty="0"/>
              <a:t> </a:t>
            </a:r>
            <a:r>
              <a:rPr spc="-15" dirty="0"/>
              <a:t>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48640" y="7406640"/>
            <a:ext cx="1075944" cy="2453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3336523" y="7435595"/>
            <a:ext cx="774192" cy="4632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53973" y="2412110"/>
            <a:ext cx="8978646" cy="7299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55" dirty="0"/>
              <a:t>©</a:t>
            </a:r>
            <a:r>
              <a:rPr spc="-30" dirty="0"/>
              <a:t> </a:t>
            </a:r>
            <a:r>
              <a:rPr spc="20" dirty="0"/>
              <a:t>2018,</a:t>
            </a:r>
            <a:r>
              <a:rPr spc="-35" dirty="0"/>
              <a:t> </a:t>
            </a:r>
            <a:r>
              <a:rPr spc="25" dirty="0"/>
              <a:t>Amazon</a:t>
            </a:r>
            <a:r>
              <a:rPr spc="-40" dirty="0"/>
              <a:t> </a:t>
            </a:r>
            <a:r>
              <a:rPr spc="25" dirty="0"/>
              <a:t>Web</a:t>
            </a:r>
            <a:r>
              <a:rPr spc="-40" dirty="0"/>
              <a:t> </a:t>
            </a:r>
            <a:r>
              <a:rPr spc="-15" dirty="0"/>
              <a:t>Services,</a:t>
            </a:r>
            <a:r>
              <a:rPr spc="-35" dirty="0"/>
              <a:t> </a:t>
            </a:r>
            <a:r>
              <a:rPr spc="-30" dirty="0"/>
              <a:t>Inc.</a:t>
            </a:r>
            <a:r>
              <a:rPr spc="-35" dirty="0"/>
              <a:t> </a:t>
            </a:r>
            <a:r>
              <a:rPr spc="5" dirty="0"/>
              <a:t>or</a:t>
            </a:r>
            <a:r>
              <a:rPr spc="-25" dirty="0"/>
              <a:t> </a:t>
            </a:r>
            <a:r>
              <a:rPr spc="-5" dirty="0"/>
              <a:t>its</a:t>
            </a:r>
            <a:r>
              <a:rPr spc="-30" dirty="0"/>
              <a:t> </a:t>
            </a:r>
            <a:r>
              <a:rPr spc="-20" dirty="0"/>
              <a:t>affiliates.</a:t>
            </a:r>
            <a:r>
              <a:rPr spc="-25" dirty="0"/>
              <a:t> </a:t>
            </a:r>
            <a:r>
              <a:rPr spc="5" dirty="0"/>
              <a:t>All</a:t>
            </a:r>
            <a:r>
              <a:rPr spc="-15" dirty="0"/>
              <a:t> </a:t>
            </a:r>
            <a:r>
              <a:rPr spc="10" dirty="0"/>
              <a:t>rights</a:t>
            </a:r>
            <a:r>
              <a:rPr spc="-20" dirty="0"/>
              <a:t> </a:t>
            </a:r>
            <a:r>
              <a:rPr spc="-15" dirty="0"/>
              <a:t>reserved.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4630400" h="8229600">
                <a:moveTo>
                  <a:pt x="14630400" y="0"/>
                </a:moveTo>
                <a:lnTo>
                  <a:pt x="0" y="0"/>
                </a:lnTo>
                <a:lnTo>
                  <a:pt x="0" y="8229600"/>
                </a:lnTo>
                <a:lnTo>
                  <a:pt x="14630400" y="8229600"/>
                </a:lnTo>
                <a:lnTo>
                  <a:pt x="14630400" y="0"/>
                </a:lnTo>
                <a:close/>
              </a:path>
            </a:pathLst>
          </a:custGeom>
          <a:solidFill>
            <a:srgbClr val="2828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48640" y="7406640"/>
            <a:ext cx="1075944" cy="24536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3336523" y="7435595"/>
            <a:ext cx="774192" cy="46329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868400" y="274320"/>
            <a:ext cx="484632" cy="48463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056618" y="1590497"/>
            <a:ext cx="899795" cy="368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1675" y="1780032"/>
            <a:ext cx="13680440" cy="54933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492622" y="7512849"/>
            <a:ext cx="3641090" cy="1625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55" dirty="0"/>
              <a:t>©</a:t>
            </a:r>
            <a:r>
              <a:rPr spc="-30" dirty="0"/>
              <a:t> </a:t>
            </a:r>
            <a:r>
              <a:rPr spc="20" dirty="0"/>
              <a:t>2018,</a:t>
            </a:r>
            <a:r>
              <a:rPr spc="-35" dirty="0"/>
              <a:t> </a:t>
            </a:r>
            <a:r>
              <a:rPr spc="25" dirty="0"/>
              <a:t>Amazon</a:t>
            </a:r>
            <a:r>
              <a:rPr spc="-40" dirty="0"/>
              <a:t> </a:t>
            </a:r>
            <a:r>
              <a:rPr spc="25" dirty="0"/>
              <a:t>Web</a:t>
            </a:r>
            <a:r>
              <a:rPr spc="-40" dirty="0"/>
              <a:t> </a:t>
            </a:r>
            <a:r>
              <a:rPr spc="-15" dirty="0"/>
              <a:t>Services,</a:t>
            </a:r>
            <a:r>
              <a:rPr spc="-35" dirty="0"/>
              <a:t> </a:t>
            </a:r>
            <a:r>
              <a:rPr spc="-30" dirty="0"/>
              <a:t>Inc.</a:t>
            </a:r>
            <a:r>
              <a:rPr spc="-35" dirty="0"/>
              <a:t> </a:t>
            </a:r>
            <a:r>
              <a:rPr spc="5" dirty="0"/>
              <a:t>or</a:t>
            </a:r>
            <a:r>
              <a:rPr spc="-25" dirty="0"/>
              <a:t> </a:t>
            </a:r>
            <a:r>
              <a:rPr spc="-5" dirty="0"/>
              <a:t>its</a:t>
            </a:r>
            <a:r>
              <a:rPr spc="-30" dirty="0"/>
              <a:t> </a:t>
            </a:r>
            <a:r>
              <a:rPr spc="-20" dirty="0"/>
              <a:t>affiliates.</a:t>
            </a:r>
            <a:r>
              <a:rPr spc="-25" dirty="0"/>
              <a:t> </a:t>
            </a:r>
            <a:r>
              <a:rPr spc="5" dirty="0"/>
              <a:t>All</a:t>
            </a:r>
            <a:r>
              <a:rPr spc="-15" dirty="0"/>
              <a:t> </a:t>
            </a:r>
            <a:r>
              <a:rPr spc="10" dirty="0"/>
              <a:t>rights</a:t>
            </a:r>
            <a:r>
              <a:rPr spc="-20" dirty="0"/>
              <a:t> </a:t>
            </a:r>
            <a:r>
              <a:rPr spc="-15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31520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533888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4630400" cy="8229600"/>
            <a:chOff x="0" y="0"/>
            <a:chExt cx="14630400" cy="8229600"/>
          </a:xfrm>
        </p:grpSpPr>
        <p:sp>
          <p:nvSpPr>
            <p:cNvPr id="3" name="object 3"/>
            <p:cNvSpPr/>
            <p:nvPr/>
          </p:nvSpPr>
          <p:spPr>
            <a:xfrm>
              <a:off x="5782055" y="0"/>
              <a:ext cx="8848344" cy="8229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5782310" cy="8229600"/>
            </a:xfrm>
            <a:custGeom>
              <a:avLst/>
              <a:gdLst/>
              <a:ahLst/>
              <a:cxnLst/>
              <a:rect l="l" t="t" r="r" b="b"/>
              <a:pathLst>
                <a:path w="5782310" h="8229600">
                  <a:moveTo>
                    <a:pt x="5782056" y="0"/>
                  </a:moveTo>
                  <a:lnTo>
                    <a:pt x="0" y="0"/>
                  </a:lnTo>
                  <a:lnTo>
                    <a:pt x="0" y="8229600"/>
                  </a:lnTo>
                  <a:lnTo>
                    <a:pt x="5782056" y="8229600"/>
                  </a:lnTo>
                  <a:lnTo>
                    <a:pt x="57820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8640" y="7406640"/>
              <a:ext cx="1075944" cy="2453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336523" y="7435595"/>
              <a:ext cx="774192" cy="46329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93268" y="2334209"/>
            <a:ext cx="1296035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135" dirty="0"/>
              <a:t>Building </a:t>
            </a:r>
            <a:r>
              <a:rPr sz="5400" spc="-175" dirty="0"/>
              <a:t>Serverless Applications </a:t>
            </a:r>
            <a:r>
              <a:rPr sz="5400" spc="-200" dirty="0"/>
              <a:t>with</a:t>
            </a:r>
            <a:r>
              <a:rPr sz="5400" spc="-1215" dirty="0"/>
              <a:t> </a:t>
            </a:r>
            <a:r>
              <a:rPr sz="5400" spc="-15" dirty="0"/>
              <a:t>Amazon</a:t>
            </a:r>
            <a:endParaRPr sz="540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55" dirty="0"/>
              <a:t>©</a:t>
            </a:r>
            <a:r>
              <a:rPr spc="-30" dirty="0"/>
              <a:t> </a:t>
            </a:r>
            <a:r>
              <a:rPr spc="20" dirty="0"/>
              <a:t>2018,</a:t>
            </a:r>
            <a:r>
              <a:rPr spc="-35" dirty="0"/>
              <a:t> </a:t>
            </a:r>
            <a:r>
              <a:rPr spc="25" dirty="0"/>
              <a:t>Amazon</a:t>
            </a:r>
            <a:r>
              <a:rPr spc="-40" dirty="0"/>
              <a:t> </a:t>
            </a:r>
            <a:r>
              <a:rPr spc="25" dirty="0"/>
              <a:t>Web</a:t>
            </a:r>
            <a:r>
              <a:rPr spc="-40" dirty="0"/>
              <a:t> </a:t>
            </a:r>
            <a:r>
              <a:rPr spc="-15" dirty="0"/>
              <a:t>Services,</a:t>
            </a:r>
            <a:r>
              <a:rPr spc="-35" dirty="0"/>
              <a:t> </a:t>
            </a:r>
            <a:r>
              <a:rPr spc="-30" dirty="0"/>
              <a:t>Inc.</a:t>
            </a:r>
            <a:r>
              <a:rPr spc="-35" dirty="0"/>
              <a:t> </a:t>
            </a:r>
            <a:r>
              <a:rPr spc="5" dirty="0"/>
              <a:t>or</a:t>
            </a:r>
            <a:r>
              <a:rPr spc="-25" dirty="0"/>
              <a:t> </a:t>
            </a:r>
            <a:r>
              <a:rPr spc="-5" dirty="0"/>
              <a:t>its</a:t>
            </a:r>
            <a:r>
              <a:rPr spc="-30" dirty="0"/>
              <a:t> </a:t>
            </a:r>
            <a:r>
              <a:rPr spc="-20" dirty="0"/>
              <a:t>affiliates.</a:t>
            </a:r>
            <a:r>
              <a:rPr spc="-25" dirty="0"/>
              <a:t> </a:t>
            </a:r>
            <a:r>
              <a:rPr spc="5" dirty="0"/>
              <a:t>All</a:t>
            </a:r>
            <a:r>
              <a:rPr spc="-15" dirty="0"/>
              <a:t> </a:t>
            </a:r>
            <a:r>
              <a:rPr spc="10" dirty="0"/>
              <a:t>rights</a:t>
            </a:r>
            <a:r>
              <a:rPr spc="-20" dirty="0"/>
              <a:t> </a:t>
            </a:r>
            <a:r>
              <a:rPr spc="-15" dirty="0"/>
              <a:t>reserved.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93268" y="3075559"/>
            <a:ext cx="1344485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210" dirty="0" smtClean="0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sz="5400" spc="-450" dirty="0" smtClean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5400" spc="-190" dirty="0" smtClean="0">
                <a:solidFill>
                  <a:srgbClr val="FFFFFF"/>
                </a:solidFill>
                <a:latin typeface="Trebuchet MS"/>
                <a:cs typeface="Trebuchet MS"/>
              </a:rPr>
              <a:t>Lambda</a:t>
            </a:r>
            <a:endParaRPr sz="5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3268" y="364947"/>
            <a:ext cx="4088129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5" dirty="0"/>
              <a:t>Why</a:t>
            </a:r>
            <a:r>
              <a:rPr sz="4800" spc="-495" dirty="0"/>
              <a:t> </a:t>
            </a:r>
            <a:r>
              <a:rPr sz="4800" spc="-140" dirty="0"/>
              <a:t>Serverless?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734364" y="1358071"/>
            <a:ext cx="5567680" cy="270764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0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65" dirty="0">
                <a:solidFill>
                  <a:srgbClr val="FFFFFF"/>
                </a:solidFill>
                <a:latin typeface="Trebuchet MS"/>
                <a:cs typeface="Trebuchet MS"/>
              </a:rPr>
              <a:t>Pay </a:t>
            </a:r>
            <a:r>
              <a:rPr sz="3200" spc="100" dirty="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sz="3200" spc="-3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95" dirty="0">
                <a:solidFill>
                  <a:srgbClr val="FFFFFF"/>
                </a:solidFill>
                <a:latin typeface="Trebuchet MS"/>
                <a:cs typeface="Trebuchet MS"/>
              </a:rPr>
              <a:t>Usage</a:t>
            </a:r>
            <a:endParaRPr sz="32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384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190" dirty="0">
                <a:solidFill>
                  <a:srgbClr val="FFFFFF"/>
                </a:solidFill>
                <a:latin typeface="Trebuchet MS"/>
                <a:cs typeface="Trebuchet MS"/>
              </a:rPr>
              <a:t>No </a:t>
            </a:r>
            <a:r>
              <a:rPr sz="3200" spc="25" dirty="0">
                <a:solidFill>
                  <a:srgbClr val="FFFFFF"/>
                </a:solidFill>
                <a:latin typeface="Trebuchet MS"/>
                <a:cs typeface="Trebuchet MS"/>
              </a:rPr>
              <a:t>Server</a:t>
            </a:r>
            <a:r>
              <a:rPr sz="3200" spc="-50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80" dirty="0">
                <a:solidFill>
                  <a:srgbClr val="FFFFFF"/>
                </a:solidFill>
                <a:latin typeface="Trebuchet MS"/>
                <a:cs typeface="Trebuchet MS"/>
              </a:rPr>
              <a:t>management</a:t>
            </a:r>
            <a:endParaRPr sz="32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0" dirty="0">
                <a:solidFill>
                  <a:srgbClr val="FFFFFF"/>
                </a:solidFill>
                <a:latin typeface="Trebuchet MS"/>
                <a:cs typeface="Trebuchet MS"/>
              </a:rPr>
              <a:t>Flexible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35" dirty="0">
                <a:solidFill>
                  <a:srgbClr val="FFFFFF"/>
                </a:solidFill>
                <a:latin typeface="Trebuchet MS"/>
                <a:cs typeface="Trebuchet MS"/>
              </a:rPr>
              <a:t>scaling</a:t>
            </a:r>
            <a:endParaRPr sz="32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384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65" dirty="0">
                <a:solidFill>
                  <a:srgbClr val="FFFFFF"/>
                </a:solidFill>
                <a:latin typeface="Trebuchet MS"/>
                <a:cs typeface="Trebuchet MS"/>
              </a:rPr>
              <a:t>Automated </a:t>
            </a:r>
            <a:r>
              <a:rPr sz="3200" spc="120" dirty="0">
                <a:solidFill>
                  <a:srgbClr val="FFFFFF"/>
                </a:solidFill>
                <a:latin typeface="Trebuchet MS"/>
                <a:cs typeface="Trebuchet MS"/>
              </a:rPr>
              <a:t>High</a:t>
            </a:r>
            <a:r>
              <a:rPr sz="3200" spc="-4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solidFill>
                  <a:srgbClr val="FFFFFF"/>
                </a:solidFill>
                <a:latin typeface="Trebuchet MS"/>
                <a:cs typeface="Trebuchet MS"/>
              </a:rPr>
              <a:t>Availability</a:t>
            </a:r>
            <a:endParaRPr sz="32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380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30" dirty="0">
                <a:solidFill>
                  <a:srgbClr val="FFFFFF"/>
                </a:solidFill>
                <a:latin typeface="Trebuchet MS"/>
                <a:cs typeface="Trebuchet MS"/>
              </a:rPr>
              <a:t>Ease </a:t>
            </a:r>
            <a:r>
              <a:rPr sz="3200" spc="75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3200" spc="55" dirty="0">
                <a:solidFill>
                  <a:srgbClr val="FFFFFF"/>
                </a:solidFill>
                <a:latin typeface="Trebuchet MS"/>
                <a:cs typeface="Trebuchet MS"/>
              </a:rPr>
              <a:t>getting</a:t>
            </a:r>
            <a:r>
              <a:rPr sz="3200" spc="-5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solidFill>
                  <a:srgbClr val="FFFFFF"/>
                </a:solidFill>
                <a:latin typeface="Trebuchet MS"/>
                <a:cs typeface="Trebuchet MS"/>
              </a:rPr>
              <a:t>started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08350" y="6503289"/>
            <a:ext cx="80156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60" dirty="0">
                <a:solidFill>
                  <a:srgbClr val="FFFFFF"/>
                </a:solidFill>
                <a:latin typeface="Trebuchet MS"/>
                <a:cs typeface="Trebuchet MS"/>
              </a:rPr>
              <a:t>“Build</a:t>
            </a:r>
            <a:r>
              <a:rPr sz="2400" i="1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i="1" spc="3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400" i="1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i="1" spc="-10" dirty="0">
                <a:solidFill>
                  <a:srgbClr val="FFFFFF"/>
                </a:solidFill>
                <a:latin typeface="Trebuchet MS"/>
                <a:cs typeface="Trebuchet MS"/>
              </a:rPr>
              <a:t>run</a:t>
            </a:r>
            <a:r>
              <a:rPr sz="2400" i="1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i="1" spc="-25" dirty="0">
                <a:solidFill>
                  <a:srgbClr val="FFFFFF"/>
                </a:solidFill>
                <a:latin typeface="Trebuchet MS"/>
                <a:cs typeface="Trebuchet MS"/>
              </a:rPr>
              <a:t>applications</a:t>
            </a:r>
            <a:r>
              <a:rPr sz="2400" i="1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i="1" spc="-35" dirty="0">
                <a:solidFill>
                  <a:srgbClr val="FFFFFF"/>
                </a:solidFill>
                <a:latin typeface="Trebuchet MS"/>
                <a:cs typeface="Trebuchet MS"/>
              </a:rPr>
              <a:t>without</a:t>
            </a:r>
            <a:r>
              <a:rPr sz="2400" i="1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Trebuchet MS"/>
                <a:cs typeface="Trebuchet MS"/>
              </a:rPr>
              <a:t>thinking</a:t>
            </a:r>
            <a:r>
              <a:rPr sz="2400" i="1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i="1" spc="-10" dirty="0">
                <a:solidFill>
                  <a:srgbClr val="FFFFFF"/>
                </a:solidFill>
                <a:latin typeface="Trebuchet MS"/>
                <a:cs typeface="Trebuchet MS"/>
              </a:rPr>
              <a:t>about</a:t>
            </a:r>
            <a:r>
              <a:rPr sz="2400" i="1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i="1" spc="-80" dirty="0">
                <a:solidFill>
                  <a:srgbClr val="FFFFFF"/>
                </a:solidFill>
                <a:latin typeface="Trebuchet MS"/>
                <a:cs typeface="Trebuchet MS"/>
              </a:rPr>
              <a:t>servers”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928104" y="886967"/>
            <a:ext cx="5664200" cy="340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55" dirty="0"/>
              <a:t>©</a:t>
            </a:r>
            <a:r>
              <a:rPr spc="-30" dirty="0"/>
              <a:t> </a:t>
            </a:r>
            <a:r>
              <a:rPr spc="20" dirty="0"/>
              <a:t>2018,</a:t>
            </a:r>
            <a:r>
              <a:rPr spc="-35" dirty="0"/>
              <a:t> </a:t>
            </a:r>
            <a:r>
              <a:rPr spc="25" dirty="0"/>
              <a:t>Amazon</a:t>
            </a:r>
            <a:r>
              <a:rPr spc="-40" dirty="0"/>
              <a:t> </a:t>
            </a:r>
            <a:r>
              <a:rPr spc="25" dirty="0"/>
              <a:t>Web</a:t>
            </a:r>
            <a:r>
              <a:rPr spc="-40" dirty="0"/>
              <a:t> </a:t>
            </a:r>
            <a:r>
              <a:rPr spc="-15" dirty="0"/>
              <a:t>Services,</a:t>
            </a:r>
            <a:r>
              <a:rPr spc="-35" dirty="0"/>
              <a:t> </a:t>
            </a:r>
            <a:r>
              <a:rPr spc="-30" dirty="0"/>
              <a:t>Inc.</a:t>
            </a:r>
            <a:r>
              <a:rPr spc="-35" dirty="0"/>
              <a:t> </a:t>
            </a:r>
            <a:r>
              <a:rPr spc="5" dirty="0"/>
              <a:t>or</a:t>
            </a:r>
            <a:r>
              <a:rPr spc="-25" dirty="0"/>
              <a:t> </a:t>
            </a:r>
            <a:r>
              <a:rPr spc="-5" dirty="0"/>
              <a:t>its</a:t>
            </a:r>
            <a:r>
              <a:rPr spc="-30" dirty="0"/>
              <a:t> </a:t>
            </a:r>
            <a:r>
              <a:rPr spc="-20" dirty="0"/>
              <a:t>affiliates.</a:t>
            </a:r>
            <a:r>
              <a:rPr spc="-25" dirty="0"/>
              <a:t> </a:t>
            </a:r>
            <a:r>
              <a:rPr spc="5" dirty="0"/>
              <a:t>All</a:t>
            </a:r>
            <a:r>
              <a:rPr spc="-15" dirty="0"/>
              <a:t> </a:t>
            </a:r>
            <a:r>
              <a:rPr spc="10" dirty="0"/>
              <a:t>rights</a:t>
            </a:r>
            <a:r>
              <a:rPr spc="-20" dirty="0"/>
              <a:t> </a:t>
            </a:r>
            <a:r>
              <a:rPr spc="-15" dirty="0"/>
              <a:t>reserved.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3268" y="364947"/>
            <a:ext cx="34778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75" dirty="0"/>
              <a:t>AWS</a:t>
            </a:r>
            <a:r>
              <a:rPr sz="4800" spc="-480" dirty="0"/>
              <a:t> </a:t>
            </a:r>
            <a:r>
              <a:rPr sz="4800" spc="-75" dirty="0"/>
              <a:t>Lambda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4646676" y="347472"/>
            <a:ext cx="1043939" cy="1254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41878" y="6407277"/>
            <a:ext cx="7947659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1334" marR="5080" indent="-509270">
              <a:lnSpc>
                <a:spcPct val="100000"/>
              </a:lnSpc>
              <a:spcBef>
                <a:spcPts val="100"/>
              </a:spcBef>
            </a:pPr>
            <a:r>
              <a:rPr sz="2400" i="1" spc="-45" dirty="0">
                <a:solidFill>
                  <a:srgbClr val="FFFFFF"/>
                </a:solidFill>
                <a:latin typeface="Trebuchet MS"/>
                <a:cs typeface="Trebuchet MS"/>
              </a:rPr>
              <a:t>“Compute </a:t>
            </a:r>
            <a:r>
              <a:rPr sz="2400" i="1" spc="-70" dirty="0">
                <a:solidFill>
                  <a:srgbClr val="FFFFFF"/>
                </a:solidFill>
                <a:latin typeface="Trebuchet MS"/>
                <a:cs typeface="Trebuchet MS"/>
              </a:rPr>
              <a:t>service </a:t>
            </a:r>
            <a:r>
              <a:rPr sz="2400" i="1" spc="-15" dirty="0">
                <a:solidFill>
                  <a:srgbClr val="FFFFFF"/>
                </a:solidFill>
                <a:latin typeface="Trebuchet MS"/>
                <a:cs typeface="Trebuchet MS"/>
              </a:rPr>
              <a:t>that </a:t>
            </a:r>
            <a:r>
              <a:rPr sz="2400" i="1" spc="-65" dirty="0">
                <a:solidFill>
                  <a:srgbClr val="FFFFFF"/>
                </a:solidFill>
                <a:latin typeface="Trebuchet MS"/>
                <a:cs typeface="Trebuchet MS"/>
              </a:rPr>
              <a:t>lets </a:t>
            </a:r>
            <a:r>
              <a:rPr sz="2400" i="1" dirty="0">
                <a:solidFill>
                  <a:srgbClr val="FFFFFF"/>
                </a:solidFill>
                <a:latin typeface="Trebuchet MS"/>
                <a:cs typeface="Trebuchet MS"/>
              </a:rPr>
              <a:t>you </a:t>
            </a:r>
            <a:r>
              <a:rPr sz="2400" i="1" spc="-10" dirty="0">
                <a:solidFill>
                  <a:srgbClr val="FFFFFF"/>
                </a:solidFill>
                <a:latin typeface="Trebuchet MS"/>
                <a:cs typeface="Trebuchet MS"/>
              </a:rPr>
              <a:t>run</a:t>
            </a:r>
            <a:r>
              <a:rPr sz="2400" i="1" spc="-5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i="1" spc="-45" dirty="0">
                <a:solidFill>
                  <a:srgbClr val="FFFFFF"/>
                </a:solidFill>
                <a:latin typeface="Trebuchet MS"/>
                <a:cs typeface="Trebuchet MS"/>
              </a:rPr>
              <a:t>code </a:t>
            </a:r>
            <a:r>
              <a:rPr sz="2400" i="1" spc="-35" dirty="0">
                <a:solidFill>
                  <a:srgbClr val="FFFFFF"/>
                </a:solidFill>
                <a:latin typeface="Trebuchet MS"/>
                <a:cs typeface="Trebuchet MS"/>
              </a:rPr>
              <a:t>without </a:t>
            </a:r>
            <a:r>
              <a:rPr sz="2400" i="1" spc="60" dirty="0">
                <a:solidFill>
                  <a:srgbClr val="FFFFFF"/>
                </a:solidFill>
                <a:latin typeface="Trebuchet MS"/>
                <a:cs typeface="Trebuchet MS"/>
              </a:rPr>
              <a:t>managing  </a:t>
            </a:r>
            <a:r>
              <a:rPr sz="2400" i="1" spc="-85" dirty="0">
                <a:solidFill>
                  <a:srgbClr val="FFFFFF"/>
                </a:solidFill>
                <a:latin typeface="Trebuchet MS"/>
                <a:cs typeface="Trebuchet MS"/>
              </a:rPr>
              <a:t>servers: </a:t>
            </a:r>
            <a:r>
              <a:rPr sz="2400" i="1" spc="-60" dirty="0">
                <a:solidFill>
                  <a:srgbClr val="FFFFFF"/>
                </a:solidFill>
                <a:latin typeface="Trebuchet MS"/>
                <a:cs typeface="Trebuchet MS"/>
              </a:rPr>
              <a:t>Scale, </a:t>
            </a:r>
            <a:r>
              <a:rPr sz="2400" i="1" spc="-50" dirty="0">
                <a:solidFill>
                  <a:srgbClr val="FFFFFF"/>
                </a:solidFill>
                <a:latin typeface="Trebuchet MS"/>
                <a:cs typeface="Trebuchet MS"/>
              </a:rPr>
              <a:t>monitor, and, trigger </a:t>
            </a:r>
            <a:r>
              <a:rPr sz="2400" i="1" spc="40" dirty="0">
                <a:solidFill>
                  <a:srgbClr val="FFFFFF"/>
                </a:solidFill>
                <a:latin typeface="Trebuchet MS"/>
                <a:cs typeface="Trebuchet MS"/>
              </a:rPr>
              <a:t>on </a:t>
            </a:r>
            <a:r>
              <a:rPr sz="2400" i="1" spc="-30" dirty="0">
                <a:solidFill>
                  <a:srgbClr val="FFFFFF"/>
                </a:solidFill>
                <a:latin typeface="Trebuchet MS"/>
                <a:cs typeface="Trebuchet MS"/>
              </a:rPr>
              <a:t>your</a:t>
            </a:r>
            <a:r>
              <a:rPr sz="2400" i="1" spc="-4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i="1" spc="-65" dirty="0">
                <a:solidFill>
                  <a:srgbClr val="FFFFFF"/>
                </a:solidFill>
                <a:latin typeface="Trebuchet MS"/>
                <a:cs typeface="Trebuchet MS"/>
              </a:rPr>
              <a:t>behalf”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2063" y="4087114"/>
            <a:ext cx="3643629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800" b="1" spc="125" dirty="0">
                <a:solidFill>
                  <a:srgbClr val="FFFFFF"/>
                </a:solidFill>
                <a:latin typeface="Trebuchet MS"/>
                <a:cs typeface="Trebuchet MS"/>
              </a:rPr>
              <a:t>No </a:t>
            </a:r>
            <a:r>
              <a:rPr sz="2800" b="1" spc="-35" dirty="0">
                <a:solidFill>
                  <a:srgbClr val="FFFFFF"/>
                </a:solidFill>
                <a:latin typeface="Trebuchet MS"/>
                <a:cs typeface="Trebuchet MS"/>
              </a:rPr>
              <a:t>servers </a:t>
            </a:r>
            <a:r>
              <a:rPr sz="2800" b="1" spc="3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800" b="1" spc="-4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75" dirty="0">
                <a:solidFill>
                  <a:srgbClr val="FFFFFF"/>
                </a:solidFill>
                <a:latin typeface="Trebuchet MS"/>
                <a:cs typeface="Trebuchet MS"/>
              </a:rPr>
              <a:t>manage</a:t>
            </a:r>
            <a:endParaRPr sz="2800">
              <a:latin typeface="Trebuchet MS"/>
              <a:cs typeface="Trebuchet MS"/>
            </a:endParaRPr>
          </a:p>
          <a:p>
            <a:pPr marL="635" algn="ctr">
              <a:lnSpc>
                <a:spcPct val="100000"/>
              </a:lnSpc>
            </a:pPr>
            <a:r>
              <a:rPr sz="2800" spc="30" dirty="0">
                <a:solidFill>
                  <a:srgbClr val="FFFFFF"/>
                </a:solidFill>
                <a:latin typeface="Trebuchet MS"/>
                <a:cs typeface="Trebuchet MS"/>
              </a:rPr>
              <a:t>Focus </a:t>
            </a:r>
            <a:r>
              <a:rPr sz="2800" spc="114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2800" spc="-2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10" dirty="0">
                <a:solidFill>
                  <a:srgbClr val="FFFFFF"/>
                </a:solidFill>
                <a:latin typeface="Trebuchet MS"/>
                <a:cs typeface="Trebuchet MS"/>
              </a:rPr>
              <a:t>code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48758" y="4028948"/>
            <a:ext cx="365760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800" b="1" spc="30" dirty="0">
                <a:solidFill>
                  <a:srgbClr val="FFFFFF"/>
                </a:solidFill>
                <a:latin typeface="Trebuchet MS"/>
                <a:cs typeface="Trebuchet MS"/>
              </a:rPr>
              <a:t>Continuous</a:t>
            </a:r>
            <a:r>
              <a:rPr sz="2800" b="1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70" dirty="0">
                <a:solidFill>
                  <a:srgbClr val="FFFFFF"/>
                </a:solidFill>
                <a:latin typeface="Trebuchet MS"/>
                <a:cs typeface="Trebuchet MS"/>
              </a:rPr>
              <a:t>Scaling</a:t>
            </a:r>
            <a:endParaRPr sz="28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2800" spc="40" dirty="0">
                <a:solidFill>
                  <a:srgbClr val="FFFFFF"/>
                </a:solidFill>
                <a:latin typeface="Trebuchet MS"/>
                <a:cs typeface="Trebuchet MS"/>
              </a:rPr>
              <a:t>Configure</a:t>
            </a:r>
            <a:r>
              <a:rPr sz="28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concurrency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74071" y="4028948"/>
            <a:ext cx="286194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9105" marR="448945" algn="ctr">
              <a:lnSpc>
                <a:spcPct val="100000"/>
              </a:lnSpc>
              <a:spcBef>
                <a:spcPts val="95"/>
              </a:spcBef>
            </a:pPr>
            <a:r>
              <a:rPr sz="2800" b="1" spc="105" dirty="0">
                <a:solidFill>
                  <a:srgbClr val="FFFFFF"/>
                </a:solidFill>
                <a:latin typeface="Trebuchet MS"/>
                <a:cs typeface="Trebuchet MS"/>
              </a:rPr>
              <a:t>Sub</a:t>
            </a:r>
            <a:r>
              <a:rPr sz="2800" b="1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35" dirty="0">
                <a:solidFill>
                  <a:srgbClr val="FFFFFF"/>
                </a:solidFill>
                <a:latin typeface="Trebuchet MS"/>
                <a:cs typeface="Trebuchet MS"/>
              </a:rPr>
              <a:t>Second </a:t>
            </a:r>
            <a:r>
              <a:rPr sz="2800" b="1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45" dirty="0">
                <a:solidFill>
                  <a:srgbClr val="FFFFFF"/>
                </a:solidFill>
                <a:latin typeface="Trebuchet MS"/>
                <a:cs typeface="Trebuchet MS"/>
              </a:rPr>
              <a:t>Metering</a:t>
            </a:r>
            <a:endParaRPr sz="2800">
              <a:latin typeface="Trebuchet MS"/>
              <a:cs typeface="Trebuchet MS"/>
            </a:endParaRPr>
          </a:p>
          <a:p>
            <a:pPr marL="12700" marR="5080" algn="ctr">
              <a:lnSpc>
                <a:spcPct val="100000"/>
              </a:lnSpc>
            </a:pPr>
            <a:r>
              <a:rPr sz="2800" spc="50" dirty="0">
                <a:solidFill>
                  <a:srgbClr val="FFFFFF"/>
                </a:solidFill>
                <a:latin typeface="Trebuchet MS"/>
                <a:cs typeface="Trebuchet MS"/>
              </a:rPr>
              <a:t>Pay </a:t>
            </a:r>
            <a:r>
              <a:rPr sz="2800" spc="25" dirty="0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sz="2800" spc="60" dirty="0">
                <a:solidFill>
                  <a:srgbClr val="FFFFFF"/>
                </a:solidFill>
                <a:latin typeface="Trebuchet MS"/>
                <a:cs typeface="Trebuchet MS"/>
              </a:rPr>
              <a:t>only</a:t>
            </a:r>
            <a:r>
              <a:rPr sz="2800" spc="-4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35" dirty="0">
                <a:solidFill>
                  <a:srgbClr val="FFFFFF"/>
                </a:solidFill>
                <a:latin typeface="Trebuchet MS"/>
                <a:cs typeface="Trebuchet MS"/>
              </a:rPr>
              <a:t>what  </a:t>
            </a:r>
            <a:r>
              <a:rPr sz="2800" spc="80" dirty="0">
                <a:solidFill>
                  <a:srgbClr val="FFFFFF"/>
                </a:solidFill>
                <a:latin typeface="Trebuchet MS"/>
                <a:cs typeface="Trebuchet MS"/>
              </a:rPr>
              <a:t>you</a:t>
            </a:r>
            <a:r>
              <a:rPr sz="28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35" dirty="0">
                <a:solidFill>
                  <a:srgbClr val="FFFFFF"/>
                </a:solidFill>
                <a:latin typeface="Trebuchet MS"/>
                <a:cs typeface="Trebuchet MS"/>
              </a:rPr>
              <a:t>use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52372" y="2293620"/>
            <a:ext cx="2374391" cy="17343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90615" y="2293620"/>
            <a:ext cx="2374391" cy="17343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218419" y="2264664"/>
            <a:ext cx="2374392" cy="17358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55" dirty="0"/>
              <a:t>©</a:t>
            </a:r>
            <a:r>
              <a:rPr spc="-30" dirty="0"/>
              <a:t> </a:t>
            </a:r>
            <a:r>
              <a:rPr spc="20" dirty="0"/>
              <a:t>2018,</a:t>
            </a:r>
            <a:r>
              <a:rPr spc="-35" dirty="0"/>
              <a:t> </a:t>
            </a:r>
            <a:r>
              <a:rPr spc="25" dirty="0"/>
              <a:t>Amazon</a:t>
            </a:r>
            <a:r>
              <a:rPr spc="-40" dirty="0"/>
              <a:t> </a:t>
            </a:r>
            <a:r>
              <a:rPr spc="25" dirty="0"/>
              <a:t>Web</a:t>
            </a:r>
            <a:r>
              <a:rPr spc="-40" dirty="0"/>
              <a:t> </a:t>
            </a:r>
            <a:r>
              <a:rPr spc="-15" dirty="0"/>
              <a:t>Services,</a:t>
            </a:r>
            <a:r>
              <a:rPr spc="-35" dirty="0"/>
              <a:t> </a:t>
            </a:r>
            <a:r>
              <a:rPr spc="-30" dirty="0"/>
              <a:t>Inc.</a:t>
            </a:r>
            <a:r>
              <a:rPr spc="-35" dirty="0"/>
              <a:t> </a:t>
            </a:r>
            <a:r>
              <a:rPr spc="5" dirty="0"/>
              <a:t>or</a:t>
            </a:r>
            <a:r>
              <a:rPr spc="-25" dirty="0"/>
              <a:t> </a:t>
            </a:r>
            <a:r>
              <a:rPr spc="-5" dirty="0"/>
              <a:t>its</a:t>
            </a:r>
            <a:r>
              <a:rPr spc="-30" dirty="0"/>
              <a:t> </a:t>
            </a:r>
            <a:r>
              <a:rPr spc="-20" dirty="0"/>
              <a:t>affiliates.</a:t>
            </a:r>
            <a:r>
              <a:rPr spc="-25" dirty="0"/>
              <a:t> </a:t>
            </a:r>
            <a:r>
              <a:rPr spc="5" dirty="0"/>
              <a:t>All</a:t>
            </a:r>
            <a:r>
              <a:rPr spc="-15" dirty="0"/>
              <a:t> </a:t>
            </a:r>
            <a:r>
              <a:rPr spc="10" dirty="0"/>
              <a:t>rights</a:t>
            </a:r>
            <a:r>
              <a:rPr spc="-20" dirty="0"/>
              <a:t> </a:t>
            </a:r>
            <a:r>
              <a:rPr spc="-15" dirty="0"/>
              <a:t>reserved.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336523" y="7435595"/>
            <a:ext cx="774192" cy="4632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868400" y="274320"/>
            <a:ext cx="484632" cy="4846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93268" y="364947"/>
            <a:ext cx="34778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75" dirty="0"/>
              <a:t>AWS</a:t>
            </a:r>
            <a:r>
              <a:rPr sz="4800" spc="-480" dirty="0"/>
              <a:t> </a:t>
            </a:r>
            <a:r>
              <a:rPr sz="4800" spc="-75" dirty="0"/>
              <a:t>Lambda</a:t>
            </a:r>
            <a:endParaRPr sz="4800"/>
          </a:p>
        </p:txBody>
      </p:sp>
      <p:sp>
        <p:nvSpPr>
          <p:cNvPr id="5" name="object 5"/>
          <p:cNvSpPr txBox="1"/>
          <p:nvPr/>
        </p:nvSpPr>
        <p:spPr>
          <a:xfrm>
            <a:off x="2945638" y="2037359"/>
            <a:ext cx="4093210" cy="127254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550" b="1" spc="65" dirty="0">
                <a:solidFill>
                  <a:srgbClr val="FFFFFF"/>
                </a:solidFill>
                <a:latin typeface="Trebuchet MS"/>
                <a:cs typeface="Trebuchet MS"/>
              </a:rPr>
              <a:t>Bring </a:t>
            </a:r>
            <a:r>
              <a:rPr sz="2550" b="1" spc="15" dirty="0">
                <a:solidFill>
                  <a:srgbClr val="FFFFFF"/>
                </a:solidFill>
                <a:latin typeface="Trebuchet MS"/>
                <a:cs typeface="Trebuchet MS"/>
              </a:rPr>
              <a:t>your </a:t>
            </a:r>
            <a:r>
              <a:rPr sz="2550" b="1" spc="55" dirty="0">
                <a:solidFill>
                  <a:srgbClr val="FFFFFF"/>
                </a:solidFill>
                <a:latin typeface="Trebuchet MS"/>
                <a:cs typeface="Trebuchet MS"/>
              </a:rPr>
              <a:t>own</a:t>
            </a:r>
            <a:r>
              <a:rPr sz="2550" b="1" spc="-3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50" b="1" spc="-5" dirty="0">
                <a:solidFill>
                  <a:srgbClr val="FFFFFF"/>
                </a:solidFill>
                <a:latin typeface="Trebuchet MS"/>
                <a:cs typeface="Trebuchet MS"/>
              </a:rPr>
              <a:t>code</a:t>
            </a:r>
            <a:endParaRPr sz="2550">
              <a:latin typeface="Trebuchet MS"/>
              <a:cs typeface="Trebuchet MS"/>
            </a:endParaRPr>
          </a:p>
          <a:p>
            <a:pPr marL="323215" marR="5080" indent="-311150">
              <a:lnSpc>
                <a:spcPct val="100400"/>
              </a:lnSpc>
              <a:spcBef>
                <a:spcPts val="300"/>
              </a:spcBef>
              <a:buFont typeface="Arial"/>
              <a:buChar char="•"/>
              <a:tabLst>
                <a:tab pos="323215" algn="l"/>
                <a:tab pos="323850" algn="l"/>
                <a:tab pos="1899920" algn="l"/>
              </a:tabLst>
            </a:pPr>
            <a:r>
              <a:rPr sz="2550" spc="-60" dirty="0">
                <a:solidFill>
                  <a:srgbClr val="FFFFFF"/>
                </a:solidFill>
                <a:latin typeface="Trebuchet MS"/>
                <a:cs typeface="Trebuchet MS"/>
              </a:rPr>
              <a:t>Node.js, </a:t>
            </a:r>
            <a:r>
              <a:rPr sz="2550" spc="-70" dirty="0">
                <a:solidFill>
                  <a:srgbClr val="FFFFFF"/>
                </a:solidFill>
                <a:latin typeface="Trebuchet MS"/>
                <a:cs typeface="Trebuchet MS"/>
              </a:rPr>
              <a:t>Java, </a:t>
            </a:r>
            <a:r>
              <a:rPr sz="2550" spc="20" dirty="0">
                <a:solidFill>
                  <a:srgbClr val="FFFFFF"/>
                </a:solidFill>
                <a:latin typeface="Trebuchet MS"/>
                <a:cs typeface="Trebuchet MS"/>
              </a:rPr>
              <a:t>Python,</a:t>
            </a:r>
            <a:r>
              <a:rPr sz="255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50" spc="-40" dirty="0">
                <a:solidFill>
                  <a:srgbClr val="FFFFFF"/>
                </a:solidFill>
                <a:latin typeface="Trebuchet MS"/>
                <a:cs typeface="Trebuchet MS"/>
              </a:rPr>
              <a:t>C#,  </a:t>
            </a:r>
            <a:r>
              <a:rPr sz="2550" spc="-55" dirty="0">
                <a:solidFill>
                  <a:srgbClr val="FFFFFF"/>
                </a:solidFill>
                <a:latin typeface="Trebuchet MS"/>
                <a:cs typeface="Trebuchet MS"/>
              </a:rPr>
              <a:t>Go,</a:t>
            </a:r>
            <a:r>
              <a:rPr sz="255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50" spc="-5" dirty="0">
                <a:solidFill>
                  <a:srgbClr val="FFFFFF"/>
                </a:solidFill>
                <a:latin typeface="Trebuchet MS"/>
                <a:cs typeface="Trebuchet MS"/>
              </a:rPr>
              <a:t>Ruby,	</a:t>
            </a:r>
            <a:r>
              <a:rPr sz="2550" spc="685" dirty="0">
                <a:solidFill>
                  <a:srgbClr val="FFFFFF"/>
                </a:solidFill>
                <a:latin typeface="Trebuchet MS"/>
                <a:cs typeface="Trebuchet MS"/>
              </a:rPr>
              <a:t>…</a:t>
            </a:r>
            <a:endParaRPr sz="255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527035" y="2036064"/>
            <a:ext cx="1734312" cy="17327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66216" y="2036064"/>
            <a:ext cx="1732788" cy="17327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68768" y="4651247"/>
            <a:ext cx="1732787" cy="17327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409"/>
              </a:spcBef>
            </a:pPr>
            <a:r>
              <a:rPr spc="70" dirty="0"/>
              <a:t>Simple </a:t>
            </a:r>
            <a:r>
              <a:rPr spc="-30" dirty="0"/>
              <a:t>resource</a:t>
            </a:r>
            <a:r>
              <a:rPr spc="-235" dirty="0"/>
              <a:t> </a:t>
            </a:r>
            <a:r>
              <a:rPr spc="60" dirty="0"/>
              <a:t>model</a:t>
            </a:r>
          </a:p>
          <a:p>
            <a:pPr marL="342900" marR="88900" indent="-311150">
              <a:lnSpc>
                <a:spcPct val="100400"/>
              </a:lnSpc>
              <a:spcBef>
                <a:spcPts val="300"/>
              </a:spcBef>
              <a:buFont typeface="Arial"/>
              <a:buChar char="•"/>
              <a:tabLst>
                <a:tab pos="342265" algn="l"/>
                <a:tab pos="342900" algn="l"/>
              </a:tabLst>
            </a:pPr>
            <a:r>
              <a:rPr b="0" dirty="0">
                <a:latin typeface="Trebuchet MS"/>
                <a:cs typeface="Trebuchet MS"/>
              </a:rPr>
              <a:t>Select </a:t>
            </a:r>
            <a:r>
              <a:rPr b="0" spc="40" dirty="0">
                <a:latin typeface="Trebuchet MS"/>
                <a:cs typeface="Trebuchet MS"/>
              </a:rPr>
              <a:t>power </a:t>
            </a:r>
            <a:r>
              <a:rPr b="0" spc="25" dirty="0">
                <a:latin typeface="Trebuchet MS"/>
                <a:cs typeface="Trebuchet MS"/>
              </a:rPr>
              <a:t>rating</a:t>
            </a:r>
            <a:r>
              <a:rPr b="0" spc="-415" dirty="0">
                <a:latin typeface="Trebuchet MS"/>
                <a:cs typeface="Trebuchet MS"/>
              </a:rPr>
              <a:t> </a:t>
            </a:r>
            <a:r>
              <a:rPr b="0" spc="60" dirty="0">
                <a:latin typeface="Trebuchet MS"/>
                <a:cs typeface="Trebuchet MS"/>
              </a:rPr>
              <a:t>from  </a:t>
            </a:r>
            <a:r>
              <a:rPr b="0" spc="160" dirty="0">
                <a:latin typeface="Trebuchet MS"/>
                <a:cs typeface="Trebuchet MS"/>
              </a:rPr>
              <a:t>128</a:t>
            </a:r>
            <a:r>
              <a:rPr b="0" spc="-100" dirty="0">
                <a:latin typeface="Trebuchet MS"/>
                <a:cs typeface="Trebuchet MS"/>
              </a:rPr>
              <a:t> </a:t>
            </a:r>
            <a:r>
              <a:rPr b="0" spc="229" dirty="0">
                <a:latin typeface="Trebuchet MS"/>
                <a:cs typeface="Trebuchet MS"/>
              </a:rPr>
              <a:t>MB</a:t>
            </a:r>
            <a:r>
              <a:rPr b="0" spc="-90" dirty="0">
                <a:latin typeface="Trebuchet MS"/>
                <a:cs typeface="Trebuchet MS"/>
              </a:rPr>
              <a:t> </a:t>
            </a:r>
            <a:r>
              <a:rPr b="0" spc="40" dirty="0">
                <a:latin typeface="Trebuchet MS"/>
                <a:cs typeface="Trebuchet MS"/>
              </a:rPr>
              <a:t>to</a:t>
            </a:r>
            <a:r>
              <a:rPr b="0" spc="-100" dirty="0">
                <a:latin typeface="Trebuchet MS"/>
                <a:cs typeface="Trebuchet MS"/>
              </a:rPr>
              <a:t> </a:t>
            </a:r>
            <a:r>
              <a:rPr b="0" spc="5" dirty="0">
                <a:latin typeface="Trebuchet MS"/>
                <a:cs typeface="Trebuchet MS"/>
              </a:rPr>
              <a:t>1.5</a:t>
            </a:r>
            <a:r>
              <a:rPr b="0" spc="-90" dirty="0">
                <a:latin typeface="Trebuchet MS"/>
                <a:cs typeface="Trebuchet MS"/>
              </a:rPr>
              <a:t> </a:t>
            </a:r>
            <a:r>
              <a:rPr b="0" spc="75" dirty="0">
                <a:latin typeface="Trebuchet MS"/>
                <a:cs typeface="Trebuchet MS"/>
              </a:rPr>
              <a:t>GB</a:t>
            </a:r>
          </a:p>
          <a:p>
            <a:pPr marL="342900" marR="5080" indent="-311150">
              <a:lnSpc>
                <a:spcPct val="100499"/>
              </a:lnSpc>
              <a:spcBef>
                <a:spcPts val="295"/>
              </a:spcBef>
              <a:buFont typeface="Arial"/>
              <a:buChar char="•"/>
              <a:tabLst>
                <a:tab pos="342265" algn="l"/>
                <a:tab pos="342900" algn="l"/>
              </a:tabLst>
            </a:pPr>
            <a:r>
              <a:rPr b="0" spc="95" dirty="0">
                <a:latin typeface="Trebuchet MS"/>
                <a:cs typeface="Trebuchet MS"/>
              </a:rPr>
              <a:t>CPU </a:t>
            </a:r>
            <a:r>
              <a:rPr b="0" spc="65" dirty="0">
                <a:latin typeface="Trebuchet MS"/>
                <a:cs typeface="Trebuchet MS"/>
              </a:rPr>
              <a:t>and </a:t>
            </a:r>
            <a:r>
              <a:rPr b="0" spc="35" dirty="0">
                <a:latin typeface="Trebuchet MS"/>
                <a:cs typeface="Trebuchet MS"/>
              </a:rPr>
              <a:t>network  </a:t>
            </a:r>
            <a:r>
              <a:rPr b="0" dirty="0">
                <a:latin typeface="Trebuchet MS"/>
                <a:cs typeface="Trebuchet MS"/>
              </a:rPr>
              <a:t>allocated</a:t>
            </a:r>
            <a:r>
              <a:rPr b="0" spc="-145" dirty="0">
                <a:latin typeface="Trebuchet MS"/>
                <a:cs typeface="Trebuchet MS"/>
              </a:rPr>
              <a:t> </a:t>
            </a:r>
            <a:r>
              <a:rPr b="0" spc="25" dirty="0">
                <a:latin typeface="Trebuchet MS"/>
                <a:cs typeface="Trebuchet MS"/>
              </a:rPr>
              <a:t>proportionately</a:t>
            </a: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FFFF"/>
              </a:buClr>
              <a:buFont typeface="Arial"/>
              <a:buChar char="•"/>
            </a:pPr>
            <a:endParaRPr sz="36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20" dirty="0"/>
              <a:t>Stateless</a:t>
            </a:r>
          </a:p>
          <a:p>
            <a:pPr marL="323215" marR="1186815" indent="-311150">
              <a:lnSpc>
                <a:spcPct val="100400"/>
              </a:lnSpc>
              <a:spcBef>
                <a:spcPts val="295"/>
              </a:spcBef>
              <a:buFont typeface="Arial"/>
              <a:buChar char="•"/>
              <a:tabLst>
                <a:tab pos="323215" algn="l"/>
                <a:tab pos="323850" algn="l"/>
              </a:tabLst>
            </a:pPr>
            <a:r>
              <a:rPr b="0" spc="10" dirty="0">
                <a:latin typeface="Trebuchet MS"/>
                <a:cs typeface="Trebuchet MS"/>
              </a:rPr>
              <a:t>Persist </a:t>
            </a:r>
            <a:r>
              <a:rPr b="0" spc="15" dirty="0">
                <a:latin typeface="Trebuchet MS"/>
                <a:cs typeface="Trebuchet MS"/>
              </a:rPr>
              <a:t>data</a:t>
            </a:r>
            <a:r>
              <a:rPr b="0" spc="-300" dirty="0">
                <a:latin typeface="Trebuchet MS"/>
                <a:cs typeface="Trebuchet MS"/>
              </a:rPr>
              <a:t> </a:t>
            </a:r>
            <a:r>
              <a:rPr b="0" spc="75" dirty="0">
                <a:latin typeface="Trebuchet MS"/>
                <a:cs typeface="Trebuchet MS"/>
              </a:rPr>
              <a:t>using  </a:t>
            </a:r>
            <a:r>
              <a:rPr b="0" spc="-15" dirty="0">
                <a:latin typeface="Trebuchet MS"/>
                <a:cs typeface="Trebuchet MS"/>
              </a:rPr>
              <a:t>external</a:t>
            </a:r>
            <a:r>
              <a:rPr b="0" spc="-120" dirty="0">
                <a:latin typeface="Trebuchet MS"/>
                <a:cs typeface="Trebuchet MS"/>
              </a:rPr>
              <a:t> </a:t>
            </a:r>
            <a:r>
              <a:rPr b="0" spc="40" dirty="0">
                <a:latin typeface="Trebuchet MS"/>
                <a:cs typeface="Trebuchet MS"/>
              </a:rPr>
              <a:t>storage</a:t>
            </a:r>
          </a:p>
          <a:p>
            <a:pPr marL="323215" marR="101600" indent="-311150">
              <a:lnSpc>
                <a:spcPct val="100400"/>
              </a:lnSpc>
              <a:spcBef>
                <a:spcPts val="305"/>
              </a:spcBef>
              <a:buFont typeface="Arial"/>
              <a:buChar char="•"/>
              <a:tabLst>
                <a:tab pos="323215" algn="l"/>
                <a:tab pos="323850" algn="l"/>
              </a:tabLst>
            </a:pPr>
            <a:r>
              <a:rPr b="0" spc="155" dirty="0">
                <a:latin typeface="Trebuchet MS"/>
                <a:cs typeface="Trebuchet MS"/>
              </a:rPr>
              <a:t>No </a:t>
            </a:r>
            <a:r>
              <a:rPr b="0" spc="-5" dirty="0">
                <a:latin typeface="Trebuchet MS"/>
                <a:cs typeface="Trebuchet MS"/>
              </a:rPr>
              <a:t>affinity </a:t>
            </a:r>
            <a:r>
              <a:rPr b="0" spc="35" dirty="0">
                <a:latin typeface="Trebuchet MS"/>
                <a:cs typeface="Trebuchet MS"/>
              </a:rPr>
              <a:t>or </a:t>
            </a:r>
            <a:r>
              <a:rPr b="0" spc="-10" dirty="0">
                <a:latin typeface="Trebuchet MS"/>
                <a:cs typeface="Trebuchet MS"/>
              </a:rPr>
              <a:t>access </a:t>
            </a:r>
            <a:r>
              <a:rPr b="0" spc="45" dirty="0">
                <a:latin typeface="Trebuchet MS"/>
                <a:cs typeface="Trebuchet MS"/>
              </a:rPr>
              <a:t>to  </a:t>
            </a:r>
            <a:r>
              <a:rPr b="0" spc="40" dirty="0">
                <a:latin typeface="Trebuchet MS"/>
                <a:cs typeface="Trebuchet MS"/>
              </a:rPr>
              <a:t>underlying</a:t>
            </a:r>
            <a:r>
              <a:rPr b="0" spc="-140" dirty="0">
                <a:latin typeface="Trebuchet MS"/>
                <a:cs typeface="Trebuchet MS"/>
              </a:rPr>
              <a:t> </a:t>
            </a:r>
            <a:r>
              <a:rPr b="0" spc="-5" dirty="0">
                <a:latin typeface="Trebuchet MS"/>
                <a:cs typeface="Trebuchet MS"/>
              </a:rPr>
              <a:t>infrastructure</a:t>
            </a:r>
          </a:p>
        </p:txBody>
      </p:sp>
      <p:grpSp>
        <p:nvGrpSpPr>
          <p:cNvPr id="10" name="object 10"/>
          <p:cNvGrpSpPr/>
          <p:nvPr/>
        </p:nvGrpSpPr>
        <p:grpSpPr>
          <a:xfrm>
            <a:off x="947927" y="4997196"/>
            <a:ext cx="1732914" cy="1219200"/>
            <a:chOff x="947927" y="4997196"/>
            <a:chExt cx="1732914" cy="1219200"/>
          </a:xfrm>
        </p:grpSpPr>
        <p:sp>
          <p:nvSpPr>
            <p:cNvPr id="11" name="object 11"/>
            <p:cNvSpPr/>
            <p:nvPr/>
          </p:nvSpPr>
          <p:spPr>
            <a:xfrm>
              <a:off x="2162555" y="5001768"/>
              <a:ext cx="518159" cy="64160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83436" y="5102352"/>
              <a:ext cx="437388" cy="54101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46147" y="5740908"/>
              <a:ext cx="347980" cy="475615"/>
            </a:xfrm>
            <a:custGeom>
              <a:avLst/>
              <a:gdLst/>
              <a:ahLst/>
              <a:cxnLst/>
              <a:rect l="l" t="t" r="r" b="b"/>
              <a:pathLst>
                <a:path w="347980" h="475614">
                  <a:moveTo>
                    <a:pt x="322452" y="0"/>
                  </a:moveTo>
                  <a:lnTo>
                    <a:pt x="25018" y="0"/>
                  </a:lnTo>
                  <a:lnTo>
                    <a:pt x="15269" y="2694"/>
                  </a:lnTo>
                  <a:lnTo>
                    <a:pt x="7318" y="10033"/>
                  </a:lnTo>
                  <a:lnTo>
                    <a:pt x="1962" y="20895"/>
                  </a:lnTo>
                  <a:lnTo>
                    <a:pt x="0" y="34163"/>
                  </a:lnTo>
                  <a:lnTo>
                    <a:pt x="0" y="441325"/>
                  </a:lnTo>
                  <a:lnTo>
                    <a:pt x="1962" y="454592"/>
                  </a:lnTo>
                  <a:lnTo>
                    <a:pt x="7318" y="465455"/>
                  </a:lnTo>
                  <a:lnTo>
                    <a:pt x="15269" y="472793"/>
                  </a:lnTo>
                  <a:lnTo>
                    <a:pt x="25018" y="475488"/>
                  </a:lnTo>
                  <a:lnTo>
                    <a:pt x="322452" y="475488"/>
                  </a:lnTo>
                  <a:lnTo>
                    <a:pt x="332202" y="472793"/>
                  </a:lnTo>
                  <a:lnTo>
                    <a:pt x="340153" y="465455"/>
                  </a:lnTo>
                  <a:lnTo>
                    <a:pt x="345509" y="454592"/>
                  </a:lnTo>
                  <a:lnTo>
                    <a:pt x="347471" y="441325"/>
                  </a:lnTo>
                  <a:lnTo>
                    <a:pt x="347471" y="34163"/>
                  </a:lnTo>
                  <a:lnTo>
                    <a:pt x="345509" y="20895"/>
                  </a:lnTo>
                  <a:lnTo>
                    <a:pt x="340153" y="10033"/>
                  </a:lnTo>
                  <a:lnTo>
                    <a:pt x="332202" y="2694"/>
                  </a:lnTo>
                  <a:lnTo>
                    <a:pt x="322452" y="0"/>
                  </a:lnTo>
                  <a:close/>
                </a:path>
              </a:pathLst>
            </a:custGeom>
            <a:solidFill>
              <a:srgbClr val="F9A6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982724" y="5786628"/>
              <a:ext cx="274319" cy="38557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33500" y="5730240"/>
              <a:ext cx="347980" cy="475615"/>
            </a:xfrm>
            <a:custGeom>
              <a:avLst/>
              <a:gdLst/>
              <a:ahLst/>
              <a:cxnLst/>
              <a:rect l="l" t="t" r="r" b="b"/>
              <a:pathLst>
                <a:path w="347980" h="475614">
                  <a:moveTo>
                    <a:pt x="322452" y="0"/>
                  </a:moveTo>
                  <a:lnTo>
                    <a:pt x="25018" y="0"/>
                  </a:lnTo>
                  <a:lnTo>
                    <a:pt x="15269" y="2694"/>
                  </a:lnTo>
                  <a:lnTo>
                    <a:pt x="7318" y="10032"/>
                  </a:lnTo>
                  <a:lnTo>
                    <a:pt x="1962" y="20895"/>
                  </a:lnTo>
                  <a:lnTo>
                    <a:pt x="0" y="34162"/>
                  </a:lnTo>
                  <a:lnTo>
                    <a:pt x="0" y="441325"/>
                  </a:lnTo>
                  <a:lnTo>
                    <a:pt x="1962" y="454592"/>
                  </a:lnTo>
                  <a:lnTo>
                    <a:pt x="7318" y="465455"/>
                  </a:lnTo>
                  <a:lnTo>
                    <a:pt x="15269" y="472793"/>
                  </a:lnTo>
                  <a:lnTo>
                    <a:pt x="25018" y="475488"/>
                  </a:lnTo>
                  <a:lnTo>
                    <a:pt x="322452" y="475488"/>
                  </a:lnTo>
                  <a:lnTo>
                    <a:pt x="332202" y="472793"/>
                  </a:lnTo>
                  <a:lnTo>
                    <a:pt x="340153" y="465455"/>
                  </a:lnTo>
                  <a:lnTo>
                    <a:pt x="345509" y="454592"/>
                  </a:lnTo>
                  <a:lnTo>
                    <a:pt x="347472" y="441325"/>
                  </a:lnTo>
                  <a:lnTo>
                    <a:pt x="347472" y="34162"/>
                  </a:lnTo>
                  <a:lnTo>
                    <a:pt x="345509" y="20895"/>
                  </a:lnTo>
                  <a:lnTo>
                    <a:pt x="340153" y="10032"/>
                  </a:lnTo>
                  <a:lnTo>
                    <a:pt x="332202" y="2694"/>
                  </a:lnTo>
                  <a:lnTo>
                    <a:pt x="322452" y="0"/>
                  </a:lnTo>
                  <a:close/>
                </a:path>
              </a:pathLst>
            </a:custGeom>
            <a:solidFill>
              <a:srgbClr val="000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70076" y="5774436"/>
              <a:ext cx="274319" cy="38557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87068" y="5513832"/>
              <a:ext cx="272795" cy="33832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47927" y="4997196"/>
              <a:ext cx="536447" cy="66446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144523" y="5515356"/>
              <a:ext cx="272796" cy="33832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252472" y="5483352"/>
              <a:ext cx="272795" cy="33832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926460" y="4603902"/>
            <a:ext cx="3495675" cy="209105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550" b="1" spc="-20" dirty="0">
                <a:solidFill>
                  <a:srgbClr val="FFFFFF"/>
                </a:solidFill>
                <a:latin typeface="Trebuchet MS"/>
                <a:cs typeface="Trebuchet MS"/>
              </a:rPr>
              <a:t>Flexible</a:t>
            </a:r>
            <a:r>
              <a:rPr sz="2550" b="1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50" b="1" spc="-10" dirty="0">
                <a:solidFill>
                  <a:srgbClr val="FFFFFF"/>
                </a:solidFill>
                <a:latin typeface="Trebuchet MS"/>
                <a:cs typeface="Trebuchet MS"/>
              </a:rPr>
              <a:t>use</a:t>
            </a:r>
            <a:endParaRPr sz="2550">
              <a:latin typeface="Trebuchet MS"/>
              <a:cs typeface="Trebuchet MS"/>
            </a:endParaRPr>
          </a:p>
          <a:p>
            <a:pPr marL="323215" marR="871855" indent="-311150">
              <a:lnSpc>
                <a:spcPct val="100400"/>
              </a:lnSpc>
              <a:spcBef>
                <a:spcPts val="305"/>
              </a:spcBef>
              <a:buFont typeface="Arial"/>
              <a:buChar char="•"/>
              <a:tabLst>
                <a:tab pos="323215" algn="l"/>
                <a:tab pos="323850" algn="l"/>
              </a:tabLst>
            </a:pPr>
            <a:r>
              <a:rPr sz="2550" spc="75" dirty="0">
                <a:solidFill>
                  <a:srgbClr val="FFFFFF"/>
                </a:solidFill>
                <a:latin typeface="Trebuchet MS"/>
                <a:cs typeface="Trebuchet MS"/>
              </a:rPr>
              <a:t>Synchronous</a:t>
            </a:r>
            <a:r>
              <a:rPr sz="255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50" spc="35" dirty="0">
                <a:solidFill>
                  <a:srgbClr val="FFFFFF"/>
                </a:solidFill>
                <a:latin typeface="Trebuchet MS"/>
                <a:cs typeface="Trebuchet MS"/>
              </a:rPr>
              <a:t>or  </a:t>
            </a:r>
            <a:r>
              <a:rPr sz="2550" spc="55" dirty="0">
                <a:solidFill>
                  <a:srgbClr val="FFFFFF"/>
                </a:solidFill>
                <a:latin typeface="Trebuchet MS"/>
                <a:cs typeface="Trebuchet MS"/>
              </a:rPr>
              <a:t>asynchronous</a:t>
            </a:r>
            <a:endParaRPr sz="2550">
              <a:latin typeface="Trebuchet MS"/>
              <a:cs typeface="Trebuchet MS"/>
            </a:endParaRPr>
          </a:p>
          <a:p>
            <a:pPr marL="323215" marR="5080" indent="-311150">
              <a:lnSpc>
                <a:spcPct val="100400"/>
              </a:lnSpc>
              <a:spcBef>
                <a:spcPts val="300"/>
              </a:spcBef>
              <a:buFont typeface="Arial"/>
              <a:buChar char="•"/>
              <a:tabLst>
                <a:tab pos="323215" algn="l"/>
                <a:tab pos="323850" algn="l"/>
              </a:tabLst>
            </a:pPr>
            <a:r>
              <a:rPr sz="2550" spc="20" dirty="0">
                <a:solidFill>
                  <a:srgbClr val="FFFFFF"/>
                </a:solidFill>
                <a:latin typeface="Trebuchet MS"/>
                <a:cs typeface="Trebuchet MS"/>
              </a:rPr>
              <a:t>Integrated </a:t>
            </a:r>
            <a:r>
              <a:rPr sz="2550" spc="15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2550" spc="-2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50" spc="20" dirty="0">
                <a:solidFill>
                  <a:srgbClr val="FFFFFF"/>
                </a:solidFill>
                <a:latin typeface="Trebuchet MS"/>
                <a:cs typeface="Trebuchet MS"/>
              </a:rPr>
              <a:t>other  </a:t>
            </a:r>
            <a:r>
              <a:rPr sz="2550" spc="185" dirty="0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sz="255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50" spc="-10" dirty="0">
                <a:solidFill>
                  <a:srgbClr val="FFFFFF"/>
                </a:solidFill>
                <a:latin typeface="Trebuchet MS"/>
                <a:cs typeface="Trebuchet MS"/>
              </a:rPr>
              <a:t>services</a:t>
            </a:r>
            <a:endParaRPr sz="255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55" dirty="0"/>
              <a:t>©</a:t>
            </a:r>
            <a:r>
              <a:rPr spc="-30" dirty="0"/>
              <a:t> </a:t>
            </a:r>
            <a:r>
              <a:rPr spc="20" dirty="0"/>
              <a:t>2018,</a:t>
            </a:r>
            <a:r>
              <a:rPr spc="-35" dirty="0"/>
              <a:t> </a:t>
            </a:r>
            <a:r>
              <a:rPr spc="25" dirty="0"/>
              <a:t>Amazon</a:t>
            </a:r>
            <a:r>
              <a:rPr spc="-40" dirty="0"/>
              <a:t> </a:t>
            </a:r>
            <a:r>
              <a:rPr spc="25" dirty="0"/>
              <a:t>Web</a:t>
            </a:r>
            <a:r>
              <a:rPr spc="-40" dirty="0"/>
              <a:t> </a:t>
            </a:r>
            <a:r>
              <a:rPr spc="-15" dirty="0"/>
              <a:t>Services,</a:t>
            </a:r>
            <a:r>
              <a:rPr spc="-35" dirty="0"/>
              <a:t> </a:t>
            </a:r>
            <a:r>
              <a:rPr spc="-30" dirty="0"/>
              <a:t>Inc.</a:t>
            </a:r>
            <a:r>
              <a:rPr spc="-35" dirty="0"/>
              <a:t> </a:t>
            </a:r>
            <a:r>
              <a:rPr spc="5" dirty="0"/>
              <a:t>or</a:t>
            </a:r>
            <a:r>
              <a:rPr spc="-25" dirty="0"/>
              <a:t> </a:t>
            </a:r>
            <a:r>
              <a:rPr spc="-5" dirty="0"/>
              <a:t>its</a:t>
            </a:r>
            <a:r>
              <a:rPr spc="-30" dirty="0"/>
              <a:t> </a:t>
            </a:r>
            <a:r>
              <a:rPr spc="-20" dirty="0"/>
              <a:t>affiliates.</a:t>
            </a:r>
            <a:r>
              <a:rPr spc="-25" dirty="0"/>
              <a:t> </a:t>
            </a:r>
            <a:r>
              <a:rPr spc="5" dirty="0"/>
              <a:t>All</a:t>
            </a:r>
            <a:r>
              <a:rPr spc="-15" dirty="0"/>
              <a:t> </a:t>
            </a:r>
            <a:r>
              <a:rPr spc="10" dirty="0"/>
              <a:t>rights</a:t>
            </a:r>
            <a:r>
              <a:rPr spc="-20" dirty="0"/>
              <a:t> </a:t>
            </a:r>
            <a:r>
              <a:rPr spc="-15" dirty="0"/>
              <a:t>reserved.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3268" y="364947"/>
            <a:ext cx="78085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75" dirty="0"/>
              <a:t>AWS</a:t>
            </a:r>
            <a:r>
              <a:rPr sz="4800" spc="-430" dirty="0"/>
              <a:t> </a:t>
            </a:r>
            <a:r>
              <a:rPr sz="4800" spc="-75" dirty="0"/>
              <a:t>Lambda</a:t>
            </a:r>
            <a:r>
              <a:rPr sz="4800" spc="-440" dirty="0"/>
              <a:t> </a:t>
            </a:r>
            <a:r>
              <a:rPr sz="4800" spc="635" dirty="0"/>
              <a:t>–</a:t>
            </a:r>
            <a:r>
              <a:rPr sz="4800" spc="-430" dirty="0"/>
              <a:t> </a:t>
            </a:r>
            <a:r>
              <a:rPr sz="4800" spc="-5" dirty="0"/>
              <a:t>Good</a:t>
            </a:r>
            <a:r>
              <a:rPr sz="4800" spc="-440" dirty="0"/>
              <a:t> </a:t>
            </a:r>
            <a:r>
              <a:rPr sz="4800" spc="-235" dirty="0"/>
              <a:t>Practices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12310871" y="556259"/>
            <a:ext cx="1449324" cy="15026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97458" y="1363218"/>
            <a:ext cx="11289030" cy="475869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621665" indent="-6096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621665" algn="l"/>
                <a:tab pos="622300" algn="l"/>
              </a:tabLst>
            </a:pPr>
            <a:r>
              <a:rPr sz="2850" spc="95" dirty="0">
                <a:solidFill>
                  <a:srgbClr val="FFFFFF"/>
                </a:solidFill>
                <a:latin typeface="Trebuchet MS"/>
                <a:cs typeface="Trebuchet MS"/>
              </a:rPr>
              <a:t>Minimize </a:t>
            </a:r>
            <a:r>
              <a:rPr sz="2850" spc="85" dirty="0">
                <a:solidFill>
                  <a:srgbClr val="FFFFFF"/>
                </a:solidFill>
                <a:latin typeface="Trebuchet MS"/>
                <a:cs typeface="Trebuchet MS"/>
              </a:rPr>
              <a:t>package </a:t>
            </a:r>
            <a:r>
              <a:rPr sz="2850" spc="30" dirty="0">
                <a:solidFill>
                  <a:srgbClr val="FFFFFF"/>
                </a:solidFill>
                <a:latin typeface="Trebuchet MS"/>
                <a:cs typeface="Trebuchet MS"/>
              </a:rPr>
              <a:t>size </a:t>
            </a:r>
            <a:r>
              <a:rPr sz="2850" spc="75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2850" spc="105" dirty="0">
                <a:solidFill>
                  <a:srgbClr val="FFFFFF"/>
                </a:solidFill>
                <a:latin typeface="Trebuchet MS"/>
                <a:cs typeface="Trebuchet MS"/>
              </a:rPr>
              <a:t>only </a:t>
            </a:r>
            <a:r>
              <a:rPr sz="2850" spc="85" dirty="0">
                <a:solidFill>
                  <a:srgbClr val="FFFFFF"/>
                </a:solidFill>
                <a:latin typeface="Trebuchet MS"/>
                <a:cs typeface="Trebuchet MS"/>
              </a:rPr>
              <a:t>what </a:t>
            </a:r>
            <a:r>
              <a:rPr sz="2850" spc="25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2850" spc="-4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50" spc="60" dirty="0">
                <a:solidFill>
                  <a:srgbClr val="FFFFFF"/>
                </a:solidFill>
                <a:latin typeface="Trebuchet MS"/>
                <a:cs typeface="Trebuchet MS"/>
              </a:rPr>
              <a:t>necessary</a:t>
            </a:r>
            <a:endParaRPr sz="2850">
              <a:latin typeface="Trebuchet MS"/>
              <a:cs typeface="Trebuchet MS"/>
            </a:endParaRPr>
          </a:p>
          <a:p>
            <a:pPr marL="621665" indent="-609600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621665" algn="l"/>
                <a:tab pos="622300" algn="l"/>
              </a:tabLst>
            </a:pPr>
            <a:r>
              <a:rPr sz="2850" spc="75" dirty="0">
                <a:solidFill>
                  <a:srgbClr val="FFFFFF"/>
                </a:solidFill>
                <a:latin typeface="Trebuchet MS"/>
                <a:cs typeface="Trebuchet MS"/>
              </a:rPr>
              <a:t>Separate </a:t>
            </a:r>
            <a:r>
              <a:rPr sz="2850" spc="5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2850" spc="125" dirty="0">
                <a:solidFill>
                  <a:srgbClr val="FFFFFF"/>
                </a:solidFill>
                <a:latin typeface="Trebuchet MS"/>
                <a:cs typeface="Trebuchet MS"/>
              </a:rPr>
              <a:t>Lambda </a:t>
            </a:r>
            <a:r>
              <a:rPr sz="2850" spc="80" dirty="0">
                <a:solidFill>
                  <a:srgbClr val="FFFFFF"/>
                </a:solidFill>
                <a:latin typeface="Trebuchet MS"/>
                <a:cs typeface="Trebuchet MS"/>
              </a:rPr>
              <a:t>handler </a:t>
            </a:r>
            <a:r>
              <a:rPr sz="2850" spc="114" dirty="0">
                <a:solidFill>
                  <a:srgbClr val="FFFFFF"/>
                </a:solidFill>
                <a:latin typeface="Trebuchet MS"/>
                <a:cs typeface="Trebuchet MS"/>
              </a:rPr>
              <a:t>from </a:t>
            </a:r>
            <a:r>
              <a:rPr sz="2850" spc="30" dirty="0">
                <a:solidFill>
                  <a:srgbClr val="FFFFFF"/>
                </a:solidFill>
                <a:latin typeface="Trebuchet MS"/>
                <a:cs typeface="Trebuchet MS"/>
              </a:rPr>
              <a:t>core</a:t>
            </a:r>
            <a:r>
              <a:rPr sz="2850" spc="-5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50" spc="70" dirty="0">
                <a:solidFill>
                  <a:srgbClr val="FFFFFF"/>
                </a:solidFill>
                <a:latin typeface="Trebuchet MS"/>
                <a:cs typeface="Trebuchet MS"/>
              </a:rPr>
              <a:t>logic</a:t>
            </a:r>
            <a:endParaRPr sz="2850">
              <a:latin typeface="Trebuchet MS"/>
              <a:cs typeface="Trebuchet MS"/>
            </a:endParaRPr>
          </a:p>
          <a:p>
            <a:pPr marL="1810385" lvl="1" indent="-610235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1810385" algn="l"/>
                <a:tab pos="1811020" algn="l"/>
              </a:tabLst>
            </a:pPr>
            <a:r>
              <a:rPr sz="2850" spc="70" dirty="0">
                <a:solidFill>
                  <a:srgbClr val="FFFFFF"/>
                </a:solidFill>
                <a:latin typeface="Trebuchet MS"/>
                <a:cs typeface="Trebuchet MS"/>
              </a:rPr>
              <a:t>Leverage </a:t>
            </a:r>
            <a:r>
              <a:rPr sz="2850" spc="55" dirty="0">
                <a:solidFill>
                  <a:srgbClr val="FFFFFF"/>
                </a:solidFill>
                <a:latin typeface="Trebuchet MS"/>
                <a:cs typeface="Trebuchet MS"/>
              </a:rPr>
              <a:t>container</a:t>
            </a:r>
            <a:r>
              <a:rPr sz="285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50" spc="55" dirty="0">
                <a:solidFill>
                  <a:srgbClr val="FFFFFF"/>
                </a:solidFill>
                <a:latin typeface="Trebuchet MS"/>
                <a:cs typeface="Trebuchet MS"/>
              </a:rPr>
              <a:t>reuse</a:t>
            </a:r>
            <a:endParaRPr sz="2850">
              <a:latin typeface="Trebuchet MS"/>
              <a:cs typeface="Trebuchet MS"/>
            </a:endParaRPr>
          </a:p>
          <a:p>
            <a:pPr marL="621665" indent="-609600">
              <a:lnSpc>
                <a:spcPct val="100000"/>
              </a:lnSpc>
              <a:spcBef>
                <a:spcPts val="340"/>
              </a:spcBef>
              <a:buFont typeface="Arial"/>
              <a:buChar char="•"/>
              <a:tabLst>
                <a:tab pos="621665" algn="l"/>
                <a:tab pos="622300" algn="l"/>
              </a:tabLst>
            </a:pPr>
            <a:r>
              <a:rPr sz="2850" spc="110" dirty="0">
                <a:solidFill>
                  <a:srgbClr val="FFFFFF"/>
                </a:solidFill>
                <a:latin typeface="Trebuchet MS"/>
                <a:cs typeface="Trebuchet MS"/>
              </a:rPr>
              <a:t>Use </a:t>
            </a:r>
            <a:r>
              <a:rPr sz="2850" spc="105" dirty="0">
                <a:solidFill>
                  <a:srgbClr val="FFFFFF"/>
                </a:solidFill>
                <a:latin typeface="Trebuchet MS"/>
                <a:cs typeface="Trebuchet MS"/>
              </a:rPr>
              <a:t>Environment </a:t>
            </a:r>
            <a:r>
              <a:rPr sz="2850" spc="65" dirty="0">
                <a:solidFill>
                  <a:srgbClr val="FFFFFF"/>
                </a:solidFill>
                <a:latin typeface="Trebuchet MS"/>
                <a:cs typeface="Trebuchet MS"/>
              </a:rPr>
              <a:t>Variables </a:t>
            </a:r>
            <a:r>
              <a:rPr sz="2850" spc="75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2850" spc="110" dirty="0">
                <a:solidFill>
                  <a:srgbClr val="FFFFFF"/>
                </a:solidFill>
                <a:latin typeface="Trebuchet MS"/>
                <a:cs typeface="Trebuchet MS"/>
              </a:rPr>
              <a:t>modify </a:t>
            </a:r>
            <a:r>
              <a:rPr sz="2850" spc="70" dirty="0">
                <a:solidFill>
                  <a:srgbClr val="FFFFFF"/>
                </a:solidFill>
                <a:latin typeface="Trebuchet MS"/>
                <a:cs typeface="Trebuchet MS"/>
              </a:rPr>
              <a:t>operational</a:t>
            </a:r>
            <a:r>
              <a:rPr sz="2850" spc="-4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50" spc="75" dirty="0">
                <a:solidFill>
                  <a:srgbClr val="FFFFFF"/>
                </a:solidFill>
                <a:latin typeface="Trebuchet MS"/>
                <a:cs typeface="Trebuchet MS"/>
              </a:rPr>
              <a:t>behavior</a:t>
            </a:r>
            <a:endParaRPr sz="2850">
              <a:latin typeface="Trebuchet MS"/>
              <a:cs typeface="Trebuchet MS"/>
            </a:endParaRPr>
          </a:p>
          <a:p>
            <a:pPr marL="621665" indent="-609600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621665" algn="l"/>
                <a:tab pos="622300" algn="l"/>
              </a:tabLst>
            </a:pPr>
            <a:r>
              <a:rPr sz="2850" spc="85" dirty="0">
                <a:solidFill>
                  <a:srgbClr val="FFFFFF"/>
                </a:solidFill>
                <a:latin typeface="Trebuchet MS"/>
                <a:cs typeface="Trebuchet MS"/>
              </a:rPr>
              <a:t>Self-contain </a:t>
            </a:r>
            <a:r>
              <a:rPr sz="2850" spc="70" dirty="0">
                <a:solidFill>
                  <a:srgbClr val="FFFFFF"/>
                </a:solidFill>
                <a:latin typeface="Trebuchet MS"/>
                <a:cs typeface="Trebuchet MS"/>
              </a:rPr>
              <a:t>dependencies </a:t>
            </a:r>
            <a:r>
              <a:rPr sz="2850" spc="45" dirty="0">
                <a:solidFill>
                  <a:srgbClr val="FFFFFF"/>
                </a:solidFill>
                <a:latin typeface="Trebuchet MS"/>
                <a:cs typeface="Trebuchet MS"/>
              </a:rPr>
              <a:t>in </a:t>
            </a:r>
            <a:r>
              <a:rPr sz="2850" spc="95" dirty="0">
                <a:solidFill>
                  <a:srgbClr val="FFFFFF"/>
                </a:solidFill>
                <a:latin typeface="Trebuchet MS"/>
                <a:cs typeface="Trebuchet MS"/>
              </a:rPr>
              <a:t>your </a:t>
            </a:r>
            <a:r>
              <a:rPr sz="2850" spc="80" dirty="0">
                <a:solidFill>
                  <a:srgbClr val="FFFFFF"/>
                </a:solidFill>
                <a:latin typeface="Trebuchet MS"/>
                <a:cs typeface="Trebuchet MS"/>
              </a:rPr>
              <a:t>function</a:t>
            </a:r>
            <a:r>
              <a:rPr sz="2850" spc="-3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50" spc="85" dirty="0">
                <a:solidFill>
                  <a:srgbClr val="FFFFFF"/>
                </a:solidFill>
                <a:latin typeface="Trebuchet MS"/>
                <a:cs typeface="Trebuchet MS"/>
              </a:rPr>
              <a:t>package</a:t>
            </a:r>
            <a:endParaRPr sz="2850">
              <a:latin typeface="Trebuchet MS"/>
              <a:cs typeface="Trebuchet MS"/>
            </a:endParaRPr>
          </a:p>
          <a:p>
            <a:pPr marL="621665" indent="-609600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621665" algn="l"/>
                <a:tab pos="622300" algn="l"/>
              </a:tabLst>
            </a:pPr>
            <a:r>
              <a:rPr sz="2850" spc="70" dirty="0">
                <a:solidFill>
                  <a:srgbClr val="FFFFFF"/>
                </a:solidFill>
                <a:latin typeface="Trebuchet MS"/>
                <a:cs typeface="Trebuchet MS"/>
              </a:rPr>
              <a:t>Leverage </a:t>
            </a:r>
            <a:r>
              <a:rPr sz="2850" spc="55" dirty="0">
                <a:solidFill>
                  <a:srgbClr val="FFFFFF"/>
                </a:solidFill>
                <a:latin typeface="Trebuchet MS"/>
                <a:cs typeface="Trebuchet MS"/>
              </a:rPr>
              <a:t>“Max </a:t>
            </a:r>
            <a:r>
              <a:rPr sz="2850" spc="155" dirty="0">
                <a:solidFill>
                  <a:srgbClr val="FFFFFF"/>
                </a:solidFill>
                <a:latin typeface="Trebuchet MS"/>
                <a:cs typeface="Trebuchet MS"/>
              </a:rPr>
              <a:t>Memory </a:t>
            </a:r>
            <a:r>
              <a:rPr sz="2850" spc="50" dirty="0">
                <a:solidFill>
                  <a:srgbClr val="FFFFFF"/>
                </a:solidFill>
                <a:latin typeface="Trebuchet MS"/>
                <a:cs typeface="Trebuchet MS"/>
              </a:rPr>
              <a:t>Used” </a:t>
            </a:r>
            <a:r>
              <a:rPr sz="2850" spc="80" dirty="0">
                <a:solidFill>
                  <a:srgbClr val="FFFFFF"/>
                </a:solidFill>
                <a:latin typeface="Trebuchet MS"/>
                <a:cs typeface="Trebuchet MS"/>
              </a:rPr>
              <a:t>to right-size </a:t>
            </a:r>
            <a:r>
              <a:rPr sz="2850" spc="95" dirty="0">
                <a:solidFill>
                  <a:srgbClr val="FFFFFF"/>
                </a:solidFill>
                <a:latin typeface="Trebuchet MS"/>
                <a:cs typeface="Trebuchet MS"/>
              </a:rPr>
              <a:t>your</a:t>
            </a:r>
            <a:r>
              <a:rPr sz="2850" spc="-5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50" spc="85" dirty="0">
                <a:solidFill>
                  <a:srgbClr val="FFFFFF"/>
                </a:solidFill>
                <a:latin typeface="Trebuchet MS"/>
                <a:cs typeface="Trebuchet MS"/>
              </a:rPr>
              <a:t>functions</a:t>
            </a:r>
            <a:endParaRPr sz="2850">
              <a:latin typeface="Trebuchet MS"/>
              <a:cs typeface="Trebuchet MS"/>
            </a:endParaRPr>
          </a:p>
          <a:p>
            <a:pPr marL="621665" indent="-609600">
              <a:lnSpc>
                <a:spcPct val="100000"/>
              </a:lnSpc>
              <a:spcBef>
                <a:spcPts val="340"/>
              </a:spcBef>
              <a:buFont typeface="Arial"/>
              <a:buChar char="•"/>
              <a:tabLst>
                <a:tab pos="621665" algn="l"/>
                <a:tab pos="622300" algn="l"/>
              </a:tabLst>
            </a:pPr>
            <a:r>
              <a:rPr sz="2850" spc="70" dirty="0">
                <a:solidFill>
                  <a:srgbClr val="FFFFFF"/>
                </a:solidFill>
                <a:latin typeface="Trebuchet MS"/>
                <a:cs typeface="Trebuchet MS"/>
              </a:rPr>
              <a:t>Understand, </a:t>
            </a:r>
            <a:r>
              <a:rPr sz="2850" spc="-45" dirty="0">
                <a:solidFill>
                  <a:srgbClr val="FFFFFF"/>
                </a:solidFill>
                <a:latin typeface="Trebuchet MS"/>
                <a:cs typeface="Trebuchet MS"/>
              </a:rPr>
              <a:t>set, </a:t>
            </a:r>
            <a:r>
              <a:rPr sz="2850" spc="114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2850" spc="100" dirty="0">
                <a:solidFill>
                  <a:srgbClr val="FFFFFF"/>
                </a:solidFill>
                <a:latin typeface="Trebuchet MS"/>
                <a:cs typeface="Trebuchet MS"/>
              </a:rPr>
              <a:t>monitor</a:t>
            </a:r>
            <a:r>
              <a:rPr sz="285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50" spc="60" dirty="0">
                <a:solidFill>
                  <a:srgbClr val="FFFFFF"/>
                </a:solidFill>
                <a:latin typeface="Trebuchet MS"/>
                <a:cs typeface="Trebuchet MS"/>
              </a:rPr>
              <a:t>concurrency</a:t>
            </a:r>
            <a:endParaRPr sz="2850">
              <a:latin typeface="Trebuchet MS"/>
              <a:cs typeface="Trebuchet MS"/>
            </a:endParaRPr>
          </a:p>
          <a:p>
            <a:pPr marL="621665" indent="-609600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621665" algn="l"/>
                <a:tab pos="622300" algn="l"/>
              </a:tabLst>
            </a:pPr>
            <a:r>
              <a:rPr sz="2850" spc="50" dirty="0">
                <a:solidFill>
                  <a:srgbClr val="FFFFFF"/>
                </a:solidFill>
                <a:latin typeface="Trebuchet MS"/>
                <a:cs typeface="Trebuchet MS"/>
              </a:rPr>
              <a:t>Delete </a:t>
            </a:r>
            <a:r>
              <a:rPr sz="2850" spc="65" dirty="0">
                <a:solidFill>
                  <a:srgbClr val="FFFFFF"/>
                </a:solidFill>
                <a:latin typeface="Trebuchet MS"/>
                <a:cs typeface="Trebuchet MS"/>
              </a:rPr>
              <a:t>large </a:t>
            </a:r>
            <a:r>
              <a:rPr sz="2850" spc="120" dirty="0">
                <a:solidFill>
                  <a:srgbClr val="FFFFFF"/>
                </a:solidFill>
                <a:latin typeface="Trebuchet MS"/>
                <a:cs typeface="Trebuchet MS"/>
              </a:rPr>
              <a:t>unused </a:t>
            </a:r>
            <a:r>
              <a:rPr sz="2850" spc="85" dirty="0">
                <a:solidFill>
                  <a:srgbClr val="FFFFFF"/>
                </a:solidFill>
                <a:latin typeface="Trebuchet MS"/>
                <a:cs typeface="Trebuchet MS"/>
              </a:rPr>
              <a:t>functions </a:t>
            </a:r>
            <a:r>
              <a:rPr sz="2850" spc="125" dirty="0">
                <a:solidFill>
                  <a:srgbClr val="FFFFFF"/>
                </a:solidFill>
                <a:latin typeface="Trebuchet MS"/>
                <a:cs typeface="Trebuchet MS"/>
              </a:rPr>
              <a:t>(75GB</a:t>
            </a:r>
            <a:r>
              <a:rPr sz="2850" spc="-3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50" spc="10" dirty="0">
                <a:solidFill>
                  <a:srgbClr val="FFFFFF"/>
                </a:solidFill>
                <a:latin typeface="Trebuchet MS"/>
                <a:cs typeface="Trebuchet MS"/>
              </a:rPr>
              <a:t>limit)</a:t>
            </a:r>
            <a:endParaRPr sz="2850">
              <a:latin typeface="Trebuchet MS"/>
              <a:cs typeface="Trebuchet MS"/>
            </a:endParaRPr>
          </a:p>
          <a:p>
            <a:pPr marL="621665" marR="5080" indent="-609600">
              <a:lnSpc>
                <a:spcPct val="101099"/>
              </a:lnSpc>
              <a:spcBef>
                <a:spcPts val="300"/>
              </a:spcBef>
              <a:buFont typeface="Arial"/>
              <a:buChar char="•"/>
              <a:tabLst>
                <a:tab pos="621665" algn="l"/>
                <a:tab pos="622300" algn="l"/>
              </a:tabLst>
            </a:pPr>
            <a:r>
              <a:rPr sz="2850" spc="70" dirty="0">
                <a:solidFill>
                  <a:srgbClr val="FFFFFF"/>
                </a:solidFill>
                <a:latin typeface="Trebuchet MS"/>
                <a:cs typeface="Trebuchet MS"/>
              </a:rPr>
              <a:t>Leverage </a:t>
            </a:r>
            <a:r>
              <a:rPr sz="2850" spc="85" dirty="0">
                <a:solidFill>
                  <a:srgbClr val="FFFFFF"/>
                </a:solidFill>
                <a:latin typeface="Trebuchet MS"/>
                <a:cs typeface="Trebuchet MS"/>
              </a:rPr>
              <a:t>ecosystem </a:t>
            </a:r>
            <a:r>
              <a:rPr sz="2850" spc="75" dirty="0">
                <a:solidFill>
                  <a:srgbClr val="FFFFFF"/>
                </a:solidFill>
                <a:latin typeface="Trebuchet MS"/>
                <a:cs typeface="Trebuchet MS"/>
              </a:rPr>
              <a:t>- </a:t>
            </a:r>
            <a:r>
              <a:rPr sz="2850" spc="254" dirty="0">
                <a:solidFill>
                  <a:srgbClr val="FFFFFF"/>
                </a:solidFill>
                <a:latin typeface="Trebuchet MS"/>
                <a:cs typeface="Trebuchet MS"/>
              </a:rPr>
              <a:t>AWS </a:t>
            </a:r>
            <a:r>
              <a:rPr sz="2850" spc="70" dirty="0">
                <a:solidFill>
                  <a:srgbClr val="FFFFFF"/>
                </a:solidFill>
                <a:latin typeface="Trebuchet MS"/>
                <a:cs typeface="Trebuchet MS"/>
              </a:rPr>
              <a:t>Serverless </a:t>
            </a:r>
            <a:r>
              <a:rPr sz="2850" spc="75" dirty="0">
                <a:solidFill>
                  <a:srgbClr val="FFFFFF"/>
                </a:solidFill>
                <a:latin typeface="Trebuchet MS"/>
                <a:cs typeface="Trebuchet MS"/>
              </a:rPr>
              <a:t>Application </a:t>
            </a:r>
            <a:r>
              <a:rPr sz="2850" spc="80" dirty="0">
                <a:solidFill>
                  <a:srgbClr val="FFFFFF"/>
                </a:solidFill>
                <a:latin typeface="Trebuchet MS"/>
                <a:cs typeface="Trebuchet MS"/>
              </a:rPr>
              <a:t>Model,</a:t>
            </a:r>
            <a:r>
              <a:rPr sz="2850" spc="-5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50" spc="254" dirty="0">
                <a:solidFill>
                  <a:srgbClr val="FFFFFF"/>
                </a:solidFill>
                <a:latin typeface="Trebuchet MS"/>
                <a:cs typeface="Trebuchet MS"/>
              </a:rPr>
              <a:t>AWS  </a:t>
            </a:r>
            <a:r>
              <a:rPr sz="2850" spc="45" dirty="0">
                <a:solidFill>
                  <a:srgbClr val="FFFFFF"/>
                </a:solidFill>
                <a:latin typeface="Trebuchet MS"/>
                <a:cs typeface="Trebuchet MS"/>
              </a:rPr>
              <a:t>CodePipeline,</a:t>
            </a:r>
            <a:r>
              <a:rPr sz="285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50" spc="254" dirty="0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sz="285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50" spc="80" dirty="0">
                <a:solidFill>
                  <a:srgbClr val="FFFFFF"/>
                </a:solidFill>
                <a:latin typeface="Trebuchet MS"/>
                <a:cs typeface="Trebuchet MS"/>
              </a:rPr>
              <a:t>CodeDeploy,</a:t>
            </a:r>
            <a:r>
              <a:rPr sz="285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50" spc="254" dirty="0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sz="285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50" spc="50" dirty="0">
                <a:solidFill>
                  <a:srgbClr val="FFFFFF"/>
                </a:solidFill>
                <a:latin typeface="Trebuchet MS"/>
                <a:cs typeface="Trebuchet MS"/>
              </a:rPr>
              <a:t>X-Ray,</a:t>
            </a:r>
            <a:r>
              <a:rPr sz="285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50" spc="254" dirty="0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sz="285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50" spc="130" dirty="0">
                <a:solidFill>
                  <a:srgbClr val="FFFFFF"/>
                </a:solidFill>
                <a:latin typeface="Trebuchet MS"/>
                <a:cs typeface="Trebuchet MS"/>
              </a:rPr>
              <a:t>Cloud9</a:t>
            </a:r>
            <a:endParaRPr sz="28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55" dirty="0"/>
              <a:t>©</a:t>
            </a:r>
            <a:r>
              <a:rPr spc="-30" dirty="0"/>
              <a:t> </a:t>
            </a:r>
            <a:r>
              <a:rPr spc="20" dirty="0"/>
              <a:t>2018,</a:t>
            </a:r>
            <a:r>
              <a:rPr spc="-35" dirty="0"/>
              <a:t> </a:t>
            </a:r>
            <a:r>
              <a:rPr spc="25" dirty="0"/>
              <a:t>Amazon</a:t>
            </a:r>
            <a:r>
              <a:rPr spc="-40" dirty="0"/>
              <a:t> </a:t>
            </a:r>
            <a:r>
              <a:rPr spc="25" dirty="0"/>
              <a:t>Web</a:t>
            </a:r>
            <a:r>
              <a:rPr spc="-40" dirty="0"/>
              <a:t> </a:t>
            </a:r>
            <a:r>
              <a:rPr spc="-15" dirty="0"/>
              <a:t>Services,</a:t>
            </a:r>
            <a:r>
              <a:rPr spc="-35" dirty="0"/>
              <a:t> </a:t>
            </a:r>
            <a:r>
              <a:rPr spc="-30" dirty="0"/>
              <a:t>Inc.</a:t>
            </a:r>
            <a:r>
              <a:rPr spc="-35" dirty="0"/>
              <a:t> </a:t>
            </a:r>
            <a:r>
              <a:rPr spc="5" dirty="0"/>
              <a:t>or</a:t>
            </a:r>
            <a:r>
              <a:rPr spc="-25" dirty="0"/>
              <a:t> </a:t>
            </a:r>
            <a:r>
              <a:rPr spc="-5" dirty="0"/>
              <a:t>its</a:t>
            </a:r>
            <a:r>
              <a:rPr spc="-30" dirty="0"/>
              <a:t> </a:t>
            </a:r>
            <a:r>
              <a:rPr spc="-20" dirty="0"/>
              <a:t>affiliates.</a:t>
            </a:r>
            <a:r>
              <a:rPr spc="-25" dirty="0"/>
              <a:t> </a:t>
            </a:r>
            <a:r>
              <a:rPr spc="5" dirty="0"/>
              <a:t>All</a:t>
            </a:r>
            <a:r>
              <a:rPr spc="-15" dirty="0"/>
              <a:t> </a:t>
            </a:r>
            <a:r>
              <a:rPr spc="10" dirty="0"/>
              <a:t>rights</a:t>
            </a:r>
            <a:r>
              <a:rPr spc="-20" dirty="0"/>
              <a:t> </a:t>
            </a:r>
            <a:r>
              <a:rPr spc="-15" dirty="0"/>
              <a:t>reserved.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303</Words>
  <Application>Microsoft Office PowerPoint</Application>
  <PresentationFormat>Custom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Trebuchet MS</vt:lpstr>
      <vt:lpstr>Office Theme</vt:lpstr>
      <vt:lpstr>Building Serverless Applications with Amazon</vt:lpstr>
      <vt:lpstr>Why Serverless?</vt:lpstr>
      <vt:lpstr>AWS Lambda</vt:lpstr>
      <vt:lpstr>AWS Lambda</vt:lpstr>
      <vt:lpstr>AWS Lambda – Good Practices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&lt;Speech title here&gt;</dc:subject>
  <dc:creator>&lt;Author name here&gt;</dc:creator>
  <cp:keywords>ReInvent 2018</cp:keywords>
  <cp:lastModifiedBy>Pariwesh</cp:lastModifiedBy>
  <cp:revision>4</cp:revision>
  <dcterms:created xsi:type="dcterms:W3CDTF">2020-01-03T03:51:28Z</dcterms:created>
  <dcterms:modified xsi:type="dcterms:W3CDTF">2020-01-03T03:55:48Z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2018-11-28T00:00:00Z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2020-01-03T00:00:00Z</vt:filetime>
  </property>
</Properties>
</file>