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27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26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172200"/>
            <a:ext cx="896112" cy="20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13007" y="6196584"/>
            <a:ext cx="646176" cy="385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172200"/>
            <a:ext cx="896112" cy="204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13007" y="6196584"/>
            <a:ext cx="646176" cy="3855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8657" y="1560398"/>
            <a:ext cx="8774684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08657" y="1560398"/>
            <a:ext cx="8774684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1491" y="6257494"/>
            <a:ext cx="3047365" cy="14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1.png"/><Relationship Id="rId7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11.png"/><Relationship Id="rId7" Type="http://schemas.openxmlformats.org/officeDocument/2006/relationships/image" Target="../media/image5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3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0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1.png"/><Relationship Id="rId7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12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0" Type="http://schemas.openxmlformats.org/officeDocument/2006/relationships/image" Target="../media/image47.png"/><Relationship Id="rId4" Type="http://schemas.openxmlformats.org/officeDocument/2006/relationships/image" Target="../media/image62.png"/><Relationship Id="rId9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directconnect/resiliency-recommendation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817364" y="0"/>
              <a:ext cx="7374636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817745" cy="6858000"/>
            </a:xfrm>
            <a:custGeom>
              <a:avLst/>
              <a:gdLst/>
              <a:ahLst/>
              <a:cxnLst/>
              <a:rect l="l" t="t" r="r" b="b"/>
              <a:pathLst>
                <a:path w="4817745" h="6858000">
                  <a:moveTo>
                    <a:pt x="481736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817364" y="6858000"/>
                  </a:lnTo>
                  <a:lnTo>
                    <a:pt x="4817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1491" y="6254902"/>
            <a:ext cx="304736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5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Trebuchet MS"/>
                <a:cs typeface="Trebuchet MS"/>
              </a:rPr>
              <a:t>2018,</a:t>
            </a:r>
            <a:r>
              <a:rPr sz="7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-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-1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13007" y="6196584"/>
            <a:ext cx="646176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9623" y="1988946"/>
            <a:ext cx="469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Virtual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spc="-8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25" dirty="0">
                <a:solidFill>
                  <a:srgbClr val="FFFFFF"/>
                </a:solidFill>
                <a:latin typeface="Trebuchet MS"/>
                <a:cs typeface="Trebuchet MS"/>
              </a:rPr>
              <a:t>Center: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9623" y="2453462"/>
            <a:ext cx="5995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VPC </a:t>
            </a:r>
            <a:r>
              <a:rPr sz="4800" spc="-110" dirty="0"/>
              <a:t>Fundamentals</a:t>
            </a:r>
            <a:r>
              <a:rPr sz="4800" spc="-844" dirty="0"/>
              <a:t> </a:t>
            </a:r>
            <a:r>
              <a:rPr sz="4800" spc="-40" dirty="0"/>
              <a:t>and</a:t>
            </a:r>
            <a:endParaRPr sz="4800"/>
          </a:p>
        </p:txBody>
      </p:sp>
      <p:sp>
        <p:nvSpPr>
          <p:cNvPr id="10" name="object 10"/>
          <p:cNvSpPr txBox="1"/>
          <p:nvPr/>
        </p:nvSpPr>
        <p:spPr>
          <a:xfrm>
            <a:off x="439623" y="3112389"/>
            <a:ext cx="5372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0" dirty="0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r>
              <a:rPr sz="480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Trebuchet MS"/>
                <a:cs typeface="Trebuchet MS"/>
              </a:rPr>
              <a:t>Options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7362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/>
              <a:t>VPC</a:t>
            </a:r>
            <a:r>
              <a:rPr sz="4000" spc="-360" dirty="0"/>
              <a:t> </a:t>
            </a:r>
            <a:r>
              <a:rPr sz="4000" spc="-80" dirty="0"/>
              <a:t>subnets</a:t>
            </a:r>
            <a:r>
              <a:rPr sz="4000" spc="-350" dirty="0"/>
              <a:t> </a:t>
            </a:r>
            <a:r>
              <a:rPr sz="4000" spc="-45" dirty="0"/>
              <a:t>and</a:t>
            </a:r>
            <a:r>
              <a:rPr sz="4000" spc="-355" dirty="0"/>
              <a:t> </a:t>
            </a:r>
            <a:r>
              <a:rPr sz="4000" spc="-200" dirty="0"/>
              <a:t>Availability</a:t>
            </a:r>
            <a:r>
              <a:rPr sz="4000" spc="-370" dirty="0"/>
              <a:t> </a:t>
            </a:r>
            <a:r>
              <a:rPr sz="4000" spc="-40" dirty="0"/>
              <a:t>Zones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95985" y="1121663"/>
            <a:ext cx="10496550" cy="4953635"/>
            <a:chOff x="895985" y="1121663"/>
            <a:chExt cx="10496550" cy="4953635"/>
          </a:xfrm>
        </p:grpSpPr>
        <p:sp>
          <p:nvSpPr>
            <p:cNvPr id="4" name="object 4"/>
            <p:cNvSpPr/>
            <p:nvPr/>
          </p:nvSpPr>
          <p:spPr>
            <a:xfrm>
              <a:off x="899160" y="1680972"/>
              <a:ext cx="10490200" cy="4391025"/>
            </a:xfrm>
            <a:custGeom>
              <a:avLst/>
              <a:gdLst/>
              <a:ahLst/>
              <a:cxnLst/>
              <a:rect l="l" t="t" r="r" b="b"/>
              <a:pathLst>
                <a:path w="10490200" h="4391025">
                  <a:moveTo>
                    <a:pt x="0" y="431038"/>
                  </a:moveTo>
                  <a:lnTo>
                    <a:pt x="2529" y="384081"/>
                  </a:lnTo>
                  <a:lnTo>
                    <a:pt x="9942" y="338587"/>
                  </a:lnTo>
                  <a:lnTo>
                    <a:pt x="21976" y="294818"/>
                  </a:lnTo>
                  <a:lnTo>
                    <a:pt x="38367" y="253038"/>
                  </a:lnTo>
                  <a:lnTo>
                    <a:pt x="58853" y="213510"/>
                  </a:lnTo>
                  <a:lnTo>
                    <a:pt x="83170" y="176497"/>
                  </a:lnTo>
                  <a:lnTo>
                    <a:pt x="111056" y="142262"/>
                  </a:lnTo>
                  <a:lnTo>
                    <a:pt x="142247" y="111069"/>
                  </a:lnTo>
                  <a:lnTo>
                    <a:pt x="176481" y="83181"/>
                  </a:lnTo>
                  <a:lnTo>
                    <a:pt x="213493" y="58862"/>
                  </a:lnTo>
                  <a:lnTo>
                    <a:pt x="253022" y="38373"/>
                  </a:lnTo>
                  <a:lnTo>
                    <a:pt x="294804" y="21980"/>
                  </a:lnTo>
                  <a:lnTo>
                    <a:pt x="338576" y="9944"/>
                  </a:lnTo>
                  <a:lnTo>
                    <a:pt x="384075" y="2529"/>
                  </a:lnTo>
                  <a:lnTo>
                    <a:pt x="431038" y="0"/>
                  </a:lnTo>
                  <a:lnTo>
                    <a:pt x="10058654" y="0"/>
                  </a:lnTo>
                  <a:lnTo>
                    <a:pt x="10105610" y="2529"/>
                  </a:lnTo>
                  <a:lnTo>
                    <a:pt x="10151104" y="9944"/>
                  </a:lnTo>
                  <a:lnTo>
                    <a:pt x="10194873" y="21980"/>
                  </a:lnTo>
                  <a:lnTo>
                    <a:pt x="10236653" y="38373"/>
                  </a:lnTo>
                  <a:lnTo>
                    <a:pt x="10276181" y="58862"/>
                  </a:lnTo>
                  <a:lnTo>
                    <a:pt x="10313194" y="83181"/>
                  </a:lnTo>
                  <a:lnTo>
                    <a:pt x="10347429" y="111069"/>
                  </a:lnTo>
                  <a:lnTo>
                    <a:pt x="10378622" y="142262"/>
                  </a:lnTo>
                  <a:lnTo>
                    <a:pt x="10406510" y="176497"/>
                  </a:lnTo>
                  <a:lnTo>
                    <a:pt x="10430829" y="213510"/>
                  </a:lnTo>
                  <a:lnTo>
                    <a:pt x="10451318" y="253038"/>
                  </a:lnTo>
                  <a:lnTo>
                    <a:pt x="10467711" y="294818"/>
                  </a:lnTo>
                  <a:lnTo>
                    <a:pt x="10479747" y="338587"/>
                  </a:lnTo>
                  <a:lnTo>
                    <a:pt x="10487162" y="384081"/>
                  </a:lnTo>
                  <a:lnTo>
                    <a:pt x="10489692" y="431038"/>
                  </a:lnTo>
                  <a:lnTo>
                    <a:pt x="10489692" y="3959567"/>
                  </a:lnTo>
                  <a:lnTo>
                    <a:pt x="10487162" y="4006537"/>
                  </a:lnTo>
                  <a:lnTo>
                    <a:pt x="10479747" y="4052043"/>
                  </a:lnTo>
                  <a:lnTo>
                    <a:pt x="10467711" y="4095820"/>
                  </a:lnTo>
                  <a:lnTo>
                    <a:pt x="10451318" y="4137606"/>
                  </a:lnTo>
                  <a:lnTo>
                    <a:pt x="10430829" y="4177139"/>
                  </a:lnTo>
                  <a:lnTo>
                    <a:pt x="10406510" y="4214154"/>
                  </a:lnTo>
                  <a:lnTo>
                    <a:pt x="10378622" y="4248390"/>
                  </a:lnTo>
                  <a:lnTo>
                    <a:pt x="10347429" y="4279583"/>
                  </a:lnTo>
                  <a:lnTo>
                    <a:pt x="10313194" y="4307470"/>
                  </a:lnTo>
                  <a:lnTo>
                    <a:pt x="10276181" y="4331788"/>
                  </a:lnTo>
                  <a:lnTo>
                    <a:pt x="10236653" y="4352275"/>
                  </a:lnTo>
                  <a:lnTo>
                    <a:pt x="10194873" y="4368667"/>
                  </a:lnTo>
                  <a:lnTo>
                    <a:pt x="10151104" y="4380701"/>
                  </a:lnTo>
                  <a:lnTo>
                    <a:pt x="10105610" y="4388114"/>
                  </a:lnTo>
                  <a:lnTo>
                    <a:pt x="10058654" y="4390644"/>
                  </a:lnTo>
                  <a:lnTo>
                    <a:pt x="431038" y="4390644"/>
                  </a:lnTo>
                  <a:lnTo>
                    <a:pt x="384075" y="4388114"/>
                  </a:lnTo>
                  <a:lnTo>
                    <a:pt x="338576" y="4380701"/>
                  </a:lnTo>
                  <a:lnTo>
                    <a:pt x="294804" y="4368667"/>
                  </a:lnTo>
                  <a:lnTo>
                    <a:pt x="253022" y="4352275"/>
                  </a:lnTo>
                  <a:lnTo>
                    <a:pt x="213493" y="4331788"/>
                  </a:lnTo>
                  <a:lnTo>
                    <a:pt x="176481" y="4307470"/>
                  </a:lnTo>
                  <a:lnTo>
                    <a:pt x="142247" y="4279583"/>
                  </a:lnTo>
                  <a:lnTo>
                    <a:pt x="111056" y="4248390"/>
                  </a:lnTo>
                  <a:lnTo>
                    <a:pt x="83170" y="4214154"/>
                  </a:lnTo>
                  <a:lnTo>
                    <a:pt x="58853" y="4177139"/>
                  </a:lnTo>
                  <a:lnTo>
                    <a:pt x="38367" y="4137606"/>
                  </a:lnTo>
                  <a:lnTo>
                    <a:pt x="21976" y="4095820"/>
                  </a:lnTo>
                  <a:lnTo>
                    <a:pt x="9942" y="4052043"/>
                  </a:lnTo>
                  <a:lnTo>
                    <a:pt x="2529" y="4006537"/>
                  </a:lnTo>
                  <a:lnTo>
                    <a:pt x="0" y="3959567"/>
                  </a:lnTo>
                  <a:lnTo>
                    <a:pt x="0" y="431038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0427" y="1121663"/>
              <a:ext cx="1409700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73878" y="1789302"/>
            <a:ext cx="209296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dirty="0">
                <a:solidFill>
                  <a:srgbClr val="FFFFFF"/>
                </a:solidFill>
                <a:latin typeface="Arial"/>
                <a:cs typeface="Arial"/>
              </a:rPr>
              <a:t>172.31.0.0/16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71777" y="2384298"/>
            <a:ext cx="2976880" cy="3354704"/>
          </a:xfrm>
          <a:custGeom>
            <a:avLst/>
            <a:gdLst/>
            <a:ahLst/>
            <a:cxnLst/>
            <a:rect l="l" t="t" r="r" b="b"/>
            <a:pathLst>
              <a:path w="2976879" h="3354704">
                <a:moveTo>
                  <a:pt x="0" y="292226"/>
                </a:moveTo>
                <a:lnTo>
                  <a:pt x="3824" y="244820"/>
                </a:lnTo>
                <a:lnTo>
                  <a:pt x="14895" y="199851"/>
                </a:lnTo>
                <a:lnTo>
                  <a:pt x="32613" y="157921"/>
                </a:lnTo>
                <a:lnTo>
                  <a:pt x="56375" y="119630"/>
                </a:lnTo>
                <a:lnTo>
                  <a:pt x="85582" y="85582"/>
                </a:lnTo>
                <a:lnTo>
                  <a:pt x="119630" y="56375"/>
                </a:lnTo>
                <a:lnTo>
                  <a:pt x="157921" y="32613"/>
                </a:lnTo>
                <a:lnTo>
                  <a:pt x="199851" y="14895"/>
                </a:lnTo>
                <a:lnTo>
                  <a:pt x="244820" y="3824"/>
                </a:lnTo>
                <a:lnTo>
                  <a:pt x="292227" y="0"/>
                </a:lnTo>
                <a:lnTo>
                  <a:pt x="2684145" y="0"/>
                </a:lnTo>
                <a:lnTo>
                  <a:pt x="2731551" y="3824"/>
                </a:lnTo>
                <a:lnTo>
                  <a:pt x="2776520" y="14895"/>
                </a:lnTo>
                <a:lnTo>
                  <a:pt x="2818450" y="32613"/>
                </a:lnTo>
                <a:lnTo>
                  <a:pt x="2856741" y="56375"/>
                </a:lnTo>
                <a:lnTo>
                  <a:pt x="2890789" y="85582"/>
                </a:lnTo>
                <a:lnTo>
                  <a:pt x="2919996" y="119630"/>
                </a:lnTo>
                <a:lnTo>
                  <a:pt x="2943758" y="157921"/>
                </a:lnTo>
                <a:lnTo>
                  <a:pt x="2961476" y="199851"/>
                </a:lnTo>
                <a:lnTo>
                  <a:pt x="2972547" y="244820"/>
                </a:lnTo>
                <a:lnTo>
                  <a:pt x="2976372" y="292226"/>
                </a:lnTo>
                <a:lnTo>
                  <a:pt x="2976372" y="3062097"/>
                </a:lnTo>
                <a:lnTo>
                  <a:pt x="2972547" y="3109497"/>
                </a:lnTo>
                <a:lnTo>
                  <a:pt x="2961476" y="3154462"/>
                </a:lnTo>
                <a:lnTo>
                  <a:pt x="2943758" y="3196391"/>
                </a:lnTo>
                <a:lnTo>
                  <a:pt x="2919996" y="3234682"/>
                </a:lnTo>
                <a:lnTo>
                  <a:pt x="2890789" y="3268732"/>
                </a:lnTo>
                <a:lnTo>
                  <a:pt x="2856741" y="3297940"/>
                </a:lnTo>
                <a:lnTo>
                  <a:pt x="2818450" y="3321705"/>
                </a:lnTo>
                <a:lnTo>
                  <a:pt x="2776520" y="3339425"/>
                </a:lnTo>
                <a:lnTo>
                  <a:pt x="2731551" y="3350499"/>
                </a:lnTo>
                <a:lnTo>
                  <a:pt x="2684145" y="3354324"/>
                </a:lnTo>
                <a:lnTo>
                  <a:pt x="292227" y="3354324"/>
                </a:lnTo>
                <a:lnTo>
                  <a:pt x="244820" y="3350499"/>
                </a:lnTo>
                <a:lnTo>
                  <a:pt x="199851" y="3339425"/>
                </a:lnTo>
                <a:lnTo>
                  <a:pt x="157921" y="3321705"/>
                </a:lnTo>
                <a:lnTo>
                  <a:pt x="119630" y="3297940"/>
                </a:lnTo>
                <a:lnTo>
                  <a:pt x="85582" y="3268732"/>
                </a:lnTo>
                <a:lnTo>
                  <a:pt x="56375" y="3234682"/>
                </a:lnTo>
                <a:lnTo>
                  <a:pt x="32613" y="3196391"/>
                </a:lnTo>
                <a:lnTo>
                  <a:pt x="14895" y="3154462"/>
                </a:lnTo>
                <a:lnTo>
                  <a:pt x="3824" y="3109497"/>
                </a:lnTo>
                <a:lnTo>
                  <a:pt x="0" y="3062097"/>
                </a:lnTo>
                <a:lnTo>
                  <a:pt x="0" y="292226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9601" y="5420995"/>
            <a:ext cx="1231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1200" b="1" spc="-25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7250" y="2384298"/>
            <a:ext cx="2976880" cy="3354704"/>
          </a:xfrm>
          <a:custGeom>
            <a:avLst/>
            <a:gdLst/>
            <a:ahLst/>
            <a:cxnLst/>
            <a:rect l="l" t="t" r="r" b="b"/>
            <a:pathLst>
              <a:path w="2976879" h="3354704">
                <a:moveTo>
                  <a:pt x="0" y="292226"/>
                </a:moveTo>
                <a:lnTo>
                  <a:pt x="3824" y="244820"/>
                </a:lnTo>
                <a:lnTo>
                  <a:pt x="14895" y="199851"/>
                </a:lnTo>
                <a:lnTo>
                  <a:pt x="32613" y="157921"/>
                </a:lnTo>
                <a:lnTo>
                  <a:pt x="56375" y="119630"/>
                </a:lnTo>
                <a:lnTo>
                  <a:pt x="85582" y="85582"/>
                </a:lnTo>
                <a:lnTo>
                  <a:pt x="119630" y="56375"/>
                </a:lnTo>
                <a:lnTo>
                  <a:pt x="157921" y="32613"/>
                </a:lnTo>
                <a:lnTo>
                  <a:pt x="199851" y="14895"/>
                </a:lnTo>
                <a:lnTo>
                  <a:pt x="244820" y="3824"/>
                </a:lnTo>
                <a:lnTo>
                  <a:pt x="292226" y="0"/>
                </a:lnTo>
                <a:lnTo>
                  <a:pt x="2684145" y="0"/>
                </a:lnTo>
                <a:lnTo>
                  <a:pt x="2731551" y="3824"/>
                </a:lnTo>
                <a:lnTo>
                  <a:pt x="2776520" y="14895"/>
                </a:lnTo>
                <a:lnTo>
                  <a:pt x="2818450" y="32613"/>
                </a:lnTo>
                <a:lnTo>
                  <a:pt x="2856741" y="56375"/>
                </a:lnTo>
                <a:lnTo>
                  <a:pt x="2890789" y="85582"/>
                </a:lnTo>
                <a:lnTo>
                  <a:pt x="2919996" y="119630"/>
                </a:lnTo>
                <a:lnTo>
                  <a:pt x="2943758" y="157921"/>
                </a:lnTo>
                <a:lnTo>
                  <a:pt x="2961476" y="199851"/>
                </a:lnTo>
                <a:lnTo>
                  <a:pt x="2972547" y="244820"/>
                </a:lnTo>
                <a:lnTo>
                  <a:pt x="2976372" y="292226"/>
                </a:lnTo>
                <a:lnTo>
                  <a:pt x="2976372" y="3062097"/>
                </a:lnTo>
                <a:lnTo>
                  <a:pt x="2972547" y="3109497"/>
                </a:lnTo>
                <a:lnTo>
                  <a:pt x="2961476" y="3154462"/>
                </a:lnTo>
                <a:lnTo>
                  <a:pt x="2943758" y="3196391"/>
                </a:lnTo>
                <a:lnTo>
                  <a:pt x="2919996" y="3234682"/>
                </a:lnTo>
                <a:lnTo>
                  <a:pt x="2890789" y="3268732"/>
                </a:lnTo>
                <a:lnTo>
                  <a:pt x="2856741" y="3297940"/>
                </a:lnTo>
                <a:lnTo>
                  <a:pt x="2818450" y="3321705"/>
                </a:lnTo>
                <a:lnTo>
                  <a:pt x="2776520" y="3339425"/>
                </a:lnTo>
                <a:lnTo>
                  <a:pt x="2731551" y="3350499"/>
                </a:lnTo>
                <a:lnTo>
                  <a:pt x="2684145" y="3354324"/>
                </a:lnTo>
                <a:lnTo>
                  <a:pt x="292226" y="3354324"/>
                </a:lnTo>
                <a:lnTo>
                  <a:pt x="244820" y="3350499"/>
                </a:lnTo>
                <a:lnTo>
                  <a:pt x="199851" y="3339425"/>
                </a:lnTo>
                <a:lnTo>
                  <a:pt x="157921" y="3321705"/>
                </a:lnTo>
                <a:lnTo>
                  <a:pt x="119630" y="3297940"/>
                </a:lnTo>
                <a:lnTo>
                  <a:pt x="85582" y="3268732"/>
                </a:lnTo>
                <a:lnTo>
                  <a:pt x="56375" y="3234682"/>
                </a:lnTo>
                <a:lnTo>
                  <a:pt x="32613" y="3196391"/>
                </a:lnTo>
                <a:lnTo>
                  <a:pt x="14895" y="3154462"/>
                </a:lnTo>
                <a:lnTo>
                  <a:pt x="3824" y="3109497"/>
                </a:lnTo>
                <a:lnTo>
                  <a:pt x="0" y="3062097"/>
                </a:lnTo>
                <a:lnTo>
                  <a:pt x="0" y="292226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45963" y="5420995"/>
            <a:ext cx="1231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1200" b="1" spc="-25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62721" y="2384298"/>
            <a:ext cx="2976880" cy="3354704"/>
          </a:xfrm>
          <a:custGeom>
            <a:avLst/>
            <a:gdLst/>
            <a:ahLst/>
            <a:cxnLst/>
            <a:rect l="l" t="t" r="r" b="b"/>
            <a:pathLst>
              <a:path w="2976879" h="3354704">
                <a:moveTo>
                  <a:pt x="0" y="292226"/>
                </a:moveTo>
                <a:lnTo>
                  <a:pt x="3824" y="244820"/>
                </a:lnTo>
                <a:lnTo>
                  <a:pt x="14895" y="199851"/>
                </a:lnTo>
                <a:lnTo>
                  <a:pt x="32613" y="157921"/>
                </a:lnTo>
                <a:lnTo>
                  <a:pt x="56375" y="119630"/>
                </a:lnTo>
                <a:lnTo>
                  <a:pt x="85582" y="85582"/>
                </a:lnTo>
                <a:lnTo>
                  <a:pt x="119630" y="56375"/>
                </a:lnTo>
                <a:lnTo>
                  <a:pt x="157921" y="32613"/>
                </a:lnTo>
                <a:lnTo>
                  <a:pt x="199851" y="14895"/>
                </a:lnTo>
                <a:lnTo>
                  <a:pt x="244820" y="3824"/>
                </a:lnTo>
                <a:lnTo>
                  <a:pt x="292226" y="0"/>
                </a:lnTo>
                <a:lnTo>
                  <a:pt x="2684145" y="0"/>
                </a:lnTo>
                <a:lnTo>
                  <a:pt x="2731551" y="3824"/>
                </a:lnTo>
                <a:lnTo>
                  <a:pt x="2776520" y="14895"/>
                </a:lnTo>
                <a:lnTo>
                  <a:pt x="2818450" y="32613"/>
                </a:lnTo>
                <a:lnTo>
                  <a:pt x="2856741" y="56375"/>
                </a:lnTo>
                <a:lnTo>
                  <a:pt x="2890789" y="85582"/>
                </a:lnTo>
                <a:lnTo>
                  <a:pt x="2919996" y="119630"/>
                </a:lnTo>
                <a:lnTo>
                  <a:pt x="2943758" y="157921"/>
                </a:lnTo>
                <a:lnTo>
                  <a:pt x="2961476" y="199851"/>
                </a:lnTo>
                <a:lnTo>
                  <a:pt x="2972547" y="244820"/>
                </a:lnTo>
                <a:lnTo>
                  <a:pt x="2976372" y="292226"/>
                </a:lnTo>
                <a:lnTo>
                  <a:pt x="2976372" y="3062097"/>
                </a:lnTo>
                <a:lnTo>
                  <a:pt x="2972547" y="3109497"/>
                </a:lnTo>
                <a:lnTo>
                  <a:pt x="2961476" y="3154462"/>
                </a:lnTo>
                <a:lnTo>
                  <a:pt x="2943758" y="3196391"/>
                </a:lnTo>
                <a:lnTo>
                  <a:pt x="2919996" y="3234682"/>
                </a:lnTo>
                <a:lnTo>
                  <a:pt x="2890789" y="3268732"/>
                </a:lnTo>
                <a:lnTo>
                  <a:pt x="2856741" y="3297940"/>
                </a:lnTo>
                <a:lnTo>
                  <a:pt x="2818450" y="3321705"/>
                </a:lnTo>
                <a:lnTo>
                  <a:pt x="2776520" y="3339425"/>
                </a:lnTo>
                <a:lnTo>
                  <a:pt x="2731551" y="3350499"/>
                </a:lnTo>
                <a:lnTo>
                  <a:pt x="2684145" y="3354324"/>
                </a:lnTo>
                <a:lnTo>
                  <a:pt x="292226" y="3354324"/>
                </a:lnTo>
                <a:lnTo>
                  <a:pt x="244820" y="3350499"/>
                </a:lnTo>
                <a:lnTo>
                  <a:pt x="199851" y="3339425"/>
                </a:lnTo>
                <a:lnTo>
                  <a:pt x="157921" y="3321705"/>
                </a:lnTo>
                <a:lnTo>
                  <a:pt x="119630" y="3297940"/>
                </a:lnTo>
                <a:lnTo>
                  <a:pt x="85582" y="3268732"/>
                </a:lnTo>
                <a:lnTo>
                  <a:pt x="56375" y="3234682"/>
                </a:lnTo>
                <a:lnTo>
                  <a:pt x="32613" y="3196391"/>
                </a:lnTo>
                <a:lnTo>
                  <a:pt x="14895" y="3154462"/>
                </a:lnTo>
                <a:lnTo>
                  <a:pt x="3824" y="3109497"/>
                </a:lnTo>
                <a:lnTo>
                  <a:pt x="0" y="3062097"/>
                </a:lnTo>
                <a:lnTo>
                  <a:pt x="0" y="292226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42069" y="5396229"/>
            <a:ext cx="1231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1200" b="1" spc="-25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1055" y="3317747"/>
            <a:ext cx="2336800" cy="1996439"/>
          </a:xfrm>
          <a:custGeom>
            <a:avLst/>
            <a:gdLst/>
            <a:ahLst/>
            <a:cxnLst/>
            <a:rect l="l" t="t" r="r" b="b"/>
            <a:pathLst>
              <a:path w="2336800" h="1996439">
                <a:moveTo>
                  <a:pt x="0" y="195961"/>
                </a:moveTo>
                <a:lnTo>
                  <a:pt x="5176" y="151035"/>
                </a:lnTo>
                <a:lnTo>
                  <a:pt x="19921" y="109792"/>
                </a:lnTo>
                <a:lnTo>
                  <a:pt x="43057" y="73406"/>
                </a:lnTo>
                <a:lnTo>
                  <a:pt x="73406" y="43057"/>
                </a:lnTo>
                <a:lnTo>
                  <a:pt x="109792" y="19921"/>
                </a:lnTo>
                <a:lnTo>
                  <a:pt x="151035" y="5176"/>
                </a:lnTo>
                <a:lnTo>
                  <a:pt x="195961" y="0"/>
                </a:lnTo>
                <a:lnTo>
                  <a:pt x="2140331" y="0"/>
                </a:lnTo>
                <a:lnTo>
                  <a:pt x="2185256" y="5176"/>
                </a:lnTo>
                <a:lnTo>
                  <a:pt x="2226499" y="19921"/>
                </a:lnTo>
                <a:lnTo>
                  <a:pt x="2262885" y="43057"/>
                </a:lnTo>
                <a:lnTo>
                  <a:pt x="2293234" y="73406"/>
                </a:lnTo>
                <a:lnTo>
                  <a:pt x="2316370" y="109792"/>
                </a:lnTo>
                <a:lnTo>
                  <a:pt x="2331115" y="151035"/>
                </a:lnTo>
                <a:lnTo>
                  <a:pt x="2336292" y="195961"/>
                </a:lnTo>
                <a:lnTo>
                  <a:pt x="2336292" y="1800478"/>
                </a:lnTo>
                <a:lnTo>
                  <a:pt x="2331115" y="1845404"/>
                </a:lnTo>
                <a:lnTo>
                  <a:pt x="2316370" y="1886647"/>
                </a:lnTo>
                <a:lnTo>
                  <a:pt x="2293234" y="1923033"/>
                </a:lnTo>
                <a:lnTo>
                  <a:pt x="2262885" y="1953382"/>
                </a:lnTo>
                <a:lnTo>
                  <a:pt x="2226499" y="1976518"/>
                </a:lnTo>
                <a:lnTo>
                  <a:pt x="2185256" y="1991263"/>
                </a:lnTo>
                <a:lnTo>
                  <a:pt x="2140331" y="1996439"/>
                </a:lnTo>
                <a:lnTo>
                  <a:pt x="195961" y="1996439"/>
                </a:lnTo>
                <a:lnTo>
                  <a:pt x="151035" y="1991263"/>
                </a:lnTo>
                <a:lnTo>
                  <a:pt x="109792" y="1976518"/>
                </a:lnTo>
                <a:lnTo>
                  <a:pt x="73406" y="1953382"/>
                </a:lnTo>
                <a:lnTo>
                  <a:pt x="43057" y="1923033"/>
                </a:lnTo>
                <a:lnTo>
                  <a:pt x="19921" y="1886647"/>
                </a:lnTo>
                <a:lnTo>
                  <a:pt x="5176" y="1845404"/>
                </a:lnTo>
                <a:lnTo>
                  <a:pt x="0" y="1800478"/>
                </a:lnTo>
                <a:lnTo>
                  <a:pt x="0" y="195961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30576" y="5063744"/>
            <a:ext cx="840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86127" y="3064764"/>
            <a:ext cx="5567680" cy="2252980"/>
            <a:chOff x="1786127" y="3064764"/>
            <a:chExt cx="5567680" cy="2252980"/>
          </a:xfrm>
        </p:grpSpPr>
        <p:sp>
          <p:nvSpPr>
            <p:cNvPr id="16" name="object 16"/>
            <p:cNvSpPr/>
            <p:nvPr/>
          </p:nvSpPr>
          <p:spPr>
            <a:xfrm>
              <a:off x="1786127" y="3064764"/>
              <a:ext cx="268224" cy="387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13960" y="3317748"/>
              <a:ext cx="2336800" cy="1996439"/>
            </a:xfrm>
            <a:custGeom>
              <a:avLst/>
              <a:gdLst/>
              <a:ahLst/>
              <a:cxnLst/>
              <a:rect l="l" t="t" r="r" b="b"/>
              <a:pathLst>
                <a:path w="2336800" h="1996439">
                  <a:moveTo>
                    <a:pt x="0" y="195961"/>
                  </a:moveTo>
                  <a:lnTo>
                    <a:pt x="5176" y="151035"/>
                  </a:lnTo>
                  <a:lnTo>
                    <a:pt x="19921" y="109792"/>
                  </a:lnTo>
                  <a:lnTo>
                    <a:pt x="43057" y="73406"/>
                  </a:lnTo>
                  <a:lnTo>
                    <a:pt x="73406" y="43057"/>
                  </a:lnTo>
                  <a:lnTo>
                    <a:pt x="109792" y="19921"/>
                  </a:lnTo>
                  <a:lnTo>
                    <a:pt x="151035" y="5176"/>
                  </a:lnTo>
                  <a:lnTo>
                    <a:pt x="195961" y="0"/>
                  </a:lnTo>
                  <a:lnTo>
                    <a:pt x="2140331" y="0"/>
                  </a:lnTo>
                  <a:lnTo>
                    <a:pt x="2185256" y="5176"/>
                  </a:lnTo>
                  <a:lnTo>
                    <a:pt x="2226499" y="19921"/>
                  </a:lnTo>
                  <a:lnTo>
                    <a:pt x="2262885" y="43057"/>
                  </a:lnTo>
                  <a:lnTo>
                    <a:pt x="2293234" y="73406"/>
                  </a:lnTo>
                  <a:lnTo>
                    <a:pt x="2316370" y="109792"/>
                  </a:lnTo>
                  <a:lnTo>
                    <a:pt x="2331115" y="151035"/>
                  </a:lnTo>
                  <a:lnTo>
                    <a:pt x="2336291" y="195961"/>
                  </a:lnTo>
                  <a:lnTo>
                    <a:pt x="2336291" y="1800478"/>
                  </a:lnTo>
                  <a:lnTo>
                    <a:pt x="2331115" y="1845404"/>
                  </a:lnTo>
                  <a:lnTo>
                    <a:pt x="2316370" y="1886647"/>
                  </a:lnTo>
                  <a:lnTo>
                    <a:pt x="2293234" y="1923033"/>
                  </a:lnTo>
                  <a:lnTo>
                    <a:pt x="2262885" y="1953382"/>
                  </a:lnTo>
                  <a:lnTo>
                    <a:pt x="2226499" y="1976518"/>
                  </a:lnTo>
                  <a:lnTo>
                    <a:pt x="2185256" y="1991263"/>
                  </a:lnTo>
                  <a:lnTo>
                    <a:pt x="2140331" y="1996439"/>
                  </a:lnTo>
                  <a:lnTo>
                    <a:pt x="195961" y="1996439"/>
                  </a:lnTo>
                  <a:lnTo>
                    <a:pt x="151035" y="1991263"/>
                  </a:lnTo>
                  <a:lnTo>
                    <a:pt x="109792" y="1976518"/>
                  </a:lnTo>
                  <a:lnTo>
                    <a:pt x="73406" y="1953382"/>
                  </a:lnTo>
                  <a:lnTo>
                    <a:pt x="43057" y="1923033"/>
                  </a:lnTo>
                  <a:lnTo>
                    <a:pt x="19921" y="1886647"/>
                  </a:lnTo>
                  <a:lnTo>
                    <a:pt x="5176" y="1845404"/>
                  </a:lnTo>
                  <a:lnTo>
                    <a:pt x="0" y="1800478"/>
                  </a:lnTo>
                  <a:lnTo>
                    <a:pt x="0" y="195961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54115" y="5063744"/>
            <a:ext cx="840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09032" y="3064764"/>
            <a:ext cx="5512435" cy="2230120"/>
            <a:chOff x="5209032" y="3064764"/>
            <a:chExt cx="5512435" cy="2230120"/>
          </a:xfrm>
        </p:grpSpPr>
        <p:sp>
          <p:nvSpPr>
            <p:cNvPr id="20" name="object 20"/>
            <p:cNvSpPr/>
            <p:nvPr/>
          </p:nvSpPr>
          <p:spPr>
            <a:xfrm>
              <a:off x="5209032" y="3064764"/>
              <a:ext cx="268224" cy="387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82000" y="3296412"/>
              <a:ext cx="2336800" cy="1995170"/>
            </a:xfrm>
            <a:custGeom>
              <a:avLst/>
              <a:gdLst/>
              <a:ahLst/>
              <a:cxnLst/>
              <a:rect l="l" t="t" r="r" b="b"/>
              <a:pathLst>
                <a:path w="2336800" h="1995170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3" y="0"/>
                  </a:lnTo>
                  <a:lnTo>
                    <a:pt x="2140457" y="0"/>
                  </a:lnTo>
                  <a:lnTo>
                    <a:pt x="2185376" y="5169"/>
                  </a:lnTo>
                  <a:lnTo>
                    <a:pt x="2226601" y="19896"/>
                  </a:lnTo>
                  <a:lnTo>
                    <a:pt x="2262962" y="43007"/>
                  </a:lnTo>
                  <a:lnTo>
                    <a:pt x="2293284" y="73329"/>
                  </a:lnTo>
                  <a:lnTo>
                    <a:pt x="2316395" y="109690"/>
                  </a:lnTo>
                  <a:lnTo>
                    <a:pt x="2331122" y="150915"/>
                  </a:lnTo>
                  <a:lnTo>
                    <a:pt x="2336292" y="195834"/>
                  </a:lnTo>
                  <a:lnTo>
                    <a:pt x="2336292" y="1799082"/>
                  </a:lnTo>
                  <a:lnTo>
                    <a:pt x="2331122" y="1844000"/>
                  </a:lnTo>
                  <a:lnTo>
                    <a:pt x="2316395" y="1885225"/>
                  </a:lnTo>
                  <a:lnTo>
                    <a:pt x="2293284" y="1921586"/>
                  </a:lnTo>
                  <a:lnTo>
                    <a:pt x="2262962" y="1951908"/>
                  </a:lnTo>
                  <a:lnTo>
                    <a:pt x="2226601" y="1975019"/>
                  </a:lnTo>
                  <a:lnTo>
                    <a:pt x="2185376" y="1989746"/>
                  </a:lnTo>
                  <a:lnTo>
                    <a:pt x="2140457" y="1994915"/>
                  </a:lnTo>
                  <a:lnTo>
                    <a:pt x="195833" y="1994915"/>
                  </a:lnTo>
                  <a:lnTo>
                    <a:pt x="150915" y="1989746"/>
                  </a:lnTo>
                  <a:lnTo>
                    <a:pt x="109690" y="1975019"/>
                  </a:lnTo>
                  <a:lnTo>
                    <a:pt x="73329" y="1951908"/>
                  </a:lnTo>
                  <a:lnTo>
                    <a:pt x="43007" y="1921586"/>
                  </a:lnTo>
                  <a:lnTo>
                    <a:pt x="19896" y="1885225"/>
                  </a:lnTo>
                  <a:lnTo>
                    <a:pt x="5169" y="1844000"/>
                  </a:lnTo>
                  <a:lnTo>
                    <a:pt x="0" y="1799082"/>
                  </a:lnTo>
                  <a:lnTo>
                    <a:pt x="0" y="195834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123044" y="5041519"/>
            <a:ext cx="840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77071" y="3043427"/>
            <a:ext cx="268224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04797" y="3938142"/>
            <a:ext cx="189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9DFF"/>
                </a:solidFill>
                <a:latin typeface="Arial"/>
                <a:cs typeface="Arial"/>
              </a:rPr>
              <a:t>172.31.0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.0/24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209794" y="3915917"/>
            <a:ext cx="188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9DFF"/>
                </a:solidFill>
                <a:latin typeface="Arial"/>
                <a:cs typeface="Arial"/>
              </a:rPr>
              <a:t>172.31.1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.0/24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41511" y="3915917"/>
            <a:ext cx="189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9DFF"/>
                </a:solidFill>
                <a:latin typeface="Arial"/>
                <a:cs typeface="Arial"/>
              </a:rPr>
              <a:t>172.31.2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.0/24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3104" y="2581147"/>
            <a:ext cx="153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9DFF"/>
                </a:solidFill>
                <a:latin typeface="Arial"/>
                <a:cs typeface="Arial"/>
              </a:rPr>
              <a:t>eu-west-1a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5153" y="2581147"/>
            <a:ext cx="153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9DFF"/>
                </a:solidFill>
                <a:latin typeface="Arial"/>
                <a:cs typeface="Arial"/>
              </a:rPr>
              <a:t>eu-west-1b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28964" y="2574416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9DFF"/>
                </a:solidFill>
                <a:latin typeface="Arial"/>
                <a:cs typeface="Arial"/>
              </a:rPr>
              <a:t>eu-west-1c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7361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/>
              <a:t>VPC</a:t>
            </a:r>
            <a:r>
              <a:rPr sz="4000" spc="-375" dirty="0"/>
              <a:t> </a:t>
            </a:r>
            <a:r>
              <a:rPr sz="4000" spc="-45" dirty="0"/>
              <a:t>and</a:t>
            </a:r>
            <a:r>
              <a:rPr sz="4000" spc="-365" dirty="0"/>
              <a:t> </a:t>
            </a:r>
            <a:r>
              <a:rPr sz="4000" spc="-90" dirty="0"/>
              <a:t>subnet</a:t>
            </a:r>
            <a:r>
              <a:rPr sz="4000" spc="-365" dirty="0"/>
              <a:t> </a:t>
            </a:r>
            <a:r>
              <a:rPr sz="4000" spc="-105" dirty="0"/>
              <a:t>recommendations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39623" y="1069619"/>
            <a:ext cx="10912475" cy="18637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6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60" dirty="0">
                <a:solidFill>
                  <a:srgbClr val="D231AA"/>
                </a:solidFill>
                <a:latin typeface="Trebuchet MS"/>
                <a:cs typeface="Trebuchet MS"/>
              </a:rPr>
              <a:t>/16 </a:t>
            </a:r>
            <a:r>
              <a:rPr sz="2800" spc="90" dirty="0">
                <a:solidFill>
                  <a:srgbClr val="D231AA"/>
                </a:solidFill>
                <a:latin typeface="Trebuchet MS"/>
                <a:cs typeface="Trebuchet MS"/>
              </a:rPr>
              <a:t>VPC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(65,536</a:t>
            </a:r>
            <a:r>
              <a:rPr sz="2800" spc="-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addresses)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least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D231AA"/>
                </a:solidFill>
                <a:latin typeface="Trebuchet MS"/>
                <a:cs typeface="Trebuchet MS"/>
              </a:rPr>
              <a:t>/24</a:t>
            </a:r>
            <a:r>
              <a:rPr sz="2800" spc="-114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D231AA"/>
                </a:solidFill>
                <a:latin typeface="Trebuchet MS"/>
                <a:cs typeface="Trebuchet MS"/>
              </a:rPr>
              <a:t>subnets</a:t>
            </a:r>
            <a:r>
              <a:rPr sz="2800" spc="-7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(251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addresses)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D231AA"/>
                </a:solidFill>
                <a:latin typeface="Trebuchet MS"/>
                <a:cs typeface="Trebuchet MS"/>
              </a:rPr>
              <a:t>multiple</a:t>
            </a:r>
            <a:r>
              <a:rPr sz="2800" spc="-8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D231AA"/>
                </a:solidFill>
                <a:latin typeface="Trebuchet MS"/>
                <a:cs typeface="Trebuchet MS"/>
              </a:rPr>
              <a:t>Availability</a:t>
            </a:r>
            <a:r>
              <a:rPr sz="2800" spc="-7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D231AA"/>
                </a:solidFill>
                <a:latin typeface="Trebuchet MS"/>
                <a:cs typeface="Trebuchet MS"/>
              </a:rPr>
              <a:t>Zones</a:t>
            </a:r>
            <a:r>
              <a:rPr sz="2800" spc="-8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VPC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subnets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2056" y="176784"/>
            <a:ext cx="2193036" cy="2194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3323" y="3825240"/>
            <a:ext cx="6392545" cy="1335405"/>
            <a:chOff x="2973323" y="3825240"/>
            <a:chExt cx="6392545" cy="1335405"/>
          </a:xfrm>
        </p:grpSpPr>
        <p:sp>
          <p:nvSpPr>
            <p:cNvPr id="6" name="object 6"/>
            <p:cNvSpPr/>
            <p:nvPr/>
          </p:nvSpPr>
          <p:spPr>
            <a:xfrm>
              <a:off x="2973323" y="3825240"/>
              <a:ext cx="1335024" cy="1335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91939" y="4017264"/>
              <a:ext cx="5273802" cy="6774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91939" y="4383024"/>
              <a:ext cx="4261866" cy="6774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76090" y="4103065"/>
            <a:ext cx="4808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resize your VPC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additional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ranges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565637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IPv6</a:t>
            </a:r>
            <a:r>
              <a:rPr sz="4000" spc="-915" dirty="0"/>
              <a:t> </a:t>
            </a:r>
            <a:r>
              <a:rPr lang="en-IN" sz="4000" spc="-915" dirty="0" smtClean="0"/>
              <a:t> </a:t>
            </a:r>
            <a:r>
              <a:rPr sz="4000" spc="-135" dirty="0" smtClean="0"/>
              <a:t>in </a:t>
            </a:r>
            <a:r>
              <a:rPr sz="4000" spc="-90" dirty="0"/>
              <a:t>your </a:t>
            </a:r>
            <a:r>
              <a:rPr sz="4000" spc="5" dirty="0"/>
              <a:t>VPC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39623" y="1066266"/>
            <a:ext cx="9649460" cy="248348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1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D231AA"/>
                </a:solidFill>
                <a:latin typeface="Trebuchet MS"/>
                <a:cs typeface="Trebuchet MS"/>
              </a:rPr>
              <a:t>dual-stack</a:t>
            </a:r>
            <a:r>
              <a:rPr sz="3200" spc="-15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rebuchet MS"/>
                <a:cs typeface="Trebuchet MS"/>
              </a:rPr>
              <a:t>VPC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adding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IPv6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CIDR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1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Fixed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sizes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rebuchet MS"/>
                <a:cs typeface="Trebuchet MS"/>
              </a:rPr>
              <a:t>VPC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subnets:</a:t>
            </a:r>
            <a:endParaRPr sz="3200">
              <a:latin typeface="Trebuchet MS"/>
              <a:cs typeface="Trebuchet MS"/>
            </a:endParaRPr>
          </a:p>
          <a:p>
            <a:pPr marL="596265" lvl="1" indent="-343535">
              <a:lnSpc>
                <a:spcPct val="100000"/>
              </a:lnSpc>
              <a:spcBef>
                <a:spcPts val="1570"/>
              </a:spcBef>
              <a:buSzPct val="89583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sz="2400" spc="50" dirty="0">
                <a:solidFill>
                  <a:srgbClr val="D231AA"/>
                </a:solidFill>
                <a:latin typeface="Trebuchet MS"/>
                <a:cs typeface="Trebuchet MS"/>
              </a:rPr>
              <a:t>/56 </a:t>
            </a:r>
            <a:r>
              <a:rPr sz="2400" spc="80" dirty="0">
                <a:solidFill>
                  <a:srgbClr val="D231AA"/>
                </a:solidFill>
                <a:latin typeface="Trebuchet MS"/>
                <a:cs typeface="Trebuchet MS"/>
              </a:rPr>
              <a:t>VPC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(4,722,366,482,869,645,213,696</a:t>
            </a: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addresses)</a:t>
            </a:r>
            <a:endParaRPr sz="2400">
              <a:latin typeface="Trebuchet MS"/>
              <a:cs typeface="Trebuchet MS"/>
            </a:endParaRPr>
          </a:p>
          <a:p>
            <a:pPr marL="596265" lvl="1" indent="-343535">
              <a:lnSpc>
                <a:spcPct val="100000"/>
              </a:lnSpc>
              <a:spcBef>
                <a:spcPts val="1515"/>
              </a:spcBef>
              <a:buSzPct val="89583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sz="2400" spc="50" dirty="0">
                <a:solidFill>
                  <a:srgbClr val="D231AA"/>
                </a:solidFill>
                <a:latin typeface="Trebuchet MS"/>
                <a:cs typeface="Trebuchet MS"/>
              </a:rPr>
              <a:t>/64 </a:t>
            </a:r>
            <a:r>
              <a:rPr sz="2400" spc="40" dirty="0">
                <a:solidFill>
                  <a:srgbClr val="D231AA"/>
                </a:solidFill>
                <a:latin typeface="Trebuchet MS"/>
                <a:cs typeface="Trebuchet MS"/>
              </a:rPr>
              <a:t>subnets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(18,446,744,073,709,551,616</a:t>
            </a:r>
            <a:r>
              <a:rPr sz="24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addresses)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8720" y="4162044"/>
            <a:ext cx="2194560" cy="219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7362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/>
              <a:t>VPC</a:t>
            </a:r>
            <a:r>
              <a:rPr sz="4000" spc="-360" dirty="0"/>
              <a:t> </a:t>
            </a:r>
            <a:r>
              <a:rPr sz="4000" spc="-80" dirty="0"/>
              <a:t>subnets</a:t>
            </a:r>
            <a:r>
              <a:rPr sz="4000" spc="-350" dirty="0"/>
              <a:t> </a:t>
            </a:r>
            <a:r>
              <a:rPr sz="4000" spc="-45" dirty="0"/>
              <a:t>and</a:t>
            </a:r>
            <a:r>
              <a:rPr sz="4000" spc="-355" dirty="0"/>
              <a:t> </a:t>
            </a:r>
            <a:r>
              <a:rPr sz="4000" spc="-200" dirty="0"/>
              <a:t>Availability</a:t>
            </a:r>
            <a:r>
              <a:rPr sz="4000" spc="-370" dirty="0"/>
              <a:t> </a:t>
            </a:r>
            <a:r>
              <a:rPr sz="4000" spc="-40" dirty="0"/>
              <a:t>Zones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95985" y="1121663"/>
            <a:ext cx="10496550" cy="4953635"/>
            <a:chOff x="895985" y="1121663"/>
            <a:chExt cx="10496550" cy="4953635"/>
          </a:xfrm>
        </p:grpSpPr>
        <p:sp>
          <p:nvSpPr>
            <p:cNvPr id="4" name="object 4"/>
            <p:cNvSpPr/>
            <p:nvPr/>
          </p:nvSpPr>
          <p:spPr>
            <a:xfrm>
              <a:off x="899160" y="1680972"/>
              <a:ext cx="10490200" cy="4391025"/>
            </a:xfrm>
            <a:custGeom>
              <a:avLst/>
              <a:gdLst/>
              <a:ahLst/>
              <a:cxnLst/>
              <a:rect l="l" t="t" r="r" b="b"/>
              <a:pathLst>
                <a:path w="10490200" h="4391025">
                  <a:moveTo>
                    <a:pt x="0" y="431038"/>
                  </a:moveTo>
                  <a:lnTo>
                    <a:pt x="2529" y="384081"/>
                  </a:lnTo>
                  <a:lnTo>
                    <a:pt x="9942" y="338587"/>
                  </a:lnTo>
                  <a:lnTo>
                    <a:pt x="21976" y="294818"/>
                  </a:lnTo>
                  <a:lnTo>
                    <a:pt x="38367" y="253038"/>
                  </a:lnTo>
                  <a:lnTo>
                    <a:pt x="58853" y="213510"/>
                  </a:lnTo>
                  <a:lnTo>
                    <a:pt x="83170" y="176497"/>
                  </a:lnTo>
                  <a:lnTo>
                    <a:pt x="111056" y="142262"/>
                  </a:lnTo>
                  <a:lnTo>
                    <a:pt x="142247" y="111069"/>
                  </a:lnTo>
                  <a:lnTo>
                    <a:pt x="176481" y="83181"/>
                  </a:lnTo>
                  <a:lnTo>
                    <a:pt x="213493" y="58862"/>
                  </a:lnTo>
                  <a:lnTo>
                    <a:pt x="253022" y="38373"/>
                  </a:lnTo>
                  <a:lnTo>
                    <a:pt x="294804" y="21980"/>
                  </a:lnTo>
                  <a:lnTo>
                    <a:pt x="338576" y="9944"/>
                  </a:lnTo>
                  <a:lnTo>
                    <a:pt x="384075" y="2529"/>
                  </a:lnTo>
                  <a:lnTo>
                    <a:pt x="431038" y="0"/>
                  </a:lnTo>
                  <a:lnTo>
                    <a:pt x="10058654" y="0"/>
                  </a:lnTo>
                  <a:lnTo>
                    <a:pt x="10105610" y="2529"/>
                  </a:lnTo>
                  <a:lnTo>
                    <a:pt x="10151104" y="9944"/>
                  </a:lnTo>
                  <a:lnTo>
                    <a:pt x="10194873" y="21980"/>
                  </a:lnTo>
                  <a:lnTo>
                    <a:pt x="10236653" y="38373"/>
                  </a:lnTo>
                  <a:lnTo>
                    <a:pt x="10276181" y="58862"/>
                  </a:lnTo>
                  <a:lnTo>
                    <a:pt x="10313194" y="83181"/>
                  </a:lnTo>
                  <a:lnTo>
                    <a:pt x="10347429" y="111069"/>
                  </a:lnTo>
                  <a:lnTo>
                    <a:pt x="10378622" y="142262"/>
                  </a:lnTo>
                  <a:lnTo>
                    <a:pt x="10406510" y="176497"/>
                  </a:lnTo>
                  <a:lnTo>
                    <a:pt x="10430829" y="213510"/>
                  </a:lnTo>
                  <a:lnTo>
                    <a:pt x="10451318" y="253038"/>
                  </a:lnTo>
                  <a:lnTo>
                    <a:pt x="10467711" y="294818"/>
                  </a:lnTo>
                  <a:lnTo>
                    <a:pt x="10479747" y="338587"/>
                  </a:lnTo>
                  <a:lnTo>
                    <a:pt x="10487162" y="384081"/>
                  </a:lnTo>
                  <a:lnTo>
                    <a:pt x="10489692" y="431038"/>
                  </a:lnTo>
                  <a:lnTo>
                    <a:pt x="10489692" y="3959567"/>
                  </a:lnTo>
                  <a:lnTo>
                    <a:pt x="10487162" y="4006537"/>
                  </a:lnTo>
                  <a:lnTo>
                    <a:pt x="10479747" y="4052043"/>
                  </a:lnTo>
                  <a:lnTo>
                    <a:pt x="10467711" y="4095820"/>
                  </a:lnTo>
                  <a:lnTo>
                    <a:pt x="10451318" y="4137606"/>
                  </a:lnTo>
                  <a:lnTo>
                    <a:pt x="10430829" y="4177139"/>
                  </a:lnTo>
                  <a:lnTo>
                    <a:pt x="10406510" y="4214154"/>
                  </a:lnTo>
                  <a:lnTo>
                    <a:pt x="10378622" y="4248390"/>
                  </a:lnTo>
                  <a:lnTo>
                    <a:pt x="10347429" y="4279583"/>
                  </a:lnTo>
                  <a:lnTo>
                    <a:pt x="10313194" y="4307470"/>
                  </a:lnTo>
                  <a:lnTo>
                    <a:pt x="10276181" y="4331788"/>
                  </a:lnTo>
                  <a:lnTo>
                    <a:pt x="10236653" y="4352275"/>
                  </a:lnTo>
                  <a:lnTo>
                    <a:pt x="10194873" y="4368667"/>
                  </a:lnTo>
                  <a:lnTo>
                    <a:pt x="10151104" y="4380701"/>
                  </a:lnTo>
                  <a:lnTo>
                    <a:pt x="10105610" y="4388114"/>
                  </a:lnTo>
                  <a:lnTo>
                    <a:pt x="10058654" y="4390644"/>
                  </a:lnTo>
                  <a:lnTo>
                    <a:pt x="431038" y="4390644"/>
                  </a:lnTo>
                  <a:lnTo>
                    <a:pt x="384075" y="4388114"/>
                  </a:lnTo>
                  <a:lnTo>
                    <a:pt x="338576" y="4380701"/>
                  </a:lnTo>
                  <a:lnTo>
                    <a:pt x="294804" y="4368667"/>
                  </a:lnTo>
                  <a:lnTo>
                    <a:pt x="253022" y="4352275"/>
                  </a:lnTo>
                  <a:lnTo>
                    <a:pt x="213493" y="4331788"/>
                  </a:lnTo>
                  <a:lnTo>
                    <a:pt x="176481" y="4307470"/>
                  </a:lnTo>
                  <a:lnTo>
                    <a:pt x="142247" y="4279583"/>
                  </a:lnTo>
                  <a:lnTo>
                    <a:pt x="111056" y="4248390"/>
                  </a:lnTo>
                  <a:lnTo>
                    <a:pt x="83170" y="4214154"/>
                  </a:lnTo>
                  <a:lnTo>
                    <a:pt x="58853" y="4177139"/>
                  </a:lnTo>
                  <a:lnTo>
                    <a:pt x="38367" y="4137606"/>
                  </a:lnTo>
                  <a:lnTo>
                    <a:pt x="21976" y="4095820"/>
                  </a:lnTo>
                  <a:lnTo>
                    <a:pt x="9942" y="4052043"/>
                  </a:lnTo>
                  <a:lnTo>
                    <a:pt x="2529" y="4006537"/>
                  </a:lnTo>
                  <a:lnTo>
                    <a:pt x="0" y="3959567"/>
                  </a:lnTo>
                  <a:lnTo>
                    <a:pt x="0" y="431038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0427" y="1121663"/>
              <a:ext cx="1409700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1778" y="2538222"/>
              <a:ext cx="2976880" cy="3354704"/>
            </a:xfrm>
            <a:custGeom>
              <a:avLst/>
              <a:gdLst/>
              <a:ahLst/>
              <a:cxnLst/>
              <a:rect l="l" t="t" r="r" b="b"/>
              <a:pathLst>
                <a:path w="2976879" h="3354704">
                  <a:moveTo>
                    <a:pt x="0" y="292226"/>
                  </a:moveTo>
                  <a:lnTo>
                    <a:pt x="3824" y="244820"/>
                  </a:lnTo>
                  <a:lnTo>
                    <a:pt x="14895" y="199851"/>
                  </a:lnTo>
                  <a:lnTo>
                    <a:pt x="32613" y="157921"/>
                  </a:lnTo>
                  <a:lnTo>
                    <a:pt x="56375" y="119630"/>
                  </a:lnTo>
                  <a:lnTo>
                    <a:pt x="85582" y="85582"/>
                  </a:lnTo>
                  <a:lnTo>
                    <a:pt x="119630" y="56375"/>
                  </a:lnTo>
                  <a:lnTo>
                    <a:pt x="157921" y="32613"/>
                  </a:lnTo>
                  <a:lnTo>
                    <a:pt x="199851" y="14895"/>
                  </a:lnTo>
                  <a:lnTo>
                    <a:pt x="244820" y="3824"/>
                  </a:lnTo>
                  <a:lnTo>
                    <a:pt x="292227" y="0"/>
                  </a:lnTo>
                  <a:lnTo>
                    <a:pt x="2684145" y="0"/>
                  </a:lnTo>
                  <a:lnTo>
                    <a:pt x="2731551" y="3824"/>
                  </a:lnTo>
                  <a:lnTo>
                    <a:pt x="2776520" y="14895"/>
                  </a:lnTo>
                  <a:lnTo>
                    <a:pt x="2818450" y="32613"/>
                  </a:lnTo>
                  <a:lnTo>
                    <a:pt x="2856741" y="56375"/>
                  </a:lnTo>
                  <a:lnTo>
                    <a:pt x="2890789" y="85582"/>
                  </a:lnTo>
                  <a:lnTo>
                    <a:pt x="2919996" y="119630"/>
                  </a:lnTo>
                  <a:lnTo>
                    <a:pt x="2943758" y="157921"/>
                  </a:lnTo>
                  <a:lnTo>
                    <a:pt x="2961476" y="199851"/>
                  </a:lnTo>
                  <a:lnTo>
                    <a:pt x="2972547" y="244820"/>
                  </a:lnTo>
                  <a:lnTo>
                    <a:pt x="2976372" y="292226"/>
                  </a:lnTo>
                  <a:lnTo>
                    <a:pt x="2976372" y="3062109"/>
                  </a:lnTo>
                  <a:lnTo>
                    <a:pt x="2972547" y="3109506"/>
                  </a:lnTo>
                  <a:lnTo>
                    <a:pt x="2961476" y="3154469"/>
                  </a:lnTo>
                  <a:lnTo>
                    <a:pt x="2943758" y="3196396"/>
                  </a:lnTo>
                  <a:lnTo>
                    <a:pt x="2919996" y="3234684"/>
                  </a:lnTo>
                  <a:lnTo>
                    <a:pt x="2890789" y="3268733"/>
                  </a:lnTo>
                  <a:lnTo>
                    <a:pt x="2856741" y="3297941"/>
                  </a:lnTo>
                  <a:lnTo>
                    <a:pt x="2818450" y="3321706"/>
                  </a:lnTo>
                  <a:lnTo>
                    <a:pt x="2776520" y="3339426"/>
                  </a:lnTo>
                  <a:lnTo>
                    <a:pt x="2731551" y="3350499"/>
                  </a:lnTo>
                  <a:lnTo>
                    <a:pt x="2684145" y="3354324"/>
                  </a:lnTo>
                  <a:lnTo>
                    <a:pt x="292227" y="3354324"/>
                  </a:lnTo>
                  <a:lnTo>
                    <a:pt x="244820" y="3350499"/>
                  </a:lnTo>
                  <a:lnTo>
                    <a:pt x="199851" y="3339426"/>
                  </a:lnTo>
                  <a:lnTo>
                    <a:pt x="157921" y="3321706"/>
                  </a:lnTo>
                  <a:lnTo>
                    <a:pt x="119630" y="3297941"/>
                  </a:lnTo>
                  <a:lnTo>
                    <a:pt x="85582" y="3268733"/>
                  </a:lnTo>
                  <a:lnTo>
                    <a:pt x="56375" y="3234684"/>
                  </a:lnTo>
                  <a:lnTo>
                    <a:pt x="32613" y="3196396"/>
                  </a:lnTo>
                  <a:lnTo>
                    <a:pt x="14895" y="3154469"/>
                  </a:lnTo>
                  <a:lnTo>
                    <a:pt x="3824" y="3109506"/>
                  </a:lnTo>
                  <a:lnTo>
                    <a:pt x="0" y="3062109"/>
                  </a:lnTo>
                  <a:lnTo>
                    <a:pt x="0" y="292226"/>
                  </a:lnTo>
                  <a:close/>
                </a:path>
              </a:pathLst>
            </a:custGeom>
            <a:ln w="19812">
              <a:solidFill>
                <a:srgbClr val="F7971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49601" y="5575503"/>
            <a:ext cx="1231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1200" b="1" spc="-25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67250" y="2538222"/>
            <a:ext cx="2976880" cy="3354704"/>
          </a:xfrm>
          <a:custGeom>
            <a:avLst/>
            <a:gdLst/>
            <a:ahLst/>
            <a:cxnLst/>
            <a:rect l="l" t="t" r="r" b="b"/>
            <a:pathLst>
              <a:path w="2976879" h="3354704">
                <a:moveTo>
                  <a:pt x="0" y="292226"/>
                </a:moveTo>
                <a:lnTo>
                  <a:pt x="3824" y="244820"/>
                </a:lnTo>
                <a:lnTo>
                  <a:pt x="14895" y="199851"/>
                </a:lnTo>
                <a:lnTo>
                  <a:pt x="32613" y="157921"/>
                </a:lnTo>
                <a:lnTo>
                  <a:pt x="56375" y="119630"/>
                </a:lnTo>
                <a:lnTo>
                  <a:pt x="85582" y="85582"/>
                </a:lnTo>
                <a:lnTo>
                  <a:pt x="119630" y="56375"/>
                </a:lnTo>
                <a:lnTo>
                  <a:pt x="157921" y="32613"/>
                </a:lnTo>
                <a:lnTo>
                  <a:pt x="199851" y="14895"/>
                </a:lnTo>
                <a:lnTo>
                  <a:pt x="244820" y="3824"/>
                </a:lnTo>
                <a:lnTo>
                  <a:pt x="292226" y="0"/>
                </a:lnTo>
                <a:lnTo>
                  <a:pt x="2684145" y="0"/>
                </a:lnTo>
                <a:lnTo>
                  <a:pt x="2731551" y="3824"/>
                </a:lnTo>
                <a:lnTo>
                  <a:pt x="2776520" y="14895"/>
                </a:lnTo>
                <a:lnTo>
                  <a:pt x="2818450" y="32613"/>
                </a:lnTo>
                <a:lnTo>
                  <a:pt x="2856741" y="56375"/>
                </a:lnTo>
                <a:lnTo>
                  <a:pt x="2890789" y="85582"/>
                </a:lnTo>
                <a:lnTo>
                  <a:pt x="2919996" y="119630"/>
                </a:lnTo>
                <a:lnTo>
                  <a:pt x="2943758" y="157921"/>
                </a:lnTo>
                <a:lnTo>
                  <a:pt x="2961476" y="199851"/>
                </a:lnTo>
                <a:lnTo>
                  <a:pt x="2972547" y="244820"/>
                </a:lnTo>
                <a:lnTo>
                  <a:pt x="2976372" y="292226"/>
                </a:lnTo>
                <a:lnTo>
                  <a:pt x="2976372" y="3062109"/>
                </a:lnTo>
                <a:lnTo>
                  <a:pt x="2972547" y="3109506"/>
                </a:lnTo>
                <a:lnTo>
                  <a:pt x="2961476" y="3154469"/>
                </a:lnTo>
                <a:lnTo>
                  <a:pt x="2943758" y="3196396"/>
                </a:lnTo>
                <a:lnTo>
                  <a:pt x="2919996" y="3234684"/>
                </a:lnTo>
                <a:lnTo>
                  <a:pt x="2890789" y="3268733"/>
                </a:lnTo>
                <a:lnTo>
                  <a:pt x="2856741" y="3297941"/>
                </a:lnTo>
                <a:lnTo>
                  <a:pt x="2818450" y="3321706"/>
                </a:lnTo>
                <a:lnTo>
                  <a:pt x="2776520" y="3339426"/>
                </a:lnTo>
                <a:lnTo>
                  <a:pt x="2731551" y="3350499"/>
                </a:lnTo>
                <a:lnTo>
                  <a:pt x="2684145" y="3354324"/>
                </a:lnTo>
                <a:lnTo>
                  <a:pt x="292226" y="3354324"/>
                </a:lnTo>
                <a:lnTo>
                  <a:pt x="244820" y="3350499"/>
                </a:lnTo>
                <a:lnTo>
                  <a:pt x="199851" y="3339426"/>
                </a:lnTo>
                <a:lnTo>
                  <a:pt x="157921" y="3321706"/>
                </a:lnTo>
                <a:lnTo>
                  <a:pt x="119630" y="3297941"/>
                </a:lnTo>
                <a:lnTo>
                  <a:pt x="85582" y="3268733"/>
                </a:lnTo>
                <a:lnTo>
                  <a:pt x="56375" y="3234684"/>
                </a:lnTo>
                <a:lnTo>
                  <a:pt x="32613" y="3196396"/>
                </a:lnTo>
                <a:lnTo>
                  <a:pt x="14895" y="3154469"/>
                </a:lnTo>
                <a:lnTo>
                  <a:pt x="3824" y="3109506"/>
                </a:lnTo>
                <a:lnTo>
                  <a:pt x="0" y="3062109"/>
                </a:lnTo>
                <a:lnTo>
                  <a:pt x="0" y="292226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5963" y="5575503"/>
            <a:ext cx="1231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1200" b="1" spc="-25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62721" y="2538222"/>
            <a:ext cx="2976880" cy="3354704"/>
          </a:xfrm>
          <a:custGeom>
            <a:avLst/>
            <a:gdLst/>
            <a:ahLst/>
            <a:cxnLst/>
            <a:rect l="l" t="t" r="r" b="b"/>
            <a:pathLst>
              <a:path w="2976879" h="3354704">
                <a:moveTo>
                  <a:pt x="0" y="292226"/>
                </a:moveTo>
                <a:lnTo>
                  <a:pt x="3824" y="244820"/>
                </a:lnTo>
                <a:lnTo>
                  <a:pt x="14895" y="199851"/>
                </a:lnTo>
                <a:lnTo>
                  <a:pt x="32613" y="157921"/>
                </a:lnTo>
                <a:lnTo>
                  <a:pt x="56375" y="119630"/>
                </a:lnTo>
                <a:lnTo>
                  <a:pt x="85582" y="85582"/>
                </a:lnTo>
                <a:lnTo>
                  <a:pt x="119630" y="56375"/>
                </a:lnTo>
                <a:lnTo>
                  <a:pt x="157921" y="32613"/>
                </a:lnTo>
                <a:lnTo>
                  <a:pt x="199851" y="14895"/>
                </a:lnTo>
                <a:lnTo>
                  <a:pt x="244820" y="3824"/>
                </a:lnTo>
                <a:lnTo>
                  <a:pt x="292226" y="0"/>
                </a:lnTo>
                <a:lnTo>
                  <a:pt x="2684145" y="0"/>
                </a:lnTo>
                <a:lnTo>
                  <a:pt x="2731551" y="3824"/>
                </a:lnTo>
                <a:lnTo>
                  <a:pt x="2776520" y="14895"/>
                </a:lnTo>
                <a:lnTo>
                  <a:pt x="2818450" y="32613"/>
                </a:lnTo>
                <a:lnTo>
                  <a:pt x="2856741" y="56375"/>
                </a:lnTo>
                <a:lnTo>
                  <a:pt x="2890789" y="85582"/>
                </a:lnTo>
                <a:lnTo>
                  <a:pt x="2919996" y="119630"/>
                </a:lnTo>
                <a:lnTo>
                  <a:pt x="2943758" y="157921"/>
                </a:lnTo>
                <a:lnTo>
                  <a:pt x="2961476" y="199851"/>
                </a:lnTo>
                <a:lnTo>
                  <a:pt x="2972547" y="244820"/>
                </a:lnTo>
                <a:lnTo>
                  <a:pt x="2976372" y="292226"/>
                </a:lnTo>
                <a:lnTo>
                  <a:pt x="2976372" y="3062109"/>
                </a:lnTo>
                <a:lnTo>
                  <a:pt x="2972547" y="3109506"/>
                </a:lnTo>
                <a:lnTo>
                  <a:pt x="2961476" y="3154469"/>
                </a:lnTo>
                <a:lnTo>
                  <a:pt x="2943758" y="3196396"/>
                </a:lnTo>
                <a:lnTo>
                  <a:pt x="2919996" y="3234684"/>
                </a:lnTo>
                <a:lnTo>
                  <a:pt x="2890789" y="3268733"/>
                </a:lnTo>
                <a:lnTo>
                  <a:pt x="2856741" y="3297941"/>
                </a:lnTo>
                <a:lnTo>
                  <a:pt x="2818450" y="3321706"/>
                </a:lnTo>
                <a:lnTo>
                  <a:pt x="2776520" y="3339426"/>
                </a:lnTo>
                <a:lnTo>
                  <a:pt x="2731551" y="3350499"/>
                </a:lnTo>
                <a:lnTo>
                  <a:pt x="2684145" y="3354324"/>
                </a:lnTo>
                <a:lnTo>
                  <a:pt x="292226" y="3354324"/>
                </a:lnTo>
                <a:lnTo>
                  <a:pt x="244820" y="3350499"/>
                </a:lnTo>
                <a:lnTo>
                  <a:pt x="199851" y="3339426"/>
                </a:lnTo>
                <a:lnTo>
                  <a:pt x="157921" y="3321706"/>
                </a:lnTo>
                <a:lnTo>
                  <a:pt x="119630" y="3297941"/>
                </a:lnTo>
                <a:lnTo>
                  <a:pt x="85582" y="3268733"/>
                </a:lnTo>
                <a:lnTo>
                  <a:pt x="56375" y="3234684"/>
                </a:lnTo>
                <a:lnTo>
                  <a:pt x="32613" y="3196396"/>
                </a:lnTo>
                <a:lnTo>
                  <a:pt x="14895" y="3154469"/>
                </a:lnTo>
                <a:lnTo>
                  <a:pt x="3824" y="3109506"/>
                </a:lnTo>
                <a:lnTo>
                  <a:pt x="0" y="3062109"/>
                </a:lnTo>
                <a:lnTo>
                  <a:pt x="0" y="292226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42069" y="5550814"/>
            <a:ext cx="1231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1200" b="1" spc="-25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91055" y="3473196"/>
            <a:ext cx="2336800" cy="1995170"/>
          </a:xfrm>
          <a:custGeom>
            <a:avLst/>
            <a:gdLst/>
            <a:ahLst/>
            <a:cxnLst/>
            <a:rect l="l" t="t" r="r" b="b"/>
            <a:pathLst>
              <a:path w="2336800" h="1995170">
                <a:moveTo>
                  <a:pt x="0" y="195833"/>
                </a:moveTo>
                <a:lnTo>
                  <a:pt x="5169" y="150915"/>
                </a:lnTo>
                <a:lnTo>
                  <a:pt x="19896" y="109690"/>
                </a:lnTo>
                <a:lnTo>
                  <a:pt x="43007" y="73329"/>
                </a:lnTo>
                <a:lnTo>
                  <a:pt x="73329" y="43007"/>
                </a:lnTo>
                <a:lnTo>
                  <a:pt x="109690" y="19896"/>
                </a:lnTo>
                <a:lnTo>
                  <a:pt x="150915" y="5169"/>
                </a:lnTo>
                <a:lnTo>
                  <a:pt x="195833" y="0"/>
                </a:lnTo>
                <a:lnTo>
                  <a:pt x="2140458" y="0"/>
                </a:lnTo>
                <a:lnTo>
                  <a:pt x="2185376" y="5169"/>
                </a:lnTo>
                <a:lnTo>
                  <a:pt x="2226601" y="19896"/>
                </a:lnTo>
                <a:lnTo>
                  <a:pt x="2262962" y="43007"/>
                </a:lnTo>
                <a:lnTo>
                  <a:pt x="2293284" y="73329"/>
                </a:lnTo>
                <a:lnTo>
                  <a:pt x="2316395" y="109690"/>
                </a:lnTo>
                <a:lnTo>
                  <a:pt x="2331122" y="150915"/>
                </a:lnTo>
                <a:lnTo>
                  <a:pt x="2336292" y="195833"/>
                </a:lnTo>
                <a:lnTo>
                  <a:pt x="2336292" y="1799081"/>
                </a:lnTo>
                <a:lnTo>
                  <a:pt x="2331122" y="1844000"/>
                </a:lnTo>
                <a:lnTo>
                  <a:pt x="2316395" y="1885225"/>
                </a:lnTo>
                <a:lnTo>
                  <a:pt x="2293284" y="1921586"/>
                </a:lnTo>
                <a:lnTo>
                  <a:pt x="2262962" y="1951908"/>
                </a:lnTo>
                <a:lnTo>
                  <a:pt x="2226601" y="1975019"/>
                </a:lnTo>
                <a:lnTo>
                  <a:pt x="2185376" y="1989746"/>
                </a:lnTo>
                <a:lnTo>
                  <a:pt x="2140458" y="1994915"/>
                </a:lnTo>
                <a:lnTo>
                  <a:pt x="195833" y="1994915"/>
                </a:lnTo>
                <a:lnTo>
                  <a:pt x="150915" y="1989746"/>
                </a:lnTo>
                <a:lnTo>
                  <a:pt x="109690" y="1975019"/>
                </a:lnTo>
                <a:lnTo>
                  <a:pt x="73329" y="1951908"/>
                </a:lnTo>
                <a:lnTo>
                  <a:pt x="43007" y="1921586"/>
                </a:lnTo>
                <a:lnTo>
                  <a:pt x="19896" y="1885225"/>
                </a:lnTo>
                <a:lnTo>
                  <a:pt x="5169" y="1844000"/>
                </a:lnTo>
                <a:lnTo>
                  <a:pt x="0" y="1799081"/>
                </a:lnTo>
                <a:lnTo>
                  <a:pt x="0" y="195833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30576" y="5218303"/>
            <a:ext cx="840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86127" y="3220211"/>
            <a:ext cx="5567680" cy="2251075"/>
            <a:chOff x="1786127" y="3220211"/>
            <a:chExt cx="5567680" cy="2251075"/>
          </a:xfrm>
        </p:grpSpPr>
        <p:sp>
          <p:nvSpPr>
            <p:cNvPr id="15" name="object 15"/>
            <p:cNvSpPr/>
            <p:nvPr/>
          </p:nvSpPr>
          <p:spPr>
            <a:xfrm>
              <a:off x="1786127" y="3220211"/>
              <a:ext cx="268224" cy="385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3960" y="3473195"/>
              <a:ext cx="2336800" cy="1995170"/>
            </a:xfrm>
            <a:custGeom>
              <a:avLst/>
              <a:gdLst/>
              <a:ahLst/>
              <a:cxnLst/>
              <a:rect l="l" t="t" r="r" b="b"/>
              <a:pathLst>
                <a:path w="2336800" h="1995170">
                  <a:moveTo>
                    <a:pt x="0" y="195833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4" y="0"/>
                  </a:lnTo>
                  <a:lnTo>
                    <a:pt x="2140458" y="0"/>
                  </a:lnTo>
                  <a:lnTo>
                    <a:pt x="2185376" y="5169"/>
                  </a:lnTo>
                  <a:lnTo>
                    <a:pt x="2226601" y="19896"/>
                  </a:lnTo>
                  <a:lnTo>
                    <a:pt x="2262962" y="43007"/>
                  </a:lnTo>
                  <a:lnTo>
                    <a:pt x="2293284" y="73329"/>
                  </a:lnTo>
                  <a:lnTo>
                    <a:pt x="2316395" y="109690"/>
                  </a:lnTo>
                  <a:lnTo>
                    <a:pt x="2331122" y="150915"/>
                  </a:lnTo>
                  <a:lnTo>
                    <a:pt x="2336291" y="195833"/>
                  </a:lnTo>
                  <a:lnTo>
                    <a:pt x="2336291" y="1799081"/>
                  </a:lnTo>
                  <a:lnTo>
                    <a:pt x="2331122" y="1844000"/>
                  </a:lnTo>
                  <a:lnTo>
                    <a:pt x="2316395" y="1885225"/>
                  </a:lnTo>
                  <a:lnTo>
                    <a:pt x="2293284" y="1921586"/>
                  </a:lnTo>
                  <a:lnTo>
                    <a:pt x="2262962" y="1951908"/>
                  </a:lnTo>
                  <a:lnTo>
                    <a:pt x="2226601" y="1975019"/>
                  </a:lnTo>
                  <a:lnTo>
                    <a:pt x="2185376" y="1989746"/>
                  </a:lnTo>
                  <a:lnTo>
                    <a:pt x="2140458" y="1994915"/>
                  </a:lnTo>
                  <a:lnTo>
                    <a:pt x="195834" y="1994915"/>
                  </a:lnTo>
                  <a:lnTo>
                    <a:pt x="150915" y="1989746"/>
                  </a:lnTo>
                  <a:lnTo>
                    <a:pt x="109690" y="1975019"/>
                  </a:lnTo>
                  <a:lnTo>
                    <a:pt x="73329" y="1951908"/>
                  </a:lnTo>
                  <a:lnTo>
                    <a:pt x="43007" y="1921586"/>
                  </a:lnTo>
                  <a:lnTo>
                    <a:pt x="19896" y="1885225"/>
                  </a:lnTo>
                  <a:lnTo>
                    <a:pt x="5169" y="1844000"/>
                  </a:lnTo>
                  <a:lnTo>
                    <a:pt x="0" y="1799081"/>
                  </a:lnTo>
                  <a:lnTo>
                    <a:pt x="0" y="195833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54115" y="5218303"/>
            <a:ext cx="840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09032" y="3220211"/>
            <a:ext cx="5512435" cy="2230120"/>
            <a:chOff x="5209032" y="3220211"/>
            <a:chExt cx="5512435" cy="2230120"/>
          </a:xfrm>
        </p:grpSpPr>
        <p:sp>
          <p:nvSpPr>
            <p:cNvPr id="19" name="object 19"/>
            <p:cNvSpPr/>
            <p:nvPr/>
          </p:nvSpPr>
          <p:spPr>
            <a:xfrm>
              <a:off x="5209032" y="3220211"/>
              <a:ext cx="268224" cy="385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82000" y="3450335"/>
              <a:ext cx="2336800" cy="1996439"/>
            </a:xfrm>
            <a:custGeom>
              <a:avLst/>
              <a:gdLst/>
              <a:ahLst/>
              <a:cxnLst/>
              <a:rect l="l" t="t" r="r" b="b"/>
              <a:pathLst>
                <a:path w="2336800" h="1996439">
                  <a:moveTo>
                    <a:pt x="0" y="195961"/>
                  </a:moveTo>
                  <a:lnTo>
                    <a:pt x="5176" y="151035"/>
                  </a:lnTo>
                  <a:lnTo>
                    <a:pt x="19921" y="109792"/>
                  </a:lnTo>
                  <a:lnTo>
                    <a:pt x="43057" y="73406"/>
                  </a:lnTo>
                  <a:lnTo>
                    <a:pt x="73406" y="43057"/>
                  </a:lnTo>
                  <a:lnTo>
                    <a:pt x="109792" y="19921"/>
                  </a:lnTo>
                  <a:lnTo>
                    <a:pt x="151035" y="5176"/>
                  </a:lnTo>
                  <a:lnTo>
                    <a:pt x="195960" y="0"/>
                  </a:lnTo>
                  <a:lnTo>
                    <a:pt x="2140330" y="0"/>
                  </a:lnTo>
                  <a:lnTo>
                    <a:pt x="2185256" y="5176"/>
                  </a:lnTo>
                  <a:lnTo>
                    <a:pt x="2226499" y="19921"/>
                  </a:lnTo>
                  <a:lnTo>
                    <a:pt x="2262885" y="43057"/>
                  </a:lnTo>
                  <a:lnTo>
                    <a:pt x="2293234" y="73406"/>
                  </a:lnTo>
                  <a:lnTo>
                    <a:pt x="2316370" y="109792"/>
                  </a:lnTo>
                  <a:lnTo>
                    <a:pt x="2331115" y="151035"/>
                  </a:lnTo>
                  <a:lnTo>
                    <a:pt x="2336292" y="195961"/>
                  </a:lnTo>
                  <a:lnTo>
                    <a:pt x="2336292" y="1800478"/>
                  </a:lnTo>
                  <a:lnTo>
                    <a:pt x="2331115" y="1845404"/>
                  </a:lnTo>
                  <a:lnTo>
                    <a:pt x="2316370" y="1886647"/>
                  </a:lnTo>
                  <a:lnTo>
                    <a:pt x="2293234" y="1923033"/>
                  </a:lnTo>
                  <a:lnTo>
                    <a:pt x="2262885" y="1953382"/>
                  </a:lnTo>
                  <a:lnTo>
                    <a:pt x="2226499" y="1976518"/>
                  </a:lnTo>
                  <a:lnTo>
                    <a:pt x="2185256" y="1991263"/>
                  </a:lnTo>
                  <a:lnTo>
                    <a:pt x="2140330" y="1996439"/>
                  </a:lnTo>
                  <a:lnTo>
                    <a:pt x="195960" y="1996439"/>
                  </a:lnTo>
                  <a:lnTo>
                    <a:pt x="151035" y="1991263"/>
                  </a:lnTo>
                  <a:lnTo>
                    <a:pt x="109792" y="1976518"/>
                  </a:lnTo>
                  <a:lnTo>
                    <a:pt x="73406" y="1953382"/>
                  </a:lnTo>
                  <a:lnTo>
                    <a:pt x="43057" y="1923033"/>
                  </a:lnTo>
                  <a:lnTo>
                    <a:pt x="19921" y="1886647"/>
                  </a:lnTo>
                  <a:lnTo>
                    <a:pt x="5176" y="1845404"/>
                  </a:lnTo>
                  <a:lnTo>
                    <a:pt x="0" y="1800478"/>
                  </a:lnTo>
                  <a:lnTo>
                    <a:pt x="0" y="195961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23044" y="5196078"/>
            <a:ext cx="840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77071" y="3197351"/>
            <a:ext cx="268224" cy="387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83104" y="2735707"/>
            <a:ext cx="153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9DFF"/>
                </a:solidFill>
                <a:latin typeface="Arial"/>
                <a:cs typeface="Arial"/>
              </a:rPr>
              <a:t>eu-west-1a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415153" y="2735707"/>
            <a:ext cx="153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9DFF"/>
                </a:solidFill>
                <a:latin typeface="Arial"/>
                <a:cs typeface="Arial"/>
              </a:rPr>
              <a:t>eu-west-1b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28964" y="2728976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9DFF"/>
                </a:solidFill>
                <a:latin typeface="Arial"/>
                <a:cs typeface="Arial"/>
              </a:rPr>
              <a:t>eu-west-1c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1440" y="1680887"/>
            <a:ext cx="2498725" cy="7454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400" spc="-5" dirty="0">
                <a:solidFill>
                  <a:srgbClr val="C8C8C8"/>
                </a:solidFill>
                <a:latin typeface="Arial"/>
                <a:cs typeface="Arial"/>
              </a:rPr>
              <a:t>172.31.0.0/16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2600:1f16:14d:6300::/56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8013" y="4043933"/>
            <a:ext cx="2498725" cy="7512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solidFill>
                  <a:srgbClr val="CCCEFF"/>
                </a:solidFill>
                <a:latin typeface="Arial"/>
                <a:cs typeface="Arial"/>
              </a:rPr>
              <a:t>172.31.0</a:t>
            </a:r>
            <a:r>
              <a:rPr sz="2400" spc="-5" dirty="0">
                <a:solidFill>
                  <a:srgbClr val="C8C8C8"/>
                </a:solidFill>
                <a:latin typeface="Arial"/>
                <a:cs typeface="Arial"/>
              </a:rPr>
              <a:t>.0/24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5" dirty="0">
                <a:solidFill>
                  <a:srgbClr val="999DFF"/>
                </a:solidFill>
                <a:latin typeface="Arial"/>
                <a:cs typeface="Arial"/>
              </a:rPr>
              <a:t>2600:1f16:14d: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6300::/64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3329" y="3991779"/>
            <a:ext cx="2498090" cy="8032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solidFill>
                  <a:srgbClr val="CCCEFF"/>
                </a:solidFill>
                <a:latin typeface="Arial"/>
                <a:cs typeface="Arial"/>
              </a:rPr>
              <a:t>172.31.1</a:t>
            </a:r>
            <a:r>
              <a:rPr sz="2400" spc="-5" dirty="0">
                <a:solidFill>
                  <a:srgbClr val="C8C8C8"/>
                </a:solidFill>
                <a:latin typeface="Arial"/>
                <a:cs typeface="Arial"/>
              </a:rPr>
              <a:t>.0/24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spc="-5" dirty="0">
                <a:solidFill>
                  <a:srgbClr val="999DFF"/>
                </a:solidFill>
                <a:latin typeface="Arial"/>
                <a:cs typeface="Arial"/>
              </a:rPr>
              <a:t>2600:1f16:14d: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6301::/64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55279" y="3991779"/>
            <a:ext cx="2498725" cy="8032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solidFill>
                  <a:srgbClr val="CCCEFF"/>
                </a:solidFill>
                <a:latin typeface="Arial"/>
                <a:cs typeface="Arial"/>
              </a:rPr>
              <a:t>172.31.2</a:t>
            </a:r>
            <a:r>
              <a:rPr sz="2400" spc="-5" dirty="0">
                <a:solidFill>
                  <a:srgbClr val="C8C8C8"/>
                </a:solidFill>
                <a:latin typeface="Arial"/>
                <a:cs typeface="Arial"/>
              </a:rPr>
              <a:t>.0/24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spc="-5" dirty="0">
                <a:solidFill>
                  <a:srgbClr val="999DFF"/>
                </a:solidFill>
                <a:latin typeface="Arial"/>
                <a:cs typeface="Arial"/>
              </a:rPr>
              <a:t>2600:1f16:14d: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6302::/64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241" y="2383916"/>
            <a:ext cx="68224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Route </a:t>
            </a:r>
            <a:r>
              <a:rPr spc="-60" dirty="0"/>
              <a:t>to </a:t>
            </a:r>
            <a:r>
              <a:rPr spc="-150" dirty="0"/>
              <a:t>the</a:t>
            </a:r>
            <a:r>
              <a:rPr spc="-1210" dirty="0"/>
              <a:t> </a:t>
            </a:r>
            <a:r>
              <a:rPr spc="-210" dirty="0"/>
              <a:t>Internet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4246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Routing </a:t>
            </a:r>
            <a:r>
              <a:rPr sz="4000" spc="-135" dirty="0"/>
              <a:t>in </a:t>
            </a:r>
            <a:r>
              <a:rPr sz="4000" spc="-90" dirty="0"/>
              <a:t>your</a:t>
            </a:r>
            <a:r>
              <a:rPr sz="4000" spc="-935" dirty="0"/>
              <a:t> </a:t>
            </a:r>
            <a:r>
              <a:rPr sz="4000" spc="5" dirty="0"/>
              <a:t>VPC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623" y="1069619"/>
            <a:ext cx="10300335" cy="18637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6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35" dirty="0">
                <a:solidFill>
                  <a:srgbClr val="D231AA"/>
                </a:solidFill>
                <a:latin typeface="Trebuchet MS"/>
                <a:cs typeface="Trebuchet MS"/>
              </a:rPr>
              <a:t>Route</a:t>
            </a:r>
            <a:r>
              <a:rPr sz="2800" spc="-114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D231AA"/>
                </a:solidFill>
                <a:latin typeface="Trebuchet MS"/>
                <a:cs typeface="Trebuchet MS"/>
              </a:rPr>
              <a:t>tables</a:t>
            </a:r>
            <a:r>
              <a:rPr sz="2800" spc="-7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contain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packets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VPC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i="1" spc="-55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2800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route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solidFill>
                  <a:srgbClr val="FFFFFF"/>
                </a:solidFill>
                <a:latin typeface="Trebuchet MS"/>
                <a:cs typeface="Trebuchet MS"/>
              </a:rPr>
              <a:t>But,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assign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D231AA"/>
                </a:solidFill>
                <a:latin typeface="Trebuchet MS"/>
                <a:cs typeface="Trebuchet MS"/>
              </a:rPr>
              <a:t>route</a:t>
            </a:r>
            <a:r>
              <a:rPr sz="2800" spc="-9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D231AA"/>
                </a:solidFill>
                <a:latin typeface="Trebuchet MS"/>
                <a:cs typeface="Trebuchet MS"/>
              </a:rPr>
              <a:t>tables</a:t>
            </a:r>
            <a:r>
              <a:rPr sz="2800" spc="-7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D231AA"/>
                </a:solidFill>
                <a:latin typeface="Trebuchet MS"/>
                <a:cs typeface="Trebuchet MS"/>
              </a:rPr>
              <a:t>subnets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172200"/>
            <a:ext cx="896112" cy="204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3007" y="6196584"/>
            <a:ext cx="646176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76527" y="542544"/>
            <a:ext cx="9839325" cy="5451475"/>
            <a:chOff x="1176527" y="542544"/>
            <a:chExt cx="9839325" cy="5451475"/>
          </a:xfrm>
        </p:grpSpPr>
        <p:sp>
          <p:nvSpPr>
            <p:cNvPr id="6" name="object 6"/>
            <p:cNvSpPr/>
            <p:nvPr/>
          </p:nvSpPr>
          <p:spPr>
            <a:xfrm>
              <a:off x="1176527" y="542544"/>
              <a:ext cx="9838944" cy="54513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52035" y="3686555"/>
              <a:ext cx="3357879" cy="1614170"/>
            </a:xfrm>
            <a:custGeom>
              <a:avLst/>
              <a:gdLst/>
              <a:ahLst/>
              <a:cxnLst/>
              <a:rect l="l" t="t" r="r" b="b"/>
              <a:pathLst>
                <a:path w="3357879" h="1614170">
                  <a:moveTo>
                    <a:pt x="3357753" y="0"/>
                  </a:moveTo>
                  <a:lnTo>
                    <a:pt x="276225" y="0"/>
                  </a:lnTo>
                  <a:lnTo>
                    <a:pt x="276225" y="661416"/>
                  </a:lnTo>
                  <a:lnTo>
                    <a:pt x="789813" y="661416"/>
                  </a:lnTo>
                  <a:lnTo>
                    <a:pt x="0" y="1613789"/>
                  </a:lnTo>
                  <a:lnTo>
                    <a:pt x="1560194" y="661416"/>
                  </a:lnTo>
                  <a:lnTo>
                    <a:pt x="3357753" y="661416"/>
                  </a:lnTo>
                  <a:lnTo>
                    <a:pt x="3357753" y="0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07000" y="3715892"/>
            <a:ext cx="2774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Traffic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destined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VPC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stays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VPC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9572" y="1431036"/>
            <a:ext cx="8894445" cy="4104640"/>
            <a:chOff x="1909572" y="1431036"/>
            <a:chExt cx="8894445" cy="4104640"/>
          </a:xfrm>
        </p:grpSpPr>
        <p:sp>
          <p:nvSpPr>
            <p:cNvPr id="3" name="object 3"/>
            <p:cNvSpPr/>
            <p:nvPr/>
          </p:nvSpPr>
          <p:spPr>
            <a:xfrm>
              <a:off x="1909572" y="1431036"/>
              <a:ext cx="8894064" cy="41041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1019" y="3223259"/>
              <a:ext cx="3778250" cy="1537970"/>
            </a:xfrm>
            <a:custGeom>
              <a:avLst/>
              <a:gdLst/>
              <a:ahLst/>
              <a:cxnLst/>
              <a:rect l="l" t="t" r="r" b="b"/>
              <a:pathLst>
                <a:path w="3778250" h="1537970">
                  <a:moveTo>
                    <a:pt x="3777869" y="0"/>
                  </a:moveTo>
                  <a:lnTo>
                    <a:pt x="388492" y="0"/>
                  </a:lnTo>
                  <a:lnTo>
                    <a:pt x="388492" y="775715"/>
                  </a:lnTo>
                  <a:lnTo>
                    <a:pt x="953388" y="775715"/>
                  </a:lnTo>
                  <a:lnTo>
                    <a:pt x="0" y="1537842"/>
                  </a:lnTo>
                  <a:lnTo>
                    <a:pt x="1800732" y="775715"/>
                  </a:lnTo>
                  <a:lnTo>
                    <a:pt x="3777869" y="775715"/>
                  </a:lnTo>
                  <a:lnTo>
                    <a:pt x="3777869" y="0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36150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Internet</a:t>
            </a:r>
            <a:r>
              <a:rPr sz="4000" spc="-400" dirty="0"/>
              <a:t> </a:t>
            </a:r>
            <a:r>
              <a:rPr sz="4000" spc="-114" dirty="0"/>
              <a:t>gateway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319776" y="3309061"/>
            <a:ext cx="30365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Send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packets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here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them to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reach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4047" y="301752"/>
            <a:ext cx="838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3034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/>
              <a:t>Default</a:t>
            </a:r>
            <a:r>
              <a:rPr sz="4000" spc="-395" dirty="0"/>
              <a:t> </a:t>
            </a:r>
            <a:r>
              <a:rPr sz="4000" spc="-120" dirty="0"/>
              <a:t>routes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409700" y="1181100"/>
            <a:ext cx="9372600" cy="3679190"/>
            <a:chOff x="1409700" y="1181100"/>
            <a:chExt cx="9372600" cy="3679190"/>
          </a:xfrm>
        </p:grpSpPr>
        <p:sp>
          <p:nvSpPr>
            <p:cNvPr id="4" name="object 4"/>
            <p:cNvSpPr/>
            <p:nvPr/>
          </p:nvSpPr>
          <p:spPr>
            <a:xfrm>
              <a:off x="1409700" y="2249424"/>
              <a:ext cx="9372600" cy="2610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4344" y="1181100"/>
              <a:ext cx="5163820" cy="2946400"/>
            </a:xfrm>
            <a:custGeom>
              <a:avLst/>
              <a:gdLst/>
              <a:ahLst/>
              <a:cxnLst/>
              <a:rect l="l" t="t" r="r" b="b"/>
              <a:pathLst>
                <a:path w="5163820" h="2946400">
                  <a:moveTo>
                    <a:pt x="5163311" y="0"/>
                  </a:moveTo>
                  <a:lnTo>
                    <a:pt x="0" y="0"/>
                  </a:lnTo>
                  <a:lnTo>
                    <a:pt x="0" y="891539"/>
                  </a:lnTo>
                  <a:lnTo>
                    <a:pt x="860551" y="891539"/>
                  </a:lnTo>
                  <a:lnTo>
                    <a:pt x="13334" y="2946019"/>
                  </a:lnTo>
                  <a:lnTo>
                    <a:pt x="2151379" y="891539"/>
                  </a:lnTo>
                  <a:lnTo>
                    <a:pt x="5163311" y="891539"/>
                  </a:lnTo>
                  <a:lnTo>
                    <a:pt x="5163311" y="0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93719" y="1290955"/>
            <a:ext cx="46755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Everything 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isn’t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destined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VPC: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Send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0827"/>
            <a:ext cx="8172450" cy="67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1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5652" y="289559"/>
            <a:ext cx="10566400" cy="5381625"/>
            <a:chOff x="1025652" y="289559"/>
            <a:chExt cx="10566400" cy="5381625"/>
          </a:xfrm>
        </p:grpSpPr>
        <p:sp>
          <p:nvSpPr>
            <p:cNvPr id="3" name="object 3"/>
            <p:cNvSpPr/>
            <p:nvPr/>
          </p:nvSpPr>
          <p:spPr>
            <a:xfrm>
              <a:off x="1028700" y="1443227"/>
              <a:ext cx="10490200" cy="4224655"/>
            </a:xfrm>
            <a:custGeom>
              <a:avLst/>
              <a:gdLst/>
              <a:ahLst/>
              <a:cxnLst/>
              <a:rect l="l" t="t" r="r" b="b"/>
              <a:pathLst>
                <a:path w="10490200" h="4224655">
                  <a:moveTo>
                    <a:pt x="0" y="414782"/>
                  </a:moveTo>
                  <a:lnTo>
                    <a:pt x="2790" y="366404"/>
                  </a:lnTo>
                  <a:lnTo>
                    <a:pt x="10954" y="319666"/>
                  </a:lnTo>
                  <a:lnTo>
                    <a:pt x="24180" y="274881"/>
                  </a:lnTo>
                  <a:lnTo>
                    <a:pt x="42158" y="232358"/>
                  </a:lnTo>
                  <a:lnTo>
                    <a:pt x="64575" y="192408"/>
                  </a:lnTo>
                  <a:lnTo>
                    <a:pt x="91121" y="155344"/>
                  </a:lnTo>
                  <a:lnTo>
                    <a:pt x="121485" y="121475"/>
                  </a:lnTo>
                  <a:lnTo>
                    <a:pt x="155354" y="91113"/>
                  </a:lnTo>
                  <a:lnTo>
                    <a:pt x="192420" y="64569"/>
                  </a:lnTo>
                  <a:lnTo>
                    <a:pt x="232369" y="42153"/>
                  </a:lnTo>
                  <a:lnTo>
                    <a:pt x="274891" y="24177"/>
                  </a:lnTo>
                  <a:lnTo>
                    <a:pt x="319674" y="10953"/>
                  </a:lnTo>
                  <a:lnTo>
                    <a:pt x="366408" y="2790"/>
                  </a:lnTo>
                  <a:lnTo>
                    <a:pt x="414781" y="0"/>
                  </a:lnTo>
                  <a:lnTo>
                    <a:pt x="10074910" y="0"/>
                  </a:lnTo>
                  <a:lnTo>
                    <a:pt x="10123287" y="2790"/>
                  </a:lnTo>
                  <a:lnTo>
                    <a:pt x="10170025" y="10953"/>
                  </a:lnTo>
                  <a:lnTo>
                    <a:pt x="10214810" y="24177"/>
                  </a:lnTo>
                  <a:lnTo>
                    <a:pt x="10257333" y="42153"/>
                  </a:lnTo>
                  <a:lnTo>
                    <a:pt x="10297283" y="64569"/>
                  </a:lnTo>
                  <a:lnTo>
                    <a:pt x="10334347" y="91113"/>
                  </a:lnTo>
                  <a:lnTo>
                    <a:pt x="10368216" y="121475"/>
                  </a:lnTo>
                  <a:lnTo>
                    <a:pt x="10398578" y="155344"/>
                  </a:lnTo>
                  <a:lnTo>
                    <a:pt x="10425122" y="192408"/>
                  </a:lnTo>
                  <a:lnTo>
                    <a:pt x="10447538" y="232358"/>
                  </a:lnTo>
                  <a:lnTo>
                    <a:pt x="10465514" y="274881"/>
                  </a:lnTo>
                  <a:lnTo>
                    <a:pt x="10478738" y="319666"/>
                  </a:lnTo>
                  <a:lnTo>
                    <a:pt x="10486901" y="366404"/>
                  </a:lnTo>
                  <a:lnTo>
                    <a:pt x="10489692" y="414782"/>
                  </a:lnTo>
                  <a:lnTo>
                    <a:pt x="10489692" y="3809746"/>
                  </a:lnTo>
                  <a:lnTo>
                    <a:pt x="10486901" y="3858123"/>
                  </a:lnTo>
                  <a:lnTo>
                    <a:pt x="10478738" y="3904861"/>
                  </a:lnTo>
                  <a:lnTo>
                    <a:pt x="10465514" y="3949646"/>
                  </a:lnTo>
                  <a:lnTo>
                    <a:pt x="10447538" y="3992169"/>
                  </a:lnTo>
                  <a:lnTo>
                    <a:pt x="10425122" y="4032119"/>
                  </a:lnTo>
                  <a:lnTo>
                    <a:pt x="10398578" y="4069183"/>
                  </a:lnTo>
                  <a:lnTo>
                    <a:pt x="10368216" y="4103052"/>
                  </a:lnTo>
                  <a:lnTo>
                    <a:pt x="10334347" y="4133414"/>
                  </a:lnTo>
                  <a:lnTo>
                    <a:pt x="10297283" y="4159958"/>
                  </a:lnTo>
                  <a:lnTo>
                    <a:pt x="10257333" y="4182374"/>
                  </a:lnTo>
                  <a:lnTo>
                    <a:pt x="10214810" y="4200350"/>
                  </a:lnTo>
                  <a:lnTo>
                    <a:pt x="10170025" y="4213574"/>
                  </a:lnTo>
                  <a:lnTo>
                    <a:pt x="10123287" y="4221737"/>
                  </a:lnTo>
                  <a:lnTo>
                    <a:pt x="10074910" y="4224528"/>
                  </a:lnTo>
                  <a:lnTo>
                    <a:pt x="414781" y="4224528"/>
                  </a:lnTo>
                  <a:lnTo>
                    <a:pt x="366408" y="4221737"/>
                  </a:lnTo>
                  <a:lnTo>
                    <a:pt x="319674" y="4213574"/>
                  </a:lnTo>
                  <a:lnTo>
                    <a:pt x="274891" y="4200350"/>
                  </a:lnTo>
                  <a:lnTo>
                    <a:pt x="232369" y="4182374"/>
                  </a:lnTo>
                  <a:lnTo>
                    <a:pt x="192420" y="4159958"/>
                  </a:lnTo>
                  <a:lnTo>
                    <a:pt x="155354" y="4133414"/>
                  </a:lnTo>
                  <a:lnTo>
                    <a:pt x="121485" y="4103052"/>
                  </a:lnTo>
                  <a:lnTo>
                    <a:pt x="91121" y="4069183"/>
                  </a:lnTo>
                  <a:lnTo>
                    <a:pt x="64575" y="4032119"/>
                  </a:lnTo>
                  <a:lnTo>
                    <a:pt x="42158" y="3992169"/>
                  </a:lnTo>
                  <a:lnTo>
                    <a:pt x="24180" y="3949646"/>
                  </a:lnTo>
                  <a:lnTo>
                    <a:pt x="10954" y="3904861"/>
                  </a:lnTo>
                  <a:lnTo>
                    <a:pt x="2790" y="3858123"/>
                  </a:lnTo>
                  <a:lnTo>
                    <a:pt x="0" y="3809746"/>
                  </a:lnTo>
                  <a:lnTo>
                    <a:pt x="0" y="414782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0427" y="957072"/>
              <a:ext cx="972312" cy="9738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34044" y="2225039"/>
              <a:ext cx="801624" cy="801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91044" y="4104131"/>
              <a:ext cx="801624" cy="803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2256" y="2421636"/>
              <a:ext cx="801624" cy="801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0427" y="4104131"/>
              <a:ext cx="801624" cy="803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07880" y="289559"/>
              <a:ext cx="975359" cy="9753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10649" y="2543429"/>
              <a:ext cx="2581275" cy="1746885"/>
            </a:xfrm>
            <a:custGeom>
              <a:avLst/>
              <a:gdLst/>
              <a:ahLst/>
              <a:cxnLst/>
              <a:rect l="l" t="t" r="r" b="b"/>
              <a:pathLst>
                <a:path w="2581275" h="1746885">
                  <a:moveTo>
                    <a:pt x="0" y="0"/>
                  </a:moveTo>
                  <a:lnTo>
                    <a:pt x="807974" y="949579"/>
                  </a:lnTo>
                  <a:lnTo>
                    <a:pt x="453390" y="949579"/>
                  </a:lnTo>
                  <a:lnTo>
                    <a:pt x="453390" y="1746631"/>
                  </a:lnTo>
                  <a:lnTo>
                    <a:pt x="2580894" y="1746631"/>
                  </a:lnTo>
                  <a:lnTo>
                    <a:pt x="2580894" y="949579"/>
                  </a:lnTo>
                  <a:lnTo>
                    <a:pt x="1339850" y="949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663430" y="3492500"/>
            <a:ext cx="1731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marR="5080" indent="-297180">
              <a:lnSpc>
                <a:spcPct val="100000"/>
              </a:lnSpc>
              <a:spcBef>
                <a:spcPts val="100"/>
              </a:spcBef>
            </a:pPr>
            <a:r>
              <a:rPr sz="2400" spc="40" dirty="0"/>
              <a:t>Amazon</a:t>
            </a:r>
            <a:r>
              <a:rPr sz="2400" spc="-175" dirty="0"/>
              <a:t> </a:t>
            </a:r>
            <a:r>
              <a:rPr sz="2400" spc="50" dirty="0"/>
              <a:t>EC2  </a:t>
            </a:r>
            <a:r>
              <a:rPr sz="2400" spc="-30" dirty="0"/>
              <a:t>Instance</a:t>
            </a:r>
            <a:endParaRPr sz="2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8233" y="1773758"/>
            <a:ext cx="5430520" cy="25863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819"/>
              </a:spcBef>
            </a:pPr>
            <a:r>
              <a:rPr spc="-120" dirty="0"/>
              <a:t>Network</a:t>
            </a:r>
            <a:r>
              <a:rPr spc="-530" dirty="0"/>
              <a:t> </a:t>
            </a:r>
            <a:r>
              <a:rPr spc="-235" dirty="0"/>
              <a:t>security  </a:t>
            </a:r>
            <a:r>
              <a:rPr spc="-175" dirty="0"/>
              <a:t>in </a:t>
            </a:r>
            <a:r>
              <a:rPr spc="-95" dirty="0"/>
              <a:t>your </a:t>
            </a:r>
            <a:r>
              <a:rPr spc="-215" dirty="0"/>
              <a:t>VPC:  </a:t>
            </a:r>
            <a:r>
              <a:rPr spc="-190" dirty="0">
                <a:solidFill>
                  <a:srgbClr val="D231AA"/>
                </a:solidFill>
              </a:rPr>
              <a:t>Security</a:t>
            </a:r>
            <a:r>
              <a:rPr spc="-515" dirty="0">
                <a:solidFill>
                  <a:srgbClr val="D231AA"/>
                </a:solidFill>
              </a:rPr>
              <a:t> </a:t>
            </a:r>
            <a:r>
              <a:rPr spc="10" dirty="0">
                <a:solidFill>
                  <a:srgbClr val="D231AA"/>
                </a:solidFill>
              </a:rPr>
              <a:t>groups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652" y="1094232"/>
            <a:ext cx="10496550" cy="4956175"/>
            <a:chOff x="906652" y="1094232"/>
            <a:chExt cx="10496550" cy="4956175"/>
          </a:xfrm>
        </p:grpSpPr>
        <p:sp>
          <p:nvSpPr>
            <p:cNvPr id="3" name="object 3"/>
            <p:cNvSpPr/>
            <p:nvPr/>
          </p:nvSpPr>
          <p:spPr>
            <a:xfrm>
              <a:off x="909827" y="1481328"/>
              <a:ext cx="10490200" cy="4566285"/>
            </a:xfrm>
            <a:custGeom>
              <a:avLst/>
              <a:gdLst/>
              <a:ahLst/>
              <a:cxnLst/>
              <a:rect l="l" t="t" r="r" b="b"/>
              <a:pathLst>
                <a:path w="10490200" h="4566285">
                  <a:moveTo>
                    <a:pt x="0" y="448310"/>
                  </a:moveTo>
                  <a:lnTo>
                    <a:pt x="2630" y="399452"/>
                  </a:lnTo>
                  <a:lnTo>
                    <a:pt x="10339" y="352120"/>
                  </a:lnTo>
                  <a:lnTo>
                    <a:pt x="22853" y="306588"/>
                  </a:lnTo>
                  <a:lnTo>
                    <a:pt x="39899" y="263128"/>
                  </a:lnTo>
                  <a:lnTo>
                    <a:pt x="61203" y="222014"/>
                  </a:lnTo>
                  <a:lnTo>
                    <a:pt x="86492" y="183520"/>
                  </a:lnTo>
                  <a:lnTo>
                    <a:pt x="115493" y="147917"/>
                  </a:lnTo>
                  <a:lnTo>
                    <a:pt x="147932" y="115480"/>
                  </a:lnTo>
                  <a:lnTo>
                    <a:pt x="183536" y="86481"/>
                  </a:lnTo>
                  <a:lnTo>
                    <a:pt x="222031" y="61195"/>
                  </a:lnTo>
                  <a:lnTo>
                    <a:pt x="263144" y="39893"/>
                  </a:lnTo>
                  <a:lnTo>
                    <a:pt x="306602" y="22849"/>
                  </a:lnTo>
                  <a:lnTo>
                    <a:pt x="352131" y="10337"/>
                  </a:lnTo>
                  <a:lnTo>
                    <a:pt x="399458" y="2629"/>
                  </a:lnTo>
                  <a:lnTo>
                    <a:pt x="448309" y="0"/>
                  </a:lnTo>
                  <a:lnTo>
                    <a:pt x="10041382" y="0"/>
                  </a:lnTo>
                  <a:lnTo>
                    <a:pt x="10090239" y="2629"/>
                  </a:lnTo>
                  <a:lnTo>
                    <a:pt x="10137571" y="10337"/>
                  </a:lnTo>
                  <a:lnTo>
                    <a:pt x="10183103" y="22849"/>
                  </a:lnTo>
                  <a:lnTo>
                    <a:pt x="10226563" y="39893"/>
                  </a:lnTo>
                  <a:lnTo>
                    <a:pt x="10267677" y="61195"/>
                  </a:lnTo>
                  <a:lnTo>
                    <a:pt x="10306171" y="86481"/>
                  </a:lnTo>
                  <a:lnTo>
                    <a:pt x="10341774" y="115480"/>
                  </a:lnTo>
                  <a:lnTo>
                    <a:pt x="10374211" y="147917"/>
                  </a:lnTo>
                  <a:lnTo>
                    <a:pt x="10403210" y="183520"/>
                  </a:lnTo>
                  <a:lnTo>
                    <a:pt x="10428496" y="222014"/>
                  </a:lnTo>
                  <a:lnTo>
                    <a:pt x="10449798" y="263128"/>
                  </a:lnTo>
                  <a:lnTo>
                    <a:pt x="10466842" y="306588"/>
                  </a:lnTo>
                  <a:lnTo>
                    <a:pt x="10479354" y="352120"/>
                  </a:lnTo>
                  <a:lnTo>
                    <a:pt x="10487062" y="399452"/>
                  </a:lnTo>
                  <a:lnTo>
                    <a:pt x="10489692" y="448310"/>
                  </a:lnTo>
                  <a:lnTo>
                    <a:pt x="10489692" y="4117619"/>
                  </a:lnTo>
                  <a:lnTo>
                    <a:pt x="10487062" y="4166465"/>
                  </a:lnTo>
                  <a:lnTo>
                    <a:pt x="10479354" y="4213788"/>
                  </a:lnTo>
                  <a:lnTo>
                    <a:pt x="10466842" y="4259314"/>
                  </a:lnTo>
                  <a:lnTo>
                    <a:pt x="10449798" y="4302769"/>
                  </a:lnTo>
                  <a:lnTo>
                    <a:pt x="10428496" y="4343879"/>
                  </a:lnTo>
                  <a:lnTo>
                    <a:pt x="10403210" y="4382372"/>
                  </a:lnTo>
                  <a:lnTo>
                    <a:pt x="10374211" y="4417975"/>
                  </a:lnTo>
                  <a:lnTo>
                    <a:pt x="10341774" y="4450412"/>
                  </a:lnTo>
                  <a:lnTo>
                    <a:pt x="10306171" y="4479412"/>
                  </a:lnTo>
                  <a:lnTo>
                    <a:pt x="10267677" y="4504701"/>
                  </a:lnTo>
                  <a:lnTo>
                    <a:pt x="10226563" y="4526005"/>
                  </a:lnTo>
                  <a:lnTo>
                    <a:pt x="10183103" y="4543050"/>
                  </a:lnTo>
                  <a:lnTo>
                    <a:pt x="10137571" y="4555564"/>
                  </a:lnTo>
                  <a:lnTo>
                    <a:pt x="10090239" y="4563273"/>
                  </a:lnTo>
                  <a:lnTo>
                    <a:pt x="10041382" y="4565904"/>
                  </a:lnTo>
                  <a:lnTo>
                    <a:pt x="448309" y="4565904"/>
                  </a:lnTo>
                  <a:lnTo>
                    <a:pt x="399458" y="4563273"/>
                  </a:lnTo>
                  <a:lnTo>
                    <a:pt x="352131" y="4555564"/>
                  </a:lnTo>
                  <a:lnTo>
                    <a:pt x="306602" y="4543050"/>
                  </a:lnTo>
                  <a:lnTo>
                    <a:pt x="263144" y="4526005"/>
                  </a:lnTo>
                  <a:lnTo>
                    <a:pt x="222031" y="4504701"/>
                  </a:lnTo>
                  <a:lnTo>
                    <a:pt x="183536" y="4479412"/>
                  </a:lnTo>
                  <a:lnTo>
                    <a:pt x="147932" y="4450412"/>
                  </a:lnTo>
                  <a:lnTo>
                    <a:pt x="115493" y="4417975"/>
                  </a:lnTo>
                  <a:lnTo>
                    <a:pt x="86492" y="4382372"/>
                  </a:lnTo>
                  <a:lnTo>
                    <a:pt x="61203" y="4343879"/>
                  </a:lnTo>
                  <a:lnTo>
                    <a:pt x="39899" y="4302769"/>
                  </a:lnTo>
                  <a:lnTo>
                    <a:pt x="22853" y="4259314"/>
                  </a:lnTo>
                  <a:lnTo>
                    <a:pt x="10339" y="4213788"/>
                  </a:lnTo>
                  <a:lnTo>
                    <a:pt x="2630" y="4166465"/>
                  </a:lnTo>
                  <a:lnTo>
                    <a:pt x="0" y="4117619"/>
                  </a:lnTo>
                  <a:lnTo>
                    <a:pt x="0" y="448310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9323" y="1094232"/>
              <a:ext cx="990600" cy="643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94063" y="2139696"/>
              <a:ext cx="9144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75704" y="2139696"/>
              <a:ext cx="9144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5819" y="2139696"/>
              <a:ext cx="9144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7460" y="2139696"/>
              <a:ext cx="9144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1835" y="4622291"/>
              <a:ext cx="9144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9688" y="4622291"/>
              <a:ext cx="9144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4999" y="4622291"/>
              <a:ext cx="9144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9572" y="1909572"/>
              <a:ext cx="8526780" cy="1531620"/>
            </a:xfrm>
            <a:custGeom>
              <a:avLst/>
              <a:gdLst/>
              <a:ahLst/>
              <a:cxnLst/>
              <a:rect l="l" t="t" r="r" b="b"/>
              <a:pathLst>
                <a:path w="8526780" h="1531620">
                  <a:moveTo>
                    <a:pt x="0" y="150367"/>
                  </a:moveTo>
                  <a:lnTo>
                    <a:pt x="7664" y="102835"/>
                  </a:lnTo>
                  <a:lnTo>
                    <a:pt x="29008" y="61557"/>
                  </a:lnTo>
                  <a:lnTo>
                    <a:pt x="61557" y="29008"/>
                  </a:lnTo>
                  <a:lnTo>
                    <a:pt x="102835" y="7664"/>
                  </a:lnTo>
                  <a:lnTo>
                    <a:pt x="150367" y="0"/>
                  </a:lnTo>
                  <a:lnTo>
                    <a:pt x="8376411" y="0"/>
                  </a:lnTo>
                  <a:lnTo>
                    <a:pt x="8423944" y="7664"/>
                  </a:lnTo>
                  <a:lnTo>
                    <a:pt x="8465222" y="29008"/>
                  </a:lnTo>
                  <a:lnTo>
                    <a:pt x="8497771" y="61557"/>
                  </a:lnTo>
                  <a:lnTo>
                    <a:pt x="8519115" y="102835"/>
                  </a:lnTo>
                  <a:lnTo>
                    <a:pt x="8526780" y="150367"/>
                  </a:lnTo>
                  <a:lnTo>
                    <a:pt x="8526780" y="1381252"/>
                  </a:lnTo>
                  <a:lnTo>
                    <a:pt x="8519115" y="1428784"/>
                  </a:lnTo>
                  <a:lnTo>
                    <a:pt x="8497771" y="1470062"/>
                  </a:lnTo>
                  <a:lnTo>
                    <a:pt x="8465222" y="1502611"/>
                  </a:lnTo>
                  <a:lnTo>
                    <a:pt x="8423944" y="1523955"/>
                  </a:lnTo>
                  <a:lnTo>
                    <a:pt x="8376411" y="1531619"/>
                  </a:lnTo>
                  <a:lnTo>
                    <a:pt x="150367" y="1531619"/>
                  </a:lnTo>
                  <a:lnTo>
                    <a:pt x="102835" y="1523955"/>
                  </a:lnTo>
                  <a:lnTo>
                    <a:pt x="61557" y="1502611"/>
                  </a:lnTo>
                  <a:lnTo>
                    <a:pt x="29008" y="1470062"/>
                  </a:lnTo>
                  <a:lnTo>
                    <a:pt x="7664" y="1428784"/>
                  </a:lnTo>
                  <a:lnTo>
                    <a:pt x="0" y="1381252"/>
                  </a:lnTo>
                  <a:lnTo>
                    <a:pt x="0" y="150367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92370" y="3145916"/>
            <a:ext cx="2362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C00000"/>
                </a:solidFill>
                <a:latin typeface="Arial"/>
                <a:cs typeface="Arial"/>
              </a:rPr>
              <a:t>“MyWebServers” 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security</a:t>
            </a:r>
            <a:r>
              <a:rPr sz="12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group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09572" y="4392167"/>
            <a:ext cx="8526780" cy="1531620"/>
          </a:xfrm>
          <a:custGeom>
            <a:avLst/>
            <a:gdLst/>
            <a:ahLst/>
            <a:cxnLst/>
            <a:rect l="l" t="t" r="r" b="b"/>
            <a:pathLst>
              <a:path w="8526780" h="1531620">
                <a:moveTo>
                  <a:pt x="0" y="150367"/>
                </a:moveTo>
                <a:lnTo>
                  <a:pt x="7664" y="102835"/>
                </a:lnTo>
                <a:lnTo>
                  <a:pt x="29008" y="61557"/>
                </a:lnTo>
                <a:lnTo>
                  <a:pt x="61557" y="29008"/>
                </a:lnTo>
                <a:lnTo>
                  <a:pt x="102835" y="7664"/>
                </a:lnTo>
                <a:lnTo>
                  <a:pt x="150367" y="0"/>
                </a:lnTo>
                <a:lnTo>
                  <a:pt x="8376411" y="0"/>
                </a:lnTo>
                <a:lnTo>
                  <a:pt x="8423944" y="7664"/>
                </a:lnTo>
                <a:lnTo>
                  <a:pt x="8465222" y="29008"/>
                </a:lnTo>
                <a:lnTo>
                  <a:pt x="8497771" y="61557"/>
                </a:lnTo>
                <a:lnTo>
                  <a:pt x="8519115" y="102835"/>
                </a:lnTo>
                <a:lnTo>
                  <a:pt x="8526780" y="150367"/>
                </a:lnTo>
                <a:lnTo>
                  <a:pt x="8526780" y="1381239"/>
                </a:lnTo>
                <a:lnTo>
                  <a:pt x="8519115" y="1428773"/>
                </a:lnTo>
                <a:lnTo>
                  <a:pt x="8497771" y="1470054"/>
                </a:lnTo>
                <a:lnTo>
                  <a:pt x="8465222" y="1502606"/>
                </a:lnTo>
                <a:lnTo>
                  <a:pt x="8423944" y="1523953"/>
                </a:lnTo>
                <a:lnTo>
                  <a:pt x="8376411" y="1531619"/>
                </a:lnTo>
                <a:lnTo>
                  <a:pt x="150367" y="1531619"/>
                </a:lnTo>
                <a:lnTo>
                  <a:pt x="102835" y="1523953"/>
                </a:lnTo>
                <a:lnTo>
                  <a:pt x="61557" y="1502606"/>
                </a:lnTo>
                <a:lnTo>
                  <a:pt x="29008" y="1470054"/>
                </a:lnTo>
                <a:lnTo>
                  <a:pt x="7664" y="1428773"/>
                </a:lnTo>
                <a:lnTo>
                  <a:pt x="0" y="1381239"/>
                </a:lnTo>
                <a:lnTo>
                  <a:pt x="0" y="150367"/>
                </a:lnTo>
                <a:close/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70094" y="5629147"/>
            <a:ext cx="2205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00000"/>
                </a:solidFill>
                <a:latin typeface="Arial"/>
                <a:cs typeface="Arial"/>
              </a:rPr>
              <a:t>“MyBackends” 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security</a:t>
            </a:r>
            <a:r>
              <a:rPr sz="12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group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06211" y="365759"/>
            <a:ext cx="5447030" cy="4133215"/>
            <a:chOff x="5506211" y="365759"/>
            <a:chExt cx="5447030" cy="4133215"/>
          </a:xfrm>
        </p:grpSpPr>
        <p:sp>
          <p:nvSpPr>
            <p:cNvPr id="17" name="object 17"/>
            <p:cNvSpPr/>
            <p:nvPr/>
          </p:nvSpPr>
          <p:spPr>
            <a:xfrm>
              <a:off x="10130027" y="1010411"/>
              <a:ext cx="822959" cy="8229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67572" y="365759"/>
              <a:ext cx="2414905" cy="2216150"/>
            </a:xfrm>
            <a:custGeom>
              <a:avLst/>
              <a:gdLst/>
              <a:ahLst/>
              <a:cxnLst/>
              <a:rect l="l" t="t" r="r" b="b"/>
              <a:pathLst>
                <a:path w="2414904" h="2216150">
                  <a:moveTo>
                    <a:pt x="1956180" y="0"/>
                  </a:moveTo>
                  <a:lnTo>
                    <a:pt x="306324" y="1412493"/>
                  </a:lnTo>
                  <a:lnTo>
                    <a:pt x="77088" y="1144651"/>
                  </a:lnTo>
                  <a:lnTo>
                    <a:pt x="0" y="2138806"/>
                  </a:lnTo>
                  <a:lnTo>
                    <a:pt x="994155" y="2215895"/>
                  </a:lnTo>
                  <a:lnTo>
                    <a:pt x="764921" y="1948179"/>
                  </a:lnTo>
                  <a:lnTo>
                    <a:pt x="2414778" y="535686"/>
                  </a:lnTo>
                  <a:lnTo>
                    <a:pt x="1956180" y="0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35288" y="592581"/>
              <a:ext cx="1756267" cy="1605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06211" y="3441192"/>
              <a:ext cx="1333500" cy="1057910"/>
            </a:xfrm>
            <a:custGeom>
              <a:avLst/>
              <a:gdLst/>
              <a:ahLst/>
              <a:cxnLst/>
              <a:rect l="l" t="t" r="r" b="b"/>
              <a:pathLst>
                <a:path w="1333500" h="1057910">
                  <a:moveTo>
                    <a:pt x="1000124" y="0"/>
                  </a:moveTo>
                  <a:lnTo>
                    <a:pt x="333375" y="0"/>
                  </a:lnTo>
                  <a:lnTo>
                    <a:pt x="333375" y="528828"/>
                  </a:lnTo>
                  <a:lnTo>
                    <a:pt x="0" y="528828"/>
                  </a:lnTo>
                  <a:lnTo>
                    <a:pt x="666750" y="1057656"/>
                  </a:lnTo>
                  <a:lnTo>
                    <a:pt x="1333499" y="528828"/>
                  </a:lnTo>
                  <a:lnTo>
                    <a:pt x="1000124" y="528828"/>
                  </a:lnTo>
                  <a:lnTo>
                    <a:pt x="1000124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76668" y="3670172"/>
            <a:ext cx="376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Allow only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“MyWebServers”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424159" y="172212"/>
            <a:ext cx="975359" cy="975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9141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0" dirty="0"/>
              <a:t>Security</a:t>
            </a:r>
            <a:r>
              <a:rPr sz="4000" spc="-375" dirty="0"/>
              <a:t> </a:t>
            </a:r>
            <a:r>
              <a:rPr sz="4000" spc="-25" dirty="0"/>
              <a:t>groups</a:t>
            </a:r>
            <a:r>
              <a:rPr sz="4000" spc="-375" dirty="0"/>
              <a:t> </a:t>
            </a:r>
            <a:r>
              <a:rPr sz="4000" spc="-114" dirty="0"/>
              <a:t>follow</a:t>
            </a:r>
            <a:r>
              <a:rPr sz="4000" spc="-355" dirty="0"/>
              <a:t> </a:t>
            </a:r>
            <a:r>
              <a:rPr sz="4000" spc="-165" dirty="0"/>
              <a:t>application</a:t>
            </a:r>
            <a:r>
              <a:rPr sz="4000" spc="-375" dirty="0"/>
              <a:t> </a:t>
            </a:r>
            <a:r>
              <a:rPr sz="4000" spc="-180" dirty="0"/>
              <a:t>structure</a:t>
            </a:r>
            <a:endParaRPr sz="400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8011" y="1267967"/>
            <a:ext cx="10476230" cy="4465320"/>
            <a:chOff x="858011" y="1267967"/>
            <a:chExt cx="10476230" cy="4465320"/>
          </a:xfrm>
        </p:grpSpPr>
        <p:sp>
          <p:nvSpPr>
            <p:cNvPr id="3" name="object 3"/>
            <p:cNvSpPr/>
            <p:nvPr/>
          </p:nvSpPr>
          <p:spPr>
            <a:xfrm>
              <a:off x="858011" y="1267967"/>
              <a:ext cx="10475976" cy="4465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28872" y="3493007"/>
              <a:ext cx="3747770" cy="1598930"/>
            </a:xfrm>
            <a:custGeom>
              <a:avLst/>
              <a:gdLst/>
              <a:ahLst/>
              <a:cxnLst/>
              <a:rect l="l" t="t" r="r" b="b"/>
              <a:pathLst>
                <a:path w="3747770" h="1598929">
                  <a:moveTo>
                    <a:pt x="3747516" y="0"/>
                  </a:moveTo>
                  <a:lnTo>
                    <a:pt x="0" y="0"/>
                  </a:lnTo>
                  <a:lnTo>
                    <a:pt x="0" y="614171"/>
                  </a:lnTo>
                  <a:lnTo>
                    <a:pt x="2186051" y="614171"/>
                  </a:lnTo>
                  <a:lnTo>
                    <a:pt x="3197225" y="1598802"/>
                  </a:lnTo>
                  <a:lnTo>
                    <a:pt x="3122929" y="614171"/>
                  </a:lnTo>
                  <a:lnTo>
                    <a:pt x="3747516" y="614171"/>
                  </a:lnTo>
                  <a:lnTo>
                    <a:pt x="3747516" y="0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7976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0" dirty="0"/>
              <a:t>Security</a:t>
            </a:r>
            <a:r>
              <a:rPr sz="4000" spc="-375" dirty="0"/>
              <a:t> </a:t>
            </a:r>
            <a:r>
              <a:rPr sz="4000" spc="-25" dirty="0"/>
              <a:t>groups</a:t>
            </a:r>
            <a:r>
              <a:rPr sz="4000" spc="-370" dirty="0"/>
              <a:t> </a:t>
            </a:r>
            <a:r>
              <a:rPr sz="4000" spc="-220" dirty="0"/>
              <a:t>example:</a:t>
            </a:r>
            <a:r>
              <a:rPr sz="4000" spc="-375" dirty="0"/>
              <a:t> </a:t>
            </a:r>
            <a:r>
              <a:rPr sz="4000" spc="-15" dirty="0"/>
              <a:t>Web</a:t>
            </a:r>
            <a:r>
              <a:rPr sz="4000" spc="-355" dirty="0"/>
              <a:t> </a:t>
            </a:r>
            <a:r>
              <a:rPr sz="4000" spc="-155" dirty="0"/>
              <a:t>servers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8882" y="3636009"/>
            <a:ext cx="342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Allow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HTTP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traffic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anywhere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8680" y="1278636"/>
            <a:ext cx="10476230" cy="4439920"/>
            <a:chOff x="868680" y="1278636"/>
            <a:chExt cx="10476230" cy="4439920"/>
          </a:xfrm>
        </p:grpSpPr>
        <p:sp>
          <p:nvSpPr>
            <p:cNvPr id="3" name="object 3"/>
            <p:cNvSpPr/>
            <p:nvPr/>
          </p:nvSpPr>
          <p:spPr>
            <a:xfrm>
              <a:off x="868680" y="1278636"/>
              <a:ext cx="10475976" cy="4439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12736" y="3314700"/>
              <a:ext cx="2901950" cy="1630680"/>
            </a:xfrm>
            <a:custGeom>
              <a:avLst/>
              <a:gdLst/>
              <a:ahLst/>
              <a:cxnLst/>
              <a:rect l="l" t="t" r="r" b="b"/>
              <a:pathLst>
                <a:path w="2901950" h="1630679">
                  <a:moveTo>
                    <a:pt x="2901696" y="0"/>
                  </a:moveTo>
                  <a:lnTo>
                    <a:pt x="0" y="0"/>
                  </a:lnTo>
                  <a:lnTo>
                    <a:pt x="0" y="679704"/>
                  </a:lnTo>
                  <a:lnTo>
                    <a:pt x="483616" y="679704"/>
                  </a:lnTo>
                  <a:lnTo>
                    <a:pt x="740537" y="1630552"/>
                  </a:lnTo>
                  <a:lnTo>
                    <a:pt x="1209040" y="679704"/>
                  </a:lnTo>
                  <a:lnTo>
                    <a:pt x="2901696" y="679704"/>
                  </a:lnTo>
                  <a:lnTo>
                    <a:pt x="2901696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0" dirty="0"/>
              <a:t>Security </a:t>
            </a:r>
            <a:r>
              <a:rPr sz="4000" spc="-25" dirty="0"/>
              <a:t>groups</a:t>
            </a:r>
            <a:r>
              <a:rPr sz="4000" spc="-765" dirty="0"/>
              <a:t> </a:t>
            </a:r>
            <a:r>
              <a:rPr sz="4000" spc="-220" dirty="0"/>
              <a:t>example: </a:t>
            </a:r>
            <a:r>
              <a:rPr sz="4000" spc="-105" dirty="0"/>
              <a:t>Backends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65466" y="3353180"/>
            <a:ext cx="2395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Allow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traffic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973" y="3053079"/>
            <a:ext cx="7816430" cy="617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9982" y="4258183"/>
            <a:ext cx="1628775" cy="5683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223520">
              <a:lnSpc>
                <a:spcPts val="2030"/>
              </a:lnSpc>
              <a:spcBef>
                <a:spcPts val="345"/>
              </a:spcBef>
            </a:pPr>
            <a:r>
              <a:rPr sz="1850" spc="10" dirty="0">
                <a:solidFill>
                  <a:srgbClr val="FFFFFF"/>
                </a:solidFill>
                <a:latin typeface="Trebuchet MS"/>
                <a:cs typeface="Trebuchet MS"/>
              </a:rPr>
              <a:t>Restricting  Internet</a:t>
            </a:r>
            <a:r>
              <a:rPr sz="18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2978" y="4258183"/>
            <a:ext cx="1541780" cy="5683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77165" marR="5080" indent="-165100">
              <a:lnSpc>
                <a:spcPts val="2030"/>
              </a:lnSpc>
              <a:spcBef>
                <a:spcPts val="345"/>
              </a:spcBef>
            </a:pPr>
            <a:r>
              <a:rPr sz="1850" spc="40" dirty="0">
                <a:solidFill>
                  <a:srgbClr val="FFFFFF"/>
                </a:solidFill>
                <a:latin typeface="Trebuchet MS"/>
                <a:cs typeface="Trebuchet MS"/>
              </a:rPr>
              <a:t>Connecting</a:t>
            </a:r>
            <a:r>
              <a:rPr sz="18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3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1850" spc="2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18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FFFFFF"/>
                </a:solidFill>
                <a:latin typeface="Trebuchet MS"/>
                <a:cs typeface="Trebuchet MS"/>
              </a:rPr>
              <a:t>VPCs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5204" y="4258183"/>
            <a:ext cx="1614805" cy="8248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ctr">
              <a:lnSpc>
                <a:spcPct val="91100"/>
              </a:lnSpc>
              <a:spcBef>
                <a:spcPts val="320"/>
              </a:spcBef>
            </a:pPr>
            <a:r>
              <a:rPr sz="1850" spc="40" dirty="0">
                <a:solidFill>
                  <a:srgbClr val="FFFFFF"/>
                </a:solidFill>
                <a:latin typeface="Trebuchet MS"/>
                <a:cs typeface="Trebuchet MS"/>
              </a:rPr>
              <a:t>Connecting </a:t>
            </a:r>
            <a:r>
              <a:rPr sz="1850" spc="3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1850" spc="4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8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Trebuchet MS"/>
                <a:cs typeface="Trebuchet MS"/>
              </a:rPr>
              <a:t>corporate  </a:t>
            </a:r>
            <a:r>
              <a:rPr sz="1850" spc="35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6359" y="2139695"/>
            <a:ext cx="1793747" cy="1792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98447" y="2453639"/>
            <a:ext cx="1792605" cy="1478280"/>
            <a:chOff x="1298447" y="2453639"/>
            <a:chExt cx="1792605" cy="1478280"/>
          </a:xfrm>
        </p:grpSpPr>
        <p:sp>
          <p:nvSpPr>
            <p:cNvPr id="7" name="object 7"/>
            <p:cNvSpPr/>
            <p:nvPr/>
          </p:nvSpPr>
          <p:spPr>
            <a:xfrm>
              <a:off x="1298447" y="2453639"/>
              <a:ext cx="1792224" cy="1162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4707" y="2953511"/>
              <a:ext cx="679704" cy="9784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6078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Beyond </a:t>
            </a:r>
            <a:r>
              <a:rPr sz="4000" spc="-170" dirty="0"/>
              <a:t>Internet</a:t>
            </a:r>
            <a:r>
              <a:rPr sz="4000" spc="-710" dirty="0"/>
              <a:t> </a:t>
            </a:r>
            <a:r>
              <a:rPr sz="4000" spc="-175" dirty="0"/>
              <a:t>connectivity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9296400" y="1837944"/>
            <a:ext cx="1271016" cy="2093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438275" marR="5080" indent="-1304925">
              <a:lnSpc>
                <a:spcPts val="6480"/>
              </a:lnSpc>
              <a:spcBef>
                <a:spcPts val="915"/>
              </a:spcBef>
            </a:pPr>
            <a:r>
              <a:rPr spc="-200" dirty="0"/>
              <a:t>Restricting </a:t>
            </a:r>
            <a:r>
              <a:rPr spc="-210" dirty="0"/>
              <a:t>Internet</a:t>
            </a:r>
            <a:r>
              <a:rPr spc="-725" dirty="0"/>
              <a:t> </a:t>
            </a:r>
            <a:r>
              <a:rPr spc="-305" dirty="0"/>
              <a:t>access:  </a:t>
            </a:r>
            <a:r>
              <a:rPr spc="-55" dirty="0">
                <a:solidFill>
                  <a:srgbClr val="D231AA"/>
                </a:solidFill>
              </a:rPr>
              <a:t>Routing </a:t>
            </a:r>
            <a:r>
              <a:rPr spc="-20" dirty="0">
                <a:solidFill>
                  <a:srgbClr val="D231AA"/>
                </a:solidFill>
              </a:rPr>
              <a:t>by</a:t>
            </a:r>
            <a:r>
              <a:rPr spc="-860" dirty="0">
                <a:solidFill>
                  <a:srgbClr val="D231AA"/>
                </a:solidFill>
              </a:rPr>
              <a:t> </a:t>
            </a:r>
            <a:r>
              <a:rPr spc="-85" dirty="0">
                <a:solidFill>
                  <a:srgbClr val="D231AA"/>
                </a:solidFill>
              </a:rPr>
              <a:t>subnet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389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Routing </a:t>
            </a:r>
            <a:r>
              <a:rPr sz="4000" spc="-35" dirty="0"/>
              <a:t>by</a:t>
            </a:r>
            <a:r>
              <a:rPr sz="4000" spc="-710" dirty="0"/>
              <a:t> </a:t>
            </a:r>
            <a:r>
              <a:rPr sz="4000" spc="-90" dirty="0"/>
              <a:t>subnet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95985" y="115823"/>
            <a:ext cx="10496550" cy="5983605"/>
            <a:chOff x="895985" y="115823"/>
            <a:chExt cx="10496550" cy="5983605"/>
          </a:xfrm>
        </p:grpSpPr>
        <p:sp>
          <p:nvSpPr>
            <p:cNvPr id="4" name="object 4"/>
            <p:cNvSpPr/>
            <p:nvPr/>
          </p:nvSpPr>
          <p:spPr>
            <a:xfrm>
              <a:off x="899160" y="1638299"/>
              <a:ext cx="10490200" cy="4457700"/>
            </a:xfrm>
            <a:custGeom>
              <a:avLst/>
              <a:gdLst/>
              <a:ahLst/>
              <a:cxnLst/>
              <a:rect l="l" t="t" r="r" b="b"/>
              <a:pathLst>
                <a:path w="10490200" h="4457700">
                  <a:moveTo>
                    <a:pt x="0" y="437641"/>
                  </a:moveTo>
                  <a:lnTo>
                    <a:pt x="2568" y="389959"/>
                  </a:lnTo>
                  <a:lnTo>
                    <a:pt x="10094" y="343764"/>
                  </a:lnTo>
                  <a:lnTo>
                    <a:pt x="22312" y="299321"/>
                  </a:lnTo>
                  <a:lnTo>
                    <a:pt x="38954" y="256899"/>
                  </a:lnTo>
                  <a:lnTo>
                    <a:pt x="59753" y="216765"/>
                  </a:lnTo>
                  <a:lnTo>
                    <a:pt x="84442" y="179185"/>
                  </a:lnTo>
                  <a:lnTo>
                    <a:pt x="112754" y="144427"/>
                  </a:lnTo>
                  <a:lnTo>
                    <a:pt x="144422" y="112758"/>
                  </a:lnTo>
                  <a:lnTo>
                    <a:pt x="179180" y="84445"/>
                  </a:lnTo>
                  <a:lnTo>
                    <a:pt x="216759" y="59755"/>
                  </a:lnTo>
                  <a:lnTo>
                    <a:pt x="256894" y="38955"/>
                  </a:lnTo>
                  <a:lnTo>
                    <a:pt x="299316" y="22313"/>
                  </a:lnTo>
                  <a:lnTo>
                    <a:pt x="343760" y="10095"/>
                  </a:lnTo>
                  <a:lnTo>
                    <a:pt x="389957" y="2568"/>
                  </a:lnTo>
                  <a:lnTo>
                    <a:pt x="437642" y="0"/>
                  </a:lnTo>
                  <a:lnTo>
                    <a:pt x="10052050" y="0"/>
                  </a:lnTo>
                  <a:lnTo>
                    <a:pt x="10099732" y="2568"/>
                  </a:lnTo>
                  <a:lnTo>
                    <a:pt x="10145927" y="10095"/>
                  </a:lnTo>
                  <a:lnTo>
                    <a:pt x="10190370" y="22313"/>
                  </a:lnTo>
                  <a:lnTo>
                    <a:pt x="10232792" y="38955"/>
                  </a:lnTo>
                  <a:lnTo>
                    <a:pt x="10272926" y="59755"/>
                  </a:lnTo>
                  <a:lnTo>
                    <a:pt x="10310506" y="84445"/>
                  </a:lnTo>
                  <a:lnTo>
                    <a:pt x="10345264" y="112758"/>
                  </a:lnTo>
                  <a:lnTo>
                    <a:pt x="10376933" y="144427"/>
                  </a:lnTo>
                  <a:lnTo>
                    <a:pt x="10405246" y="179185"/>
                  </a:lnTo>
                  <a:lnTo>
                    <a:pt x="10429936" y="216765"/>
                  </a:lnTo>
                  <a:lnTo>
                    <a:pt x="10450736" y="256899"/>
                  </a:lnTo>
                  <a:lnTo>
                    <a:pt x="10467378" y="299321"/>
                  </a:lnTo>
                  <a:lnTo>
                    <a:pt x="10479596" y="343764"/>
                  </a:lnTo>
                  <a:lnTo>
                    <a:pt x="10487123" y="389959"/>
                  </a:lnTo>
                  <a:lnTo>
                    <a:pt x="10489692" y="437641"/>
                  </a:lnTo>
                  <a:lnTo>
                    <a:pt x="10489692" y="4020045"/>
                  </a:lnTo>
                  <a:lnTo>
                    <a:pt x="10487123" y="4067731"/>
                  </a:lnTo>
                  <a:lnTo>
                    <a:pt x="10479596" y="4113931"/>
                  </a:lnTo>
                  <a:lnTo>
                    <a:pt x="10467378" y="4158376"/>
                  </a:lnTo>
                  <a:lnTo>
                    <a:pt x="10450736" y="4200800"/>
                  </a:lnTo>
                  <a:lnTo>
                    <a:pt x="10429936" y="4240936"/>
                  </a:lnTo>
                  <a:lnTo>
                    <a:pt x="10405246" y="4278516"/>
                  </a:lnTo>
                  <a:lnTo>
                    <a:pt x="10376933" y="4313275"/>
                  </a:lnTo>
                  <a:lnTo>
                    <a:pt x="10345264" y="4344944"/>
                  </a:lnTo>
                  <a:lnTo>
                    <a:pt x="10310506" y="4373256"/>
                  </a:lnTo>
                  <a:lnTo>
                    <a:pt x="10272926" y="4397946"/>
                  </a:lnTo>
                  <a:lnTo>
                    <a:pt x="10232792" y="4418745"/>
                  </a:lnTo>
                  <a:lnTo>
                    <a:pt x="10190370" y="4435387"/>
                  </a:lnTo>
                  <a:lnTo>
                    <a:pt x="10145927" y="4447605"/>
                  </a:lnTo>
                  <a:lnTo>
                    <a:pt x="10099732" y="4455131"/>
                  </a:lnTo>
                  <a:lnTo>
                    <a:pt x="10052050" y="4457700"/>
                  </a:lnTo>
                  <a:lnTo>
                    <a:pt x="437642" y="4457700"/>
                  </a:lnTo>
                  <a:lnTo>
                    <a:pt x="389957" y="4455131"/>
                  </a:lnTo>
                  <a:lnTo>
                    <a:pt x="343760" y="4447605"/>
                  </a:lnTo>
                  <a:lnTo>
                    <a:pt x="299316" y="4435387"/>
                  </a:lnTo>
                  <a:lnTo>
                    <a:pt x="256894" y="4418745"/>
                  </a:lnTo>
                  <a:lnTo>
                    <a:pt x="216759" y="4397946"/>
                  </a:lnTo>
                  <a:lnTo>
                    <a:pt x="179180" y="4373256"/>
                  </a:lnTo>
                  <a:lnTo>
                    <a:pt x="144422" y="4344944"/>
                  </a:lnTo>
                  <a:lnTo>
                    <a:pt x="112754" y="4313275"/>
                  </a:lnTo>
                  <a:lnTo>
                    <a:pt x="84442" y="4278516"/>
                  </a:lnTo>
                  <a:lnTo>
                    <a:pt x="59753" y="4240936"/>
                  </a:lnTo>
                  <a:lnTo>
                    <a:pt x="38954" y="4200800"/>
                  </a:lnTo>
                  <a:lnTo>
                    <a:pt x="22312" y="4158376"/>
                  </a:lnTo>
                  <a:lnTo>
                    <a:pt x="10094" y="4113931"/>
                  </a:lnTo>
                  <a:lnTo>
                    <a:pt x="2568" y="4067731"/>
                  </a:lnTo>
                  <a:lnTo>
                    <a:pt x="0" y="4020045"/>
                  </a:lnTo>
                  <a:lnTo>
                    <a:pt x="0" y="437641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0427" y="1298448"/>
              <a:ext cx="990600" cy="643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17864" y="2471928"/>
              <a:ext cx="917448" cy="91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99504" y="2471928"/>
              <a:ext cx="917448" cy="91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1144" y="2471928"/>
              <a:ext cx="917448" cy="91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2784" y="2471928"/>
              <a:ext cx="917447" cy="91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31252" y="4597908"/>
              <a:ext cx="917448" cy="917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0627" y="4597908"/>
              <a:ext cx="915924" cy="917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15939" y="4546091"/>
              <a:ext cx="917447" cy="917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0076" y="2199131"/>
              <a:ext cx="9555480" cy="1716405"/>
            </a:xfrm>
            <a:custGeom>
              <a:avLst/>
              <a:gdLst/>
              <a:ahLst/>
              <a:cxnLst/>
              <a:rect l="l" t="t" r="r" b="b"/>
              <a:pathLst>
                <a:path w="9555480" h="1716404">
                  <a:moveTo>
                    <a:pt x="0" y="286003"/>
                  </a:moveTo>
                  <a:lnTo>
                    <a:pt x="3742" y="239604"/>
                  </a:lnTo>
                  <a:lnTo>
                    <a:pt x="14577" y="195592"/>
                  </a:lnTo>
                  <a:lnTo>
                    <a:pt x="31917" y="154554"/>
                  </a:lnTo>
                  <a:lnTo>
                    <a:pt x="55172" y="117079"/>
                  </a:lnTo>
                  <a:lnTo>
                    <a:pt x="83756" y="83756"/>
                  </a:lnTo>
                  <a:lnTo>
                    <a:pt x="117079" y="55172"/>
                  </a:lnTo>
                  <a:lnTo>
                    <a:pt x="154554" y="31917"/>
                  </a:lnTo>
                  <a:lnTo>
                    <a:pt x="195592" y="14577"/>
                  </a:lnTo>
                  <a:lnTo>
                    <a:pt x="239604" y="3742"/>
                  </a:lnTo>
                  <a:lnTo>
                    <a:pt x="286004" y="0"/>
                  </a:lnTo>
                  <a:lnTo>
                    <a:pt x="9269476" y="0"/>
                  </a:lnTo>
                  <a:lnTo>
                    <a:pt x="9315875" y="3742"/>
                  </a:lnTo>
                  <a:lnTo>
                    <a:pt x="9359887" y="14577"/>
                  </a:lnTo>
                  <a:lnTo>
                    <a:pt x="9400925" y="31917"/>
                  </a:lnTo>
                  <a:lnTo>
                    <a:pt x="9438400" y="55172"/>
                  </a:lnTo>
                  <a:lnTo>
                    <a:pt x="9471723" y="83756"/>
                  </a:lnTo>
                  <a:lnTo>
                    <a:pt x="9500307" y="117079"/>
                  </a:lnTo>
                  <a:lnTo>
                    <a:pt x="9523562" y="154554"/>
                  </a:lnTo>
                  <a:lnTo>
                    <a:pt x="9540902" y="195592"/>
                  </a:lnTo>
                  <a:lnTo>
                    <a:pt x="9551737" y="239604"/>
                  </a:lnTo>
                  <a:lnTo>
                    <a:pt x="9555480" y="286003"/>
                  </a:lnTo>
                  <a:lnTo>
                    <a:pt x="9555480" y="1430019"/>
                  </a:lnTo>
                  <a:lnTo>
                    <a:pt x="9551737" y="1476419"/>
                  </a:lnTo>
                  <a:lnTo>
                    <a:pt x="9540902" y="1520431"/>
                  </a:lnTo>
                  <a:lnTo>
                    <a:pt x="9523562" y="1561469"/>
                  </a:lnTo>
                  <a:lnTo>
                    <a:pt x="9500307" y="1598944"/>
                  </a:lnTo>
                  <a:lnTo>
                    <a:pt x="9471723" y="1632267"/>
                  </a:lnTo>
                  <a:lnTo>
                    <a:pt x="9438400" y="1660851"/>
                  </a:lnTo>
                  <a:lnTo>
                    <a:pt x="9400925" y="1684106"/>
                  </a:lnTo>
                  <a:lnTo>
                    <a:pt x="9359887" y="1701446"/>
                  </a:lnTo>
                  <a:lnTo>
                    <a:pt x="9315875" y="1712281"/>
                  </a:lnTo>
                  <a:lnTo>
                    <a:pt x="9269476" y="1716023"/>
                  </a:lnTo>
                  <a:lnTo>
                    <a:pt x="286004" y="1716023"/>
                  </a:lnTo>
                  <a:lnTo>
                    <a:pt x="239604" y="1712281"/>
                  </a:lnTo>
                  <a:lnTo>
                    <a:pt x="195592" y="1701446"/>
                  </a:lnTo>
                  <a:lnTo>
                    <a:pt x="154554" y="1684106"/>
                  </a:lnTo>
                  <a:lnTo>
                    <a:pt x="117079" y="1660851"/>
                  </a:lnTo>
                  <a:lnTo>
                    <a:pt x="83756" y="1632267"/>
                  </a:lnTo>
                  <a:lnTo>
                    <a:pt x="55172" y="1598944"/>
                  </a:lnTo>
                  <a:lnTo>
                    <a:pt x="31917" y="1561469"/>
                  </a:lnTo>
                  <a:lnTo>
                    <a:pt x="14577" y="1520431"/>
                  </a:lnTo>
                  <a:lnTo>
                    <a:pt x="3742" y="1476419"/>
                  </a:lnTo>
                  <a:lnTo>
                    <a:pt x="0" y="1430019"/>
                  </a:lnTo>
                  <a:lnTo>
                    <a:pt x="0" y="2860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156" y="2007107"/>
              <a:ext cx="236219" cy="3398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9408" y="4149852"/>
              <a:ext cx="9555480" cy="1762125"/>
            </a:xfrm>
            <a:custGeom>
              <a:avLst/>
              <a:gdLst/>
              <a:ahLst/>
              <a:cxnLst/>
              <a:rect l="l" t="t" r="r" b="b"/>
              <a:pathLst>
                <a:path w="9555480" h="1762125">
                  <a:moveTo>
                    <a:pt x="0" y="293624"/>
                  </a:moveTo>
                  <a:lnTo>
                    <a:pt x="3842" y="245993"/>
                  </a:lnTo>
                  <a:lnTo>
                    <a:pt x="14967" y="200810"/>
                  </a:lnTo>
                  <a:lnTo>
                    <a:pt x="32770" y="158680"/>
                  </a:lnTo>
                  <a:lnTo>
                    <a:pt x="56648" y="120207"/>
                  </a:lnTo>
                  <a:lnTo>
                    <a:pt x="85994" y="85994"/>
                  </a:lnTo>
                  <a:lnTo>
                    <a:pt x="120207" y="56648"/>
                  </a:lnTo>
                  <a:lnTo>
                    <a:pt x="158680" y="32770"/>
                  </a:lnTo>
                  <a:lnTo>
                    <a:pt x="200810" y="14967"/>
                  </a:lnTo>
                  <a:lnTo>
                    <a:pt x="245993" y="3842"/>
                  </a:lnTo>
                  <a:lnTo>
                    <a:pt x="293623" y="0"/>
                  </a:lnTo>
                  <a:lnTo>
                    <a:pt x="9261856" y="0"/>
                  </a:lnTo>
                  <a:lnTo>
                    <a:pt x="9309486" y="3842"/>
                  </a:lnTo>
                  <a:lnTo>
                    <a:pt x="9354669" y="14967"/>
                  </a:lnTo>
                  <a:lnTo>
                    <a:pt x="9396799" y="32770"/>
                  </a:lnTo>
                  <a:lnTo>
                    <a:pt x="9435272" y="56648"/>
                  </a:lnTo>
                  <a:lnTo>
                    <a:pt x="9469485" y="85994"/>
                  </a:lnTo>
                  <a:lnTo>
                    <a:pt x="9498831" y="120207"/>
                  </a:lnTo>
                  <a:lnTo>
                    <a:pt x="9522709" y="158680"/>
                  </a:lnTo>
                  <a:lnTo>
                    <a:pt x="9540512" y="200810"/>
                  </a:lnTo>
                  <a:lnTo>
                    <a:pt x="9551637" y="245993"/>
                  </a:lnTo>
                  <a:lnTo>
                    <a:pt x="9555480" y="293624"/>
                  </a:lnTo>
                  <a:lnTo>
                    <a:pt x="9555480" y="1468120"/>
                  </a:lnTo>
                  <a:lnTo>
                    <a:pt x="9551637" y="1515747"/>
                  </a:lnTo>
                  <a:lnTo>
                    <a:pt x="9540512" y="1560928"/>
                  </a:lnTo>
                  <a:lnTo>
                    <a:pt x="9522709" y="1603058"/>
                  </a:lnTo>
                  <a:lnTo>
                    <a:pt x="9498831" y="1641531"/>
                  </a:lnTo>
                  <a:lnTo>
                    <a:pt x="9469485" y="1675744"/>
                  </a:lnTo>
                  <a:lnTo>
                    <a:pt x="9435272" y="1705092"/>
                  </a:lnTo>
                  <a:lnTo>
                    <a:pt x="9396799" y="1728970"/>
                  </a:lnTo>
                  <a:lnTo>
                    <a:pt x="9354669" y="1746775"/>
                  </a:lnTo>
                  <a:lnTo>
                    <a:pt x="9309486" y="1757901"/>
                  </a:lnTo>
                  <a:lnTo>
                    <a:pt x="9261856" y="1761744"/>
                  </a:lnTo>
                  <a:lnTo>
                    <a:pt x="293623" y="1761744"/>
                  </a:lnTo>
                  <a:lnTo>
                    <a:pt x="245993" y="1757901"/>
                  </a:lnTo>
                  <a:lnTo>
                    <a:pt x="200810" y="1746775"/>
                  </a:lnTo>
                  <a:lnTo>
                    <a:pt x="158680" y="1728970"/>
                  </a:lnTo>
                  <a:lnTo>
                    <a:pt x="120207" y="1705092"/>
                  </a:lnTo>
                  <a:lnTo>
                    <a:pt x="85994" y="1675744"/>
                  </a:lnTo>
                  <a:lnTo>
                    <a:pt x="56648" y="1641531"/>
                  </a:lnTo>
                  <a:lnTo>
                    <a:pt x="32770" y="1603058"/>
                  </a:lnTo>
                  <a:lnTo>
                    <a:pt x="14967" y="1560928"/>
                  </a:lnTo>
                  <a:lnTo>
                    <a:pt x="3842" y="1515747"/>
                  </a:lnTo>
                  <a:lnTo>
                    <a:pt x="0" y="1468120"/>
                  </a:lnTo>
                  <a:lnTo>
                    <a:pt x="0" y="29362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39528" y="115823"/>
              <a:ext cx="975359" cy="975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09996" y="5560567"/>
            <a:ext cx="154559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29155" y="895858"/>
            <a:ext cx="9182100" cy="4565015"/>
            <a:chOff x="1629155" y="895858"/>
            <a:chExt cx="9182100" cy="4565015"/>
          </a:xfrm>
        </p:grpSpPr>
        <p:sp>
          <p:nvSpPr>
            <p:cNvPr id="19" name="object 19"/>
            <p:cNvSpPr/>
            <p:nvPr/>
          </p:nvSpPr>
          <p:spPr>
            <a:xfrm>
              <a:off x="1629155" y="3947159"/>
              <a:ext cx="236219" cy="3383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89108" y="2089404"/>
              <a:ext cx="10160" cy="566420"/>
            </a:xfrm>
            <a:custGeom>
              <a:avLst/>
              <a:gdLst/>
              <a:ahLst/>
              <a:cxnLst/>
              <a:rect l="l" t="t" r="r" b="b"/>
              <a:pathLst>
                <a:path w="10159" h="566419">
                  <a:moveTo>
                    <a:pt x="5080" y="-28955"/>
                  </a:moveTo>
                  <a:lnTo>
                    <a:pt x="5080" y="595122"/>
                  </a:lnTo>
                </a:path>
              </a:pathLst>
            </a:custGeom>
            <a:ln w="68072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89108" y="925068"/>
              <a:ext cx="0" cy="401320"/>
            </a:xfrm>
            <a:custGeom>
              <a:avLst/>
              <a:gdLst/>
              <a:ahLst/>
              <a:cxnLst/>
              <a:rect l="l" t="t" r="r" b="b"/>
              <a:pathLst>
                <a:path h="401319">
                  <a:moveTo>
                    <a:pt x="0" y="0"/>
                  </a:moveTo>
                  <a:lnTo>
                    <a:pt x="0" y="400939"/>
                  </a:lnTo>
                </a:path>
              </a:pathLst>
            </a:custGeom>
            <a:ln w="57912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70008" y="1260348"/>
              <a:ext cx="822959" cy="8229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88296" y="2531363"/>
              <a:ext cx="822959" cy="822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88296" y="4637531"/>
              <a:ext cx="822959" cy="822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90488" y="1997963"/>
              <a:ext cx="3783329" cy="959485"/>
            </a:xfrm>
            <a:custGeom>
              <a:avLst/>
              <a:gdLst/>
              <a:ahLst/>
              <a:cxnLst/>
              <a:rect l="l" t="t" r="r" b="b"/>
              <a:pathLst>
                <a:path w="3783329" h="959485">
                  <a:moveTo>
                    <a:pt x="3585971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2091816" y="684276"/>
                  </a:lnTo>
                  <a:lnTo>
                    <a:pt x="3783076" y="959485"/>
                  </a:lnTo>
                  <a:lnTo>
                    <a:pt x="2988310" y="684276"/>
                  </a:lnTo>
                  <a:lnTo>
                    <a:pt x="3585971" y="684276"/>
                  </a:lnTo>
                  <a:lnTo>
                    <a:pt x="3585971" y="0"/>
                  </a:lnTo>
                  <a:close/>
                </a:path>
              </a:pathLst>
            </a:custGeom>
            <a:solidFill>
              <a:srgbClr val="FF2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71615" y="2123313"/>
            <a:ext cx="282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route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73723" y="3960876"/>
            <a:ext cx="3780154" cy="1092835"/>
          </a:xfrm>
          <a:custGeom>
            <a:avLst/>
            <a:gdLst/>
            <a:ahLst/>
            <a:cxnLst/>
            <a:rect l="l" t="t" r="r" b="b"/>
            <a:pathLst>
              <a:path w="3780154" h="1092835">
                <a:moveTo>
                  <a:pt x="3602735" y="0"/>
                </a:moveTo>
                <a:lnTo>
                  <a:pt x="0" y="0"/>
                </a:lnTo>
                <a:lnTo>
                  <a:pt x="0" y="789432"/>
                </a:lnTo>
                <a:lnTo>
                  <a:pt x="2101596" y="789432"/>
                </a:lnTo>
                <a:lnTo>
                  <a:pt x="3779647" y="1092327"/>
                </a:lnTo>
                <a:lnTo>
                  <a:pt x="3002279" y="789432"/>
                </a:lnTo>
                <a:lnTo>
                  <a:pt x="3602735" y="789432"/>
                </a:lnTo>
                <a:lnTo>
                  <a:pt x="3602735" y="0"/>
                </a:lnTo>
                <a:close/>
              </a:path>
            </a:pathLst>
          </a:custGeom>
          <a:solidFill>
            <a:srgbClr val="FF2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5716" y="3544951"/>
            <a:ext cx="4245610" cy="986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Arial"/>
              <a:cs typeface="Arial"/>
            </a:endParaRPr>
          </a:p>
          <a:p>
            <a:pPr marL="1008380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route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389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Routing </a:t>
            </a:r>
            <a:r>
              <a:rPr sz="4000" spc="-35" dirty="0"/>
              <a:t>by</a:t>
            </a:r>
            <a:r>
              <a:rPr sz="4000" spc="-710" dirty="0"/>
              <a:t> </a:t>
            </a:r>
            <a:r>
              <a:rPr sz="4000" spc="-90" dirty="0"/>
              <a:t>subnet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32688" y="1159763"/>
            <a:ext cx="11327130" cy="4939665"/>
            <a:chOff x="432688" y="1159763"/>
            <a:chExt cx="11327130" cy="4939665"/>
          </a:xfrm>
        </p:grpSpPr>
        <p:sp>
          <p:nvSpPr>
            <p:cNvPr id="4" name="object 4"/>
            <p:cNvSpPr/>
            <p:nvPr/>
          </p:nvSpPr>
          <p:spPr>
            <a:xfrm>
              <a:off x="435863" y="1638300"/>
              <a:ext cx="11320780" cy="4457700"/>
            </a:xfrm>
            <a:custGeom>
              <a:avLst/>
              <a:gdLst/>
              <a:ahLst/>
              <a:cxnLst/>
              <a:rect l="l" t="t" r="r" b="b"/>
              <a:pathLst>
                <a:path w="11320780" h="4457700">
                  <a:moveTo>
                    <a:pt x="0" y="437641"/>
                  </a:moveTo>
                  <a:lnTo>
                    <a:pt x="2568" y="389959"/>
                  </a:lnTo>
                  <a:lnTo>
                    <a:pt x="10094" y="343764"/>
                  </a:lnTo>
                  <a:lnTo>
                    <a:pt x="22312" y="299321"/>
                  </a:lnTo>
                  <a:lnTo>
                    <a:pt x="38954" y="256899"/>
                  </a:lnTo>
                  <a:lnTo>
                    <a:pt x="59753" y="216765"/>
                  </a:lnTo>
                  <a:lnTo>
                    <a:pt x="84443" y="179185"/>
                  </a:lnTo>
                  <a:lnTo>
                    <a:pt x="112755" y="144427"/>
                  </a:lnTo>
                  <a:lnTo>
                    <a:pt x="144424" y="112758"/>
                  </a:lnTo>
                  <a:lnTo>
                    <a:pt x="179183" y="84445"/>
                  </a:lnTo>
                  <a:lnTo>
                    <a:pt x="216763" y="59755"/>
                  </a:lnTo>
                  <a:lnTo>
                    <a:pt x="256899" y="38955"/>
                  </a:lnTo>
                  <a:lnTo>
                    <a:pt x="299323" y="22313"/>
                  </a:lnTo>
                  <a:lnTo>
                    <a:pt x="343768" y="10095"/>
                  </a:lnTo>
                  <a:lnTo>
                    <a:pt x="389968" y="2568"/>
                  </a:lnTo>
                  <a:lnTo>
                    <a:pt x="437654" y="0"/>
                  </a:lnTo>
                  <a:lnTo>
                    <a:pt x="10882630" y="0"/>
                  </a:lnTo>
                  <a:lnTo>
                    <a:pt x="10930312" y="2568"/>
                  </a:lnTo>
                  <a:lnTo>
                    <a:pt x="10976507" y="10095"/>
                  </a:lnTo>
                  <a:lnTo>
                    <a:pt x="11020950" y="22313"/>
                  </a:lnTo>
                  <a:lnTo>
                    <a:pt x="11063372" y="38955"/>
                  </a:lnTo>
                  <a:lnTo>
                    <a:pt x="11103506" y="59755"/>
                  </a:lnTo>
                  <a:lnTo>
                    <a:pt x="11141086" y="84445"/>
                  </a:lnTo>
                  <a:lnTo>
                    <a:pt x="11175844" y="112758"/>
                  </a:lnTo>
                  <a:lnTo>
                    <a:pt x="11207513" y="144427"/>
                  </a:lnTo>
                  <a:lnTo>
                    <a:pt x="11235826" y="179185"/>
                  </a:lnTo>
                  <a:lnTo>
                    <a:pt x="11260516" y="216765"/>
                  </a:lnTo>
                  <a:lnTo>
                    <a:pt x="11281316" y="256899"/>
                  </a:lnTo>
                  <a:lnTo>
                    <a:pt x="11297958" y="299321"/>
                  </a:lnTo>
                  <a:lnTo>
                    <a:pt x="11310176" y="343764"/>
                  </a:lnTo>
                  <a:lnTo>
                    <a:pt x="11317703" y="389959"/>
                  </a:lnTo>
                  <a:lnTo>
                    <a:pt x="11320271" y="437641"/>
                  </a:lnTo>
                  <a:lnTo>
                    <a:pt x="11320271" y="4020045"/>
                  </a:lnTo>
                  <a:lnTo>
                    <a:pt x="11317703" y="4067731"/>
                  </a:lnTo>
                  <a:lnTo>
                    <a:pt x="11310176" y="4113931"/>
                  </a:lnTo>
                  <a:lnTo>
                    <a:pt x="11297958" y="4158376"/>
                  </a:lnTo>
                  <a:lnTo>
                    <a:pt x="11281316" y="4200800"/>
                  </a:lnTo>
                  <a:lnTo>
                    <a:pt x="11260516" y="4240936"/>
                  </a:lnTo>
                  <a:lnTo>
                    <a:pt x="11235826" y="4278516"/>
                  </a:lnTo>
                  <a:lnTo>
                    <a:pt x="11207513" y="4313275"/>
                  </a:lnTo>
                  <a:lnTo>
                    <a:pt x="11175844" y="4344944"/>
                  </a:lnTo>
                  <a:lnTo>
                    <a:pt x="11141086" y="4373256"/>
                  </a:lnTo>
                  <a:lnTo>
                    <a:pt x="11103506" y="4397946"/>
                  </a:lnTo>
                  <a:lnTo>
                    <a:pt x="11063372" y="4418745"/>
                  </a:lnTo>
                  <a:lnTo>
                    <a:pt x="11020950" y="4435387"/>
                  </a:lnTo>
                  <a:lnTo>
                    <a:pt x="10976507" y="4447605"/>
                  </a:lnTo>
                  <a:lnTo>
                    <a:pt x="10930312" y="4455131"/>
                  </a:lnTo>
                  <a:lnTo>
                    <a:pt x="10882630" y="4457700"/>
                  </a:lnTo>
                  <a:lnTo>
                    <a:pt x="437654" y="4457700"/>
                  </a:lnTo>
                  <a:lnTo>
                    <a:pt x="389968" y="4455131"/>
                  </a:lnTo>
                  <a:lnTo>
                    <a:pt x="343768" y="4447605"/>
                  </a:lnTo>
                  <a:lnTo>
                    <a:pt x="299323" y="4435387"/>
                  </a:lnTo>
                  <a:lnTo>
                    <a:pt x="256899" y="4418745"/>
                  </a:lnTo>
                  <a:lnTo>
                    <a:pt x="216763" y="4397946"/>
                  </a:lnTo>
                  <a:lnTo>
                    <a:pt x="179183" y="4373256"/>
                  </a:lnTo>
                  <a:lnTo>
                    <a:pt x="144424" y="4344944"/>
                  </a:lnTo>
                  <a:lnTo>
                    <a:pt x="112755" y="4313275"/>
                  </a:lnTo>
                  <a:lnTo>
                    <a:pt x="84443" y="4278516"/>
                  </a:lnTo>
                  <a:lnTo>
                    <a:pt x="59753" y="4240936"/>
                  </a:lnTo>
                  <a:lnTo>
                    <a:pt x="38954" y="4200800"/>
                  </a:lnTo>
                  <a:lnTo>
                    <a:pt x="22312" y="4158376"/>
                  </a:lnTo>
                  <a:lnTo>
                    <a:pt x="10094" y="4113931"/>
                  </a:lnTo>
                  <a:lnTo>
                    <a:pt x="2568" y="4067731"/>
                  </a:lnTo>
                  <a:lnTo>
                    <a:pt x="0" y="4020045"/>
                  </a:lnTo>
                  <a:lnTo>
                    <a:pt x="0" y="437641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1703" y="1159763"/>
              <a:ext cx="981456" cy="605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36457" y="1895094"/>
              <a:ext cx="3142615" cy="4008120"/>
            </a:xfrm>
            <a:custGeom>
              <a:avLst/>
              <a:gdLst/>
              <a:ahLst/>
              <a:cxnLst/>
              <a:rect l="l" t="t" r="r" b="b"/>
              <a:pathLst>
                <a:path w="3142615" h="4008120">
                  <a:moveTo>
                    <a:pt x="0" y="308482"/>
                  </a:moveTo>
                  <a:lnTo>
                    <a:pt x="3346" y="262911"/>
                  </a:lnTo>
                  <a:lnTo>
                    <a:pt x="13066" y="219412"/>
                  </a:lnTo>
                  <a:lnTo>
                    <a:pt x="28681" y="178461"/>
                  </a:lnTo>
                  <a:lnTo>
                    <a:pt x="49714" y="140538"/>
                  </a:lnTo>
                  <a:lnTo>
                    <a:pt x="75687" y="106121"/>
                  </a:lnTo>
                  <a:lnTo>
                    <a:pt x="106121" y="75687"/>
                  </a:lnTo>
                  <a:lnTo>
                    <a:pt x="140538" y="49714"/>
                  </a:lnTo>
                  <a:lnTo>
                    <a:pt x="178461" y="28681"/>
                  </a:lnTo>
                  <a:lnTo>
                    <a:pt x="219412" y="13066"/>
                  </a:lnTo>
                  <a:lnTo>
                    <a:pt x="262911" y="3346"/>
                  </a:lnTo>
                  <a:lnTo>
                    <a:pt x="308483" y="0"/>
                  </a:lnTo>
                  <a:lnTo>
                    <a:pt x="2834005" y="0"/>
                  </a:lnTo>
                  <a:lnTo>
                    <a:pt x="2879576" y="3346"/>
                  </a:lnTo>
                  <a:lnTo>
                    <a:pt x="2923075" y="13066"/>
                  </a:lnTo>
                  <a:lnTo>
                    <a:pt x="2964026" y="28681"/>
                  </a:lnTo>
                  <a:lnTo>
                    <a:pt x="3001949" y="49714"/>
                  </a:lnTo>
                  <a:lnTo>
                    <a:pt x="3036366" y="75687"/>
                  </a:lnTo>
                  <a:lnTo>
                    <a:pt x="3066800" y="106121"/>
                  </a:lnTo>
                  <a:lnTo>
                    <a:pt x="3092773" y="140538"/>
                  </a:lnTo>
                  <a:lnTo>
                    <a:pt x="3113806" y="178461"/>
                  </a:lnTo>
                  <a:lnTo>
                    <a:pt x="3129421" y="219412"/>
                  </a:lnTo>
                  <a:lnTo>
                    <a:pt x="3139141" y="262911"/>
                  </a:lnTo>
                  <a:lnTo>
                    <a:pt x="3142488" y="308482"/>
                  </a:lnTo>
                  <a:lnTo>
                    <a:pt x="3142488" y="3699586"/>
                  </a:lnTo>
                  <a:lnTo>
                    <a:pt x="3139141" y="3745178"/>
                  </a:lnTo>
                  <a:lnTo>
                    <a:pt x="3129421" y="3788693"/>
                  </a:lnTo>
                  <a:lnTo>
                    <a:pt x="3113806" y="3829655"/>
                  </a:lnTo>
                  <a:lnTo>
                    <a:pt x="3092773" y="3867584"/>
                  </a:lnTo>
                  <a:lnTo>
                    <a:pt x="3066800" y="3902005"/>
                  </a:lnTo>
                  <a:lnTo>
                    <a:pt x="3036366" y="3932440"/>
                  </a:lnTo>
                  <a:lnTo>
                    <a:pt x="3001949" y="3958412"/>
                  </a:lnTo>
                  <a:lnTo>
                    <a:pt x="2964026" y="3979443"/>
                  </a:lnTo>
                  <a:lnTo>
                    <a:pt x="2923075" y="3995056"/>
                  </a:lnTo>
                  <a:lnTo>
                    <a:pt x="2879576" y="4004774"/>
                  </a:lnTo>
                  <a:lnTo>
                    <a:pt x="2834005" y="4008119"/>
                  </a:lnTo>
                  <a:lnTo>
                    <a:pt x="308483" y="4008119"/>
                  </a:lnTo>
                  <a:lnTo>
                    <a:pt x="262911" y="4004774"/>
                  </a:lnTo>
                  <a:lnTo>
                    <a:pt x="219412" y="3995056"/>
                  </a:lnTo>
                  <a:lnTo>
                    <a:pt x="178461" y="3979443"/>
                  </a:lnTo>
                  <a:lnTo>
                    <a:pt x="140538" y="3958412"/>
                  </a:lnTo>
                  <a:lnTo>
                    <a:pt x="106121" y="3932440"/>
                  </a:lnTo>
                  <a:lnTo>
                    <a:pt x="75687" y="3902005"/>
                  </a:lnTo>
                  <a:lnTo>
                    <a:pt x="49714" y="3867584"/>
                  </a:lnTo>
                  <a:lnTo>
                    <a:pt x="28681" y="3829655"/>
                  </a:lnTo>
                  <a:lnTo>
                    <a:pt x="13066" y="3788693"/>
                  </a:lnTo>
                  <a:lnTo>
                    <a:pt x="3346" y="3745178"/>
                  </a:lnTo>
                  <a:lnTo>
                    <a:pt x="0" y="3699586"/>
                  </a:lnTo>
                  <a:lnTo>
                    <a:pt x="0" y="308482"/>
                  </a:lnTo>
                  <a:close/>
                </a:path>
              </a:pathLst>
            </a:custGeom>
            <a:ln w="19812">
              <a:solidFill>
                <a:srgbClr val="F7971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2868" y="2435352"/>
              <a:ext cx="917448" cy="91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040" y="2421636"/>
              <a:ext cx="917448" cy="91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92868" y="4259580"/>
              <a:ext cx="917448" cy="917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02040" y="4245863"/>
              <a:ext cx="917448" cy="917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80754" y="3356559"/>
            <a:ext cx="145224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8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87905" y="1961388"/>
            <a:ext cx="2836545" cy="1762125"/>
            <a:chOff x="8387905" y="1961388"/>
            <a:chExt cx="2836545" cy="1762125"/>
          </a:xfrm>
        </p:grpSpPr>
        <p:sp>
          <p:nvSpPr>
            <p:cNvPr id="13" name="object 13"/>
            <p:cNvSpPr/>
            <p:nvPr/>
          </p:nvSpPr>
          <p:spPr>
            <a:xfrm>
              <a:off x="8392668" y="2188464"/>
              <a:ext cx="2827020" cy="1530350"/>
            </a:xfrm>
            <a:custGeom>
              <a:avLst/>
              <a:gdLst/>
              <a:ahLst/>
              <a:cxnLst/>
              <a:rect l="l" t="t" r="r" b="b"/>
              <a:pathLst>
                <a:path w="2827020" h="1530350">
                  <a:moveTo>
                    <a:pt x="0" y="255015"/>
                  </a:moveTo>
                  <a:lnTo>
                    <a:pt x="4108" y="209176"/>
                  </a:lnTo>
                  <a:lnTo>
                    <a:pt x="15954" y="166032"/>
                  </a:lnTo>
                  <a:lnTo>
                    <a:pt x="34816" y="126303"/>
                  </a:lnTo>
                  <a:lnTo>
                    <a:pt x="59976" y="90711"/>
                  </a:lnTo>
                  <a:lnTo>
                    <a:pt x="90711" y="59976"/>
                  </a:lnTo>
                  <a:lnTo>
                    <a:pt x="126303" y="34816"/>
                  </a:lnTo>
                  <a:lnTo>
                    <a:pt x="166032" y="15954"/>
                  </a:lnTo>
                  <a:lnTo>
                    <a:pt x="209176" y="4108"/>
                  </a:lnTo>
                  <a:lnTo>
                    <a:pt x="255015" y="0"/>
                  </a:lnTo>
                  <a:lnTo>
                    <a:pt x="2572004" y="0"/>
                  </a:lnTo>
                  <a:lnTo>
                    <a:pt x="2617843" y="4108"/>
                  </a:lnTo>
                  <a:lnTo>
                    <a:pt x="2660987" y="15954"/>
                  </a:lnTo>
                  <a:lnTo>
                    <a:pt x="2700716" y="34816"/>
                  </a:lnTo>
                  <a:lnTo>
                    <a:pt x="2736308" y="59976"/>
                  </a:lnTo>
                  <a:lnTo>
                    <a:pt x="2767043" y="90711"/>
                  </a:lnTo>
                  <a:lnTo>
                    <a:pt x="2792203" y="126303"/>
                  </a:lnTo>
                  <a:lnTo>
                    <a:pt x="2811065" y="166032"/>
                  </a:lnTo>
                  <a:lnTo>
                    <a:pt x="2822911" y="209176"/>
                  </a:lnTo>
                  <a:lnTo>
                    <a:pt x="2827020" y="255015"/>
                  </a:lnTo>
                  <a:lnTo>
                    <a:pt x="2827020" y="1275080"/>
                  </a:lnTo>
                  <a:lnTo>
                    <a:pt x="2822911" y="1320919"/>
                  </a:lnTo>
                  <a:lnTo>
                    <a:pt x="2811065" y="1364063"/>
                  </a:lnTo>
                  <a:lnTo>
                    <a:pt x="2792203" y="1403792"/>
                  </a:lnTo>
                  <a:lnTo>
                    <a:pt x="2767043" y="1439384"/>
                  </a:lnTo>
                  <a:lnTo>
                    <a:pt x="2736308" y="1470119"/>
                  </a:lnTo>
                  <a:lnTo>
                    <a:pt x="2700716" y="1495279"/>
                  </a:lnTo>
                  <a:lnTo>
                    <a:pt x="2660987" y="1514141"/>
                  </a:lnTo>
                  <a:lnTo>
                    <a:pt x="2617843" y="1525987"/>
                  </a:lnTo>
                  <a:lnTo>
                    <a:pt x="2572004" y="1530096"/>
                  </a:lnTo>
                  <a:lnTo>
                    <a:pt x="255015" y="1530096"/>
                  </a:lnTo>
                  <a:lnTo>
                    <a:pt x="209176" y="1525987"/>
                  </a:lnTo>
                  <a:lnTo>
                    <a:pt x="166032" y="1514141"/>
                  </a:lnTo>
                  <a:lnTo>
                    <a:pt x="126303" y="1495279"/>
                  </a:lnTo>
                  <a:lnTo>
                    <a:pt x="90711" y="1470119"/>
                  </a:lnTo>
                  <a:lnTo>
                    <a:pt x="59976" y="1439384"/>
                  </a:lnTo>
                  <a:lnTo>
                    <a:pt x="34816" y="1403792"/>
                  </a:lnTo>
                  <a:lnTo>
                    <a:pt x="15954" y="1364063"/>
                  </a:lnTo>
                  <a:lnTo>
                    <a:pt x="4108" y="1320919"/>
                  </a:lnTo>
                  <a:lnTo>
                    <a:pt x="0" y="1275080"/>
                  </a:lnTo>
                  <a:lnTo>
                    <a:pt x="0" y="25501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07552" y="1961388"/>
              <a:ext cx="236220" cy="339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033" y="5189982"/>
            <a:ext cx="1543050" cy="659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310"/>
              </a:spcBef>
            </a:pPr>
            <a:r>
              <a:rPr sz="1200" b="1" spc="-10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1200" b="1" spc="20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15358" y="1884933"/>
            <a:ext cx="6709409" cy="4028440"/>
            <a:chOff x="4515358" y="1884933"/>
            <a:chExt cx="6709409" cy="4028440"/>
          </a:xfrm>
        </p:grpSpPr>
        <p:sp>
          <p:nvSpPr>
            <p:cNvPr id="17" name="object 17"/>
            <p:cNvSpPr/>
            <p:nvPr/>
          </p:nvSpPr>
          <p:spPr>
            <a:xfrm>
              <a:off x="8392667" y="4012691"/>
              <a:ext cx="2827020" cy="1530350"/>
            </a:xfrm>
            <a:custGeom>
              <a:avLst/>
              <a:gdLst/>
              <a:ahLst/>
              <a:cxnLst/>
              <a:rect l="l" t="t" r="r" b="b"/>
              <a:pathLst>
                <a:path w="2827020" h="1530350">
                  <a:moveTo>
                    <a:pt x="0" y="255015"/>
                  </a:moveTo>
                  <a:lnTo>
                    <a:pt x="4108" y="209176"/>
                  </a:lnTo>
                  <a:lnTo>
                    <a:pt x="15954" y="166032"/>
                  </a:lnTo>
                  <a:lnTo>
                    <a:pt x="34816" y="126303"/>
                  </a:lnTo>
                  <a:lnTo>
                    <a:pt x="59976" y="90711"/>
                  </a:lnTo>
                  <a:lnTo>
                    <a:pt x="90711" y="59976"/>
                  </a:lnTo>
                  <a:lnTo>
                    <a:pt x="126303" y="34816"/>
                  </a:lnTo>
                  <a:lnTo>
                    <a:pt x="166032" y="15954"/>
                  </a:lnTo>
                  <a:lnTo>
                    <a:pt x="209176" y="4108"/>
                  </a:lnTo>
                  <a:lnTo>
                    <a:pt x="255015" y="0"/>
                  </a:lnTo>
                  <a:lnTo>
                    <a:pt x="2572004" y="0"/>
                  </a:lnTo>
                  <a:lnTo>
                    <a:pt x="2617843" y="4108"/>
                  </a:lnTo>
                  <a:lnTo>
                    <a:pt x="2660987" y="15954"/>
                  </a:lnTo>
                  <a:lnTo>
                    <a:pt x="2700716" y="34816"/>
                  </a:lnTo>
                  <a:lnTo>
                    <a:pt x="2736308" y="59976"/>
                  </a:lnTo>
                  <a:lnTo>
                    <a:pt x="2767043" y="90711"/>
                  </a:lnTo>
                  <a:lnTo>
                    <a:pt x="2792203" y="126303"/>
                  </a:lnTo>
                  <a:lnTo>
                    <a:pt x="2811065" y="166032"/>
                  </a:lnTo>
                  <a:lnTo>
                    <a:pt x="2822911" y="209176"/>
                  </a:lnTo>
                  <a:lnTo>
                    <a:pt x="2827020" y="255015"/>
                  </a:lnTo>
                  <a:lnTo>
                    <a:pt x="2827020" y="1275079"/>
                  </a:lnTo>
                  <a:lnTo>
                    <a:pt x="2822911" y="1320919"/>
                  </a:lnTo>
                  <a:lnTo>
                    <a:pt x="2811065" y="1364063"/>
                  </a:lnTo>
                  <a:lnTo>
                    <a:pt x="2792203" y="1403792"/>
                  </a:lnTo>
                  <a:lnTo>
                    <a:pt x="2767043" y="1439384"/>
                  </a:lnTo>
                  <a:lnTo>
                    <a:pt x="2736308" y="1470119"/>
                  </a:lnTo>
                  <a:lnTo>
                    <a:pt x="2700716" y="1495279"/>
                  </a:lnTo>
                  <a:lnTo>
                    <a:pt x="2660987" y="1514141"/>
                  </a:lnTo>
                  <a:lnTo>
                    <a:pt x="2617843" y="1525987"/>
                  </a:lnTo>
                  <a:lnTo>
                    <a:pt x="2572004" y="1530095"/>
                  </a:lnTo>
                  <a:lnTo>
                    <a:pt x="255015" y="1530095"/>
                  </a:lnTo>
                  <a:lnTo>
                    <a:pt x="209176" y="1525987"/>
                  </a:lnTo>
                  <a:lnTo>
                    <a:pt x="166032" y="1514141"/>
                  </a:lnTo>
                  <a:lnTo>
                    <a:pt x="126303" y="1495279"/>
                  </a:lnTo>
                  <a:lnTo>
                    <a:pt x="90711" y="1470119"/>
                  </a:lnTo>
                  <a:lnTo>
                    <a:pt x="59976" y="1439384"/>
                  </a:lnTo>
                  <a:lnTo>
                    <a:pt x="34816" y="1403792"/>
                  </a:lnTo>
                  <a:lnTo>
                    <a:pt x="15954" y="1364063"/>
                  </a:lnTo>
                  <a:lnTo>
                    <a:pt x="4108" y="1320919"/>
                  </a:lnTo>
                  <a:lnTo>
                    <a:pt x="0" y="1275079"/>
                  </a:lnTo>
                  <a:lnTo>
                    <a:pt x="0" y="25501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07552" y="3802379"/>
              <a:ext cx="236220" cy="339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5518" y="1895093"/>
              <a:ext cx="3142615" cy="4008120"/>
            </a:xfrm>
            <a:custGeom>
              <a:avLst/>
              <a:gdLst/>
              <a:ahLst/>
              <a:cxnLst/>
              <a:rect l="l" t="t" r="r" b="b"/>
              <a:pathLst>
                <a:path w="3142615" h="4008120">
                  <a:moveTo>
                    <a:pt x="0" y="308482"/>
                  </a:moveTo>
                  <a:lnTo>
                    <a:pt x="3346" y="262911"/>
                  </a:lnTo>
                  <a:lnTo>
                    <a:pt x="13066" y="219412"/>
                  </a:lnTo>
                  <a:lnTo>
                    <a:pt x="28681" y="178461"/>
                  </a:lnTo>
                  <a:lnTo>
                    <a:pt x="49714" y="140538"/>
                  </a:lnTo>
                  <a:lnTo>
                    <a:pt x="75687" y="106121"/>
                  </a:lnTo>
                  <a:lnTo>
                    <a:pt x="106121" y="75687"/>
                  </a:lnTo>
                  <a:lnTo>
                    <a:pt x="140538" y="49714"/>
                  </a:lnTo>
                  <a:lnTo>
                    <a:pt x="178461" y="28681"/>
                  </a:lnTo>
                  <a:lnTo>
                    <a:pt x="219412" y="13066"/>
                  </a:lnTo>
                  <a:lnTo>
                    <a:pt x="262911" y="3346"/>
                  </a:lnTo>
                  <a:lnTo>
                    <a:pt x="308483" y="0"/>
                  </a:lnTo>
                  <a:lnTo>
                    <a:pt x="2834005" y="0"/>
                  </a:lnTo>
                  <a:lnTo>
                    <a:pt x="2879576" y="3346"/>
                  </a:lnTo>
                  <a:lnTo>
                    <a:pt x="2923075" y="13066"/>
                  </a:lnTo>
                  <a:lnTo>
                    <a:pt x="2964026" y="28681"/>
                  </a:lnTo>
                  <a:lnTo>
                    <a:pt x="3001949" y="49714"/>
                  </a:lnTo>
                  <a:lnTo>
                    <a:pt x="3036366" y="75687"/>
                  </a:lnTo>
                  <a:lnTo>
                    <a:pt x="3066800" y="106121"/>
                  </a:lnTo>
                  <a:lnTo>
                    <a:pt x="3092773" y="140538"/>
                  </a:lnTo>
                  <a:lnTo>
                    <a:pt x="3113806" y="178461"/>
                  </a:lnTo>
                  <a:lnTo>
                    <a:pt x="3129421" y="219412"/>
                  </a:lnTo>
                  <a:lnTo>
                    <a:pt x="3139141" y="262911"/>
                  </a:lnTo>
                  <a:lnTo>
                    <a:pt x="3142488" y="308482"/>
                  </a:lnTo>
                  <a:lnTo>
                    <a:pt x="3142488" y="3699586"/>
                  </a:lnTo>
                  <a:lnTo>
                    <a:pt x="3139141" y="3745178"/>
                  </a:lnTo>
                  <a:lnTo>
                    <a:pt x="3129421" y="3788693"/>
                  </a:lnTo>
                  <a:lnTo>
                    <a:pt x="3113806" y="3829655"/>
                  </a:lnTo>
                  <a:lnTo>
                    <a:pt x="3092773" y="3867584"/>
                  </a:lnTo>
                  <a:lnTo>
                    <a:pt x="3066800" y="3902005"/>
                  </a:lnTo>
                  <a:lnTo>
                    <a:pt x="3036366" y="3932440"/>
                  </a:lnTo>
                  <a:lnTo>
                    <a:pt x="3001949" y="3958412"/>
                  </a:lnTo>
                  <a:lnTo>
                    <a:pt x="2964026" y="3979443"/>
                  </a:lnTo>
                  <a:lnTo>
                    <a:pt x="2923075" y="3995056"/>
                  </a:lnTo>
                  <a:lnTo>
                    <a:pt x="2879576" y="4004774"/>
                  </a:lnTo>
                  <a:lnTo>
                    <a:pt x="2834005" y="4008119"/>
                  </a:lnTo>
                  <a:lnTo>
                    <a:pt x="308483" y="4008119"/>
                  </a:lnTo>
                  <a:lnTo>
                    <a:pt x="262911" y="4004774"/>
                  </a:lnTo>
                  <a:lnTo>
                    <a:pt x="219412" y="3995056"/>
                  </a:lnTo>
                  <a:lnTo>
                    <a:pt x="178461" y="3979443"/>
                  </a:lnTo>
                  <a:lnTo>
                    <a:pt x="140538" y="3958412"/>
                  </a:lnTo>
                  <a:lnTo>
                    <a:pt x="106121" y="3932440"/>
                  </a:lnTo>
                  <a:lnTo>
                    <a:pt x="75687" y="3902005"/>
                  </a:lnTo>
                  <a:lnTo>
                    <a:pt x="49714" y="3867584"/>
                  </a:lnTo>
                  <a:lnTo>
                    <a:pt x="28681" y="3829655"/>
                  </a:lnTo>
                  <a:lnTo>
                    <a:pt x="13066" y="3788693"/>
                  </a:lnTo>
                  <a:lnTo>
                    <a:pt x="3346" y="3745178"/>
                  </a:lnTo>
                  <a:lnTo>
                    <a:pt x="0" y="3699586"/>
                  </a:lnTo>
                  <a:lnTo>
                    <a:pt x="0" y="308482"/>
                  </a:lnTo>
                  <a:close/>
                </a:path>
              </a:pathLst>
            </a:custGeom>
            <a:ln w="19812">
              <a:solidFill>
                <a:srgbClr val="F7971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83452" y="2435351"/>
              <a:ext cx="917448" cy="91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91100" y="2421635"/>
              <a:ext cx="917448" cy="91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83452" y="4259579"/>
              <a:ext cx="917448" cy="917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1100" y="4245863"/>
              <a:ext cx="917448" cy="917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69814" y="3356559"/>
            <a:ext cx="145224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8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76965" y="1961388"/>
            <a:ext cx="2838450" cy="1762125"/>
            <a:chOff x="4676965" y="1961388"/>
            <a:chExt cx="2838450" cy="1762125"/>
          </a:xfrm>
        </p:grpSpPr>
        <p:sp>
          <p:nvSpPr>
            <p:cNvPr id="26" name="object 26"/>
            <p:cNvSpPr/>
            <p:nvPr/>
          </p:nvSpPr>
          <p:spPr>
            <a:xfrm>
              <a:off x="4681728" y="2188464"/>
              <a:ext cx="2828925" cy="1530350"/>
            </a:xfrm>
            <a:custGeom>
              <a:avLst/>
              <a:gdLst/>
              <a:ahLst/>
              <a:cxnLst/>
              <a:rect l="l" t="t" r="r" b="b"/>
              <a:pathLst>
                <a:path w="2828925" h="1530350">
                  <a:moveTo>
                    <a:pt x="0" y="255015"/>
                  </a:moveTo>
                  <a:lnTo>
                    <a:pt x="4108" y="209176"/>
                  </a:lnTo>
                  <a:lnTo>
                    <a:pt x="15954" y="166032"/>
                  </a:lnTo>
                  <a:lnTo>
                    <a:pt x="34816" y="126303"/>
                  </a:lnTo>
                  <a:lnTo>
                    <a:pt x="59976" y="90711"/>
                  </a:lnTo>
                  <a:lnTo>
                    <a:pt x="90711" y="59976"/>
                  </a:lnTo>
                  <a:lnTo>
                    <a:pt x="126303" y="34816"/>
                  </a:lnTo>
                  <a:lnTo>
                    <a:pt x="166032" y="15954"/>
                  </a:lnTo>
                  <a:lnTo>
                    <a:pt x="209176" y="4108"/>
                  </a:lnTo>
                  <a:lnTo>
                    <a:pt x="255016" y="0"/>
                  </a:lnTo>
                  <a:lnTo>
                    <a:pt x="2573528" y="0"/>
                  </a:lnTo>
                  <a:lnTo>
                    <a:pt x="2619367" y="4108"/>
                  </a:lnTo>
                  <a:lnTo>
                    <a:pt x="2662511" y="15954"/>
                  </a:lnTo>
                  <a:lnTo>
                    <a:pt x="2702240" y="34816"/>
                  </a:lnTo>
                  <a:lnTo>
                    <a:pt x="2737832" y="59976"/>
                  </a:lnTo>
                  <a:lnTo>
                    <a:pt x="2768567" y="90711"/>
                  </a:lnTo>
                  <a:lnTo>
                    <a:pt x="2793727" y="126303"/>
                  </a:lnTo>
                  <a:lnTo>
                    <a:pt x="2812589" y="166032"/>
                  </a:lnTo>
                  <a:lnTo>
                    <a:pt x="2824435" y="209176"/>
                  </a:lnTo>
                  <a:lnTo>
                    <a:pt x="2828544" y="255015"/>
                  </a:lnTo>
                  <a:lnTo>
                    <a:pt x="2828544" y="1275080"/>
                  </a:lnTo>
                  <a:lnTo>
                    <a:pt x="2824435" y="1320919"/>
                  </a:lnTo>
                  <a:lnTo>
                    <a:pt x="2812589" y="1364063"/>
                  </a:lnTo>
                  <a:lnTo>
                    <a:pt x="2793727" y="1403792"/>
                  </a:lnTo>
                  <a:lnTo>
                    <a:pt x="2768567" y="1439384"/>
                  </a:lnTo>
                  <a:lnTo>
                    <a:pt x="2737832" y="1470119"/>
                  </a:lnTo>
                  <a:lnTo>
                    <a:pt x="2702240" y="1495279"/>
                  </a:lnTo>
                  <a:lnTo>
                    <a:pt x="2662511" y="1514141"/>
                  </a:lnTo>
                  <a:lnTo>
                    <a:pt x="2619367" y="1525987"/>
                  </a:lnTo>
                  <a:lnTo>
                    <a:pt x="2573528" y="1530096"/>
                  </a:lnTo>
                  <a:lnTo>
                    <a:pt x="255016" y="1530096"/>
                  </a:lnTo>
                  <a:lnTo>
                    <a:pt x="209176" y="1525987"/>
                  </a:lnTo>
                  <a:lnTo>
                    <a:pt x="166032" y="1514141"/>
                  </a:lnTo>
                  <a:lnTo>
                    <a:pt x="126303" y="1495279"/>
                  </a:lnTo>
                  <a:lnTo>
                    <a:pt x="90711" y="1470119"/>
                  </a:lnTo>
                  <a:lnTo>
                    <a:pt x="59976" y="1439384"/>
                  </a:lnTo>
                  <a:lnTo>
                    <a:pt x="34816" y="1403792"/>
                  </a:lnTo>
                  <a:lnTo>
                    <a:pt x="15954" y="1364063"/>
                  </a:lnTo>
                  <a:lnTo>
                    <a:pt x="4108" y="1320919"/>
                  </a:lnTo>
                  <a:lnTo>
                    <a:pt x="0" y="1275080"/>
                  </a:lnTo>
                  <a:lnTo>
                    <a:pt x="0" y="25501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98136" y="1961388"/>
              <a:ext cx="234696" cy="339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24094" y="5189982"/>
            <a:ext cx="1543050" cy="659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1310"/>
              </a:spcBef>
            </a:pPr>
            <a:r>
              <a:rPr sz="1200" b="1" spc="-10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1200" b="1" spc="20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04418" y="1884933"/>
            <a:ext cx="6710680" cy="4028440"/>
            <a:chOff x="804418" y="1884933"/>
            <a:chExt cx="6710680" cy="4028440"/>
          </a:xfrm>
        </p:grpSpPr>
        <p:sp>
          <p:nvSpPr>
            <p:cNvPr id="30" name="object 30"/>
            <p:cNvSpPr/>
            <p:nvPr/>
          </p:nvSpPr>
          <p:spPr>
            <a:xfrm>
              <a:off x="4681727" y="4012691"/>
              <a:ext cx="2828925" cy="1530350"/>
            </a:xfrm>
            <a:custGeom>
              <a:avLst/>
              <a:gdLst/>
              <a:ahLst/>
              <a:cxnLst/>
              <a:rect l="l" t="t" r="r" b="b"/>
              <a:pathLst>
                <a:path w="2828925" h="1530350">
                  <a:moveTo>
                    <a:pt x="0" y="255015"/>
                  </a:moveTo>
                  <a:lnTo>
                    <a:pt x="4108" y="209176"/>
                  </a:lnTo>
                  <a:lnTo>
                    <a:pt x="15954" y="166032"/>
                  </a:lnTo>
                  <a:lnTo>
                    <a:pt x="34816" y="126303"/>
                  </a:lnTo>
                  <a:lnTo>
                    <a:pt x="59976" y="90711"/>
                  </a:lnTo>
                  <a:lnTo>
                    <a:pt x="90711" y="59976"/>
                  </a:lnTo>
                  <a:lnTo>
                    <a:pt x="126303" y="34816"/>
                  </a:lnTo>
                  <a:lnTo>
                    <a:pt x="166032" y="15954"/>
                  </a:lnTo>
                  <a:lnTo>
                    <a:pt x="209176" y="4108"/>
                  </a:lnTo>
                  <a:lnTo>
                    <a:pt x="255016" y="0"/>
                  </a:lnTo>
                  <a:lnTo>
                    <a:pt x="2573528" y="0"/>
                  </a:lnTo>
                  <a:lnTo>
                    <a:pt x="2619367" y="4108"/>
                  </a:lnTo>
                  <a:lnTo>
                    <a:pt x="2662511" y="15954"/>
                  </a:lnTo>
                  <a:lnTo>
                    <a:pt x="2702240" y="34816"/>
                  </a:lnTo>
                  <a:lnTo>
                    <a:pt x="2737832" y="59976"/>
                  </a:lnTo>
                  <a:lnTo>
                    <a:pt x="2768567" y="90711"/>
                  </a:lnTo>
                  <a:lnTo>
                    <a:pt x="2793727" y="126303"/>
                  </a:lnTo>
                  <a:lnTo>
                    <a:pt x="2812589" y="166032"/>
                  </a:lnTo>
                  <a:lnTo>
                    <a:pt x="2824435" y="209176"/>
                  </a:lnTo>
                  <a:lnTo>
                    <a:pt x="2828544" y="255015"/>
                  </a:lnTo>
                  <a:lnTo>
                    <a:pt x="2828544" y="1275079"/>
                  </a:lnTo>
                  <a:lnTo>
                    <a:pt x="2824435" y="1320919"/>
                  </a:lnTo>
                  <a:lnTo>
                    <a:pt x="2812589" y="1364063"/>
                  </a:lnTo>
                  <a:lnTo>
                    <a:pt x="2793727" y="1403792"/>
                  </a:lnTo>
                  <a:lnTo>
                    <a:pt x="2768567" y="1439384"/>
                  </a:lnTo>
                  <a:lnTo>
                    <a:pt x="2737832" y="1470119"/>
                  </a:lnTo>
                  <a:lnTo>
                    <a:pt x="2702240" y="1495279"/>
                  </a:lnTo>
                  <a:lnTo>
                    <a:pt x="2662511" y="1514141"/>
                  </a:lnTo>
                  <a:lnTo>
                    <a:pt x="2619367" y="1525987"/>
                  </a:lnTo>
                  <a:lnTo>
                    <a:pt x="2573528" y="1530095"/>
                  </a:lnTo>
                  <a:lnTo>
                    <a:pt x="255016" y="1530095"/>
                  </a:lnTo>
                  <a:lnTo>
                    <a:pt x="209176" y="1525987"/>
                  </a:lnTo>
                  <a:lnTo>
                    <a:pt x="166032" y="1514141"/>
                  </a:lnTo>
                  <a:lnTo>
                    <a:pt x="126303" y="1495279"/>
                  </a:lnTo>
                  <a:lnTo>
                    <a:pt x="90711" y="1470119"/>
                  </a:lnTo>
                  <a:lnTo>
                    <a:pt x="59976" y="1439384"/>
                  </a:lnTo>
                  <a:lnTo>
                    <a:pt x="34816" y="1403792"/>
                  </a:lnTo>
                  <a:lnTo>
                    <a:pt x="15954" y="1364063"/>
                  </a:lnTo>
                  <a:lnTo>
                    <a:pt x="4108" y="1320919"/>
                  </a:lnTo>
                  <a:lnTo>
                    <a:pt x="0" y="1275079"/>
                  </a:lnTo>
                  <a:lnTo>
                    <a:pt x="0" y="25501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98135" y="3802379"/>
              <a:ext cx="234696" cy="339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4578" y="1895093"/>
              <a:ext cx="3142615" cy="4008120"/>
            </a:xfrm>
            <a:custGeom>
              <a:avLst/>
              <a:gdLst/>
              <a:ahLst/>
              <a:cxnLst/>
              <a:rect l="l" t="t" r="r" b="b"/>
              <a:pathLst>
                <a:path w="3142615" h="4008120">
                  <a:moveTo>
                    <a:pt x="0" y="308482"/>
                  </a:moveTo>
                  <a:lnTo>
                    <a:pt x="3345" y="262911"/>
                  </a:lnTo>
                  <a:lnTo>
                    <a:pt x="13063" y="219412"/>
                  </a:lnTo>
                  <a:lnTo>
                    <a:pt x="28676" y="178461"/>
                  </a:lnTo>
                  <a:lnTo>
                    <a:pt x="49707" y="140538"/>
                  </a:lnTo>
                  <a:lnTo>
                    <a:pt x="75679" y="106121"/>
                  </a:lnTo>
                  <a:lnTo>
                    <a:pt x="106114" y="75687"/>
                  </a:lnTo>
                  <a:lnTo>
                    <a:pt x="140535" y="49714"/>
                  </a:lnTo>
                  <a:lnTo>
                    <a:pt x="178464" y="28681"/>
                  </a:lnTo>
                  <a:lnTo>
                    <a:pt x="219426" y="13066"/>
                  </a:lnTo>
                  <a:lnTo>
                    <a:pt x="262941" y="3346"/>
                  </a:lnTo>
                  <a:lnTo>
                    <a:pt x="308533" y="0"/>
                  </a:lnTo>
                  <a:lnTo>
                    <a:pt x="2834005" y="0"/>
                  </a:lnTo>
                  <a:lnTo>
                    <a:pt x="2879576" y="3346"/>
                  </a:lnTo>
                  <a:lnTo>
                    <a:pt x="2923075" y="13066"/>
                  </a:lnTo>
                  <a:lnTo>
                    <a:pt x="2964026" y="28681"/>
                  </a:lnTo>
                  <a:lnTo>
                    <a:pt x="3001949" y="49714"/>
                  </a:lnTo>
                  <a:lnTo>
                    <a:pt x="3036366" y="75687"/>
                  </a:lnTo>
                  <a:lnTo>
                    <a:pt x="3066800" y="106121"/>
                  </a:lnTo>
                  <a:lnTo>
                    <a:pt x="3092773" y="140538"/>
                  </a:lnTo>
                  <a:lnTo>
                    <a:pt x="3113806" y="178461"/>
                  </a:lnTo>
                  <a:lnTo>
                    <a:pt x="3129421" y="219412"/>
                  </a:lnTo>
                  <a:lnTo>
                    <a:pt x="3139141" y="262911"/>
                  </a:lnTo>
                  <a:lnTo>
                    <a:pt x="3142488" y="308482"/>
                  </a:lnTo>
                  <a:lnTo>
                    <a:pt x="3142488" y="3699586"/>
                  </a:lnTo>
                  <a:lnTo>
                    <a:pt x="3139141" y="3745178"/>
                  </a:lnTo>
                  <a:lnTo>
                    <a:pt x="3129421" y="3788693"/>
                  </a:lnTo>
                  <a:lnTo>
                    <a:pt x="3113806" y="3829655"/>
                  </a:lnTo>
                  <a:lnTo>
                    <a:pt x="3092773" y="3867584"/>
                  </a:lnTo>
                  <a:lnTo>
                    <a:pt x="3066800" y="3902005"/>
                  </a:lnTo>
                  <a:lnTo>
                    <a:pt x="3036366" y="3932440"/>
                  </a:lnTo>
                  <a:lnTo>
                    <a:pt x="3001949" y="3958412"/>
                  </a:lnTo>
                  <a:lnTo>
                    <a:pt x="2964026" y="3979443"/>
                  </a:lnTo>
                  <a:lnTo>
                    <a:pt x="2923075" y="3995056"/>
                  </a:lnTo>
                  <a:lnTo>
                    <a:pt x="2879576" y="4004774"/>
                  </a:lnTo>
                  <a:lnTo>
                    <a:pt x="2834005" y="4008119"/>
                  </a:lnTo>
                  <a:lnTo>
                    <a:pt x="308533" y="4008119"/>
                  </a:lnTo>
                  <a:lnTo>
                    <a:pt x="262941" y="4004774"/>
                  </a:lnTo>
                  <a:lnTo>
                    <a:pt x="219426" y="3995056"/>
                  </a:lnTo>
                  <a:lnTo>
                    <a:pt x="178464" y="3979443"/>
                  </a:lnTo>
                  <a:lnTo>
                    <a:pt x="140535" y="3958412"/>
                  </a:lnTo>
                  <a:lnTo>
                    <a:pt x="106114" y="3932440"/>
                  </a:lnTo>
                  <a:lnTo>
                    <a:pt x="75679" y="3902005"/>
                  </a:lnTo>
                  <a:lnTo>
                    <a:pt x="49707" y="3867584"/>
                  </a:lnTo>
                  <a:lnTo>
                    <a:pt x="28676" y="3829655"/>
                  </a:lnTo>
                  <a:lnTo>
                    <a:pt x="13063" y="3788693"/>
                  </a:lnTo>
                  <a:lnTo>
                    <a:pt x="3345" y="3745178"/>
                  </a:lnTo>
                  <a:lnTo>
                    <a:pt x="0" y="3699586"/>
                  </a:lnTo>
                  <a:lnTo>
                    <a:pt x="0" y="308482"/>
                  </a:lnTo>
                  <a:close/>
                </a:path>
              </a:pathLst>
            </a:custGeom>
            <a:ln w="19812">
              <a:solidFill>
                <a:srgbClr val="F7971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2512" y="2435351"/>
              <a:ext cx="917448" cy="91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81684" y="2421635"/>
              <a:ext cx="917447" cy="91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72512" y="4259579"/>
              <a:ext cx="917448" cy="917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81684" y="4245863"/>
              <a:ext cx="917447" cy="917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59127" y="3356559"/>
            <a:ext cx="145224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8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67739" y="1961388"/>
            <a:ext cx="2836545" cy="1762125"/>
            <a:chOff x="967739" y="1961388"/>
            <a:chExt cx="2836545" cy="1762125"/>
          </a:xfrm>
        </p:grpSpPr>
        <p:sp>
          <p:nvSpPr>
            <p:cNvPr id="39" name="object 39"/>
            <p:cNvSpPr/>
            <p:nvPr/>
          </p:nvSpPr>
          <p:spPr>
            <a:xfrm>
              <a:off x="972311" y="2188464"/>
              <a:ext cx="2827020" cy="1530350"/>
            </a:xfrm>
            <a:custGeom>
              <a:avLst/>
              <a:gdLst/>
              <a:ahLst/>
              <a:cxnLst/>
              <a:rect l="l" t="t" r="r" b="b"/>
              <a:pathLst>
                <a:path w="2827020" h="1530350">
                  <a:moveTo>
                    <a:pt x="0" y="255015"/>
                  </a:moveTo>
                  <a:lnTo>
                    <a:pt x="4108" y="209176"/>
                  </a:lnTo>
                  <a:lnTo>
                    <a:pt x="15954" y="166032"/>
                  </a:lnTo>
                  <a:lnTo>
                    <a:pt x="34816" y="126303"/>
                  </a:lnTo>
                  <a:lnTo>
                    <a:pt x="59976" y="90711"/>
                  </a:lnTo>
                  <a:lnTo>
                    <a:pt x="90711" y="59976"/>
                  </a:lnTo>
                  <a:lnTo>
                    <a:pt x="126303" y="34816"/>
                  </a:lnTo>
                  <a:lnTo>
                    <a:pt x="166032" y="15954"/>
                  </a:lnTo>
                  <a:lnTo>
                    <a:pt x="209176" y="4108"/>
                  </a:lnTo>
                  <a:lnTo>
                    <a:pt x="255015" y="0"/>
                  </a:lnTo>
                  <a:lnTo>
                    <a:pt x="2572004" y="0"/>
                  </a:lnTo>
                  <a:lnTo>
                    <a:pt x="2617843" y="4108"/>
                  </a:lnTo>
                  <a:lnTo>
                    <a:pt x="2660987" y="15954"/>
                  </a:lnTo>
                  <a:lnTo>
                    <a:pt x="2700716" y="34816"/>
                  </a:lnTo>
                  <a:lnTo>
                    <a:pt x="2736308" y="59976"/>
                  </a:lnTo>
                  <a:lnTo>
                    <a:pt x="2767043" y="90711"/>
                  </a:lnTo>
                  <a:lnTo>
                    <a:pt x="2792203" y="126303"/>
                  </a:lnTo>
                  <a:lnTo>
                    <a:pt x="2811065" y="166032"/>
                  </a:lnTo>
                  <a:lnTo>
                    <a:pt x="2822911" y="209176"/>
                  </a:lnTo>
                  <a:lnTo>
                    <a:pt x="2827020" y="255015"/>
                  </a:lnTo>
                  <a:lnTo>
                    <a:pt x="2827020" y="1275080"/>
                  </a:lnTo>
                  <a:lnTo>
                    <a:pt x="2822911" y="1320919"/>
                  </a:lnTo>
                  <a:lnTo>
                    <a:pt x="2811065" y="1364063"/>
                  </a:lnTo>
                  <a:lnTo>
                    <a:pt x="2792203" y="1403792"/>
                  </a:lnTo>
                  <a:lnTo>
                    <a:pt x="2767043" y="1439384"/>
                  </a:lnTo>
                  <a:lnTo>
                    <a:pt x="2736308" y="1470119"/>
                  </a:lnTo>
                  <a:lnTo>
                    <a:pt x="2700716" y="1495279"/>
                  </a:lnTo>
                  <a:lnTo>
                    <a:pt x="2660987" y="1514141"/>
                  </a:lnTo>
                  <a:lnTo>
                    <a:pt x="2617843" y="1525987"/>
                  </a:lnTo>
                  <a:lnTo>
                    <a:pt x="2572004" y="1530096"/>
                  </a:lnTo>
                  <a:lnTo>
                    <a:pt x="255015" y="1530096"/>
                  </a:lnTo>
                  <a:lnTo>
                    <a:pt x="209176" y="1525987"/>
                  </a:lnTo>
                  <a:lnTo>
                    <a:pt x="166032" y="1514141"/>
                  </a:lnTo>
                  <a:lnTo>
                    <a:pt x="126303" y="1495279"/>
                  </a:lnTo>
                  <a:lnTo>
                    <a:pt x="90711" y="1470119"/>
                  </a:lnTo>
                  <a:lnTo>
                    <a:pt x="59976" y="1439384"/>
                  </a:lnTo>
                  <a:lnTo>
                    <a:pt x="34816" y="1403792"/>
                  </a:lnTo>
                  <a:lnTo>
                    <a:pt x="15954" y="1364063"/>
                  </a:lnTo>
                  <a:lnTo>
                    <a:pt x="4108" y="1320919"/>
                  </a:lnTo>
                  <a:lnTo>
                    <a:pt x="0" y="1275080"/>
                  </a:lnTo>
                  <a:lnTo>
                    <a:pt x="0" y="25501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87195" y="1961388"/>
              <a:ext cx="236220" cy="339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613408" y="5189982"/>
            <a:ext cx="1543050" cy="659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310"/>
              </a:spcBef>
            </a:pPr>
            <a:r>
              <a:rPr sz="1200" b="1" spc="-10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1200" b="1" spc="20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67739" y="3802379"/>
            <a:ext cx="2836545" cy="1744980"/>
            <a:chOff x="967739" y="3802379"/>
            <a:chExt cx="2836545" cy="1744980"/>
          </a:xfrm>
        </p:grpSpPr>
        <p:sp>
          <p:nvSpPr>
            <p:cNvPr id="43" name="object 43"/>
            <p:cNvSpPr/>
            <p:nvPr/>
          </p:nvSpPr>
          <p:spPr>
            <a:xfrm>
              <a:off x="972311" y="4012691"/>
              <a:ext cx="2827020" cy="1530350"/>
            </a:xfrm>
            <a:custGeom>
              <a:avLst/>
              <a:gdLst/>
              <a:ahLst/>
              <a:cxnLst/>
              <a:rect l="l" t="t" r="r" b="b"/>
              <a:pathLst>
                <a:path w="2827020" h="1530350">
                  <a:moveTo>
                    <a:pt x="0" y="255015"/>
                  </a:moveTo>
                  <a:lnTo>
                    <a:pt x="4108" y="209176"/>
                  </a:lnTo>
                  <a:lnTo>
                    <a:pt x="15954" y="166032"/>
                  </a:lnTo>
                  <a:lnTo>
                    <a:pt x="34816" y="126303"/>
                  </a:lnTo>
                  <a:lnTo>
                    <a:pt x="59976" y="90711"/>
                  </a:lnTo>
                  <a:lnTo>
                    <a:pt x="90711" y="59976"/>
                  </a:lnTo>
                  <a:lnTo>
                    <a:pt x="126303" y="34816"/>
                  </a:lnTo>
                  <a:lnTo>
                    <a:pt x="166032" y="15954"/>
                  </a:lnTo>
                  <a:lnTo>
                    <a:pt x="209176" y="4108"/>
                  </a:lnTo>
                  <a:lnTo>
                    <a:pt x="255015" y="0"/>
                  </a:lnTo>
                  <a:lnTo>
                    <a:pt x="2572004" y="0"/>
                  </a:lnTo>
                  <a:lnTo>
                    <a:pt x="2617843" y="4108"/>
                  </a:lnTo>
                  <a:lnTo>
                    <a:pt x="2660987" y="15954"/>
                  </a:lnTo>
                  <a:lnTo>
                    <a:pt x="2700716" y="34816"/>
                  </a:lnTo>
                  <a:lnTo>
                    <a:pt x="2736308" y="59976"/>
                  </a:lnTo>
                  <a:lnTo>
                    <a:pt x="2767043" y="90711"/>
                  </a:lnTo>
                  <a:lnTo>
                    <a:pt x="2792203" y="126303"/>
                  </a:lnTo>
                  <a:lnTo>
                    <a:pt x="2811065" y="166032"/>
                  </a:lnTo>
                  <a:lnTo>
                    <a:pt x="2822911" y="209176"/>
                  </a:lnTo>
                  <a:lnTo>
                    <a:pt x="2827020" y="255015"/>
                  </a:lnTo>
                  <a:lnTo>
                    <a:pt x="2827020" y="1275079"/>
                  </a:lnTo>
                  <a:lnTo>
                    <a:pt x="2822911" y="1320919"/>
                  </a:lnTo>
                  <a:lnTo>
                    <a:pt x="2811065" y="1364063"/>
                  </a:lnTo>
                  <a:lnTo>
                    <a:pt x="2792203" y="1403792"/>
                  </a:lnTo>
                  <a:lnTo>
                    <a:pt x="2767043" y="1439384"/>
                  </a:lnTo>
                  <a:lnTo>
                    <a:pt x="2736308" y="1470119"/>
                  </a:lnTo>
                  <a:lnTo>
                    <a:pt x="2700716" y="1495279"/>
                  </a:lnTo>
                  <a:lnTo>
                    <a:pt x="2660987" y="1514141"/>
                  </a:lnTo>
                  <a:lnTo>
                    <a:pt x="2617843" y="1525987"/>
                  </a:lnTo>
                  <a:lnTo>
                    <a:pt x="2572004" y="1530095"/>
                  </a:lnTo>
                  <a:lnTo>
                    <a:pt x="255015" y="1530095"/>
                  </a:lnTo>
                  <a:lnTo>
                    <a:pt x="209176" y="1525987"/>
                  </a:lnTo>
                  <a:lnTo>
                    <a:pt x="166032" y="1514141"/>
                  </a:lnTo>
                  <a:lnTo>
                    <a:pt x="126303" y="1495279"/>
                  </a:lnTo>
                  <a:lnTo>
                    <a:pt x="90711" y="1470119"/>
                  </a:lnTo>
                  <a:lnTo>
                    <a:pt x="59976" y="1439384"/>
                  </a:lnTo>
                  <a:lnTo>
                    <a:pt x="34816" y="1403792"/>
                  </a:lnTo>
                  <a:lnTo>
                    <a:pt x="15954" y="1364063"/>
                  </a:lnTo>
                  <a:lnTo>
                    <a:pt x="4108" y="1320919"/>
                  </a:lnTo>
                  <a:lnTo>
                    <a:pt x="0" y="1275079"/>
                  </a:lnTo>
                  <a:lnTo>
                    <a:pt x="0" y="25501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87195" y="3802379"/>
              <a:ext cx="236220" cy="339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9593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Outbound-only</a:t>
            </a:r>
            <a:r>
              <a:rPr sz="4000" spc="-360" dirty="0"/>
              <a:t> </a:t>
            </a:r>
            <a:r>
              <a:rPr sz="4000" spc="-170" dirty="0"/>
              <a:t>Internet</a:t>
            </a:r>
            <a:r>
              <a:rPr sz="4000" spc="-355" dirty="0"/>
              <a:t> </a:t>
            </a:r>
            <a:r>
              <a:rPr sz="4000" spc="-235" dirty="0"/>
              <a:t>access:</a:t>
            </a:r>
            <a:r>
              <a:rPr sz="4000" spc="-355" dirty="0"/>
              <a:t> </a:t>
            </a:r>
            <a:r>
              <a:rPr sz="4000" spc="15" dirty="0"/>
              <a:t>NAT</a:t>
            </a:r>
            <a:r>
              <a:rPr sz="4000" spc="-360" dirty="0"/>
              <a:t> </a:t>
            </a:r>
            <a:r>
              <a:rPr sz="4000" spc="-114" dirty="0"/>
              <a:t>gateway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95985" y="1488821"/>
            <a:ext cx="10496550" cy="4598670"/>
            <a:chOff x="895985" y="1488821"/>
            <a:chExt cx="10496550" cy="4598670"/>
          </a:xfrm>
        </p:grpSpPr>
        <p:sp>
          <p:nvSpPr>
            <p:cNvPr id="4" name="object 4"/>
            <p:cNvSpPr/>
            <p:nvPr/>
          </p:nvSpPr>
          <p:spPr>
            <a:xfrm>
              <a:off x="899160" y="1491996"/>
              <a:ext cx="10490200" cy="4592320"/>
            </a:xfrm>
            <a:custGeom>
              <a:avLst/>
              <a:gdLst/>
              <a:ahLst/>
              <a:cxnLst/>
              <a:rect l="l" t="t" r="r" b="b"/>
              <a:pathLst>
                <a:path w="10490200" h="4592320">
                  <a:moveTo>
                    <a:pt x="0" y="450850"/>
                  </a:moveTo>
                  <a:lnTo>
                    <a:pt x="2645" y="401716"/>
                  </a:lnTo>
                  <a:lnTo>
                    <a:pt x="10398" y="354117"/>
                  </a:lnTo>
                  <a:lnTo>
                    <a:pt x="22983" y="308327"/>
                  </a:lnTo>
                  <a:lnTo>
                    <a:pt x="40126" y="264622"/>
                  </a:lnTo>
                  <a:lnTo>
                    <a:pt x="61551" y="223275"/>
                  </a:lnTo>
                  <a:lnTo>
                    <a:pt x="86984" y="184562"/>
                  </a:lnTo>
                  <a:lnTo>
                    <a:pt x="116150" y="148758"/>
                  </a:lnTo>
                  <a:lnTo>
                    <a:pt x="148773" y="116136"/>
                  </a:lnTo>
                  <a:lnTo>
                    <a:pt x="184578" y="86973"/>
                  </a:lnTo>
                  <a:lnTo>
                    <a:pt x="223292" y="61543"/>
                  </a:lnTo>
                  <a:lnTo>
                    <a:pt x="264638" y="40120"/>
                  </a:lnTo>
                  <a:lnTo>
                    <a:pt x="308342" y="22979"/>
                  </a:lnTo>
                  <a:lnTo>
                    <a:pt x="354128" y="10396"/>
                  </a:lnTo>
                  <a:lnTo>
                    <a:pt x="401722" y="2644"/>
                  </a:lnTo>
                  <a:lnTo>
                    <a:pt x="450850" y="0"/>
                  </a:lnTo>
                  <a:lnTo>
                    <a:pt x="10038842" y="0"/>
                  </a:lnTo>
                  <a:lnTo>
                    <a:pt x="10087975" y="2644"/>
                  </a:lnTo>
                  <a:lnTo>
                    <a:pt x="10135574" y="10396"/>
                  </a:lnTo>
                  <a:lnTo>
                    <a:pt x="10181364" y="22979"/>
                  </a:lnTo>
                  <a:lnTo>
                    <a:pt x="10225069" y="40120"/>
                  </a:lnTo>
                  <a:lnTo>
                    <a:pt x="10266416" y="61543"/>
                  </a:lnTo>
                  <a:lnTo>
                    <a:pt x="10305129" y="86973"/>
                  </a:lnTo>
                  <a:lnTo>
                    <a:pt x="10340933" y="116136"/>
                  </a:lnTo>
                  <a:lnTo>
                    <a:pt x="10373555" y="148758"/>
                  </a:lnTo>
                  <a:lnTo>
                    <a:pt x="10402718" y="184562"/>
                  </a:lnTo>
                  <a:lnTo>
                    <a:pt x="10428148" y="223275"/>
                  </a:lnTo>
                  <a:lnTo>
                    <a:pt x="10449571" y="264622"/>
                  </a:lnTo>
                  <a:lnTo>
                    <a:pt x="10466712" y="308327"/>
                  </a:lnTo>
                  <a:lnTo>
                    <a:pt x="10479295" y="354117"/>
                  </a:lnTo>
                  <a:lnTo>
                    <a:pt x="10487047" y="401716"/>
                  </a:lnTo>
                  <a:lnTo>
                    <a:pt x="10489692" y="450850"/>
                  </a:lnTo>
                  <a:lnTo>
                    <a:pt x="10489692" y="4140987"/>
                  </a:lnTo>
                  <a:lnTo>
                    <a:pt x="10487047" y="4190109"/>
                  </a:lnTo>
                  <a:lnTo>
                    <a:pt x="10479295" y="4237699"/>
                  </a:lnTo>
                  <a:lnTo>
                    <a:pt x="10466712" y="4283482"/>
                  </a:lnTo>
                  <a:lnTo>
                    <a:pt x="10449571" y="4327183"/>
                  </a:lnTo>
                  <a:lnTo>
                    <a:pt x="10428148" y="4368527"/>
                  </a:lnTo>
                  <a:lnTo>
                    <a:pt x="10402718" y="4407238"/>
                  </a:lnTo>
                  <a:lnTo>
                    <a:pt x="10373555" y="4443042"/>
                  </a:lnTo>
                  <a:lnTo>
                    <a:pt x="10340933" y="4475664"/>
                  </a:lnTo>
                  <a:lnTo>
                    <a:pt x="10305129" y="4504828"/>
                  </a:lnTo>
                  <a:lnTo>
                    <a:pt x="10266416" y="4530261"/>
                  </a:lnTo>
                  <a:lnTo>
                    <a:pt x="10225069" y="4551686"/>
                  </a:lnTo>
                  <a:lnTo>
                    <a:pt x="10181364" y="4568828"/>
                  </a:lnTo>
                  <a:lnTo>
                    <a:pt x="10135574" y="4581413"/>
                  </a:lnTo>
                  <a:lnTo>
                    <a:pt x="10087975" y="4589166"/>
                  </a:lnTo>
                  <a:lnTo>
                    <a:pt x="10038842" y="4591812"/>
                  </a:lnTo>
                  <a:lnTo>
                    <a:pt x="450850" y="4591812"/>
                  </a:lnTo>
                  <a:lnTo>
                    <a:pt x="401722" y="4589166"/>
                  </a:lnTo>
                  <a:lnTo>
                    <a:pt x="354128" y="4581413"/>
                  </a:lnTo>
                  <a:lnTo>
                    <a:pt x="308342" y="4568828"/>
                  </a:lnTo>
                  <a:lnTo>
                    <a:pt x="264638" y="4551686"/>
                  </a:lnTo>
                  <a:lnTo>
                    <a:pt x="223292" y="4530261"/>
                  </a:lnTo>
                  <a:lnTo>
                    <a:pt x="184578" y="4504828"/>
                  </a:lnTo>
                  <a:lnTo>
                    <a:pt x="148773" y="4475664"/>
                  </a:lnTo>
                  <a:lnTo>
                    <a:pt x="116150" y="4443042"/>
                  </a:lnTo>
                  <a:lnTo>
                    <a:pt x="86984" y="4407238"/>
                  </a:lnTo>
                  <a:lnTo>
                    <a:pt x="61551" y="4368527"/>
                  </a:lnTo>
                  <a:lnTo>
                    <a:pt x="40126" y="4327183"/>
                  </a:lnTo>
                  <a:lnTo>
                    <a:pt x="22983" y="4283482"/>
                  </a:lnTo>
                  <a:lnTo>
                    <a:pt x="10398" y="4237699"/>
                  </a:lnTo>
                  <a:lnTo>
                    <a:pt x="2645" y="4190109"/>
                  </a:lnTo>
                  <a:lnTo>
                    <a:pt x="0" y="4140987"/>
                  </a:lnTo>
                  <a:lnTo>
                    <a:pt x="0" y="450850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9408" y="2014728"/>
              <a:ext cx="4002404" cy="3735704"/>
            </a:xfrm>
            <a:custGeom>
              <a:avLst/>
              <a:gdLst/>
              <a:ahLst/>
              <a:cxnLst/>
              <a:rect l="l" t="t" r="r" b="b"/>
              <a:pathLst>
                <a:path w="4002404" h="3735704">
                  <a:moveTo>
                    <a:pt x="0" y="622554"/>
                  </a:moveTo>
                  <a:lnTo>
                    <a:pt x="1873" y="573906"/>
                  </a:lnTo>
                  <a:lnTo>
                    <a:pt x="7400" y="526282"/>
                  </a:lnTo>
                  <a:lnTo>
                    <a:pt x="16444" y="479820"/>
                  </a:lnTo>
                  <a:lnTo>
                    <a:pt x="28864" y="434657"/>
                  </a:lnTo>
                  <a:lnTo>
                    <a:pt x="44524" y="390933"/>
                  </a:lnTo>
                  <a:lnTo>
                    <a:pt x="63283" y="348787"/>
                  </a:lnTo>
                  <a:lnTo>
                    <a:pt x="85005" y="308356"/>
                  </a:lnTo>
                  <a:lnTo>
                    <a:pt x="109550" y="269778"/>
                  </a:lnTo>
                  <a:lnTo>
                    <a:pt x="136780" y="233194"/>
                  </a:lnTo>
                  <a:lnTo>
                    <a:pt x="166556" y="198740"/>
                  </a:lnTo>
                  <a:lnTo>
                    <a:pt x="198740" y="166556"/>
                  </a:lnTo>
                  <a:lnTo>
                    <a:pt x="233194" y="136780"/>
                  </a:lnTo>
                  <a:lnTo>
                    <a:pt x="269778" y="109550"/>
                  </a:lnTo>
                  <a:lnTo>
                    <a:pt x="308355" y="85005"/>
                  </a:lnTo>
                  <a:lnTo>
                    <a:pt x="348787" y="63283"/>
                  </a:lnTo>
                  <a:lnTo>
                    <a:pt x="390933" y="44524"/>
                  </a:lnTo>
                  <a:lnTo>
                    <a:pt x="434657" y="28864"/>
                  </a:lnTo>
                  <a:lnTo>
                    <a:pt x="479820" y="16444"/>
                  </a:lnTo>
                  <a:lnTo>
                    <a:pt x="526282" y="7400"/>
                  </a:lnTo>
                  <a:lnTo>
                    <a:pt x="573906" y="1873"/>
                  </a:lnTo>
                  <a:lnTo>
                    <a:pt x="622554" y="0"/>
                  </a:lnTo>
                  <a:lnTo>
                    <a:pt x="3379469" y="0"/>
                  </a:lnTo>
                  <a:lnTo>
                    <a:pt x="3428117" y="1873"/>
                  </a:lnTo>
                  <a:lnTo>
                    <a:pt x="3475741" y="7400"/>
                  </a:lnTo>
                  <a:lnTo>
                    <a:pt x="3522203" y="16444"/>
                  </a:lnTo>
                  <a:lnTo>
                    <a:pt x="3567366" y="28864"/>
                  </a:lnTo>
                  <a:lnTo>
                    <a:pt x="3611090" y="44524"/>
                  </a:lnTo>
                  <a:lnTo>
                    <a:pt x="3653236" y="63283"/>
                  </a:lnTo>
                  <a:lnTo>
                    <a:pt x="3693667" y="85005"/>
                  </a:lnTo>
                  <a:lnTo>
                    <a:pt x="3732245" y="109550"/>
                  </a:lnTo>
                  <a:lnTo>
                    <a:pt x="3768829" y="136780"/>
                  </a:lnTo>
                  <a:lnTo>
                    <a:pt x="3803283" y="166556"/>
                  </a:lnTo>
                  <a:lnTo>
                    <a:pt x="3835467" y="198740"/>
                  </a:lnTo>
                  <a:lnTo>
                    <a:pt x="3865243" y="233194"/>
                  </a:lnTo>
                  <a:lnTo>
                    <a:pt x="3892473" y="269778"/>
                  </a:lnTo>
                  <a:lnTo>
                    <a:pt x="3917018" y="308355"/>
                  </a:lnTo>
                  <a:lnTo>
                    <a:pt x="3938740" y="348787"/>
                  </a:lnTo>
                  <a:lnTo>
                    <a:pt x="3957499" y="390933"/>
                  </a:lnTo>
                  <a:lnTo>
                    <a:pt x="3973159" y="434657"/>
                  </a:lnTo>
                  <a:lnTo>
                    <a:pt x="3985579" y="479820"/>
                  </a:lnTo>
                  <a:lnTo>
                    <a:pt x="3994623" y="526282"/>
                  </a:lnTo>
                  <a:lnTo>
                    <a:pt x="4000150" y="573906"/>
                  </a:lnTo>
                  <a:lnTo>
                    <a:pt x="4002024" y="622554"/>
                  </a:lnTo>
                  <a:lnTo>
                    <a:pt x="4002024" y="3112770"/>
                  </a:lnTo>
                  <a:lnTo>
                    <a:pt x="4000150" y="3161417"/>
                  </a:lnTo>
                  <a:lnTo>
                    <a:pt x="3994623" y="3209041"/>
                  </a:lnTo>
                  <a:lnTo>
                    <a:pt x="3985579" y="3255503"/>
                  </a:lnTo>
                  <a:lnTo>
                    <a:pt x="3973159" y="3300666"/>
                  </a:lnTo>
                  <a:lnTo>
                    <a:pt x="3957499" y="3344390"/>
                  </a:lnTo>
                  <a:lnTo>
                    <a:pt x="3938740" y="3386536"/>
                  </a:lnTo>
                  <a:lnTo>
                    <a:pt x="3917018" y="3426968"/>
                  </a:lnTo>
                  <a:lnTo>
                    <a:pt x="3892473" y="3465545"/>
                  </a:lnTo>
                  <a:lnTo>
                    <a:pt x="3865243" y="3502129"/>
                  </a:lnTo>
                  <a:lnTo>
                    <a:pt x="3835467" y="3536583"/>
                  </a:lnTo>
                  <a:lnTo>
                    <a:pt x="3803283" y="3568767"/>
                  </a:lnTo>
                  <a:lnTo>
                    <a:pt x="3768829" y="3598543"/>
                  </a:lnTo>
                  <a:lnTo>
                    <a:pt x="3732245" y="3625773"/>
                  </a:lnTo>
                  <a:lnTo>
                    <a:pt x="3693668" y="3650318"/>
                  </a:lnTo>
                  <a:lnTo>
                    <a:pt x="3653236" y="3672040"/>
                  </a:lnTo>
                  <a:lnTo>
                    <a:pt x="3611090" y="3690799"/>
                  </a:lnTo>
                  <a:lnTo>
                    <a:pt x="3567366" y="3706459"/>
                  </a:lnTo>
                  <a:lnTo>
                    <a:pt x="3522203" y="3718879"/>
                  </a:lnTo>
                  <a:lnTo>
                    <a:pt x="3475741" y="3727923"/>
                  </a:lnTo>
                  <a:lnTo>
                    <a:pt x="3428117" y="3733450"/>
                  </a:lnTo>
                  <a:lnTo>
                    <a:pt x="3379469" y="3735324"/>
                  </a:lnTo>
                  <a:lnTo>
                    <a:pt x="622554" y="3735324"/>
                  </a:lnTo>
                  <a:lnTo>
                    <a:pt x="573906" y="3733450"/>
                  </a:lnTo>
                  <a:lnTo>
                    <a:pt x="526282" y="3727923"/>
                  </a:lnTo>
                  <a:lnTo>
                    <a:pt x="479820" y="3718879"/>
                  </a:lnTo>
                  <a:lnTo>
                    <a:pt x="434657" y="3706459"/>
                  </a:lnTo>
                  <a:lnTo>
                    <a:pt x="390933" y="3690799"/>
                  </a:lnTo>
                  <a:lnTo>
                    <a:pt x="348787" y="3672040"/>
                  </a:lnTo>
                  <a:lnTo>
                    <a:pt x="308355" y="3650318"/>
                  </a:lnTo>
                  <a:lnTo>
                    <a:pt x="269778" y="3625773"/>
                  </a:lnTo>
                  <a:lnTo>
                    <a:pt x="233194" y="3598543"/>
                  </a:lnTo>
                  <a:lnTo>
                    <a:pt x="198740" y="3568767"/>
                  </a:lnTo>
                  <a:lnTo>
                    <a:pt x="166556" y="3536583"/>
                  </a:lnTo>
                  <a:lnTo>
                    <a:pt x="136780" y="3502129"/>
                  </a:lnTo>
                  <a:lnTo>
                    <a:pt x="109550" y="3465545"/>
                  </a:lnTo>
                  <a:lnTo>
                    <a:pt x="85005" y="3426968"/>
                  </a:lnTo>
                  <a:lnTo>
                    <a:pt x="63283" y="3386536"/>
                  </a:lnTo>
                  <a:lnTo>
                    <a:pt x="44524" y="3344390"/>
                  </a:lnTo>
                  <a:lnTo>
                    <a:pt x="28864" y="3300666"/>
                  </a:lnTo>
                  <a:lnTo>
                    <a:pt x="16444" y="3255503"/>
                  </a:lnTo>
                  <a:lnTo>
                    <a:pt x="7400" y="3209041"/>
                  </a:lnTo>
                  <a:lnTo>
                    <a:pt x="1873" y="3161417"/>
                  </a:lnTo>
                  <a:lnTo>
                    <a:pt x="0" y="3112770"/>
                  </a:lnTo>
                  <a:lnTo>
                    <a:pt x="0" y="62255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88767" y="5303901"/>
            <a:ext cx="154305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29155" y="1152144"/>
            <a:ext cx="9217660" cy="4598670"/>
            <a:chOff x="1629155" y="1152144"/>
            <a:chExt cx="9217660" cy="4598670"/>
          </a:xfrm>
        </p:grpSpPr>
        <p:sp>
          <p:nvSpPr>
            <p:cNvPr id="8" name="object 8"/>
            <p:cNvSpPr/>
            <p:nvPr/>
          </p:nvSpPr>
          <p:spPr>
            <a:xfrm>
              <a:off x="1629155" y="1819656"/>
              <a:ext cx="236219" cy="3398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0427" y="1152144"/>
              <a:ext cx="990600" cy="643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1235" y="2010155"/>
              <a:ext cx="4000500" cy="3735704"/>
            </a:xfrm>
            <a:custGeom>
              <a:avLst/>
              <a:gdLst/>
              <a:ahLst/>
              <a:cxnLst/>
              <a:rect l="l" t="t" r="r" b="b"/>
              <a:pathLst>
                <a:path w="4000500" h="3735704">
                  <a:moveTo>
                    <a:pt x="0" y="622554"/>
                  </a:moveTo>
                  <a:lnTo>
                    <a:pt x="1873" y="573906"/>
                  </a:lnTo>
                  <a:lnTo>
                    <a:pt x="7400" y="526282"/>
                  </a:lnTo>
                  <a:lnTo>
                    <a:pt x="16444" y="479820"/>
                  </a:lnTo>
                  <a:lnTo>
                    <a:pt x="28864" y="434657"/>
                  </a:lnTo>
                  <a:lnTo>
                    <a:pt x="44524" y="390933"/>
                  </a:lnTo>
                  <a:lnTo>
                    <a:pt x="63283" y="348787"/>
                  </a:lnTo>
                  <a:lnTo>
                    <a:pt x="85005" y="308356"/>
                  </a:lnTo>
                  <a:lnTo>
                    <a:pt x="109550" y="269778"/>
                  </a:lnTo>
                  <a:lnTo>
                    <a:pt x="136780" y="233194"/>
                  </a:lnTo>
                  <a:lnTo>
                    <a:pt x="166556" y="198740"/>
                  </a:lnTo>
                  <a:lnTo>
                    <a:pt x="198740" y="166556"/>
                  </a:lnTo>
                  <a:lnTo>
                    <a:pt x="233194" y="136780"/>
                  </a:lnTo>
                  <a:lnTo>
                    <a:pt x="269778" y="109550"/>
                  </a:lnTo>
                  <a:lnTo>
                    <a:pt x="308356" y="85005"/>
                  </a:lnTo>
                  <a:lnTo>
                    <a:pt x="348787" y="63283"/>
                  </a:lnTo>
                  <a:lnTo>
                    <a:pt x="390933" y="44524"/>
                  </a:lnTo>
                  <a:lnTo>
                    <a:pt x="434657" y="28864"/>
                  </a:lnTo>
                  <a:lnTo>
                    <a:pt x="479820" y="16444"/>
                  </a:lnTo>
                  <a:lnTo>
                    <a:pt x="526282" y="7400"/>
                  </a:lnTo>
                  <a:lnTo>
                    <a:pt x="573906" y="1873"/>
                  </a:lnTo>
                  <a:lnTo>
                    <a:pt x="622554" y="0"/>
                  </a:lnTo>
                  <a:lnTo>
                    <a:pt x="3377946" y="0"/>
                  </a:lnTo>
                  <a:lnTo>
                    <a:pt x="3426593" y="1873"/>
                  </a:lnTo>
                  <a:lnTo>
                    <a:pt x="3474217" y="7400"/>
                  </a:lnTo>
                  <a:lnTo>
                    <a:pt x="3520679" y="16444"/>
                  </a:lnTo>
                  <a:lnTo>
                    <a:pt x="3565842" y="28864"/>
                  </a:lnTo>
                  <a:lnTo>
                    <a:pt x="3609566" y="44524"/>
                  </a:lnTo>
                  <a:lnTo>
                    <a:pt x="3651712" y="63283"/>
                  </a:lnTo>
                  <a:lnTo>
                    <a:pt x="3692144" y="85005"/>
                  </a:lnTo>
                  <a:lnTo>
                    <a:pt x="3730721" y="109550"/>
                  </a:lnTo>
                  <a:lnTo>
                    <a:pt x="3767305" y="136780"/>
                  </a:lnTo>
                  <a:lnTo>
                    <a:pt x="3801759" y="166556"/>
                  </a:lnTo>
                  <a:lnTo>
                    <a:pt x="3833943" y="198740"/>
                  </a:lnTo>
                  <a:lnTo>
                    <a:pt x="3863719" y="233194"/>
                  </a:lnTo>
                  <a:lnTo>
                    <a:pt x="3890949" y="269778"/>
                  </a:lnTo>
                  <a:lnTo>
                    <a:pt x="3915494" y="308355"/>
                  </a:lnTo>
                  <a:lnTo>
                    <a:pt x="3937216" y="348787"/>
                  </a:lnTo>
                  <a:lnTo>
                    <a:pt x="3955975" y="390933"/>
                  </a:lnTo>
                  <a:lnTo>
                    <a:pt x="3971635" y="434657"/>
                  </a:lnTo>
                  <a:lnTo>
                    <a:pt x="3984055" y="479820"/>
                  </a:lnTo>
                  <a:lnTo>
                    <a:pt x="3993099" y="526282"/>
                  </a:lnTo>
                  <a:lnTo>
                    <a:pt x="3998626" y="573906"/>
                  </a:lnTo>
                  <a:lnTo>
                    <a:pt x="4000500" y="622554"/>
                  </a:lnTo>
                  <a:lnTo>
                    <a:pt x="4000500" y="3112770"/>
                  </a:lnTo>
                  <a:lnTo>
                    <a:pt x="3998626" y="3161417"/>
                  </a:lnTo>
                  <a:lnTo>
                    <a:pt x="3993099" y="3209041"/>
                  </a:lnTo>
                  <a:lnTo>
                    <a:pt x="3984055" y="3255503"/>
                  </a:lnTo>
                  <a:lnTo>
                    <a:pt x="3971635" y="3300666"/>
                  </a:lnTo>
                  <a:lnTo>
                    <a:pt x="3955975" y="3344390"/>
                  </a:lnTo>
                  <a:lnTo>
                    <a:pt x="3937216" y="3386536"/>
                  </a:lnTo>
                  <a:lnTo>
                    <a:pt x="3915494" y="3426968"/>
                  </a:lnTo>
                  <a:lnTo>
                    <a:pt x="3890949" y="3465545"/>
                  </a:lnTo>
                  <a:lnTo>
                    <a:pt x="3863719" y="3502129"/>
                  </a:lnTo>
                  <a:lnTo>
                    <a:pt x="3833943" y="3536583"/>
                  </a:lnTo>
                  <a:lnTo>
                    <a:pt x="3801759" y="3568767"/>
                  </a:lnTo>
                  <a:lnTo>
                    <a:pt x="3767305" y="3598543"/>
                  </a:lnTo>
                  <a:lnTo>
                    <a:pt x="3730721" y="3625773"/>
                  </a:lnTo>
                  <a:lnTo>
                    <a:pt x="3692143" y="3650318"/>
                  </a:lnTo>
                  <a:lnTo>
                    <a:pt x="3651712" y="3672040"/>
                  </a:lnTo>
                  <a:lnTo>
                    <a:pt x="3609566" y="3690799"/>
                  </a:lnTo>
                  <a:lnTo>
                    <a:pt x="3565842" y="3706459"/>
                  </a:lnTo>
                  <a:lnTo>
                    <a:pt x="3520679" y="3718879"/>
                  </a:lnTo>
                  <a:lnTo>
                    <a:pt x="3474217" y="3727923"/>
                  </a:lnTo>
                  <a:lnTo>
                    <a:pt x="3426593" y="3733450"/>
                  </a:lnTo>
                  <a:lnTo>
                    <a:pt x="3377946" y="3735324"/>
                  </a:lnTo>
                  <a:lnTo>
                    <a:pt x="622554" y="3735324"/>
                  </a:lnTo>
                  <a:lnTo>
                    <a:pt x="573906" y="3733450"/>
                  </a:lnTo>
                  <a:lnTo>
                    <a:pt x="526282" y="3727923"/>
                  </a:lnTo>
                  <a:lnTo>
                    <a:pt x="479820" y="3718879"/>
                  </a:lnTo>
                  <a:lnTo>
                    <a:pt x="434657" y="3706459"/>
                  </a:lnTo>
                  <a:lnTo>
                    <a:pt x="390933" y="3690799"/>
                  </a:lnTo>
                  <a:lnTo>
                    <a:pt x="348787" y="3672040"/>
                  </a:lnTo>
                  <a:lnTo>
                    <a:pt x="308355" y="3650318"/>
                  </a:lnTo>
                  <a:lnTo>
                    <a:pt x="269778" y="3625773"/>
                  </a:lnTo>
                  <a:lnTo>
                    <a:pt x="233194" y="3598543"/>
                  </a:lnTo>
                  <a:lnTo>
                    <a:pt x="198740" y="3568767"/>
                  </a:lnTo>
                  <a:lnTo>
                    <a:pt x="166556" y="3536583"/>
                  </a:lnTo>
                  <a:lnTo>
                    <a:pt x="136780" y="3502129"/>
                  </a:lnTo>
                  <a:lnTo>
                    <a:pt x="109550" y="3465545"/>
                  </a:lnTo>
                  <a:lnTo>
                    <a:pt x="85005" y="3426968"/>
                  </a:lnTo>
                  <a:lnTo>
                    <a:pt x="63283" y="3386536"/>
                  </a:lnTo>
                  <a:lnTo>
                    <a:pt x="44524" y="3344390"/>
                  </a:lnTo>
                  <a:lnTo>
                    <a:pt x="28864" y="3300666"/>
                  </a:lnTo>
                  <a:lnTo>
                    <a:pt x="16444" y="3255503"/>
                  </a:lnTo>
                  <a:lnTo>
                    <a:pt x="7400" y="3209041"/>
                  </a:lnTo>
                  <a:lnTo>
                    <a:pt x="1873" y="3161417"/>
                  </a:lnTo>
                  <a:lnTo>
                    <a:pt x="0" y="3112770"/>
                  </a:lnTo>
                  <a:lnTo>
                    <a:pt x="0" y="62255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16061" y="5297551"/>
            <a:ext cx="14535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8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94432" y="1034796"/>
            <a:ext cx="7992109" cy="4052570"/>
            <a:chOff x="2694432" y="1034796"/>
            <a:chExt cx="7992109" cy="4052570"/>
          </a:xfrm>
        </p:grpSpPr>
        <p:sp>
          <p:nvSpPr>
            <p:cNvPr id="13" name="object 13"/>
            <p:cNvSpPr/>
            <p:nvPr/>
          </p:nvSpPr>
          <p:spPr>
            <a:xfrm>
              <a:off x="7110984" y="1815084"/>
              <a:ext cx="236220" cy="3398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7960" y="3970019"/>
              <a:ext cx="1109472" cy="11094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5235" y="2592324"/>
              <a:ext cx="1109472" cy="11094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94432" y="2589276"/>
              <a:ext cx="1109471" cy="1109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65235" y="3977640"/>
              <a:ext cx="1109472" cy="1109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93279" y="3320796"/>
              <a:ext cx="819912" cy="8199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63327" y="1034796"/>
              <a:ext cx="822959" cy="8229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67783" y="3317747"/>
              <a:ext cx="822960" cy="8229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3327" y="4125468"/>
              <a:ext cx="822959" cy="822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86188" y="1874520"/>
              <a:ext cx="784860" cy="2225040"/>
            </a:xfrm>
            <a:custGeom>
              <a:avLst/>
              <a:gdLst/>
              <a:ahLst/>
              <a:cxnLst/>
              <a:rect l="l" t="t" r="r" b="b"/>
              <a:pathLst>
                <a:path w="784859" h="2225040">
                  <a:moveTo>
                    <a:pt x="392429" y="0"/>
                  </a:moveTo>
                  <a:lnTo>
                    <a:pt x="0" y="392429"/>
                  </a:lnTo>
                  <a:lnTo>
                    <a:pt x="196214" y="392429"/>
                  </a:lnTo>
                  <a:lnTo>
                    <a:pt x="196214" y="2225040"/>
                  </a:lnTo>
                  <a:lnTo>
                    <a:pt x="588644" y="2225040"/>
                  </a:lnTo>
                  <a:lnTo>
                    <a:pt x="588644" y="392429"/>
                  </a:lnTo>
                  <a:lnTo>
                    <a:pt x="784859" y="392429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105306" y="2479598"/>
            <a:ext cx="366395" cy="12128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0.0.0.0/0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05984" y="1104900"/>
            <a:ext cx="4640580" cy="3065145"/>
            <a:chOff x="5205984" y="1104900"/>
            <a:chExt cx="4640580" cy="3065145"/>
          </a:xfrm>
        </p:grpSpPr>
        <p:sp>
          <p:nvSpPr>
            <p:cNvPr id="25" name="object 25"/>
            <p:cNvSpPr/>
            <p:nvPr/>
          </p:nvSpPr>
          <p:spPr>
            <a:xfrm>
              <a:off x="5205984" y="3288792"/>
              <a:ext cx="1960245" cy="881380"/>
            </a:xfrm>
            <a:custGeom>
              <a:avLst/>
              <a:gdLst/>
              <a:ahLst/>
              <a:cxnLst/>
              <a:rect l="l" t="t" r="r" b="b"/>
              <a:pathLst>
                <a:path w="1960245" h="881379">
                  <a:moveTo>
                    <a:pt x="1519427" y="0"/>
                  </a:moveTo>
                  <a:lnTo>
                    <a:pt x="1519427" y="220218"/>
                  </a:lnTo>
                  <a:lnTo>
                    <a:pt x="0" y="220218"/>
                  </a:lnTo>
                  <a:lnTo>
                    <a:pt x="0" y="660654"/>
                  </a:lnTo>
                  <a:lnTo>
                    <a:pt x="1519427" y="660654"/>
                  </a:lnTo>
                  <a:lnTo>
                    <a:pt x="1519427" y="880872"/>
                  </a:lnTo>
                  <a:lnTo>
                    <a:pt x="1959864" y="440436"/>
                  </a:lnTo>
                  <a:lnTo>
                    <a:pt x="1519427" y="0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14616" y="2766060"/>
              <a:ext cx="777240" cy="7787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68440" y="1104900"/>
              <a:ext cx="3278504" cy="1852295"/>
            </a:xfrm>
            <a:custGeom>
              <a:avLst/>
              <a:gdLst/>
              <a:ahLst/>
              <a:cxnLst/>
              <a:rect l="l" t="t" r="r" b="b"/>
              <a:pathLst>
                <a:path w="3278504" h="1852295">
                  <a:moveTo>
                    <a:pt x="3278124" y="0"/>
                  </a:moveTo>
                  <a:lnTo>
                    <a:pt x="0" y="0"/>
                  </a:lnTo>
                  <a:lnTo>
                    <a:pt x="0" y="594360"/>
                  </a:lnTo>
                  <a:lnTo>
                    <a:pt x="546353" y="594360"/>
                  </a:lnTo>
                  <a:lnTo>
                    <a:pt x="911225" y="1852040"/>
                  </a:lnTo>
                  <a:lnTo>
                    <a:pt x="1365884" y="594360"/>
                  </a:lnTo>
                  <a:lnTo>
                    <a:pt x="3278124" y="594360"/>
                  </a:lnTo>
                  <a:lnTo>
                    <a:pt x="3278124" y="0"/>
                  </a:lnTo>
                  <a:close/>
                </a:path>
              </a:pathLst>
            </a:custGeom>
            <a:solidFill>
              <a:srgbClr val="FF2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48450" y="1185798"/>
            <a:ext cx="2927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Public 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IP:</a:t>
            </a:r>
            <a:r>
              <a:rPr sz="24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54.161.0.39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6879" y="4167885"/>
            <a:ext cx="3278504" cy="1022985"/>
          </a:xfrm>
          <a:custGeom>
            <a:avLst/>
            <a:gdLst/>
            <a:ahLst/>
            <a:cxnLst/>
            <a:rect l="l" t="t" r="r" b="b"/>
            <a:pathLst>
              <a:path w="3278504" h="1022985">
                <a:moveTo>
                  <a:pt x="2079752" y="0"/>
                </a:moveTo>
                <a:lnTo>
                  <a:pt x="1912239" y="426974"/>
                </a:lnTo>
                <a:lnTo>
                  <a:pt x="0" y="426974"/>
                </a:lnTo>
                <a:lnTo>
                  <a:pt x="0" y="1022857"/>
                </a:lnTo>
                <a:lnTo>
                  <a:pt x="3278124" y="1022857"/>
                </a:lnTo>
                <a:lnTo>
                  <a:pt x="3278124" y="426974"/>
                </a:lnTo>
                <a:lnTo>
                  <a:pt x="2731770" y="426974"/>
                </a:lnTo>
                <a:lnTo>
                  <a:pt x="2079752" y="0"/>
                </a:lnTo>
                <a:close/>
              </a:path>
            </a:pathLst>
          </a:custGeom>
          <a:solidFill>
            <a:srgbClr val="FF2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70016" y="3526663"/>
            <a:ext cx="1930400" cy="154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0.0.0.0/0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NAT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gateway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811" y="1865376"/>
            <a:ext cx="7178040" cy="1612900"/>
            <a:chOff x="19811" y="1865376"/>
            <a:chExt cx="7178040" cy="1612900"/>
          </a:xfrm>
        </p:grpSpPr>
        <p:sp>
          <p:nvSpPr>
            <p:cNvPr id="32" name="object 32"/>
            <p:cNvSpPr/>
            <p:nvPr/>
          </p:nvSpPr>
          <p:spPr>
            <a:xfrm>
              <a:off x="19811" y="1865376"/>
              <a:ext cx="7178040" cy="16123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819" y="1929384"/>
              <a:ext cx="6999732" cy="14340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69" y="1910334"/>
              <a:ext cx="7038340" cy="1472565"/>
            </a:xfrm>
            <a:custGeom>
              <a:avLst/>
              <a:gdLst/>
              <a:ahLst/>
              <a:cxnLst/>
              <a:rect l="l" t="t" r="r" b="b"/>
              <a:pathLst>
                <a:path w="7038340" h="1472564">
                  <a:moveTo>
                    <a:pt x="0" y="1472184"/>
                  </a:moveTo>
                  <a:lnTo>
                    <a:pt x="7037832" y="1472184"/>
                  </a:lnTo>
                  <a:lnTo>
                    <a:pt x="7037832" y="0"/>
                  </a:lnTo>
                  <a:lnTo>
                    <a:pt x="0" y="0"/>
                  </a:lnTo>
                  <a:lnTo>
                    <a:pt x="0" y="1472184"/>
                  </a:lnTo>
                  <a:close/>
                </a:path>
              </a:pathLst>
            </a:custGeom>
            <a:ln w="38100">
              <a:solidFill>
                <a:srgbClr val="8B2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4976" y="3209670"/>
            <a:ext cx="1511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172.31.0.128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8582" y="4912614"/>
            <a:ext cx="1511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172.31.0.129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8994" y="3044189"/>
            <a:ext cx="1370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172.31.1.24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6883" y="4932426"/>
            <a:ext cx="1370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172.31.1.27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81973" y="1867662"/>
            <a:ext cx="9442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D231AA"/>
                </a:solidFill>
                <a:latin typeface="Arial"/>
                <a:cs typeface="Arial"/>
              </a:rPr>
              <a:t>54.4.5</a:t>
            </a:r>
            <a:r>
              <a:rPr sz="2000" spc="-10" dirty="0">
                <a:solidFill>
                  <a:srgbClr val="D231AA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D231AA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8973" y="3748277"/>
            <a:ext cx="944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231AA"/>
                </a:solidFill>
                <a:latin typeface="Arial"/>
                <a:cs typeface="Arial"/>
              </a:rPr>
              <a:t>54.2.3</a:t>
            </a:r>
            <a:r>
              <a:rPr sz="2000" spc="-10" dirty="0">
                <a:solidFill>
                  <a:srgbClr val="D231AA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D231AA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3058" y="5692851"/>
            <a:ext cx="476186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Amazon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Private Cloud (Amazon</a:t>
            </a:r>
            <a:r>
              <a:rPr sz="185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VPC)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25652" y="289559"/>
            <a:ext cx="10495915" cy="5381625"/>
            <a:chOff x="1025652" y="289559"/>
            <a:chExt cx="10495915" cy="5381625"/>
          </a:xfrm>
        </p:grpSpPr>
        <p:sp>
          <p:nvSpPr>
            <p:cNvPr id="10" name="object 10"/>
            <p:cNvSpPr/>
            <p:nvPr/>
          </p:nvSpPr>
          <p:spPr>
            <a:xfrm>
              <a:off x="1380744" y="2221992"/>
              <a:ext cx="3866515" cy="3081655"/>
            </a:xfrm>
            <a:custGeom>
              <a:avLst/>
              <a:gdLst/>
              <a:ahLst/>
              <a:cxnLst/>
              <a:rect l="l" t="t" r="r" b="b"/>
              <a:pathLst>
                <a:path w="3866515" h="3081654">
                  <a:moveTo>
                    <a:pt x="0" y="302513"/>
                  </a:moveTo>
                  <a:lnTo>
                    <a:pt x="3961" y="253461"/>
                  </a:lnTo>
                  <a:lnTo>
                    <a:pt x="15428" y="206922"/>
                  </a:lnTo>
                  <a:lnTo>
                    <a:pt x="33779" y="163521"/>
                  </a:lnTo>
                  <a:lnTo>
                    <a:pt x="58387" y="123882"/>
                  </a:lnTo>
                  <a:lnTo>
                    <a:pt x="88630" y="88630"/>
                  </a:lnTo>
                  <a:lnTo>
                    <a:pt x="123882" y="58387"/>
                  </a:lnTo>
                  <a:lnTo>
                    <a:pt x="163521" y="33779"/>
                  </a:lnTo>
                  <a:lnTo>
                    <a:pt x="206922" y="15428"/>
                  </a:lnTo>
                  <a:lnTo>
                    <a:pt x="253461" y="3961"/>
                  </a:lnTo>
                  <a:lnTo>
                    <a:pt x="302513" y="0"/>
                  </a:lnTo>
                  <a:lnTo>
                    <a:pt x="3563874" y="0"/>
                  </a:lnTo>
                  <a:lnTo>
                    <a:pt x="3612926" y="3961"/>
                  </a:lnTo>
                  <a:lnTo>
                    <a:pt x="3659465" y="15428"/>
                  </a:lnTo>
                  <a:lnTo>
                    <a:pt x="3702866" y="33779"/>
                  </a:lnTo>
                  <a:lnTo>
                    <a:pt x="3742505" y="58387"/>
                  </a:lnTo>
                  <a:lnTo>
                    <a:pt x="3777757" y="88630"/>
                  </a:lnTo>
                  <a:lnTo>
                    <a:pt x="3808000" y="123882"/>
                  </a:lnTo>
                  <a:lnTo>
                    <a:pt x="3832608" y="163521"/>
                  </a:lnTo>
                  <a:lnTo>
                    <a:pt x="3850959" y="206922"/>
                  </a:lnTo>
                  <a:lnTo>
                    <a:pt x="3862426" y="253461"/>
                  </a:lnTo>
                  <a:lnTo>
                    <a:pt x="3866388" y="302513"/>
                  </a:lnTo>
                  <a:lnTo>
                    <a:pt x="3866388" y="2779014"/>
                  </a:lnTo>
                  <a:lnTo>
                    <a:pt x="3862426" y="2828066"/>
                  </a:lnTo>
                  <a:lnTo>
                    <a:pt x="3850959" y="2874605"/>
                  </a:lnTo>
                  <a:lnTo>
                    <a:pt x="3832608" y="2918006"/>
                  </a:lnTo>
                  <a:lnTo>
                    <a:pt x="3808000" y="2957645"/>
                  </a:lnTo>
                  <a:lnTo>
                    <a:pt x="3777757" y="2992897"/>
                  </a:lnTo>
                  <a:lnTo>
                    <a:pt x="3742505" y="3023140"/>
                  </a:lnTo>
                  <a:lnTo>
                    <a:pt x="3702866" y="3047748"/>
                  </a:lnTo>
                  <a:lnTo>
                    <a:pt x="3659465" y="3066099"/>
                  </a:lnTo>
                  <a:lnTo>
                    <a:pt x="3612926" y="3077566"/>
                  </a:lnTo>
                  <a:lnTo>
                    <a:pt x="3563874" y="3081528"/>
                  </a:lnTo>
                  <a:lnTo>
                    <a:pt x="302513" y="3081528"/>
                  </a:lnTo>
                  <a:lnTo>
                    <a:pt x="253461" y="3077566"/>
                  </a:lnTo>
                  <a:lnTo>
                    <a:pt x="206922" y="3066099"/>
                  </a:lnTo>
                  <a:lnTo>
                    <a:pt x="163521" y="3047748"/>
                  </a:lnTo>
                  <a:lnTo>
                    <a:pt x="123882" y="3023140"/>
                  </a:lnTo>
                  <a:lnTo>
                    <a:pt x="88630" y="2992897"/>
                  </a:lnTo>
                  <a:lnTo>
                    <a:pt x="58387" y="2957645"/>
                  </a:lnTo>
                  <a:lnTo>
                    <a:pt x="33779" y="2918006"/>
                  </a:lnTo>
                  <a:lnTo>
                    <a:pt x="15428" y="2874605"/>
                  </a:lnTo>
                  <a:lnTo>
                    <a:pt x="3961" y="2828066"/>
                  </a:lnTo>
                  <a:lnTo>
                    <a:pt x="0" y="2779014"/>
                  </a:lnTo>
                  <a:lnTo>
                    <a:pt x="0" y="302513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4312" y="1946148"/>
              <a:ext cx="295656" cy="4251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6155" y="4328159"/>
              <a:ext cx="822960" cy="822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71131" y="1869948"/>
              <a:ext cx="3560445" cy="3434079"/>
            </a:xfrm>
            <a:custGeom>
              <a:avLst/>
              <a:gdLst/>
              <a:ahLst/>
              <a:cxnLst/>
              <a:rect l="l" t="t" r="r" b="b"/>
              <a:pathLst>
                <a:path w="3560445" h="3434079">
                  <a:moveTo>
                    <a:pt x="0" y="337057"/>
                  </a:moveTo>
                  <a:lnTo>
                    <a:pt x="3076" y="291314"/>
                  </a:lnTo>
                  <a:lnTo>
                    <a:pt x="12037" y="247444"/>
                  </a:lnTo>
                  <a:lnTo>
                    <a:pt x="26483" y="205847"/>
                  </a:lnTo>
                  <a:lnTo>
                    <a:pt x="46011" y="166925"/>
                  </a:lnTo>
                  <a:lnTo>
                    <a:pt x="70221" y="131079"/>
                  </a:lnTo>
                  <a:lnTo>
                    <a:pt x="98710" y="98710"/>
                  </a:lnTo>
                  <a:lnTo>
                    <a:pt x="131079" y="70221"/>
                  </a:lnTo>
                  <a:lnTo>
                    <a:pt x="166925" y="46011"/>
                  </a:lnTo>
                  <a:lnTo>
                    <a:pt x="205847" y="26483"/>
                  </a:lnTo>
                  <a:lnTo>
                    <a:pt x="247444" y="12037"/>
                  </a:lnTo>
                  <a:lnTo>
                    <a:pt x="291314" y="3076"/>
                  </a:lnTo>
                  <a:lnTo>
                    <a:pt x="337058" y="0"/>
                  </a:lnTo>
                  <a:lnTo>
                    <a:pt x="3223006" y="0"/>
                  </a:lnTo>
                  <a:lnTo>
                    <a:pt x="3268749" y="3076"/>
                  </a:lnTo>
                  <a:lnTo>
                    <a:pt x="3312619" y="12037"/>
                  </a:lnTo>
                  <a:lnTo>
                    <a:pt x="3354216" y="26483"/>
                  </a:lnTo>
                  <a:lnTo>
                    <a:pt x="3393138" y="46011"/>
                  </a:lnTo>
                  <a:lnTo>
                    <a:pt x="3428984" y="70221"/>
                  </a:lnTo>
                  <a:lnTo>
                    <a:pt x="3461353" y="98710"/>
                  </a:lnTo>
                  <a:lnTo>
                    <a:pt x="3489842" y="131079"/>
                  </a:lnTo>
                  <a:lnTo>
                    <a:pt x="3514052" y="166925"/>
                  </a:lnTo>
                  <a:lnTo>
                    <a:pt x="3533580" y="205847"/>
                  </a:lnTo>
                  <a:lnTo>
                    <a:pt x="3548026" y="247444"/>
                  </a:lnTo>
                  <a:lnTo>
                    <a:pt x="3556987" y="291314"/>
                  </a:lnTo>
                  <a:lnTo>
                    <a:pt x="3560064" y="337057"/>
                  </a:lnTo>
                  <a:lnTo>
                    <a:pt x="3560064" y="3096514"/>
                  </a:lnTo>
                  <a:lnTo>
                    <a:pt x="3556987" y="3142257"/>
                  </a:lnTo>
                  <a:lnTo>
                    <a:pt x="3548026" y="3186127"/>
                  </a:lnTo>
                  <a:lnTo>
                    <a:pt x="3533580" y="3227724"/>
                  </a:lnTo>
                  <a:lnTo>
                    <a:pt x="3514052" y="3266646"/>
                  </a:lnTo>
                  <a:lnTo>
                    <a:pt x="3489842" y="3302492"/>
                  </a:lnTo>
                  <a:lnTo>
                    <a:pt x="3461353" y="3334861"/>
                  </a:lnTo>
                  <a:lnTo>
                    <a:pt x="3428984" y="3363350"/>
                  </a:lnTo>
                  <a:lnTo>
                    <a:pt x="3393138" y="3387560"/>
                  </a:lnTo>
                  <a:lnTo>
                    <a:pt x="3354216" y="3407088"/>
                  </a:lnTo>
                  <a:lnTo>
                    <a:pt x="3312619" y="3421534"/>
                  </a:lnTo>
                  <a:lnTo>
                    <a:pt x="3268749" y="3430495"/>
                  </a:lnTo>
                  <a:lnTo>
                    <a:pt x="3223006" y="3433572"/>
                  </a:lnTo>
                  <a:lnTo>
                    <a:pt x="337058" y="3433572"/>
                  </a:lnTo>
                  <a:lnTo>
                    <a:pt x="291314" y="3430495"/>
                  </a:lnTo>
                  <a:lnTo>
                    <a:pt x="247444" y="3421534"/>
                  </a:lnTo>
                  <a:lnTo>
                    <a:pt x="205847" y="3407088"/>
                  </a:lnTo>
                  <a:lnTo>
                    <a:pt x="166925" y="3387560"/>
                  </a:lnTo>
                  <a:lnTo>
                    <a:pt x="131079" y="3363350"/>
                  </a:lnTo>
                  <a:lnTo>
                    <a:pt x="98710" y="3334861"/>
                  </a:lnTo>
                  <a:lnTo>
                    <a:pt x="70221" y="3302492"/>
                  </a:lnTo>
                  <a:lnTo>
                    <a:pt x="46011" y="3266646"/>
                  </a:lnTo>
                  <a:lnTo>
                    <a:pt x="26483" y="3227724"/>
                  </a:lnTo>
                  <a:lnTo>
                    <a:pt x="12037" y="3186127"/>
                  </a:lnTo>
                  <a:lnTo>
                    <a:pt x="3076" y="3142257"/>
                  </a:lnTo>
                  <a:lnTo>
                    <a:pt x="0" y="3096514"/>
                  </a:lnTo>
                  <a:lnTo>
                    <a:pt x="0" y="337057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58228" y="1568195"/>
              <a:ext cx="295655" cy="426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63456" y="4328159"/>
              <a:ext cx="822959" cy="822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443227"/>
              <a:ext cx="10490200" cy="4224655"/>
            </a:xfrm>
            <a:custGeom>
              <a:avLst/>
              <a:gdLst/>
              <a:ahLst/>
              <a:cxnLst/>
              <a:rect l="l" t="t" r="r" b="b"/>
              <a:pathLst>
                <a:path w="10490200" h="4224655">
                  <a:moveTo>
                    <a:pt x="0" y="414782"/>
                  </a:moveTo>
                  <a:lnTo>
                    <a:pt x="2790" y="366404"/>
                  </a:lnTo>
                  <a:lnTo>
                    <a:pt x="10954" y="319666"/>
                  </a:lnTo>
                  <a:lnTo>
                    <a:pt x="24180" y="274881"/>
                  </a:lnTo>
                  <a:lnTo>
                    <a:pt x="42158" y="232358"/>
                  </a:lnTo>
                  <a:lnTo>
                    <a:pt x="64575" y="192408"/>
                  </a:lnTo>
                  <a:lnTo>
                    <a:pt x="91121" y="155344"/>
                  </a:lnTo>
                  <a:lnTo>
                    <a:pt x="121485" y="121475"/>
                  </a:lnTo>
                  <a:lnTo>
                    <a:pt x="155354" y="91113"/>
                  </a:lnTo>
                  <a:lnTo>
                    <a:pt x="192420" y="64569"/>
                  </a:lnTo>
                  <a:lnTo>
                    <a:pt x="232369" y="42153"/>
                  </a:lnTo>
                  <a:lnTo>
                    <a:pt x="274891" y="24177"/>
                  </a:lnTo>
                  <a:lnTo>
                    <a:pt x="319674" y="10953"/>
                  </a:lnTo>
                  <a:lnTo>
                    <a:pt x="366408" y="2790"/>
                  </a:lnTo>
                  <a:lnTo>
                    <a:pt x="414781" y="0"/>
                  </a:lnTo>
                  <a:lnTo>
                    <a:pt x="10074910" y="0"/>
                  </a:lnTo>
                  <a:lnTo>
                    <a:pt x="10123287" y="2790"/>
                  </a:lnTo>
                  <a:lnTo>
                    <a:pt x="10170025" y="10953"/>
                  </a:lnTo>
                  <a:lnTo>
                    <a:pt x="10214810" y="24177"/>
                  </a:lnTo>
                  <a:lnTo>
                    <a:pt x="10257333" y="42153"/>
                  </a:lnTo>
                  <a:lnTo>
                    <a:pt x="10297283" y="64569"/>
                  </a:lnTo>
                  <a:lnTo>
                    <a:pt x="10334347" y="91113"/>
                  </a:lnTo>
                  <a:lnTo>
                    <a:pt x="10368216" y="121475"/>
                  </a:lnTo>
                  <a:lnTo>
                    <a:pt x="10398578" y="155344"/>
                  </a:lnTo>
                  <a:lnTo>
                    <a:pt x="10425122" y="192408"/>
                  </a:lnTo>
                  <a:lnTo>
                    <a:pt x="10447538" y="232358"/>
                  </a:lnTo>
                  <a:lnTo>
                    <a:pt x="10465514" y="274881"/>
                  </a:lnTo>
                  <a:lnTo>
                    <a:pt x="10478738" y="319666"/>
                  </a:lnTo>
                  <a:lnTo>
                    <a:pt x="10486901" y="366404"/>
                  </a:lnTo>
                  <a:lnTo>
                    <a:pt x="10489692" y="414782"/>
                  </a:lnTo>
                  <a:lnTo>
                    <a:pt x="10489692" y="3809746"/>
                  </a:lnTo>
                  <a:lnTo>
                    <a:pt x="10486901" y="3858123"/>
                  </a:lnTo>
                  <a:lnTo>
                    <a:pt x="10478738" y="3904861"/>
                  </a:lnTo>
                  <a:lnTo>
                    <a:pt x="10465514" y="3949646"/>
                  </a:lnTo>
                  <a:lnTo>
                    <a:pt x="10447538" y="3992169"/>
                  </a:lnTo>
                  <a:lnTo>
                    <a:pt x="10425122" y="4032119"/>
                  </a:lnTo>
                  <a:lnTo>
                    <a:pt x="10398578" y="4069183"/>
                  </a:lnTo>
                  <a:lnTo>
                    <a:pt x="10368216" y="4103052"/>
                  </a:lnTo>
                  <a:lnTo>
                    <a:pt x="10334347" y="4133414"/>
                  </a:lnTo>
                  <a:lnTo>
                    <a:pt x="10297283" y="4159958"/>
                  </a:lnTo>
                  <a:lnTo>
                    <a:pt x="10257333" y="4182374"/>
                  </a:lnTo>
                  <a:lnTo>
                    <a:pt x="10214810" y="4200350"/>
                  </a:lnTo>
                  <a:lnTo>
                    <a:pt x="10170025" y="4213574"/>
                  </a:lnTo>
                  <a:lnTo>
                    <a:pt x="10123287" y="4221737"/>
                  </a:lnTo>
                  <a:lnTo>
                    <a:pt x="10074910" y="4224528"/>
                  </a:lnTo>
                  <a:lnTo>
                    <a:pt x="414781" y="4224528"/>
                  </a:lnTo>
                  <a:lnTo>
                    <a:pt x="366408" y="4221737"/>
                  </a:lnTo>
                  <a:lnTo>
                    <a:pt x="319674" y="4213574"/>
                  </a:lnTo>
                  <a:lnTo>
                    <a:pt x="274891" y="4200350"/>
                  </a:lnTo>
                  <a:lnTo>
                    <a:pt x="232369" y="4182374"/>
                  </a:lnTo>
                  <a:lnTo>
                    <a:pt x="192420" y="4159958"/>
                  </a:lnTo>
                  <a:lnTo>
                    <a:pt x="155354" y="4133414"/>
                  </a:lnTo>
                  <a:lnTo>
                    <a:pt x="121485" y="4103052"/>
                  </a:lnTo>
                  <a:lnTo>
                    <a:pt x="91121" y="4069183"/>
                  </a:lnTo>
                  <a:lnTo>
                    <a:pt x="64575" y="4032119"/>
                  </a:lnTo>
                  <a:lnTo>
                    <a:pt x="42158" y="3992169"/>
                  </a:lnTo>
                  <a:lnTo>
                    <a:pt x="24180" y="3949646"/>
                  </a:lnTo>
                  <a:lnTo>
                    <a:pt x="10954" y="3904861"/>
                  </a:lnTo>
                  <a:lnTo>
                    <a:pt x="2790" y="3858123"/>
                  </a:lnTo>
                  <a:lnTo>
                    <a:pt x="0" y="3809746"/>
                  </a:lnTo>
                  <a:lnTo>
                    <a:pt x="0" y="414782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34044" y="2225039"/>
              <a:ext cx="801624" cy="801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91044" y="4104131"/>
              <a:ext cx="801624" cy="803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2256" y="2421636"/>
              <a:ext cx="801624" cy="801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00427" y="4104131"/>
              <a:ext cx="801624" cy="803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87178" y="739901"/>
              <a:ext cx="735965" cy="4010660"/>
            </a:xfrm>
            <a:custGeom>
              <a:avLst/>
              <a:gdLst/>
              <a:ahLst/>
              <a:cxnLst/>
              <a:rect l="l" t="t" r="r" b="b"/>
              <a:pathLst>
                <a:path w="735965" h="4010660">
                  <a:moveTo>
                    <a:pt x="715645" y="3990467"/>
                  </a:moveTo>
                  <a:lnTo>
                    <a:pt x="0" y="3990467"/>
                  </a:lnTo>
                  <a:lnTo>
                    <a:pt x="0" y="4010279"/>
                  </a:lnTo>
                  <a:lnTo>
                    <a:pt x="731012" y="4010279"/>
                  </a:lnTo>
                  <a:lnTo>
                    <a:pt x="735456" y="4005834"/>
                  </a:lnTo>
                  <a:lnTo>
                    <a:pt x="735456" y="4000373"/>
                  </a:lnTo>
                  <a:lnTo>
                    <a:pt x="715645" y="4000373"/>
                  </a:lnTo>
                  <a:lnTo>
                    <a:pt x="715645" y="3990467"/>
                  </a:lnTo>
                  <a:close/>
                </a:path>
                <a:path w="735965" h="4010660">
                  <a:moveTo>
                    <a:pt x="715645" y="38100"/>
                  </a:moveTo>
                  <a:lnTo>
                    <a:pt x="715645" y="4000373"/>
                  </a:lnTo>
                  <a:lnTo>
                    <a:pt x="725551" y="3990467"/>
                  </a:lnTo>
                  <a:lnTo>
                    <a:pt x="735456" y="3990467"/>
                  </a:lnTo>
                  <a:lnTo>
                    <a:pt x="735456" y="48006"/>
                  </a:lnTo>
                  <a:lnTo>
                    <a:pt x="725551" y="48006"/>
                  </a:lnTo>
                  <a:lnTo>
                    <a:pt x="715645" y="38100"/>
                  </a:lnTo>
                  <a:close/>
                </a:path>
                <a:path w="735965" h="4010660">
                  <a:moveTo>
                    <a:pt x="735456" y="3990467"/>
                  </a:moveTo>
                  <a:lnTo>
                    <a:pt x="725551" y="3990467"/>
                  </a:lnTo>
                  <a:lnTo>
                    <a:pt x="715645" y="4000373"/>
                  </a:lnTo>
                  <a:lnTo>
                    <a:pt x="735456" y="4000373"/>
                  </a:lnTo>
                  <a:lnTo>
                    <a:pt x="735456" y="3990467"/>
                  </a:lnTo>
                  <a:close/>
                </a:path>
                <a:path w="735965" h="4010660">
                  <a:moveTo>
                    <a:pt x="573151" y="0"/>
                  </a:moveTo>
                  <a:lnTo>
                    <a:pt x="496950" y="38100"/>
                  </a:lnTo>
                  <a:lnTo>
                    <a:pt x="573151" y="76200"/>
                  </a:lnTo>
                  <a:lnTo>
                    <a:pt x="573151" y="48006"/>
                  </a:lnTo>
                  <a:lnTo>
                    <a:pt x="560451" y="48006"/>
                  </a:lnTo>
                  <a:lnTo>
                    <a:pt x="560451" y="28194"/>
                  </a:lnTo>
                  <a:lnTo>
                    <a:pt x="573151" y="28194"/>
                  </a:lnTo>
                  <a:lnTo>
                    <a:pt x="573151" y="0"/>
                  </a:lnTo>
                  <a:close/>
                </a:path>
                <a:path w="735965" h="4010660">
                  <a:moveTo>
                    <a:pt x="573151" y="28194"/>
                  </a:moveTo>
                  <a:lnTo>
                    <a:pt x="560451" y="28194"/>
                  </a:lnTo>
                  <a:lnTo>
                    <a:pt x="560451" y="48006"/>
                  </a:lnTo>
                  <a:lnTo>
                    <a:pt x="573151" y="48006"/>
                  </a:lnTo>
                  <a:lnTo>
                    <a:pt x="573151" y="28194"/>
                  </a:lnTo>
                  <a:close/>
                </a:path>
                <a:path w="735965" h="4010660">
                  <a:moveTo>
                    <a:pt x="731012" y="28194"/>
                  </a:moveTo>
                  <a:lnTo>
                    <a:pt x="573151" y="28194"/>
                  </a:lnTo>
                  <a:lnTo>
                    <a:pt x="573151" y="48006"/>
                  </a:lnTo>
                  <a:lnTo>
                    <a:pt x="715645" y="48006"/>
                  </a:lnTo>
                  <a:lnTo>
                    <a:pt x="715645" y="38100"/>
                  </a:lnTo>
                  <a:lnTo>
                    <a:pt x="735456" y="38100"/>
                  </a:lnTo>
                  <a:lnTo>
                    <a:pt x="735456" y="32638"/>
                  </a:lnTo>
                  <a:lnTo>
                    <a:pt x="731012" y="28194"/>
                  </a:lnTo>
                  <a:close/>
                </a:path>
                <a:path w="735965" h="4010660">
                  <a:moveTo>
                    <a:pt x="735456" y="38100"/>
                  </a:moveTo>
                  <a:lnTo>
                    <a:pt x="715645" y="38100"/>
                  </a:lnTo>
                  <a:lnTo>
                    <a:pt x="725551" y="48006"/>
                  </a:lnTo>
                  <a:lnTo>
                    <a:pt x="735456" y="48006"/>
                  </a:lnTo>
                  <a:lnTo>
                    <a:pt x="735456" y="3810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07880" y="289559"/>
              <a:ext cx="975359" cy="9753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4020" y="804672"/>
              <a:ext cx="1403604" cy="9098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8135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/>
              <a:t>Egress-only</a:t>
            </a:r>
            <a:r>
              <a:rPr sz="4000" spc="-365" dirty="0"/>
              <a:t> </a:t>
            </a:r>
            <a:r>
              <a:rPr sz="4000" spc="-170" dirty="0"/>
              <a:t>Internet</a:t>
            </a:r>
            <a:r>
              <a:rPr sz="4000" spc="-355" dirty="0"/>
              <a:t> </a:t>
            </a:r>
            <a:r>
              <a:rPr sz="4000" spc="-105" dirty="0"/>
              <a:t>gateways</a:t>
            </a:r>
            <a:r>
              <a:rPr sz="4000" spc="-340" dirty="0"/>
              <a:t> </a:t>
            </a:r>
            <a:r>
              <a:rPr sz="4000" spc="-110" dirty="0"/>
              <a:t>for</a:t>
            </a:r>
            <a:r>
              <a:rPr sz="4000" spc="-360" dirty="0"/>
              <a:t> </a:t>
            </a:r>
            <a:r>
              <a:rPr sz="4000" spc="-30" dirty="0"/>
              <a:t>IPv6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95985" y="1488821"/>
            <a:ext cx="10496550" cy="4598670"/>
            <a:chOff x="895985" y="1488821"/>
            <a:chExt cx="10496550" cy="4598670"/>
          </a:xfrm>
        </p:grpSpPr>
        <p:sp>
          <p:nvSpPr>
            <p:cNvPr id="4" name="object 4"/>
            <p:cNvSpPr/>
            <p:nvPr/>
          </p:nvSpPr>
          <p:spPr>
            <a:xfrm>
              <a:off x="899160" y="1491996"/>
              <a:ext cx="10490200" cy="4592320"/>
            </a:xfrm>
            <a:custGeom>
              <a:avLst/>
              <a:gdLst/>
              <a:ahLst/>
              <a:cxnLst/>
              <a:rect l="l" t="t" r="r" b="b"/>
              <a:pathLst>
                <a:path w="10490200" h="4592320">
                  <a:moveTo>
                    <a:pt x="0" y="450850"/>
                  </a:moveTo>
                  <a:lnTo>
                    <a:pt x="2645" y="401716"/>
                  </a:lnTo>
                  <a:lnTo>
                    <a:pt x="10398" y="354117"/>
                  </a:lnTo>
                  <a:lnTo>
                    <a:pt x="22983" y="308327"/>
                  </a:lnTo>
                  <a:lnTo>
                    <a:pt x="40126" y="264622"/>
                  </a:lnTo>
                  <a:lnTo>
                    <a:pt x="61551" y="223275"/>
                  </a:lnTo>
                  <a:lnTo>
                    <a:pt x="86984" y="184562"/>
                  </a:lnTo>
                  <a:lnTo>
                    <a:pt x="116150" y="148758"/>
                  </a:lnTo>
                  <a:lnTo>
                    <a:pt x="148773" y="116136"/>
                  </a:lnTo>
                  <a:lnTo>
                    <a:pt x="184578" y="86973"/>
                  </a:lnTo>
                  <a:lnTo>
                    <a:pt x="223292" y="61543"/>
                  </a:lnTo>
                  <a:lnTo>
                    <a:pt x="264638" y="40120"/>
                  </a:lnTo>
                  <a:lnTo>
                    <a:pt x="308342" y="22979"/>
                  </a:lnTo>
                  <a:lnTo>
                    <a:pt x="354128" y="10396"/>
                  </a:lnTo>
                  <a:lnTo>
                    <a:pt x="401722" y="2644"/>
                  </a:lnTo>
                  <a:lnTo>
                    <a:pt x="450850" y="0"/>
                  </a:lnTo>
                  <a:lnTo>
                    <a:pt x="10038842" y="0"/>
                  </a:lnTo>
                  <a:lnTo>
                    <a:pt x="10087975" y="2644"/>
                  </a:lnTo>
                  <a:lnTo>
                    <a:pt x="10135574" y="10396"/>
                  </a:lnTo>
                  <a:lnTo>
                    <a:pt x="10181364" y="22979"/>
                  </a:lnTo>
                  <a:lnTo>
                    <a:pt x="10225069" y="40120"/>
                  </a:lnTo>
                  <a:lnTo>
                    <a:pt x="10266416" y="61543"/>
                  </a:lnTo>
                  <a:lnTo>
                    <a:pt x="10305129" y="86973"/>
                  </a:lnTo>
                  <a:lnTo>
                    <a:pt x="10340933" y="116136"/>
                  </a:lnTo>
                  <a:lnTo>
                    <a:pt x="10373555" y="148758"/>
                  </a:lnTo>
                  <a:lnTo>
                    <a:pt x="10402718" y="184562"/>
                  </a:lnTo>
                  <a:lnTo>
                    <a:pt x="10428148" y="223275"/>
                  </a:lnTo>
                  <a:lnTo>
                    <a:pt x="10449571" y="264622"/>
                  </a:lnTo>
                  <a:lnTo>
                    <a:pt x="10466712" y="308327"/>
                  </a:lnTo>
                  <a:lnTo>
                    <a:pt x="10479295" y="354117"/>
                  </a:lnTo>
                  <a:lnTo>
                    <a:pt x="10487047" y="401716"/>
                  </a:lnTo>
                  <a:lnTo>
                    <a:pt x="10489692" y="450850"/>
                  </a:lnTo>
                  <a:lnTo>
                    <a:pt x="10489692" y="4140987"/>
                  </a:lnTo>
                  <a:lnTo>
                    <a:pt x="10487047" y="4190109"/>
                  </a:lnTo>
                  <a:lnTo>
                    <a:pt x="10479295" y="4237699"/>
                  </a:lnTo>
                  <a:lnTo>
                    <a:pt x="10466712" y="4283482"/>
                  </a:lnTo>
                  <a:lnTo>
                    <a:pt x="10449571" y="4327183"/>
                  </a:lnTo>
                  <a:lnTo>
                    <a:pt x="10428148" y="4368527"/>
                  </a:lnTo>
                  <a:lnTo>
                    <a:pt x="10402718" y="4407238"/>
                  </a:lnTo>
                  <a:lnTo>
                    <a:pt x="10373555" y="4443042"/>
                  </a:lnTo>
                  <a:lnTo>
                    <a:pt x="10340933" y="4475664"/>
                  </a:lnTo>
                  <a:lnTo>
                    <a:pt x="10305129" y="4504828"/>
                  </a:lnTo>
                  <a:lnTo>
                    <a:pt x="10266416" y="4530261"/>
                  </a:lnTo>
                  <a:lnTo>
                    <a:pt x="10225069" y="4551686"/>
                  </a:lnTo>
                  <a:lnTo>
                    <a:pt x="10181364" y="4568828"/>
                  </a:lnTo>
                  <a:lnTo>
                    <a:pt x="10135574" y="4581413"/>
                  </a:lnTo>
                  <a:lnTo>
                    <a:pt x="10087975" y="4589166"/>
                  </a:lnTo>
                  <a:lnTo>
                    <a:pt x="10038842" y="4591812"/>
                  </a:lnTo>
                  <a:lnTo>
                    <a:pt x="450850" y="4591812"/>
                  </a:lnTo>
                  <a:lnTo>
                    <a:pt x="401722" y="4589166"/>
                  </a:lnTo>
                  <a:lnTo>
                    <a:pt x="354128" y="4581413"/>
                  </a:lnTo>
                  <a:lnTo>
                    <a:pt x="308342" y="4568828"/>
                  </a:lnTo>
                  <a:lnTo>
                    <a:pt x="264638" y="4551686"/>
                  </a:lnTo>
                  <a:lnTo>
                    <a:pt x="223292" y="4530261"/>
                  </a:lnTo>
                  <a:lnTo>
                    <a:pt x="184578" y="4504828"/>
                  </a:lnTo>
                  <a:lnTo>
                    <a:pt x="148773" y="4475664"/>
                  </a:lnTo>
                  <a:lnTo>
                    <a:pt x="116150" y="4443042"/>
                  </a:lnTo>
                  <a:lnTo>
                    <a:pt x="86984" y="4407238"/>
                  </a:lnTo>
                  <a:lnTo>
                    <a:pt x="61551" y="4368527"/>
                  </a:lnTo>
                  <a:lnTo>
                    <a:pt x="40126" y="4327183"/>
                  </a:lnTo>
                  <a:lnTo>
                    <a:pt x="22983" y="4283482"/>
                  </a:lnTo>
                  <a:lnTo>
                    <a:pt x="10398" y="4237699"/>
                  </a:lnTo>
                  <a:lnTo>
                    <a:pt x="2645" y="4190109"/>
                  </a:lnTo>
                  <a:lnTo>
                    <a:pt x="0" y="4140987"/>
                  </a:lnTo>
                  <a:lnTo>
                    <a:pt x="0" y="450850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9408" y="2014728"/>
              <a:ext cx="4002404" cy="3735704"/>
            </a:xfrm>
            <a:custGeom>
              <a:avLst/>
              <a:gdLst/>
              <a:ahLst/>
              <a:cxnLst/>
              <a:rect l="l" t="t" r="r" b="b"/>
              <a:pathLst>
                <a:path w="4002404" h="3735704">
                  <a:moveTo>
                    <a:pt x="0" y="622554"/>
                  </a:moveTo>
                  <a:lnTo>
                    <a:pt x="1873" y="573906"/>
                  </a:lnTo>
                  <a:lnTo>
                    <a:pt x="7400" y="526282"/>
                  </a:lnTo>
                  <a:lnTo>
                    <a:pt x="16444" y="479820"/>
                  </a:lnTo>
                  <a:lnTo>
                    <a:pt x="28864" y="434657"/>
                  </a:lnTo>
                  <a:lnTo>
                    <a:pt x="44524" y="390933"/>
                  </a:lnTo>
                  <a:lnTo>
                    <a:pt x="63283" y="348787"/>
                  </a:lnTo>
                  <a:lnTo>
                    <a:pt x="85005" y="308356"/>
                  </a:lnTo>
                  <a:lnTo>
                    <a:pt x="109550" y="269778"/>
                  </a:lnTo>
                  <a:lnTo>
                    <a:pt x="136780" y="233194"/>
                  </a:lnTo>
                  <a:lnTo>
                    <a:pt x="166556" y="198740"/>
                  </a:lnTo>
                  <a:lnTo>
                    <a:pt x="198740" y="166556"/>
                  </a:lnTo>
                  <a:lnTo>
                    <a:pt x="233194" y="136780"/>
                  </a:lnTo>
                  <a:lnTo>
                    <a:pt x="269778" y="109550"/>
                  </a:lnTo>
                  <a:lnTo>
                    <a:pt x="308355" y="85005"/>
                  </a:lnTo>
                  <a:lnTo>
                    <a:pt x="348787" y="63283"/>
                  </a:lnTo>
                  <a:lnTo>
                    <a:pt x="390933" y="44524"/>
                  </a:lnTo>
                  <a:lnTo>
                    <a:pt x="434657" y="28864"/>
                  </a:lnTo>
                  <a:lnTo>
                    <a:pt x="479820" y="16444"/>
                  </a:lnTo>
                  <a:lnTo>
                    <a:pt x="526282" y="7400"/>
                  </a:lnTo>
                  <a:lnTo>
                    <a:pt x="573906" y="1873"/>
                  </a:lnTo>
                  <a:lnTo>
                    <a:pt x="622554" y="0"/>
                  </a:lnTo>
                  <a:lnTo>
                    <a:pt x="3379469" y="0"/>
                  </a:lnTo>
                  <a:lnTo>
                    <a:pt x="3428117" y="1873"/>
                  </a:lnTo>
                  <a:lnTo>
                    <a:pt x="3475741" y="7400"/>
                  </a:lnTo>
                  <a:lnTo>
                    <a:pt x="3522203" y="16444"/>
                  </a:lnTo>
                  <a:lnTo>
                    <a:pt x="3567366" y="28864"/>
                  </a:lnTo>
                  <a:lnTo>
                    <a:pt x="3611090" y="44524"/>
                  </a:lnTo>
                  <a:lnTo>
                    <a:pt x="3653236" y="63283"/>
                  </a:lnTo>
                  <a:lnTo>
                    <a:pt x="3693667" y="85005"/>
                  </a:lnTo>
                  <a:lnTo>
                    <a:pt x="3732245" y="109550"/>
                  </a:lnTo>
                  <a:lnTo>
                    <a:pt x="3768829" y="136780"/>
                  </a:lnTo>
                  <a:lnTo>
                    <a:pt x="3803283" y="166556"/>
                  </a:lnTo>
                  <a:lnTo>
                    <a:pt x="3835467" y="198740"/>
                  </a:lnTo>
                  <a:lnTo>
                    <a:pt x="3865243" y="233194"/>
                  </a:lnTo>
                  <a:lnTo>
                    <a:pt x="3892473" y="269778"/>
                  </a:lnTo>
                  <a:lnTo>
                    <a:pt x="3917018" y="308355"/>
                  </a:lnTo>
                  <a:lnTo>
                    <a:pt x="3938740" y="348787"/>
                  </a:lnTo>
                  <a:lnTo>
                    <a:pt x="3957499" y="390933"/>
                  </a:lnTo>
                  <a:lnTo>
                    <a:pt x="3973159" y="434657"/>
                  </a:lnTo>
                  <a:lnTo>
                    <a:pt x="3985579" y="479820"/>
                  </a:lnTo>
                  <a:lnTo>
                    <a:pt x="3994623" y="526282"/>
                  </a:lnTo>
                  <a:lnTo>
                    <a:pt x="4000150" y="573906"/>
                  </a:lnTo>
                  <a:lnTo>
                    <a:pt x="4002024" y="622554"/>
                  </a:lnTo>
                  <a:lnTo>
                    <a:pt x="4002024" y="3112770"/>
                  </a:lnTo>
                  <a:lnTo>
                    <a:pt x="4000150" y="3161417"/>
                  </a:lnTo>
                  <a:lnTo>
                    <a:pt x="3994623" y="3209041"/>
                  </a:lnTo>
                  <a:lnTo>
                    <a:pt x="3985579" y="3255503"/>
                  </a:lnTo>
                  <a:lnTo>
                    <a:pt x="3973159" y="3300666"/>
                  </a:lnTo>
                  <a:lnTo>
                    <a:pt x="3957499" y="3344390"/>
                  </a:lnTo>
                  <a:lnTo>
                    <a:pt x="3938740" y="3386536"/>
                  </a:lnTo>
                  <a:lnTo>
                    <a:pt x="3917018" y="3426968"/>
                  </a:lnTo>
                  <a:lnTo>
                    <a:pt x="3892473" y="3465545"/>
                  </a:lnTo>
                  <a:lnTo>
                    <a:pt x="3865243" y="3502129"/>
                  </a:lnTo>
                  <a:lnTo>
                    <a:pt x="3835467" y="3536583"/>
                  </a:lnTo>
                  <a:lnTo>
                    <a:pt x="3803283" y="3568767"/>
                  </a:lnTo>
                  <a:lnTo>
                    <a:pt x="3768829" y="3598543"/>
                  </a:lnTo>
                  <a:lnTo>
                    <a:pt x="3732245" y="3625773"/>
                  </a:lnTo>
                  <a:lnTo>
                    <a:pt x="3693668" y="3650318"/>
                  </a:lnTo>
                  <a:lnTo>
                    <a:pt x="3653236" y="3672040"/>
                  </a:lnTo>
                  <a:lnTo>
                    <a:pt x="3611090" y="3690799"/>
                  </a:lnTo>
                  <a:lnTo>
                    <a:pt x="3567366" y="3706459"/>
                  </a:lnTo>
                  <a:lnTo>
                    <a:pt x="3522203" y="3718879"/>
                  </a:lnTo>
                  <a:lnTo>
                    <a:pt x="3475741" y="3727923"/>
                  </a:lnTo>
                  <a:lnTo>
                    <a:pt x="3428117" y="3733450"/>
                  </a:lnTo>
                  <a:lnTo>
                    <a:pt x="3379469" y="3735324"/>
                  </a:lnTo>
                  <a:lnTo>
                    <a:pt x="622554" y="3735324"/>
                  </a:lnTo>
                  <a:lnTo>
                    <a:pt x="573906" y="3733450"/>
                  </a:lnTo>
                  <a:lnTo>
                    <a:pt x="526282" y="3727923"/>
                  </a:lnTo>
                  <a:lnTo>
                    <a:pt x="479820" y="3718879"/>
                  </a:lnTo>
                  <a:lnTo>
                    <a:pt x="434657" y="3706459"/>
                  </a:lnTo>
                  <a:lnTo>
                    <a:pt x="390933" y="3690799"/>
                  </a:lnTo>
                  <a:lnTo>
                    <a:pt x="348787" y="3672040"/>
                  </a:lnTo>
                  <a:lnTo>
                    <a:pt x="308355" y="3650318"/>
                  </a:lnTo>
                  <a:lnTo>
                    <a:pt x="269778" y="3625773"/>
                  </a:lnTo>
                  <a:lnTo>
                    <a:pt x="233194" y="3598543"/>
                  </a:lnTo>
                  <a:lnTo>
                    <a:pt x="198740" y="3568767"/>
                  </a:lnTo>
                  <a:lnTo>
                    <a:pt x="166556" y="3536583"/>
                  </a:lnTo>
                  <a:lnTo>
                    <a:pt x="136780" y="3502129"/>
                  </a:lnTo>
                  <a:lnTo>
                    <a:pt x="109550" y="3465545"/>
                  </a:lnTo>
                  <a:lnTo>
                    <a:pt x="85005" y="3426968"/>
                  </a:lnTo>
                  <a:lnTo>
                    <a:pt x="63283" y="3386536"/>
                  </a:lnTo>
                  <a:lnTo>
                    <a:pt x="44524" y="3344390"/>
                  </a:lnTo>
                  <a:lnTo>
                    <a:pt x="28864" y="3300666"/>
                  </a:lnTo>
                  <a:lnTo>
                    <a:pt x="16444" y="3255503"/>
                  </a:lnTo>
                  <a:lnTo>
                    <a:pt x="7400" y="3209041"/>
                  </a:lnTo>
                  <a:lnTo>
                    <a:pt x="1873" y="3161417"/>
                  </a:lnTo>
                  <a:lnTo>
                    <a:pt x="0" y="3112770"/>
                  </a:lnTo>
                  <a:lnTo>
                    <a:pt x="0" y="62255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88767" y="5303901"/>
            <a:ext cx="154305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29155" y="1152144"/>
            <a:ext cx="9217660" cy="4598670"/>
            <a:chOff x="1629155" y="1152144"/>
            <a:chExt cx="9217660" cy="4598670"/>
          </a:xfrm>
        </p:grpSpPr>
        <p:sp>
          <p:nvSpPr>
            <p:cNvPr id="8" name="object 8"/>
            <p:cNvSpPr/>
            <p:nvPr/>
          </p:nvSpPr>
          <p:spPr>
            <a:xfrm>
              <a:off x="1629155" y="1819656"/>
              <a:ext cx="236219" cy="3398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0427" y="1152144"/>
              <a:ext cx="990600" cy="643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1235" y="2010155"/>
              <a:ext cx="4000500" cy="3735704"/>
            </a:xfrm>
            <a:custGeom>
              <a:avLst/>
              <a:gdLst/>
              <a:ahLst/>
              <a:cxnLst/>
              <a:rect l="l" t="t" r="r" b="b"/>
              <a:pathLst>
                <a:path w="4000500" h="3735704">
                  <a:moveTo>
                    <a:pt x="0" y="622554"/>
                  </a:moveTo>
                  <a:lnTo>
                    <a:pt x="1873" y="573906"/>
                  </a:lnTo>
                  <a:lnTo>
                    <a:pt x="7400" y="526282"/>
                  </a:lnTo>
                  <a:lnTo>
                    <a:pt x="16444" y="479820"/>
                  </a:lnTo>
                  <a:lnTo>
                    <a:pt x="28864" y="434657"/>
                  </a:lnTo>
                  <a:lnTo>
                    <a:pt x="44524" y="390933"/>
                  </a:lnTo>
                  <a:lnTo>
                    <a:pt x="63283" y="348787"/>
                  </a:lnTo>
                  <a:lnTo>
                    <a:pt x="85005" y="308356"/>
                  </a:lnTo>
                  <a:lnTo>
                    <a:pt x="109550" y="269778"/>
                  </a:lnTo>
                  <a:lnTo>
                    <a:pt x="136780" y="233194"/>
                  </a:lnTo>
                  <a:lnTo>
                    <a:pt x="166556" y="198740"/>
                  </a:lnTo>
                  <a:lnTo>
                    <a:pt x="198740" y="166556"/>
                  </a:lnTo>
                  <a:lnTo>
                    <a:pt x="233194" y="136780"/>
                  </a:lnTo>
                  <a:lnTo>
                    <a:pt x="269778" y="109550"/>
                  </a:lnTo>
                  <a:lnTo>
                    <a:pt x="308356" y="85005"/>
                  </a:lnTo>
                  <a:lnTo>
                    <a:pt x="348787" y="63283"/>
                  </a:lnTo>
                  <a:lnTo>
                    <a:pt x="390933" y="44524"/>
                  </a:lnTo>
                  <a:lnTo>
                    <a:pt x="434657" y="28864"/>
                  </a:lnTo>
                  <a:lnTo>
                    <a:pt x="479820" y="16444"/>
                  </a:lnTo>
                  <a:lnTo>
                    <a:pt x="526282" y="7400"/>
                  </a:lnTo>
                  <a:lnTo>
                    <a:pt x="573906" y="1873"/>
                  </a:lnTo>
                  <a:lnTo>
                    <a:pt x="622554" y="0"/>
                  </a:lnTo>
                  <a:lnTo>
                    <a:pt x="3377946" y="0"/>
                  </a:lnTo>
                  <a:lnTo>
                    <a:pt x="3426593" y="1873"/>
                  </a:lnTo>
                  <a:lnTo>
                    <a:pt x="3474217" y="7400"/>
                  </a:lnTo>
                  <a:lnTo>
                    <a:pt x="3520679" y="16444"/>
                  </a:lnTo>
                  <a:lnTo>
                    <a:pt x="3565842" y="28864"/>
                  </a:lnTo>
                  <a:lnTo>
                    <a:pt x="3609566" y="44524"/>
                  </a:lnTo>
                  <a:lnTo>
                    <a:pt x="3651712" y="63283"/>
                  </a:lnTo>
                  <a:lnTo>
                    <a:pt x="3692144" y="85005"/>
                  </a:lnTo>
                  <a:lnTo>
                    <a:pt x="3730721" y="109550"/>
                  </a:lnTo>
                  <a:lnTo>
                    <a:pt x="3767305" y="136780"/>
                  </a:lnTo>
                  <a:lnTo>
                    <a:pt x="3801759" y="166556"/>
                  </a:lnTo>
                  <a:lnTo>
                    <a:pt x="3833943" y="198740"/>
                  </a:lnTo>
                  <a:lnTo>
                    <a:pt x="3863719" y="233194"/>
                  </a:lnTo>
                  <a:lnTo>
                    <a:pt x="3890949" y="269778"/>
                  </a:lnTo>
                  <a:lnTo>
                    <a:pt x="3915494" y="308355"/>
                  </a:lnTo>
                  <a:lnTo>
                    <a:pt x="3937216" y="348787"/>
                  </a:lnTo>
                  <a:lnTo>
                    <a:pt x="3955975" y="390933"/>
                  </a:lnTo>
                  <a:lnTo>
                    <a:pt x="3971635" y="434657"/>
                  </a:lnTo>
                  <a:lnTo>
                    <a:pt x="3984055" y="479820"/>
                  </a:lnTo>
                  <a:lnTo>
                    <a:pt x="3993099" y="526282"/>
                  </a:lnTo>
                  <a:lnTo>
                    <a:pt x="3998626" y="573906"/>
                  </a:lnTo>
                  <a:lnTo>
                    <a:pt x="4000500" y="622554"/>
                  </a:lnTo>
                  <a:lnTo>
                    <a:pt x="4000500" y="3112770"/>
                  </a:lnTo>
                  <a:lnTo>
                    <a:pt x="3998626" y="3161417"/>
                  </a:lnTo>
                  <a:lnTo>
                    <a:pt x="3993099" y="3209041"/>
                  </a:lnTo>
                  <a:lnTo>
                    <a:pt x="3984055" y="3255503"/>
                  </a:lnTo>
                  <a:lnTo>
                    <a:pt x="3971635" y="3300666"/>
                  </a:lnTo>
                  <a:lnTo>
                    <a:pt x="3955975" y="3344390"/>
                  </a:lnTo>
                  <a:lnTo>
                    <a:pt x="3937216" y="3386536"/>
                  </a:lnTo>
                  <a:lnTo>
                    <a:pt x="3915494" y="3426968"/>
                  </a:lnTo>
                  <a:lnTo>
                    <a:pt x="3890949" y="3465545"/>
                  </a:lnTo>
                  <a:lnTo>
                    <a:pt x="3863719" y="3502129"/>
                  </a:lnTo>
                  <a:lnTo>
                    <a:pt x="3833943" y="3536583"/>
                  </a:lnTo>
                  <a:lnTo>
                    <a:pt x="3801759" y="3568767"/>
                  </a:lnTo>
                  <a:lnTo>
                    <a:pt x="3767305" y="3598543"/>
                  </a:lnTo>
                  <a:lnTo>
                    <a:pt x="3730721" y="3625773"/>
                  </a:lnTo>
                  <a:lnTo>
                    <a:pt x="3692143" y="3650318"/>
                  </a:lnTo>
                  <a:lnTo>
                    <a:pt x="3651712" y="3672040"/>
                  </a:lnTo>
                  <a:lnTo>
                    <a:pt x="3609566" y="3690799"/>
                  </a:lnTo>
                  <a:lnTo>
                    <a:pt x="3565842" y="3706459"/>
                  </a:lnTo>
                  <a:lnTo>
                    <a:pt x="3520679" y="3718879"/>
                  </a:lnTo>
                  <a:lnTo>
                    <a:pt x="3474217" y="3727923"/>
                  </a:lnTo>
                  <a:lnTo>
                    <a:pt x="3426593" y="3733450"/>
                  </a:lnTo>
                  <a:lnTo>
                    <a:pt x="3377946" y="3735324"/>
                  </a:lnTo>
                  <a:lnTo>
                    <a:pt x="622554" y="3735324"/>
                  </a:lnTo>
                  <a:lnTo>
                    <a:pt x="573906" y="3733450"/>
                  </a:lnTo>
                  <a:lnTo>
                    <a:pt x="526282" y="3727923"/>
                  </a:lnTo>
                  <a:lnTo>
                    <a:pt x="479820" y="3718879"/>
                  </a:lnTo>
                  <a:lnTo>
                    <a:pt x="434657" y="3706459"/>
                  </a:lnTo>
                  <a:lnTo>
                    <a:pt x="390933" y="3690799"/>
                  </a:lnTo>
                  <a:lnTo>
                    <a:pt x="348787" y="3672040"/>
                  </a:lnTo>
                  <a:lnTo>
                    <a:pt x="308355" y="3650318"/>
                  </a:lnTo>
                  <a:lnTo>
                    <a:pt x="269778" y="3625773"/>
                  </a:lnTo>
                  <a:lnTo>
                    <a:pt x="233194" y="3598543"/>
                  </a:lnTo>
                  <a:lnTo>
                    <a:pt x="198740" y="3568767"/>
                  </a:lnTo>
                  <a:lnTo>
                    <a:pt x="166556" y="3536583"/>
                  </a:lnTo>
                  <a:lnTo>
                    <a:pt x="136780" y="3502129"/>
                  </a:lnTo>
                  <a:lnTo>
                    <a:pt x="109550" y="3465545"/>
                  </a:lnTo>
                  <a:lnTo>
                    <a:pt x="85005" y="3426968"/>
                  </a:lnTo>
                  <a:lnTo>
                    <a:pt x="63283" y="3386536"/>
                  </a:lnTo>
                  <a:lnTo>
                    <a:pt x="44524" y="3344390"/>
                  </a:lnTo>
                  <a:lnTo>
                    <a:pt x="28864" y="3300666"/>
                  </a:lnTo>
                  <a:lnTo>
                    <a:pt x="16444" y="3255503"/>
                  </a:lnTo>
                  <a:lnTo>
                    <a:pt x="7400" y="3209041"/>
                  </a:lnTo>
                  <a:lnTo>
                    <a:pt x="1873" y="3161417"/>
                  </a:lnTo>
                  <a:lnTo>
                    <a:pt x="0" y="3112770"/>
                  </a:lnTo>
                  <a:lnTo>
                    <a:pt x="0" y="62255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16061" y="5297551"/>
            <a:ext cx="14535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8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51176" y="1024127"/>
            <a:ext cx="8211820" cy="4046220"/>
            <a:chOff x="2551176" y="1024127"/>
            <a:chExt cx="8211820" cy="4046220"/>
          </a:xfrm>
        </p:grpSpPr>
        <p:sp>
          <p:nvSpPr>
            <p:cNvPr id="13" name="object 13"/>
            <p:cNvSpPr/>
            <p:nvPr/>
          </p:nvSpPr>
          <p:spPr>
            <a:xfrm>
              <a:off x="7110984" y="1815083"/>
              <a:ext cx="236220" cy="3398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84704" y="3826763"/>
              <a:ext cx="1152144" cy="1152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21979" y="2449067"/>
              <a:ext cx="1152144" cy="11521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51176" y="2446019"/>
              <a:ext cx="1152144" cy="11521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21979" y="3834383"/>
              <a:ext cx="1152144" cy="1152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94747" y="1024127"/>
              <a:ext cx="967740" cy="967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683" y="4101083"/>
              <a:ext cx="967739" cy="9677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67316" y="4104132"/>
              <a:ext cx="967740" cy="9662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86188" y="1874519"/>
              <a:ext cx="784860" cy="2226945"/>
            </a:xfrm>
            <a:custGeom>
              <a:avLst/>
              <a:gdLst/>
              <a:ahLst/>
              <a:cxnLst/>
              <a:rect l="l" t="t" r="r" b="b"/>
              <a:pathLst>
                <a:path w="784859" h="2226945">
                  <a:moveTo>
                    <a:pt x="392429" y="0"/>
                  </a:moveTo>
                  <a:lnTo>
                    <a:pt x="0" y="392429"/>
                  </a:lnTo>
                  <a:lnTo>
                    <a:pt x="196214" y="392429"/>
                  </a:lnTo>
                  <a:lnTo>
                    <a:pt x="196214" y="2226563"/>
                  </a:lnTo>
                  <a:lnTo>
                    <a:pt x="588644" y="2226563"/>
                  </a:lnTo>
                  <a:lnTo>
                    <a:pt x="588644" y="392429"/>
                  </a:lnTo>
                  <a:lnTo>
                    <a:pt x="784859" y="392429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105306" y="2861284"/>
            <a:ext cx="366395" cy="4521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::/0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29684" y="1025652"/>
            <a:ext cx="967740" cy="3068320"/>
            <a:chOff x="4329684" y="1025652"/>
            <a:chExt cx="967740" cy="3068320"/>
          </a:xfrm>
        </p:grpSpPr>
        <p:sp>
          <p:nvSpPr>
            <p:cNvPr id="24" name="object 24"/>
            <p:cNvSpPr/>
            <p:nvPr/>
          </p:nvSpPr>
          <p:spPr>
            <a:xfrm>
              <a:off x="4329684" y="1025652"/>
              <a:ext cx="967739" cy="967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1124" y="1868424"/>
              <a:ext cx="784860" cy="2225040"/>
            </a:xfrm>
            <a:custGeom>
              <a:avLst/>
              <a:gdLst/>
              <a:ahLst/>
              <a:cxnLst/>
              <a:rect l="l" t="t" r="r" b="b"/>
              <a:pathLst>
                <a:path w="784860" h="2225040">
                  <a:moveTo>
                    <a:pt x="392429" y="0"/>
                  </a:moveTo>
                  <a:lnTo>
                    <a:pt x="0" y="392429"/>
                  </a:lnTo>
                  <a:lnTo>
                    <a:pt x="196214" y="392429"/>
                  </a:lnTo>
                  <a:lnTo>
                    <a:pt x="196214" y="2225040"/>
                  </a:lnTo>
                  <a:lnTo>
                    <a:pt x="588645" y="2225040"/>
                  </a:lnTo>
                  <a:lnTo>
                    <a:pt x="588645" y="392429"/>
                  </a:lnTo>
                  <a:lnTo>
                    <a:pt x="784860" y="392429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39712" y="2852692"/>
            <a:ext cx="366395" cy="4521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::/0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2231" y="1650110"/>
            <a:ext cx="9377680" cy="3771265"/>
            <a:chOff x="332231" y="1650110"/>
            <a:chExt cx="9377680" cy="3771265"/>
          </a:xfrm>
        </p:grpSpPr>
        <p:sp>
          <p:nvSpPr>
            <p:cNvPr id="28" name="object 28"/>
            <p:cNvSpPr/>
            <p:nvPr/>
          </p:nvSpPr>
          <p:spPr>
            <a:xfrm>
              <a:off x="332231" y="3381755"/>
              <a:ext cx="7456932" cy="2039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239" y="3445763"/>
              <a:ext cx="7278624" cy="18608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189" y="3426713"/>
              <a:ext cx="7317105" cy="1899285"/>
            </a:xfrm>
            <a:custGeom>
              <a:avLst/>
              <a:gdLst/>
              <a:ahLst/>
              <a:cxnLst/>
              <a:rect l="l" t="t" r="r" b="b"/>
              <a:pathLst>
                <a:path w="7317105" h="1899285">
                  <a:moveTo>
                    <a:pt x="0" y="1898904"/>
                  </a:moveTo>
                  <a:lnTo>
                    <a:pt x="7316724" y="1898904"/>
                  </a:lnTo>
                  <a:lnTo>
                    <a:pt x="7316724" y="0"/>
                  </a:lnTo>
                  <a:lnTo>
                    <a:pt x="0" y="0"/>
                  </a:lnTo>
                  <a:lnTo>
                    <a:pt x="0" y="1898904"/>
                  </a:lnTo>
                  <a:close/>
                </a:path>
              </a:pathLst>
            </a:custGeom>
            <a:ln w="38100">
              <a:solidFill>
                <a:srgbClr val="8B2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16195" y="1650110"/>
              <a:ext cx="4593590" cy="1040130"/>
            </a:xfrm>
            <a:custGeom>
              <a:avLst/>
              <a:gdLst/>
              <a:ahLst/>
              <a:cxnLst/>
              <a:rect l="l" t="t" r="r" b="b"/>
              <a:pathLst>
                <a:path w="4593590" h="1040130">
                  <a:moveTo>
                    <a:pt x="0" y="0"/>
                  </a:moveTo>
                  <a:lnTo>
                    <a:pt x="1072768" y="445388"/>
                  </a:lnTo>
                  <a:lnTo>
                    <a:pt x="368680" y="445388"/>
                  </a:lnTo>
                  <a:lnTo>
                    <a:pt x="368680" y="1039749"/>
                  </a:lnTo>
                  <a:lnTo>
                    <a:pt x="4593208" y="1039749"/>
                  </a:lnTo>
                  <a:lnTo>
                    <a:pt x="4593208" y="445388"/>
                  </a:lnTo>
                  <a:lnTo>
                    <a:pt x="2128901" y="445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64251" y="2176398"/>
            <a:ext cx="3917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Egress-only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sz="24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gateway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06650" marR="5080" indent="-1670685">
              <a:lnSpc>
                <a:spcPts val="6480"/>
              </a:lnSpc>
              <a:spcBef>
                <a:spcPts val="915"/>
              </a:spcBef>
            </a:pPr>
            <a:r>
              <a:rPr spc="-120" dirty="0"/>
              <a:t>Inter-VPC</a:t>
            </a:r>
            <a:r>
              <a:rPr spc="-505" dirty="0"/>
              <a:t> </a:t>
            </a:r>
            <a:r>
              <a:rPr spc="-280" dirty="0"/>
              <a:t>connectivity:  </a:t>
            </a:r>
            <a:r>
              <a:rPr spc="50" dirty="0">
                <a:solidFill>
                  <a:srgbClr val="D231AA"/>
                </a:solidFill>
              </a:rPr>
              <a:t>VPC</a:t>
            </a:r>
            <a:r>
              <a:rPr spc="-445" dirty="0">
                <a:solidFill>
                  <a:srgbClr val="D231AA"/>
                </a:solidFill>
              </a:rPr>
              <a:t> </a:t>
            </a:r>
            <a:r>
              <a:rPr spc="-140" dirty="0">
                <a:solidFill>
                  <a:srgbClr val="D231AA"/>
                </a:solidFill>
              </a:rPr>
              <a:t>peering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2627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/>
              <a:t>VPC</a:t>
            </a:r>
            <a:r>
              <a:rPr sz="4000" spc="-420" dirty="0"/>
              <a:t> </a:t>
            </a:r>
            <a:r>
              <a:rPr sz="4000" spc="-125" dirty="0"/>
              <a:t>peering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39623" y="1256156"/>
            <a:ext cx="5957570" cy="22447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3700" marR="1291590" indent="-381000">
              <a:lnSpc>
                <a:spcPts val="3020"/>
              </a:lnSpc>
              <a:spcBef>
                <a:spcPts val="480"/>
              </a:spcBef>
              <a:buSzPct val="89285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Full </a:t>
            </a:r>
            <a:r>
              <a:rPr sz="2800" spc="-10" dirty="0">
                <a:solidFill>
                  <a:srgbClr val="D231AA"/>
                </a:solidFill>
                <a:latin typeface="Trebuchet MS"/>
                <a:cs typeface="Trebuchet MS"/>
              </a:rPr>
              <a:t>private </a:t>
            </a:r>
            <a:r>
              <a:rPr sz="2800" spc="55" dirty="0">
                <a:solidFill>
                  <a:srgbClr val="D231AA"/>
                </a:solidFill>
                <a:latin typeface="Trebuchet MS"/>
                <a:cs typeface="Trebuchet MS"/>
              </a:rPr>
              <a:t>IP</a:t>
            </a:r>
            <a:r>
              <a:rPr sz="2800" spc="-33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D231AA"/>
                </a:solidFill>
                <a:latin typeface="Trebuchet MS"/>
                <a:cs typeface="Trebuchet MS"/>
              </a:rPr>
              <a:t>connectivity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between 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VPCs</a:t>
            </a:r>
            <a:endParaRPr sz="28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295"/>
              </a:spcBef>
              <a:buSzPct val="89285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peer </a:t>
            </a: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VPCs </a:t>
            </a:r>
            <a:r>
              <a:rPr sz="2800" i="1" spc="5" dirty="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sz="2800" i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i="1" spc="-25" dirty="0">
                <a:solidFill>
                  <a:srgbClr val="FFFFFF"/>
                </a:solidFill>
                <a:latin typeface="Trebuchet MS"/>
                <a:cs typeface="Trebuchet MS"/>
              </a:rPr>
              <a:t>regions</a:t>
            </a:r>
            <a:endParaRPr sz="28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335"/>
              </a:spcBef>
              <a:buSzPct val="89285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VPCs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spc="-6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D231AA"/>
                </a:solidFill>
                <a:latin typeface="Trebuchet MS"/>
                <a:cs typeface="Trebuchet MS"/>
              </a:rPr>
              <a:t>different </a:t>
            </a:r>
            <a:r>
              <a:rPr sz="2800" spc="15" dirty="0">
                <a:solidFill>
                  <a:srgbClr val="D231AA"/>
                </a:solidFill>
                <a:latin typeface="Trebuchet MS"/>
                <a:cs typeface="Trebuchet MS"/>
              </a:rPr>
              <a:t>accounts</a:t>
            </a:r>
            <a:endParaRPr sz="28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340"/>
              </a:spcBef>
              <a:buSzPct val="89285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VPC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CIDR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ranges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D231AA"/>
                </a:solidFill>
                <a:latin typeface="Trebuchet MS"/>
                <a:cs typeface="Trebuchet MS"/>
              </a:rPr>
              <a:t>must</a:t>
            </a:r>
            <a:r>
              <a:rPr sz="2800" spc="-9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D231AA"/>
                </a:solidFill>
                <a:latin typeface="Trebuchet MS"/>
                <a:cs typeface="Trebuchet MS"/>
              </a:rPr>
              <a:t>not</a:t>
            </a:r>
            <a:r>
              <a:rPr sz="2800" spc="-10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D231AA"/>
                </a:solidFill>
                <a:latin typeface="Trebuchet MS"/>
                <a:cs typeface="Trebuchet MS"/>
              </a:rPr>
              <a:t>overlap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6352" y="1188719"/>
            <a:ext cx="4575048" cy="421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75031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0" dirty="0"/>
              <a:t>Security</a:t>
            </a:r>
            <a:r>
              <a:rPr sz="4000" spc="-375" dirty="0"/>
              <a:t> </a:t>
            </a:r>
            <a:r>
              <a:rPr sz="4000" spc="-25" dirty="0"/>
              <a:t>groups</a:t>
            </a:r>
            <a:r>
              <a:rPr sz="4000" spc="-375" dirty="0"/>
              <a:t> </a:t>
            </a:r>
            <a:r>
              <a:rPr sz="4000" spc="-114" dirty="0"/>
              <a:t>across</a:t>
            </a:r>
            <a:r>
              <a:rPr sz="4000" spc="-365" dirty="0"/>
              <a:t> </a:t>
            </a:r>
            <a:r>
              <a:rPr sz="4000" spc="-155" dirty="0"/>
              <a:t>peered</a:t>
            </a:r>
            <a:r>
              <a:rPr sz="4000" spc="-350" dirty="0"/>
              <a:t> </a:t>
            </a:r>
            <a:r>
              <a:rPr sz="4000" spc="-5" dirty="0"/>
              <a:t>VPCs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921892" y="1053083"/>
            <a:ext cx="10470515" cy="5058410"/>
            <a:chOff x="921892" y="1053083"/>
            <a:chExt cx="10470515" cy="5058410"/>
          </a:xfrm>
        </p:grpSpPr>
        <p:sp>
          <p:nvSpPr>
            <p:cNvPr id="4" name="object 4"/>
            <p:cNvSpPr/>
            <p:nvPr/>
          </p:nvSpPr>
          <p:spPr>
            <a:xfrm>
              <a:off x="7427975" y="1491995"/>
              <a:ext cx="3961129" cy="4616450"/>
            </a:xfrm>
            <a:custGeom>
              <a:avLst/>
              <a:gdLst/>
              <a:ahLst/>
              <a:cxnLst/>
              <a:rect l="l" t="t" r="r" b="b"/>
              <a:pathLst>
                <a:path w="3961129" h="4616450">
                  <a:moveTo>
                    <a:pt x="0" y="388874"/>
                  </a:moveTo>
                  <a:lnTo>
                    <a:pt x="3030" y="340096"/>
                  </a:lnTo>
                  <a:lnTo>
                    <a:pt x="11877" y="293127"/>
                  </a:lnTo>
                  <a:lnTo>
                    <a:pt x="26177" y="248329"/>
                  </a:lnTo>
                  <a:lnTo>
                    <a:pt x="45565" y="206067"/>
                  </a:lnTo>
                  <a:lnTo>
                    <a:pt x="69676" y="166707"/>
                  </a:lnTo>
                  <a:lnTo>
                    <a:pt x="98147" y="130612"/>
                  </a:lnTo>
                  <a:lnTo>
                    <a:pt x="130612" y="98147"/>
                  </a:lnTo>
                  <a:lnTo>
                    <a:pt x="166707" y="69676"/>
                  </a:lnTo>
                  <a:lnTo>
                    <a:pt x="206067" y="45565"/>
                  </a:lnTo>
                  <a:lnTo>
                    <a:pt x="248329" y="26177"/>
                  </a:lnTo>
                  <a:lnTo>
                    <a:pt x="293127" y="11877"/>
                  </a:lnTo>
                  <a:lnTo>
                    <a:pt x="340096" y="3030"/>
                  </a:lnTo>
                  <a:lnTo>
                    <a:pt x="388874" y="0"/>
                  </a:lnTo>
                  <a:lnTo>
                    <a:pt x="3572002" y="0"/>
                  </a:lnTo>
                  <a:lnTo>
                    <a:pt x="3620779" y="3030"/>
                  </a:lnTo>
                  <a:lnTo>
                    <a:pt x="3667748" y="11877"/>
                  </a:lnTo>
                  <a:lnTo>
                    <a:pt x="3712546" y="26177"/>
                  </a:lnTo>
                  <a:lnTo>
                    <a:pt x="3754808" y="45565"/>
                  </a:lnTo>
                  <a:lnTo>
                    <a:pt x="3794168" y="69676"/>
                  </a:lnTo>
                  <a:lnTo>
                    <a:pt x="3830263" y="98147"/>
                  </a:lnTo>
                  <a:lnTo>
                    <a:pt x="3862728" y="130612"/>
                  </a:lnTo>
                  <a:lnTo>
                    <a:pt x="3891199" y="166707"/>
                  </a:lnTo>
                  <a:lnTo>
                    <a:pt x="3915310" y="206067"/>
                  </a:lnTo>
                  <a:lnTo>
                    <a:pt x="3934698" y="248329"/>
                  </a:lnTo>
                  <a:lnTo>
                    <a:pt x="3948998" y="293127"/>
                  </a:lnTo>
                  <a:lnTo>
                    <a:pt x="3957845" y="340096"/>
                  </a:lnTo>
                  <a:lnTo>
                    <a:pt x="3960876" y="388874"/>
                  </a:lnTo>
                  <a:lnTo>
                    <a:pt x="3960876" y="4227322"/>
                  </a:lnTo>
                  <a:lnTo>
                    <a:pt x="3957845" y="4276101"/>
                  </a:lnTo>
                  <a:lnTo>
                    <a:pt x="3948998" y="4323073"/>
                  </a:lnTo>
                  <a:lnTo>
                    <a:pt x="3934698" y="4367871"/>
                  </a:lnTo>
                  <a:lnTo>
                    <a:pt x="3915310" y="4410133"/>
                  </a:lnTo>
                  <a:lnTo>
                    <a:pt x="3891199" y="4449494"/>
                  </a:lnTo>
                  <a:lnTo>
                    <a:pt x="3862728" y="4485588"/>
                  </a:lnTo>
                  <a:lnTo>
                    <a:pt x="3830263" y="4518053"/>
                  </a:lnTo>
                  <a:lnTo>
                    <a:pt x="3794168" y="4546522"/>
                  </a:lnTo>
                  <a:lnTo>
                    <a:pt x="3754808" y="4570633"/>
                  </a:lnTo>
                  <a:lnTo>
                    <a:pt x="3712546" y="4590020"/>
                  </a:lnTo>
                  <a:lnTo>
                    <a:pt x="3667748" y="4604319"/>
                  </a:lnTo>
                  <a:lnTo>
                    <a:pt x="3620779" y="4613166"/>
                  </a:lnTo>
                  <a:lnTo>
                    <a:pt x="3572002" y="4616195"/>
                  </a:lnTo>
                  <a:lnTo>
                    <a:pt x="388874" y="4616195"/>
                  </a:lnTo>
                  <a:lnTo>
                    <a:pt x="340096" y="4613166"/>
                  </a:lnTo>
                  <a:lnTo>
                    <a:pt x="293127" y="4604319"/>
                  </a:lnTo>
                  <a:lnTo>
                    <a:pt x="248329" y="4590020"/>
                  </a:lnTo>
                  <a:lnTo>
                    <a:pt x="206067" y="4570633"/>
                  </a:lnTo>
                  <a:lnTo>
                    <a:pt x="166707" y="4546522"/>
                  </a:lnTo>
                  <a:lnTo>
                    <a:pt x="130612" y="4518053"/>
                  </a:lnTo>
                  <a:lnTo>
                    <a:pt x="98147" y="4485588"/>
                  </a:lnTo>
                  <a:lnTo>
                    <a:pt x="69676" y="4449494"/>
                  </a:lnTo>
                  <a:lnTo>
                    <a:pt x="45565" y="4410133"/>
                  </a:lnTo>
                  <a:lnTo>
                    <a:pt x="26177" y="4367871"/>
                  </a:lnTo>
                  <a:lnTo>
                    <a:pt x="11877" y="4323073"/>
                  </a:lnTo>
                  <a:lnTo>
                    <a:pt x="3030" y="4276101"/>
                  </a:lnTo>
                  <a:lnTo>
                    <a:pt x="0" y="4227322"/>
                  </a:lnTo>
                  <a:lnTo>
                    <a:pt x="0" y="388874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79151" y="1053083"/>
              <a:ext cx="992124" cy="6446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12251" y="2313431"/>
              <a:ext cx="894588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84079" y="2313431"/>
              <a:ext cx="896112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12251" y="4477512"/>
              <a:ext cx="894588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84079" y="4477512"/>
              <a:ext cx="896112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5067" y="1491995"/>
              <a:ext cx="3962400" cy="4616450"/>
            </a:xfrm>
            <a:custGeom>
              <a:avLst/>
              <a:gdLst/>
              <a:ahLst/>
              <a:cxnLst/>
              <a:rect l="l" t="t" r="r" b="b"/>
              <a:pathLst>
                <a:path w="3962400" h="4616450">
                  <a:moveTo>
                    <a:pt x="0" y="389000"/>
                  </a:moveTo>
                  <a:lnTo>
                    <a:pt x="3031" y="340196"/>
                  </a:lnTo>
                  <a:lnTo>
                    <a:pt x="11881" y="293204"/>
                  </a:lnTo>
                  <a:lnTo>
                    <a:pt x="26186" y="248387"/>
                  </a:lnTo>
                  <a:lnTo>
                    <a:pt x="45581" y="206109"/>
                  </a:lnTo>
                  <a:lnTo>
                    <a:pt x="69701" y="166736"/>
                  </a:lnTo>
                  <a:lnTo>
                    <a:pt x="98181" y="130632"/>
                  </a:lnTo>
                  <a:lnTo>
                    <a:pt x="130657" y="98159"/>
                  </a:lnTo>
                  <a:lnTo>
                    <a:pt x="166764" y="69683"/>
                  </a:lnTo>
                  <a:lnTo>
                    <a:pt x="206137" y="45568"/>
                  </a:lnTo>
                  <a:lnTo>
                    <a:pt x="248413" y="26178"/>
                  </a:lnTo>
                  <a:lnTo>
                    <a:pt x="293225" y="11877"/>
                  </a:lnTo>
                  <a:lnTo>
                    <a:pt x="340209" y="3030"/>
                  </a:lnTo>
                  <a:lnTo>
                    <a:pt x="389000" y="0"/>
                  </a:lnTo>
                  <a:lnTo>
                    <a:pt x="3573399" y="0"/>
                  </a:lnTo>
                  <a:lnTo>
                    <a:pt x="3622203" y="3030"/>
                  </a:lnTo>
                  <a:lnTo>
                    <a:pt x="3669195" y="11877"/>
                  </a:lnTo>
                  <a:lnTo>
                    <a:pt x="3714012" y="26178"/>
                  </a:lnTo>
                  <a:lnTo>
                    <a:pt x="3756290" y="45568"/>
                  </a:lnTo>
                  <a:lnTo>
                    <a:pt x="3795663" y="69683"/>
                  </a:lnTo>
                  <a:lnTo>
                    <a:pt x="3831767" y="98159"/>
                  </a:lnTo>
                  <a:lnTo>
                    <a:pt x="3864240" y="130632"/>
                  </a:lnTo>
                  <a:lnTo>
                    <a:pt x="3892716" y="166736"/>
                  </a:lnTo>
                  <a:lnTo>
                    <a:pt x="3916831" y="206109"/>
                  </a:lnTo>
                  <a:lnTo>
                    <a:pt x="3936221" y="248387"/>
                  </a:lnTo>
                  <a:lnTo>
                    <a:pt x="3950522" y="293204"/>
                  </a:lnTo>
                  <a:lnTo>
                    <a:pt x="3959369" y="340196"/>
                  </a:lnTo>
                  <a:lnTo>
                    <a:pt x="3962400" y="389000"/>
                  </a:lnTo>
                  <a:lnTo>
                    <a:pt x="3962400" y="4227169"/>
                  </a:lnTo>
                  <a:lnTo>
                    <a:pt x="3959369" y="4275966"/>
                  </a:lnTo>
                  <a:lnTo>
                    <a:pt x="3950522" y="4322955"/>
                  </a:lnTo>
                  <a:lnTo>
                    <a:pt x="3936221" y="4367771"/>
                  </a:lnTo>
                  <a:lnTo>
                    <a:pt x="3916831" y="4410049"/>
                  </a:lnTo>
                  <a:lnTo>
                    <a:pt x="3892716" y="4449425"/>
                  </a:lnTo>
                  <a:lnTo>
                    <a:pt x="3864240" y="4485534"/>
                  </a:lnTo>
                  <a:lnTo>
                    <a:pt x="3831767" y="4518012"/>
                  </a:lnTo>
                  <a:lnTo>
                    <a:pt x="3795663" y="4546493"/>
                  </a:lnTo>
                  <a:lnTo>
                    <a:pt x="3756290" y="4570613"/>
                  </a:lnTo>
                  <a:lnTo>
                    <a:pt x="3714012" y="4590009"/>
                  </a:lnTo>
                  <a:lnTo>
                    <a:pt x="3669195" y="4604314"/>
                  </a:lnTo>
                  <a:lnTo>
                    <a:pt x="3622203" y="4613164"/>
                  </a:lnTo>
                  <a:lnTo>
                    <a:pt x="3573399" y="4616195"/>
                  </a:lnTo>
                  <a:lnTo>
                    <a:pt x="389000" y="4616195"/>
                  </a:lnTo>
                  <a:lnTo>
                    <a:pt x="340209" y="4613164"/>
                  </a:lnTo>
                  <a:lnTo>
                    <a:pt x="293225" y="4604314"/>
                  </a:lnTo>
                  <a:lnTo>
                    <a:pt x="248413" y="4590009"/>
                  </a:lnTo>
                  <a:lnTo>
                    <a:pt x="206137" y="4570613"/>
                  </a:lnTo>
                  <a:lnTo>
                    <a:pt x="166764" y="4546493"/>
                  </a:lnTo>
                  <a:lnTo>
                    <a:pt x="130657" y="4518012"/>
                  </a:lnTo>
                  <a:lnTo>
                    <a:pt x="98181" y="4485534"/>
                  </a:lnTo>
                  <a:lnTo>
                    <a:pt x="69701" y="4449425"/>
                  </a:lnTo>
                  <a:lnTo>
                    <a:pt x="45581" y="4410049"/>
                  </a:lnTo>
                  <a:lnTo>
                    <a:pt x="26186" y="4367771"/>
                  </a:lnTo>
                  <a:lnTo>
                    <a:pt x="11881" y="4322955"/>
                  </a:lnTo>
                  <a:lnTo>
                    <a:pt x="3031" y="4275966"/>
                  </a:lnTo>
                  <a:lnTo>
                    <a:pt x="0" y="4227169"/>
                  </a:lnTo>
                  <a:lnTo>
                    <a:pt x="0" y="389000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6244" y="1053083"/>
              <a:ext cx="992124" cy="6446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8383" y="2313431"/>
              <a:ext cx="896112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21735" y="2313431"/>
              <a:ext cx="894588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8383" y="4477512"/>
              <a:ext cx="896112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1735" y="4477512"/>
              <a:ext cx="894588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490971" y="2424683"/>
            <a:ext cx="1331976" cy="1331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61514" y="1745360"/>
            <a:ext cx="188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172.31.0.0/16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52180" y="1798446"/>
            <a:ext cx="17202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10.55.0.0/16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74469" y="4150614"/>
            <a:ext cx="2722245" cy="1664335"/>
          </a:xfrm>
          <a:custGeom>
            <a:avLst/>
            <a:gdLst/>
            <a:ahLst/>
            <a:cxnLst/>
            <a:rect l="l" t="t" r="r" b="b"/>
            <a:pathLst>
              <a:path w="2722245" h="1664335">
                <a:moveTo>
                  <a:pt x="0" y="163449"/>
                </a:moveTo>
                <a:lnTo>
                  <a:pt x="5836" y="119988"/>
                </a:lnTo>
                <a:lnTo>
                  <a:pt x="22309" y="80941"/>
                </a:lnTo>
                <a:lnTo>
                  <a:pt x="47863" y="47863"/>
                </a:lnTo>
                <a:lnTo>
                  <a:pt x="80941" y="22309"/>
                </a:lnTo>
                <a:lnTo>
                  <a:pt x="119988" y="5836"/>
                </a:lnTo>
                <a:lnTo>
                  <a:pt x="163449" y="0"/>
                </a:lnTo>
                <a:lnTo>
                  <a:pt x="2558415" y="0"/>
                </a:lnTo>
                <a:lnTo>
                  <a:pt x="2601875" y="5836"/>
                </a:lnTo>
                <a:lnTo>
                  <a:pt x="2640922" y="22309"/>
                </a:lnTo>
                <a:lnTo>
                  <a:pt x="2674000" y="47863"/>
                </a:lnTo>
                <a:lnTo>
                  <a:pt x="2699554" y="80941"/>
                </a:lnTo>
                <a:lnTo>
                  <a:pt x="2716027" y="119988"/>
                </a:lnTo>
                <a:lnTo>
                  <a:pt x="2721864" y="163449"/>
                </a:lnTo>
                <a:lnTo>
                  <a:pt x="2721864" y="1500809"/>
                </a:lnTo>
                <a:lnTo>
                  <a:pt x="2716027" y="1544248"/>
                </a:lnTo>
                <a:lnTo>
                  <a:pt x="2699554" y="1583281"/>
                </a:lnTo>
                <a:lnTo>
                  <a:pt x="2674000" y="1616351"/>
                </a:lnTo>
                <a:lnTo>
                  <a:pt x="2640922" y="1641900"/>
                </a:lnTo>
                <a:lnTo>
                  <a:pt x="2601875" y="1658371"/>
                </a:lnTo>
                <a:lnTo>
                  <a:pt x="2558415" y="1664208"/>
                </a:lnTo>
                <a:lnTo>
                  <a:pt x="163449" y="1664208"/>
                </a:lnTo>
                <a:lnTo>
                  <a:pt x="119988" y="1658371"/>
                </a:lnTo>
                <a:lnTo>
                  <a:pt x="80941" y="1641900"/>
                </a:lnTo>
                <a:lnTo>
                  <a:pt x="47863" y="1616351"/>
                </a:lnTo>
                <a:lnTo>
                  <a:pt x="22309" y="1583281"/>
                </a:lnTo>
                <a:lnTo>
                  <a:pt x="5836" y="1544248"/>
                </a:lnTo>
                <a:lnTo>
                  <a:pt x="0" y="1500809"/>
                </a:lnTo>
                <a:lnTo>
                  <a:pt x="0" y="163449"/>
                </a:lnTo>
                <a:close/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47570" y="5430418"/>
            <a:ext cx="23729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F9900"/>
                </a:solidFill>
                <a:latin typeface="Arial"/>
                <a:cs typeface="Arial"/>
              </a:rPr>
              <a:t>Orange </a:t>
            </a:r>
            <a:r>
              <a:rPr sz="1850" spc="5" dirty="0">
                <a:solidFill>
                  <a:srgbClr val="FF9900"/>
                </a:solidFill>
                <a:latin typeface="Arial"/>
                <a:cs typeface="Arial"/>
              </a:rPr>
              <a:t>security</a:t>
            </a:r>
            <a:r>
              <a:rPr sz="1850" spc="-9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9900"/>
                </a:solidFill>
                <a:latin typeface="Arial"/>
                <a:cs typeface="Arial"/>
              </a:rPr>
              <a:t>group</a:t>
            </a:r>
            <a:endParaRPr sz="18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36814" y="4150614"/>
            <a:ext cx="2722245" cy="1664335"/>
          </a:xfrm>
          <a:custGeom>
            <a:avLst/>
            <a:gdLst/>
            <a:ahLst/>
            <a:cxnLst/>
            <a:rect l="l" t="t" r="r" b="b"/>
            <a:pathLst>
              <a:path w="2722245" h="1664335">
                <a:moveTo>
                  <a:pt x="0" y="163449"/>
                </a:moveTo>
                <a:lnTo>
                  <a:pt x="5836" y="119988"/>
                </a:lnTo>
                <a:lnTo>
                  <a:pt x="22309" y="80941"/>
                </a:lnTo>
                <a:lnTo>
                  <a:pt x="47863" y="47863"/>
                </a:lnTo>
                <a:lnTo>
                  <a:pt x="80941" y="22309"/>
                </a:lnTo>
                <a:lnTo>
                  <a:pt x="119988" y="5836"/>
                </a:lnTo>
                <a:lnTo>
                  <a:pt x="163449" y="0"/>
                </a:lnTo>
                <a:lnTo>
                  <a:pt x="2558414" y="0"/>
                </a:lnTo>
                <a:lnTo>
                  <a:pt x="2601875" y="5836"/>
                </a:lnTo>
                <a:lnTo>
                  <a:pt x="2640922" y="22309"/>
                </a:lnTo>
                <a:lnTo>
                  <a:pt x="2674000" y="47863"/>
                </a:lnTo>
                <a:lnTo>
                  <a:pt x="2699554" y="80941"/>
                </a:lnTo>
                <a:lnTo>
                  <a:pt x="2716027" y="119988"/>
                </a:lnTo>
                <a:lnTo>
                  <a:pt x="2721863" y="163449"/>
                </a:lnTo>
                <a:lnTo>
                  <a:pt x="2721863" y="1500809"/>
                </a:lnTo>
                <a:lnTo>
                  <a:pt x="2716027" y="1544248"/>
                </a:lnTo>
                <a:lnTo>
                  <a:pt x="2699554" y="1583281"/>
                </a:lnTo>
                <a:lnTo>
                  <a:pt x="2674000" y="1616351"/>
                </a:lnTo>
                <a:lnTo>
                  <a:pt x="2640922" y="1641900"/>
                </a:lnTo>
                <a:lnTo>
                  <a:pt x="2601875" y="1658371"/>
                </a:lnTo>
                <a:lnTo>
                  <a:pt x="2558414" y="1664208"/>
                </a:lnTo>
                <a:lnTo>
                  <a:pt x="163449" y="1664208"/>
                </a:lnTo>
                <a:lnTo>
                  <a:pt x="119988" y="1658371"/>
                </a:lnTo>
                <a:lnTo>
                  <a:pt x="80941" y="1641900"/>
                </a:lnTo>
                <a:lnTo>
                  <a:pt x="47863" y="1616351"/>
                </a:lnTo>
                <a:lnTo>
                  <a:pt x="22309" y="1583281"/>
                </a:lnTo>
                <a:lnTo>
                  <a:pt x="5836" y="1544248"/>
                </a:lnTo>
                <a:lnTo>
                  <a:pt x="0" y="1500809"/>
                </a:lnTo>
                <a:lnTo>
                  <a:pt x="0" y="163449"/>
                </a:lnTo>
                <a:close/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69934" y="5430418"/>
            <a:ext cx="20554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507BFF"/>
                </a:solidFill>
                <a:latin typeface="Arial"/>
                <a:cs typeface="Arial"/>
              </a:rPr>
              <a:t>Blue </a:t>
            </a:r>
            <a:r>
              <a:rPr sz="1850" spc="5" dirty="0">
                <a:solidFill>
                  <a:srgbClr val="507BFF"/>
                </a:solidFill>
                <a:latin typeface="Arial"/>
                <a:cs typeface="Arial"/>
              </a:rPr>
              <a:t>security</a:t>
            </a:r>
            <a:r>
              <a:rPr sz="1850" spc="-100" dirty="0">
                <a:solidFill>
                  <a:srgbClr val="507B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507BFF"/>
                </a:solidFill>
                <a:latin typeface="Arial"/>
                <a:cs typeface="Arial"/>
              </a:rPr>
              <a:t>group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95571" y="4626864"/>
            <a:ext cx="3840479" cy="710565"/>
          </a:xfrm>
          <a:custGeom>
            <a:avLst/>
            <a:gdLst/>
            <a:ahLst/>
            <a:cxnLst/>
            <a:rect l="l" t="t" r="r" b="b"/>
            <a:pathLst>
              <a:path w="3840479" h="710564">
                <a:moveTo>
                  <a:pt x="3485387" y="0"/>
                </a:moveTo>
                <a:lnTo>
                  <a:pt x="3485387" y="177546"/>
                </a:lnTo>
                <a:lnTo>
                  <a:pt x="0" y="177546"/>
                </a:lnTo>
                <a:lnTo>
                  <a:pt x="0" y="532638"/>
                </a:lnTo>
                <a:lnTo>
                  <a:pt x="3485387" y="532638"/>
                </a:lnTo>
                <a:lnTo>
                  <a:pt x="3485387" y="710184"/>
                </a:lnTo>
                <a:lnTo>
                  <a:pt x="3840479" y="355092"/>
                </a:lnTo>
                <a:lnTo>
                  <a:pt x="3485387" y="0"/>
                </a:lnTo>
                <a:close/>
              </a:path>
            </a:pathLst>
          </a:custGeom>
          <a:solidFill>
            <a:srgbClr val="50A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59807" y="3858005"/>
            <a:ext cx="2114550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VPC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peering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the same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8310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5" dirty="0"/>
              <a:t>Establish</a:t>
            </a:r>
            <a:r>
              <a:rPr sz="4000" spc="-365" dirty="0"/>
              <a:t> </a:t>
            </a:r>
            <a:r>
              <a:rPr sz="4000" spc="-75" dirty="0"/>
              <a:t>a</a:t>
            </a:r>
            <a:r>
              <a:rPr sz="4000" spc="-365" dirty="0"/>
              <a:t> </a:t>
            </a:r>
            <a:r>
              <a:rPr sz="4000" spc="5" dirty="0"/>
              <a:t>VPC</a:t>
            </a:r>
            <a:r>
              <a:rPr sz="4000" spc="-345" dirty="0"/>
              <a:t> </a:t>
            </a:r>
            <a:r>
              <a:rPr sz="4000" spc="-200" dirty="0"/>
              <a:t>peering:</a:t>
            </a:r>
            <a:r>
              <a:rPr sz="4000" spc="-390" dirty="0"/>
              <a:t> </a:t>
            </a:r>
            <a:r>
              <a:rPr sz="4000" spc="-215" dirty="0"/>
              <a:t>Initiate</a:t>
            </a:r>
            <a:r>
              <a:rPr sz="4000" spc="-370" dirty="0"/>
              <a:t> </a:t>
            </a:r>
            <a:r>
              <a:rPr sz="4000" spc="-145" dirty="0"/>
              <a:t>request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887467" y="1414272"/>
            <a:ext cx="2540635" cy="1158240"/>
          </a:xfrm>
          <a:custGeom>
            <a:avLst/>
            <a:gdLst/>
            <a:ahLst/>
            <a:cxnLst/>
            <a:rect l="l" t="t" r="r" b="b"/>
            <a:pathLst>
              <a:path w="2540634" h="1158239">
                <a:moveTo>
                  <a:pt x="1961388" y="0"/>
                </a:moveTo>
                <a:lnTo>
                  <a:pt x="1961388" y="289560"/>
                </a:lnTo>
                <a:lnTo>
                  <a:pt x="0" y="289560"/>
                </a:lnTo>
                <a:lnTo>
                  <a:pt x="0" y="868679"/>
                </a:lnTo>
                <a:lnTo>
                  <a:pt x="1961388" y="868679"/>
                </a:lnTo>
                <a:lnTo>
                  <a:pt x="1961388" y="1158239"/>
                </a:lnTo>
                <a:lnTo>
                  <a:pt x="2540508" y="579119"/>
                </a:lnTo>
                <a:lnTo>
                  <a:pt x="1961388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6294" y="1790446"/>
            <a:ext cx="202374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502920" marR="5080" indent="-490855">
              <a:lnSpc>
                <a:spcPct val="100000"/>
              </a:lnSpc>
              <a:spcBef>
                <a:spcPts val="2039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Initiate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peering  request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2019" y="1053083"/>
            <a:ext cx="10469880" cy="5058410"/>
            <a:chOff x="922019" y="1053083"/>
            <a:chExt cx="10469880" cy="5058410"/>
          </a:xfrm>
        </p:grpSpPr>
        <p:sp>
          <p:nvSpPr>
            <p:cNvPr id="6" name="object 6"/>
            <p:cNvSpPr/>
            <p:nvPr/>
          </p:nvSpPr>
          <p:spPr>
            <a:xfrm>
              <a:off x="7427976" y="1491995"/>
              <a:ext cx="3961129" cy="4616450"/>
            </a:xfrm>
            <a:custGeom>
              <a:avLst/>
              <a:gdLst/>
              <a:ahLst/>
              <a:cxnLst/>
              <a:rect l="l" t="t" r="r" b="b"/>
              <a:pathLst>
                <a:path w="3961129" h="4616450">
                  <a:moveTo>
                    <a:pt x="0" y="388874"/>
                  </a:moveTo>
                  <a:lnTo>
                    <a:pt x="3030" y="340096"/>
                  </a:lnTo>
                  <a:lnTo>
                    <a:pt x="11877" y="293127"/>
                  </a:lnTo>
                  <a:lnTo>
                    <a:pt x="26177" y="248329"/>
                  </a:lnTo>
                  <a:lnTo>
                    <a:pt x="45565" y="206067"/>
                  </a:lnTo>
                  <a:lnTo>
                    <a:pt x="69676" y="166707"/>
                  </a:lnTo>
                  <a:lnTo>
                    <a:pt x="98147" y="130612"/>
                  </a:lnTo>
                  <a:lnTo>
                    <a:pt x="130612" y="98147"/>
                  </a:lnTo>
                  <a:lnTo>
                    <a:pt x="166707" y="69676"/>
                  </a:lnTo>
                  <a:lnTo>
                    <a:pt x="206067" y="45565"/>
                  </a:lnTo>
                  <a:lnTo>
                    <a:pt x="248329" y="26177"/>
                  </a:lnTo>
                  <a:lnTo>
                    <a:pt x="293127" y="11877"/>
                  </a:lnTo>
                  <a:lnTo>
                    <a:pt x="340096" y="3030"/>
                  </a:lnTo>
                  <a:lnTo>
                    <a:pt x="388874" y="0"/>
                  </a:lnTo>
                  <a:lnTo>
                    <a:pt x="3572002" y="0"/>
                  </a:lnTo>
                  <a:lnTo>
                    <a:pt x="3620779" y="3030"/>
                  </a:lnTo>
                  <a:lnTo>
                    <a:pt x="3667748" y="11877"/>
                  </a:lnTo>
                  <a:lnTo>
                    <a:pt x="3712546" y="26177"/>
                  </a:lnTo>
                  <a:lnTo>
                    <a:pt x="3754808" y="45565"/>
                  </a:lnTo>
                  <a:lnTo>
                    <a:pt x="3794168" y="69676"/>
                  </a:lnTo>
                  <a:lnTo>
                    <a:pt x="3830263" y="98147"/>
                  </a:lnTo>
                  <a:lnTo>
                    <a:pt x="3862728" y="130612"/>
                  </a:lnTo>
                  <a:lnTo>
                    <a:pt x="3891199" y="166707"/>
                  </a:lnTo>
                  <a:lnTo>
                    <a:pt x="3915310" y="206067"/>
                  </a:lnTo>
                  <a:lnTo>
                    <a:pt x="3934698" y="248329"/>
                  </a:lnTo>
                  <a:lnTo>
                    <a:pt x="3948998" y="293127"/>
                  </a:lnTo>
                  <a:lnTo>
                    <a:pt x="3957845" y="340096"/>
                  </a:lnTo>
                  <a:lnTo>
                    <a:pt x="3960876" y="388874"/>
                  </a:lnTo>
                  <a:lnTo>
                    <a:pt x="3960876" y="4227322"/>
                  </a:lnTo>
                  <a:lnTo>
                    <a:pt x="3957845" y="4276101"/>
                  </a:lnTo>
                  <a:lnTo>
                    <a:pt x="3948998" y="4323073"/>
                  </a:lnTo>
                  <a:lnTo>
                    <a:pt x="3934698" y="4367871"/>
                  </a:lnTo>
                  <a:lnTo>
                    <a:pt x="3915310" y="4410133"/>
                  </a:lnTo>
                  <a:lnTo>
                    <a:pt x="3891199" y="4449494"/>
                  </a:lnTo>
                  <a:lnTo>
                    <a:pt x="3862728" y="4485588"/>
                  </a:lnTo>
                  <a:lnTo>
                    <a:pt x="3830263" y="4518053"/>
                  </a:lnTo>
                  <a:lnTo>
                    <a:pt x="3794168" y="4546522"/>
                  </a:lnTo>
                  <a:lnTo>
                    <a:pt x="3754808" y="4570633"/>
                  </a:lnTo>
                  <a:lnTo>
                    <a:pt x="3712546" y="4590020"/>
                  </a:lnTo>
                  <a:lnTo>
                    <a:pt x="3667748" y="4604319"/>
                  </a:lnTo>
                  <a:lnTo>
                    <a:pt x="3620779" y="4613166"/>
                  </a:lnTo>
                  <a:lnTo>
                    <a:pt x="3572002" y="4616195"/>
                  </a:lnTo>
                  <a:lnTo>
                    <a:pt x="388874" y="4616195"/>
                  </a:lnTo>
                  <a:lnTo>
                    <a:pt x="340096" y="4613166"/>
                  </a:lnTo>
                  <a:lnTo>
                    <a:pt x="293127" y="4604319"/>
                  </a:lnTo>
                  <a:lnTo>
                    <a:pt x="248329" y="4590020"/>
                  </a:lnTo>
                  <a:lnTo>
                    <a:pt x="206067" y="4570633"/>
                  </a:lnTo>
                  <a:lnTo>
                    <a:pt x="166707" y="4546522"/>
                  </a:lnTo>
                  <a:lnTo>
                    <a:pt x="130612" y="4518053"/>
                  </a:lnTo>
                  <a:lnTo>
                    <a:pt x="98147" y="4485588"/>
                  </a:lnTo>
                  <a:lnTo>
                    <a:pt x="69676" y="4449494"/>
                  </a:lnTo>
                  <a:lnTo>
                    <a:pt x="45565" y="4410133"/>
                  </a:lnTo>
                  <a:lnTo>
                    <a:pt x="26177" y="4367871"/>
                  </a:lnTo>
                  <a:lnTo>
                    <a:pt x="11877" y="4323073"/>
                  </a:lnTo>
                  <a:lnTo>
                    <a:pt x="3030" y="4276101"/>
                  </a:lnTo>
                  <a:lnTo>
                    <a:pt x="0" y="4227322"/>
                  </a:lnTo>
                  <a:lnTo>
                    <a:pt x="0" y="388874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9151" y="1053083"/>
              <a:ext cx="992124" cy="6446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12251" y="2313431"/>
              <a:ext cx="894588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84079" y="2313431"/>
              <a:ext cx="896112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12251" y="4477512"/>
              <a:ext cx="894588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84079" y="4477512"/>
              <a:ext cx="896112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5067" y="1491995"/>
              <a:ext cx="3962400" cy="4616450"/>
            </a:xfrm>
            <a:custGeom>
              <a:avLst/>
              <a:gdLst/>
              <a:ahLst/>
              <a:cxnLst/>
              <a:rect l="l" t="t" r="r" b="b"/>
              <a:pathLst>
                <a:path w="3962400" h="4616450">
                  <a:moveTo>
                    <a:pt x="0" y="389000"/>
                  </a:moveTo>
                  <a:lnTo>
                    <a:pt x="3031" y="340196"/>
                  </a:lnTo>
                  <a:lnTo>
                    <a:pt x="11881" y="293204"/>
                  </a:lnTo>
                  <a:lnTo>
                    <a:pt x="26186" y="248387"/>
                  </a:lnTo>
                  <a:lnTo>
                    <a:pt x="45581" y="206109"/>
                  </a:lnTo>
                  <a:lnTo>
                    <a:pt x="69701" y="166736"/>
                  </a:lnTo>
                  <a:lnTo>
                    <a:pt x="98181" y="130632"/>
                  </a:lnTo>
                  <a:lnTo>
                    <a:pt x="130657" y="98159"/>
                  </a:lnTo>
                  <a:lnTo>
                    <a:pt x="166764" y="69683"/>
                  </a:lnTo>
                  <a:lnTo>
                    <a:pt x="206137" y="45568"/>
                  </a:lnTo>
                  <a:lnTo>
                    <a:pt x="248413" y="26178"/>
                  </a:lnTo>
                  <a:lnTo>
                    <a:pt x="293225" y="11877"/>
                  </a:lnTo>
                  <a:lnTo>
                    <a:pt x="340209" y="3030"/>
                  </a:lnTo>
                  <a:lnTo>
                    <a:pt x="389000" y="0"/>
                  </a:lnTo>
                  <a:lnTo>
                    <a:pt x="3573399" y="0"/>
                  </a:lnTo>
                  <a:lnTo>
                    <a:pt x="3622203" y="3030"/>
                  </a:lnTo>
                  <a:lnTo>
                    <a:pt x="3669195" y="11877"/>
                  </a:lnTo>
                  <a:lnTo>
                    <a:pt x="3714012" y="26178"/>
                  </a:lnTo>
                  <a:lnTo>
                    <a:pt x="3756290" y="45568"/>
                  </a:lnTo>
                  <a:lnTo>
                    <a:pt x="3795663" y="69683"/>
                  </a:lnTo>
                  <a:lnTo>
                    <a:pt x="3831767" y="98159"/>
                  </a:lnTo>
                  <a:lnTo>
                    <a:pt x="3864240" y="130632"/>
                  </a:lnTo>
                  <a:lnTo>
                    <a:pt x="3892716" y="166736"/>
                  </a:lnTo>
                  <a:lnTo>
                    <a:pt x="3916831" y="206109"/>
                  </a:lnTo>
                  <a:lnTo>
                    <a:pt x="3936221" y="248387"/>
                  </a:lnTo>
                  <a:lnTo>
                    <a:pt x="3950522" y="293204"/>
                  </a:lnTo>
                  <a:lnTo>
                    <a:pt x="3959369" y="340196"/>
                  </a:lnTo>
                  <a:lnTo>
                    <a:pt x="3962400" y="389000"/>
                  </a:lnTo>
                  <a:lnTo>
                    <a:pt x="3962400" y="4227169"/>
                  </a:lnTo>
                  <a:lnTo>
                    <a:pt x="3959369" y="4275966"/>
                  </a:lnTo>
                  <a:lnTo>
                    <a:pt x="3950522" y="4322955"/>
                  </a:lnTo>
                  <a:lnTo>
                    <a:pt x="3936221" y="4367771"/>
                  </a:lnTo>
                  <a:lnTo>
                    <a:pt x="3916831" y="4410049"/>
                  </a:lnTo>
                  <a:lnTo>
                    <a:pt x="3892716" y="4449425"/>
                  </a:lnTo>
                  <a:lnTo>
                    <a:pt x="3864240" y="4485534"/>
                  </a:lnTo>
                  <a:lnTo>
                    <a:pt x="3831767" y="4518012"/>
                  </a:lnTo>
                  <a:lnTo>
                    <a:pt x="3795663" y="4546493"/>
                  </a:lnTo>
                  <a:lnTo>
                    <a:pt x="3756290" y="4570613"/>
                  </a:lnTo>
                  <a:lnTo>
                    <a:pt x="3714012" y="4590009"/>
                  </a:lnTo>
                  <a:lnTo>
                    <a:pt x="3669195" y="4604314"/>
                  </a:lnTo>
                  <a:lnTo>
                    <a:pt x="3622203" y="4613164"/>
                  </a:lnTo>
                  <a:lnTo>
                    <a:pt x="3573399" y="4616195"/>
                  </a:lnTo>
                  <a:lnTo>
                    <a:pt x="389000" y="4616195"/>
                  </a:lnTo>
                  <a:lnTo>
                    <a:pt x="340209" y="4613164"/>
                  </a:lnTo>
                  <a:lnTo>
                    <a:pt x="293225" y="4604314"/>
                  </a:lnTo>
                  <a:lnTo>
                    <a:pt x="248413" y="4590009"/>
                  </a:lnTo>
                  <a:lnTo>
                    <a:pt x="206137" y="4570613"/>
                  </a:lnTo>
                  <a:lnTo>
                    <a:pt x="166764" y="4546493"/>
                  </a:lnTo>
                  <a:lnTo>
                    <a:pt x="130657" y="4518012"/>
                  </a:lnTo>
                  <a:lnTo>
                    <a:pt x="98181" y="4485534"/>
                  </a:lnTo>
                  <a:lnTo>
                    <a:pt x="69701" y="4449425"/>
                  </a:lnTo>
                  <a:lnTo>
                    <a:pt x="45581" y="4410049"/>
                  </a:lnTo>
                  <a:lnTo>
                    <a:pt x="26186" y="4367771"/>
                  </a:lnTo>
                  <a:lnTo>
                    <a:pt x="11881" y="4322955"/>
                  </a:lnTo>
                  <a:lnTo>
                    <a:pt x="3031" y="4275966"/>
                  </a:lnTo>
                  <a:lnTo>
                    <a:pt x="0" y="4227169"/>
                  </a:lnTo>
                  <a:lnTo>
                    <a:pt x="0" y="389000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6243" y="1053083"/>
              <a:ext cx="992124" cy="6446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8383" y="2313431"/>
              <a:ext cx="896112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1736" y="2313431"/>
              <a:ext cx="894588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383" y="4477512"/>
              <a:ext cx="896112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1736" y="4477512"/>
              <a:ext cx="894588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61514" y="1745360"/>
            <a:ext cx="188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172.31.0.0/16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552180" y="1798446"/>
            <a:ext cx="17202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10.55.0.0/16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8318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5" dirty="0"/>
              <a:t>Establish</a:t>
            </a:r>
            <a:r>
              <a:rPr sz="4000" spc="-365" dirty="0"/>
              <a:t> </a:t>
            </a:r>
            <a:r>
              <a:rPr sz="4000" spc="-75" dirty="0"/>
              <a:t>a</a:t>
            </a:r>
            <a:r>
              <a:rPr sz="4000" spc="-365" dirty="0"/>
              <a:t> </a:t>
            </a:r>
            <a:r>
              <a:rPr sz="4000" spc="5" dirty="0"/>
              <a:t>VPC</a:t>
            </a:r>
            <a:r>
              <a:rPr sz="4000" spc="-350" dirty="0"/>
              <a:t> </a:t>
            </a:r>
            <a:r>
              <a:rPr sz="4000" spc="-200" dirty="0"/>
              <a:t>peering:</a:t>
            </a:r>
            <a:r>
              <a:rPr sz="4000" spc="-385" dirty="0"/>
              <a:t> </a:t>
            </a:r>
            <a:r>
              <a:rPr sz="4000" spc="-155" dirty="0"/>
              <a:t>Accept</a:t>
            </a:r>
            <a:r>
              <a:rPr sz="4000" spc="-370" dirty="0"/>
              <a:t> </a:t>
            </a:r>
            <a:r>
              <a:rPr sz="4000" spc="-145" dirty="0"/>
              <a:t>request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887467" y="1414272"/>
            <a:ext cx="2540635" cy="1158240"/>
          </a:xfrm>
          <a:custGeom>
            <a:avLst/>
            <a:gdLst/>
            <a:ahLst/>
            <a:cxnLst/>
            <a:rect l="l" t="t" r="r" b="b"/>
            <a:pathLst>
              <a:path w="2540634" h="1158239">
                <a:moveTo>
                  <a:pt x="1961388" y="0"/>
                </a:moveTo>
                <a:lnTo>
                  <a:pt x="1961388" y="289560"/>
                </a:lnTo>
                <a:lnTo>
                  <a:pt x="0" y="289560"/>
                </a:lnTo>
                <a:lnTo>
                  <a:pt x="0" y="868679"/>
                </a:lnTo>
                <a:lnTo>
                  <a:pt x="1961388" y="868679"/>
                </a:lnTo>
                <a:lnTo>
                  <a:pt x="1961388" y="1158239"/>
                </a:lnTo>
                <a:lnTo>
                  <a:pt x="2540508" y="579119"/>
                </a:lnTo>
                <a:lnTo>
                  <a:pt x="1961388" y="0"/>
                </a:lnTo>
                <a:close/>
              </a:path>
            </a:pathLst>
          </a:custGeom>
          <a:solidFill>
            <a:srgbClr val="ECA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5151" y="1790446"/>
            <a:ext cx="202374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502920" marR="5080" indent="-490855">
              <a:lnSpc>
                <a:spcPct val="100000"/>
              </a:lnSpc>
              <a:spcBef>
                <a:spcPts val="2039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Initiate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peering  request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8991" y="3157727"/>
            <a:ext cx="2540635" cy="1140460"/>
          </a:xfrm>
          <a:custGeom>
            <a:avLst/>
            <a:gdLst/>
            <a:ahLst/>
            <a:cxnLst/>
            <a:rect l="l" t="t" r="r" b="b"/>
            <a:pathLst>
              <a:path w="2540634" h="1140460">
                <a:moveTo>
                  <a:pt x="569976" y="0"/>
                </a:moveTo>
                <a:lnTo>
                  <a:pt x="0" y="569976"/>
                </a:lnTo>
                <a:lnTo>
                  <a:pt x="569976" y="1139952"/>
                </a:lnTo>
                <a:lnTo>
                  <a:pt x="569976" y="854964"/>
                </a:lnTo>
                <a:lnTo>
                  <a:pt x="2540508" y="854964"/>
                </a:lnTo>
                <a:lnTo>
                  <a:pt x="2540508" y="284988"/>
                </a:lnTo>
                <a:lnTo>
                  <a:pt x="569976" y="284988"/>
                </a:lnTo>
                <a:lnTo>
                  <a:pt x="569976" y="0"/>
                </a:lnTo>
                <a:close/>
              </a:path>
            </a:pathLst>
          </a:custGeom>
          <a:solidFill>
            <a:srgbClr val="000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28386" y="3525392"/>
            <a:ext cx="2057400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Step 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"/>
              <a:cs typeface="Arial"/>
            </a:endParaRPr>
          </a:p>
          <a:p>
            <a:pPr marL="520065" marR="5080" indent="-5080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peering  request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2019" y="1053083"/>
            <a:ext cx="10469880" cy="5058410"/>
            <a:chOff x="922019" y="1053083"/>
            <a:chExt cx="10469880" cy="5058410"/>
          </a:xfrm>
        </p:grpSpPr>
        <p:sp>
          <p:nvSpPr>
            <p:cNvPr id="8" name="object 8"/>
            <p:cNvSpPr/>
            <p:nvPr/>
          </p:nvSpPr>
          <p:spPr>
            <a:xfrm>
              <a:off x="7427976" y="1491995"/>
              <a:ext cx="3961129" cy="4616450"/>
            </a:xfrm>
            <a:custGeom>
              <a:avLst/>
              <a:gdLst/>
              <a:ahLst/>
              <a:cxnLst/>
              <a:rect l="l" t="t" r="r" b="b"/>
              <a:pathLst>
                <a:path w="3961129" h="4616450">
                  <a:moveTo>
                    <a:pt x="0" y="388874"/>
                  </a:moveTo>
                  <a:lnTo>
                    <a:pt x="3030" y="340096"/>
                  </a:lnTo>
                  <a:lnTo>
                    <a:pt x="11877" y="293127"/>
                  </a:lnTo>
                  <a:lnTo>
                    <a:pt x="26177" y="248329"/>
                  </a:lnTo>
                  <a:lnTo>
                    <a:pt x="45565" y="206067"/>
                  </a:lnTo>
                  <a:lnTo>
                    <a:pt x="69676" y="166707"/>
                  </a:lnTo>
                  <a:lnTo>
                    <a:pt x="98147" y="130612"/>
                  </a:lnTo>
                  <a:lnTo>
                    <a:pt x="130612" y="98147"/>
                  </a:lnTo>
                  <a:lnTo>
                    <a:pt x="166707" y="69676"/>
                  </a:lnTo>
                  <a:lnTo>
                    <a:pt x="206067" y="45565"/>
                  </a:lnTo>
                  <a:lnTo>
                    <a:pt x="248329" y="26177"/>
                  </a:lnTo>
                  <a:lnTo>
                    <a:pt x="293127" y="11877"/>
                  </a:lnTo>
                  <a:lnTo>
                    <a:pt x="340096" y="3030"/>
                  </a:lnTo>
                  <a:lnTo>
                    <a:pt x="388874" y="0"/>
                  </a:lnTo>
                  <a:lnTo>
                    <a:pt x="3572002" y="0"/>
                  </a:lnTo>
                  <a:lnTo>
                    <a:pt x="3620779" y="3030"/>
                  </a:lnTo>
                  <a:lnTo>
                    <a:pt x="3667748" y="11877"/>
                  </a:lnTo>
                  <a:lnTo>
                    <a:pt x="3712546" y="26177"/>
                  </a:lnTo>
                  <a:lnTo>
                    <a:pt x="3754808" y="45565"/>
                  </a:lnTo>
                  <a:lnTo>
                    <a:pt x="3794168" y="69676"/>
                  </a:lnTo>
                  <a:lnTo>
                    <a:pt x="3830263" y="98147"/>
                  </a:lnTo>
                  <a:lnTo>
                    <a:pt x="3862728" y="130612"/>
                  </a:lnTo>
                  <a:lnTo>
                    <a:pt x="3891199" y="166707"/>
                  </a:lnTo>
                  <a:lnTo>
                    <a:pt x="3915310" y="206067"/>
                  </a:lnTo>
                  <a:lnTo>
                    <a:pt x="3934698" y="248329"/>
                  </a:lnTo>
                  <a:lnTo>
                    <a:pt x="3948998" y="293127"/>
                  </a:lnTo>
                  <a:lnTo>
                    <a:pt x="3957845" y="340096"/>
                  </a:lnTo>
                  <a:lnTo>
                    <a:pt x="3960876" y="388874"/>
                  </a:lnTo>
                  <a:lnTo>
                    <a:pt x="3960876" y="4227322"/>
                  </a:lnTo>
                  <a:lnTo>
                    <a:pt x="3957845" y="4276101"/>
                  </a:lnTo>
                  <a:lnTo>
                    <a:pt x="3948998" y="4323073"/>
                  </a:lnTo>
                  <a:lnTo>
                    <a:pt x="3934698" y="4367871"/>
                  </a:lnTo>
                  <a:lnTo>
                    <a:pt x="3915310" y="4410133"/>
                  </a:lnTo>
                  <a:lnTo>
                    <a:pt x="3891199" y="4449494"/>
                  </a:lnTo>
                  <a:lnTo>
                    <a:pt x="3862728" y="4485588"/>
                  </a:lnTo>
                  <a:lnTo>
                    <a:pt x="3830263" y="4518053"/>
                  </a:lnTo>
                  <a:lnTo>
                    <a:pt x="3794168" y="4546522"/>
                  </a:lnTo>
                  <a:lnTo>
                    <a:pt x="3754808" y="4570633"/>
                  </a:lnTo>
                  <a:lnTo>
                    <a:pt x="3712546" y="4590020"/>
                  </a:lnTo>
                  <a:lnTo>
                    <a:pt x="3667748" y="4604319"/>
                  </a:lnTo>
                  <a:lnTo>
                    <a:pt x="3620779" y="4613166"/>
                  </a:lnTo>
                  <a:lnTo>
                    <a:pt x="3572002" y="4616195"/>
                  </a:lnTo>
                  <a:lnTo>
                    <a:pt x="388874" y="4616195"/>
                  </a:lnTo>
                  <a:lnTo>
                    <a:pt x="340096" y="4613166"/>
                  </a:lnTo>
                  <a:lnTo>
                    <a:pt x="293127" y="4604319"/>
                  </a:lnTo>
                  <a:lnTo>
                    <a:pt x="248329" y="4590020"/>
                  </a:lnTo>
                  <a:lnTo>
                    <a:pt x="206067" y="4570633"/>
                  </a:lnTo>
                  <a:lnTo>
                    <a:pt x="166707" y="4546522"/>
                  </a:lnTo>
                  <a:lnTo>
                    <a:pt x="130612" y="4518053"/>
                  </a:lnTo>
                  <a:lnTo>
                    <a:pt x="98147" y="4485588"/>
                  </a:lnTo>
                  <a:lnTo>
                    <a:pt x="69676" y="4449494"/>
                  </a:lnTo>
                  <a:lnTo>
                    <a:pt x="45565" y="4410133"/>
                  </a:lnTo>
                  <a:lnTo>
                    <a:pt x="26177" y="4367871"/>
                  </a:lnTo>
                  <a:lnTo>
                    <a:pt x="11877" y="4323073"/>
                  </a:lnTo>
                  <a:lnTo>
                    <a:pt x="3030" y="4276101"/>
                  </a:lnTo>
                  <a:lnTo>
                    <a:pt x="0" y="4227322"/>
                  </a:lnTo>
                  <a:lnTo>
                    <a:pt x="0" y="388874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79151" y="1053083"/>
              <a:ext cx="992124" cy="6446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12251" y="2313431"/>
              <a:ext cx="894588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84079" y="2313431"/>
              <a:ext cx="896112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12251" y="4477512"/>
              <a:ext cx="894588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84079" y="4477512"/>
              <a:ext cx="896112" cy="896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5067" y="1491995"/>
              <a:ext cx="3962400" cy="4616450"/>
            </a:xfrm>
            <a:custGeom>
              <a:avLst/>
              <a:gdLst/>
              <a:ahLst/>
              <a:cxnLst/>
              <a:rect l="l" t="t" r="r" b="b"/>
              <a:pathLst>
                <a:path w="3962400" h="4616450">
                  <a:moveTo>
                    <a:pt x="0" y="389000"/>
                  </a:moveTo>
                  <a:lnTo>
                    <a:pt x="3031" y="340196"/>
                  </a:lnTo>
                  <a:lnTo>
                    <a:pt x="11881" y="293204"/>
                  </a:lnTo>
                  <a:lnTo>
                    <a:pt x="26186" y="248387"/>
                  </a:lnTo>
                  <a:lnTo>
                    <a:pt x="45581" y="206109"/>
                  </a:lnTo>
                  <a:lnTo>
                    <a:pt x="69701" y="166736"/>
                  </a:lnTo>
                  <a:lnTo>
                    <a:pt x="98181" y="130632"/>
                  </a:lnTo>
                  <a:lnTo>
                    <a:pt x="130657" y="98159"/>
                  </a:lnTo>
                  <a:lnTo>
                    <a:pt x="166764" y="69683"/>
                  </a:lnTo>
                  <a:lnTo>
                    <a:pt x="206137" y="45568"/>
                  </a:lnTo>
                  <a:lnTo>
                    <a:pt x="248413" y="26178"/>
                  </a:lnTo>
                  <a:lnTo>
                    <a:pt x="293225" y="11877"/>
                  </a:lnTo>
                  <a:lnTo>
                    <a:pt x="340209" y="3030"/>
                  </a:lnTo>
                  <a:lnTo>
                    <a:pt x="389000" y="0"/>
                  </a:lnTo>
                  <a:lnTo>
                    <a:pt x="3573399" y="0"/>
                  </a:lnTo>
                  <a:lnTo>
                    <a:pt x="3622203" y="3030"/>
                  </a:lnTo>
                  <a:lnTo>
                    <a:pt x="3669195" y="11877"/>
                  </a:lnTo>
                  <a:lnTo>
                    <a:pt x="3714012" y="26178"/>
                  </a:lnTo>
                  <a:lnTo>
                    <a:pt x="3756290" y="45568"/>
                  </a:lnTo>
                  <a:lnTo>
                    <a:pt x="3795663" y="69683"/>
                  </a:lnTo>
                  <a:lnTo>
                    <a:pt x="3831767" y="98159"/>
                  </a:lnTo>
                  <a:lnTo>
                    <a:pt x="3864240" y="130632"/>
                  </a:lnTo>
                  <a:lnTo>
                    <a:pt x="3892716" y="166736"/>
                  </a:lnTo>
                  <a:lnTo>
                    <a:pt x="3916831" y="206109"/>
                  </a:lnTo>
                  <a:lnTo>
                    <a:pt x="3936221" y="248387"/>
                  </a:lnTo>
                  <a:lnTo>
                    <a:pt x="3950522" y="293204"/>
                  </a:lnTo>
                  <a:lnTo>
                    <a:pt x="3959369" y="340196"/>
                  </a:lnTo>
                  <a:lnTo>
                    <a:pt x="3962400" y="389000"/>
                  </a:lnTo>
                  <a:lnTo>
                    <a:pt x="3962400" y="4227169"/>
                  </a:lnTo>
                  <a:lnTo>
                    <a:pt x="3959369" y="4275966"/>
                  </a:lnTo>
                  <a:lnTo>
                    <a:pt x="3950522" y="4322955"/>
                  </a:lnTo>
                  <a:lnTo>
                    <a:pt x="3936221" y="4367771"/>
                  </a:lnTo>
                  <a:lnTo>
                    <a:pt x="3916831" y="4410049"/>
                  </a:lnTo>
                  <a:lnTo>
                    <a:pt x="3892716" y="4449425"/>
                  </a:lnTo>
                  <a:lnTo>
                    <a:pt x="3864240" y="4485534"/>
                  </a:lnTo>
                  <a:lnTo>
                    <a:pt x="3831767" y="4518012"/>
                  </a:lnTo>
                  <a:lnTo>
                    <a:pt x="3795663" y="4546493"/>
                  </a:lnTo>
                  <a:lnTo>
                    <a:pt x="3756290" y="4570613"/>
                  </a:lnTo>
                  <a:lnTo>
                    <a:pt x="3714012" y="4590009"/>
                  </a:lnTo>
                  <a:lnTo>
                    <a:pt x="3669195" y="4604314"/>
                  </a:lnTo>
                  <a:lnTo>
                    <a:pt x="3622203" y="4613164"/>
                  </a:lnTo>
                  <a:lnTo>
                    <a:pt x="3573399" y="4616195"/>
                  </a:lnTo>
                  <a:lnTo>
                    <a:pt x="389000" y="4616195"/>
                  </a:lnTo>
                  <a:lnTo>
                    <a:pt x="340209" y="4613164"/>
                  </a:lnTo>
                  <a:lnTo>
                    <a:pt x="293225" y="4604314"/>
                  </a:lnTo>
                  <a:lnTo>
                    <a:pt x="248413" y="4590009"/>
                  </a:lnTo>
                  <a:lnTo>
                    <a:pt x="206137" y="4570613"/>
                  </a:lnTo>
                  <a:lnTo>
                    <a:pt x="166764" y="4546493"/>
                  </a:lnTo>
                  <a:lnTo>
                    <a:pt x="130657" y="4518012"/>
                  </a:lnTo>
                  <a:lnTo>
                    <a:pt x="98181" y="4485534"/>
                  </a:lnTo>
                  <a:lnTo>
                    <a:pt x="69701" y="4449425"/>
                  </a:lnTo>
                  <a:lnTo>
                    <a:pt x="45581" y="4410049"/>
                  </a:lnTo>
                  <a:lnTo>
                    <a:pt x="26186" y="4367771"/>
                  </a:lnTo>
                  <a:lnTo>
                    <a:pt x="11881" y="4322955"/>
                  </a:lnTo>
                  <a:lnTo>
                    <a:pt x="3031" y="4275966"/>
                  </a:lnTo>
                  <a:lnTo>
                    <a:pt x="0" y="4227169"/>
                  </a:lnTo>
                  <a:lnTo>
                    <a:pt x="0" y="389000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6243" y="1053083"/>
              <a:ext cx="992124" cy="6446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383" y="2313431"/>
              <a:ext cx="896112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1736" y="2313431"/>
              <a:ext cx="894588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8383" y="4477512"/>
              <a:ext cx="896112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1736" y="4477512"/>
              <a:ext cx="894588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61514" y="1745360"/>
            <a:ext cx="188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172.31.0.0/16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552180" y="1798446"/>
            <a:ext cx="17202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10.55.0.0/16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8170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5" dirty="0"/>
              <a:t>Establish</a:t>
            </a:r>
            <a:r>
              <a:rPr sz="4000" spc="-370" dirty="0"/>
              <a:t> </a:t>
            </a:r>
            <a:r>
              <a:rPr sz="4000" spc="-75" dirty="0"/>
              <a:t>a</a:t>
            </a:r>
            <a:r>
              <a:rPr sz="4000" spc="-365" dirty="0"/>
              <a:t> </a:t>
            </a:r>
            <a:r>
              <a:rPr sz="4000" spc="5" dirty="0"/>
              <a:t>VPC</a:t>
            </a:r>
            <a:r>
              <a:rPr sz="4000" spc="-350" dirty="0"/>
              <a:t> </a:t>
            </a:r>
            <a:r>
              <a:rPr sz="4000" spc="-200" dirty="0"/>
              <a:t>peering:</a:t>
            </a:r>
            <a:r>
              <a:rPr sz="4000" spc="-390" dirty="0"/>
              <a:t> </a:t>
            </a:r>
            <a:r>
              <a:rPr sz="4000" spc="-185" dirty="0"/>
              <a:t>Create</a:t>
            </a:r>
            <a:r>
              <a:rPr sz="4000" spc="-370" dirty="0"/>
              <a:t> </a:t>
            </a:r>
            <a:r>
              <a:rPr sz="4000" spc="-75" dirty="0"/>
              <a:t>a</a:t>
            </a:r>
            <a:r>
              <a:rPr sz="4000" spc="-355" dirty="0"/>
              <a:t> </a:t>
            </a:r>
            <a:r>
              <a:rPr sz="4000" spc="-135" dirty="0"/>
              <a:t>route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153533" y="2460922"/>
            <a:ext cx="2032000" cy="217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40" algn="ctr">
              <a:lnSpc>
                <a:spcPts val="2655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Initiate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peering</a:t>
            </a:r>
            <a:endParaRPr sz="2400">
              <a:latin typeface="Arial"/>
              <a:cs typeface="Arial"/>
            </a:endParaRPr>
          </a:p>
          <a:p>
            <a:pPr marR="2540"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  <a:p>
            <a:pPr indent="704850">
              <a:lnSpc>
                <a:spcPct val="197400"/>
              </a:lnSpc>
              <a:spcBef>
                <a:spcPts val="15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Step 2  Accept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peering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87467" y="1417319"/>
            <a:ext cx="2540635" cy="2882265"/>
            <a:chOff x="4887467" y="1417319"/>
            <a:chExt cx="2540635" cy="2882265"/>
          </a:xfrm>
        </p:grpSpPr>
        <p:sp>
          <p:nvSpPr>
            <p:cNvPr id="5" name="object 5"/>
            <p:cNvSpPr/>
            <p:nvPr/>
          </p:nvSpPr>
          <p:spPr>
            <a:xfrm>
              <a:off x="4887467" y="1417319"/>
              <a:ext cx="2540635" cy="1158240"/>
            </a:xfrm>
            <a:custGeom>
              <a:avLst/>
              <a:gdLst/>
              <a:ahLst/>
              <a:cxnLst/>
              <a:rect l="l" t="t" r="r" b="b"/>
              <a:pathLst>
                <a:path w="2540634" h="1158239">
                  <a:moveTo>
                    <a:pt x="1961388" y="0"/>
                  </a:moveTo>
                  <a:lnTo>
                    <a:pt x="1961388" y="289559"/>
                  </a:lnTo>
                  <a:lnTo>
                    <a:pt x="0" y="289559"/>
                  </a:lnTo>
                  <a:lnTo>
                    <a:pt x="0" y="868679"/>
                  </a:lnTo>
                  <a:lnTo>
                    <a:pt x="1961388" y="868679"/>
                  </a:lnTo>
                  <a:lnTo>
                    <a:pt x="1961388" y="1158239"/>
                  </a:lnTo>
                  <a:lnTo>
                    <a:pt x="2540508" y="579119"/>
                  </a:lnTo>
                  <a:lnTo>
                    <a:pt x="1961388" y="0"/>
                  </a:lnTo>
                  <a:close/>
                </a:path>
              </a:pathLst>
            </a:custGeom>
            <a:solidFill>
              <a:srgbClr val="ECA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87467" y="3159252"/>
              <a:ext cx="2540635" cy="1140460"/>
            </a:xfrm>
            <a:custGeom>
              <a:avLst/>
              <a:gdLst/>
              <a:ahLst/>
              <a:cxnLst/>
              <a:rect l="l" t="t" r="r" b="b"/>
              <a:pathLst>
                <a:path w="2540634" h="1140460">
                  <a:moveTo>
                    <a:pt x="569976" y="0"/>
                  </a:moveTo>
                  <a:lnTo>
                    <a:pt x="0" y="569976"/>
                  </a:lnTo>
                  <a:lnTo>
                    <a:pt x="569976" y="1139952"/>
                  </a:lnTo>
                  <a:lnTo>
                    <a:pt x="569976" y="854964"/>
                  </a:lnTo>
                  <a:lnTo>
                    <a:pt x="2540508" y="854964"/>
                  </a:lnTo>
                  <a:lnTo>
                    <a:pt x="2540508" y="284988"/>
                  </a:lnTo>
                  <a:lnTo>
                    <a:pt x="569976" y="284988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99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02608" y="5081015"/>
            <a:ext cx="4131945" cy="1108075"/>
            <a:chOff x="4102608" y="5081015"/>
            <a:chExt cx="4131945" cy="1108075"/>
          </a:xfrm>
        </p:grpSpPr>
        <p:sp>
          <p:nvSpPr>
            <p:cNvPr id="8" name="object 8"/>
            <p:cNvSpPr/>
            <p:nvPr/>
          </p:nvSpPr>
          <p:spPr>
            <a:xfrm>
              <a:off x="7502652" y="5288279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98136" y="5081015"/>
              <a:ext cx="2517775" cy="1108075"/>
            </a:xfrm>
            <a:custGeom>
              <a:avLst/>
              <a:gdLst/>
              <a:ahLst/>
              <a:cxnLst/>
              <a:rect l="l" t="t" r="r" b="b"/>
              <a:pathLst>
                <a:path w="2517775" h="1108075">
                  <a:moveTo>
                    <a:pt x="1963673" y="0"/>
                  </a:moveTo>
                  <a:lnTo>
                    <a:pt x="1963673" y="276986"/>
                  </a:lnTo>
                  <a:lnTo>
                    <a:pt x="553974" y="276986"/>
                  </a:lnTo>
                  <a:lnTo>
                    <a:pt x="553974" y="0"/>
                  </a:lnTo>
                  <a:lnTo>
                    <a:pt x="0" y="553973"/>
                  </a:lnTo>
                  <a:lnTo>
                    <a:pt x="553974" y="1107947"/>
                  </a:lnTo>
                  <a:lnTo>
                    <a:pt x="553974" y="830960"/>
                  </a:lnTo>
                  <a:lnTo>
                    <a:pt x="1963673" y="830960"/>
                  </a:lnTo>
                  <a:lnTo>
                    <a:pt x="1963673" y="1107947"/>
                  </a:lnTo>
                  <a:lnTo>
                    <a:pt x="2517647" y="553973"/>
                  </a:lnTo>
                  <a:lnTo>
                    <a:pt x="1963673" y="0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02608" y="5288279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48325" y="4614748"/>
            <a:ext cx="1041400" cy="120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requ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1892" y="1053083"/>
            <a:ext cx="10470515" cy="5058410"/>
            <a:chOff x="921892" y="1053083"/>
            <a:chExt cx="10470515" cy="5058410"/>
          </a:xfrm>
        </p:grpSpPr>
        <p:sp>
          <p:nvSpPr>
            <p:cNvPr id="13" name="object 13"/>
            <p:cNvSpPr/>
            <p:nvPr/>
          </p:nvSpPr>
          <p:spPr>
            <a:xfrm>
              <a:off x="7427975" y="1491995"/>
              <a:ext cx="3961129" cy="4616450"/>
            </a:xfrm>
            <a:custGeom>
              <a:avLst/>
              <a:gdLst/>
              <a:ahLst/>
              <a:cxnLst/>
              <a:rect l="l" t="t" r="r" b="b"/>
              <a:pathLst>
                <a:path w="3961129" h="4616450">
                  <a:moveTo>
                    <a:pt x="0" y="388874"/>
                  </a:moveTo>
                  <a:lnTo>
                    <a:pt x="3030" y="340096"/>
                  </a:lnTo>
                  <a:lnTo>
                    <a:pt x="11877" y="293127"/>
                  </a:lnTo>
                  <a:lnTo>
                    <a:pt x="26177" y="248329"/>
                  </a:lnTo>
                  <a:lnTo>
                    <a:pt x="45565" y="206067"/>
                  </a:lnTo>
                  <a:lnTo>
                    <a:pt x="69676" y="166707"/>
                  </a:lnTo>
                  <a:lnTo>
                    <a:pt x="98147" y="130612"/>
                  </a:lnTo>
                  <a:lnTo>
                    <a:pt x="130612" y="98147"/>
                  </a:lnTo>
                  <a:lnTo>
                    <a:pt x="166707" y="69676"/>
                  </a:lnTo>
                  <a:lnTo>
                    <a:pt x="206067" y="45565"/>
                  </a:lnTo>
                  <a:lnTo>
                    <a:pt x="248329" y="26177"/>
                  </a:lnTo>
                  <a:lnTo>
                    <a:pt x="293127" y="11877"/>
                  </a:lnTo>
                  <a:lnTo>
                    <a:pt x="340096" y="3030"/>
                  </a:lnTo>
                  <a:lnTo>
                    <a:pt x="388874" y="0"/>
                  </a:lnTo>
                  <a:lnTo>
                    <a:pt x="3572002" y="0"/>
                  </a:lnTo>
                  <a:lnTo>
                    <a:pt x="3620779" y="3030"/>
                  </a:lnTo>
                  <a:lnTo>
                    <a:pt x="3667748" y="11877"/>
                  </a:lnTo>
                  <a:lnTo>
                    <a:pt x="3712546" y="26177"/>
                  </a:lnTo>
                  <a:lnTo>
                    <a:pt x="3754808" y="45565"/>
                  </a:lnTo>
                  <a:lnTo>
                    <a:pt x="3794168" y="69676"/>
                  </a:lnTo>
                  <a:lnTo>
                    <a:pt x="3830263" y="98147"/>
                  </a:lnTo>
                  <a:lnTo>
                    <a:pt x="3862728" y="130612"/>
                  </a:lnTo>
                  <a:lnTo>
                    <a:pt x="3891199" y="166707"/>
                  </a:lnTo>
                  <a:lnTo>
                    <a:pt x="3915310" y="206067"/>
                  </a:lnTo>
                  <a:lnTo>
                    <a:pt x="3934698" y="248329"/>
                  </a:lnTo>
                  <a:lnTo>
                    <a:pt x="3948998" y="293127"/>
                  </a:lnTo>
                  <a:lnTo>
                    <a:pt x="3957845" y="340096"/>
                  </a:lnTo>
                  <a:lnTo>
                    <a:pt x="3960876" y="388874"/>
                  </a:lnTo>
                  <a:lnTo>
                    <a:pt x="3960876" y="4227322"/>
                  </a:lnTo>
                  <a:lnTo>
                    <a:pt x="3957845" y="4276101"/>
                  </a:lnTo>
                  <a:lnTo>
                    <a:pt x="3948998" y="4323073"/>
                  </a:lnTo>
                  <a:lnTo>
                    <a:pt x="3934698" y="4367871"/>
                  </a:lnTo>
                  <a:lnTo>
                    <a:pt x="3915310" y="4410133"/>
                  </a:lnTo>
                  <a:lnTo>
                    <a:pt x="3891199" y="4449494"/>
                  </a:lnTo>
                  <a:lnTo>
                    <a:pt x="3862728" y="4485588"/>
                  </a:lnTo>
                  <a:lnTo>
                    <a:pt x="3830263" y="4518053"/>
                  </a:lnTo>
                  <a:lnTo>
                    <a:pt x="3794168" y="4546522"/>
                  </a:lnTo>
                  <a:lnTo>
                    <a:pt x="3754808" y="4570633"/>
                  </a:lnTo>
                  <a:lnTo>
                    <a:pt x="3712546" y="4590020"/>
                  </a:lnTo>
                  <a:lnTo>
                    <a:pt x="3667748" y="4604319"/>
                  </a:lnTo>
                  <a:lnTo>
                    <a:pt x="3620779" y="4613166"/>
                  </a:lnTo>
                  <a:lnTo>
                    <a:pt x="3572002" y="4616195"/>
                  </a:lnTo>
                  <a:lnTo>
                    <a:pt x="388874" y="4616195"/>
                  </a:lnTo>
                  <a:lnTo>
                    <a:pt x="340096" y="4613166"/>
                  </a:lnTo>
                  <a:lnTo>
                    <a:pt x="293127" y="4604319"/>
                  </a:lnTo>
                  <a:lnTo>
                    <a:pt x="248329" y="4590020"/>
                  </a:lnTo>
                  <a:lnTo>
                    <a:pt x="206067" y="4570633"/>
                  </a:lnTo>
                  <a:lnTo>
                    <a:pt x="166707" y="4546522"/>
                  </a:lnTo>
                  <a:lnTo>
                    <a:pt x="130612" y="4518053"/>
                  </a:lnTo>
                  <a:lnTo>
                    <a:pt x="98147" y="4485588"/>
                  </a:lnTo>
                  <a:lnTo>
                    <a:pt x="69676" y="4449494"/>
                  </a:lnTo>
                  <a:lnTo>
                    <a:pt x="45565" y="4410133"/>
                  </a:lnTo>
                  <a:lnTo>
                    <a:pt x="26177" y="4367871"/>
                  </a:lnTo>
                  <a:lnTo>
                    <a:pt x="11877" y="4323073"/>
                  </a:lnTo>
                  <a:lnTo>
                    <a:pt x="3030" y="4276101"/>
                  </a:lnTo>
                  <a:lnTo>
                    <a:pt x="0" y="4227322"/>
                  </a:lnTo>
                  <a:lnTo>
                    <a:pt x="0" y="388874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79151" y="1053083"/>
              <a:ext cx="992124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12251" y="2313431"/>
              <a:ext cx="894588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84079" y="2313431"/>
              <a:ext cx="896112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12251" y="4477512"/>
              <a:ext cx="894588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84079" y="4477512"/>
              <a:ext cx="896112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5067" y="1491995"/>
              <a:ext cx="3962400" cy="4616450"/>
            </a:xfrm>
            <a:custGeom>
              <a:avLst/>
              <a:gdLst/>
              <a:ahLst/>
              <a:cxnLst/>
              <a:rect l="l" t="t" r="r" b="b"/>
              <a:pathLst>
                <a:path w="3962400" h="4616450">
                  <a:moveTo>
                    <a:pt x="0" y="389000"/>
                  </a:moveTo>
                  <a:lnTo>
                    <a:pt x="3031" y="340196"/>
                  </a:lnTo>
                  <a:lnTo>
                    <a:pt x="11881" y="293204"/>
                  </a:lnTo>
                  <a:lnTo>
                    <a:pt x="26186" y="248387"/>
                  </a:lnTo>
                  <a:lnTo>
                    <a:pt x="45581" y="206109"/>
                  </a:lnTo>
                  <a:lnTo>
                    <a:pt x="69701" y="166736"/>
                  </a:lnTo>
                  <a:lnTo>
                    <a:pt x="98181" y="130632"/>
                  </a:lnTo>
                  <a:lnTo>
                    <a:pt x="130657" y="98159"/>
                  </a:lnTo>
                  <a:lnTo>
                    <a:pt x="166764" y="69683"/>
                  </a:lnTo>
                  <a:lnTo>
                    <a:pt x="206137" y="45568"/>
                  </a:lnTo>
                  <a:lnTo>
                    <a:pt x="248413" y="26178"/>
                  </a:lnTo>
                  <a:lnTo>
                    <a:pt x="293225" y="11877"/>
                  </a:lnTo>
                  <a:lnTo>
                    <a:pt x="340209" y="3030"/>
                  </a:lnTo>
                  <a:lnTo>
                    <a:pt x="389000" y="0"/>
                  </a:lnTo>
                  <a:lnTo>
                    <a:pt x="3573399" y="0"/>
                  </a:lnTo>
                  <a:lnTo>
                    <a:pt x="3622203" y="3030"/>
                  </a:lnTo>
                  <a:lnTo>
                    <a:pt x="3669195" y="11877"/>
                  </a:lnTo>
                  <a:lnTo>
                    <a:pt x="3714012" y="26178"/>
                  </a:lnTo>
                  <a:lnTo>
                    <a:pt x="3756290" y="45568"/>
                  </a:lnTo>
                  <a:lnTo>
                    <a:pt x="3795663" y="69683"/>
                  </a:lnTo>
                  <a:lnTo>
                    <a:pt x="3831767" y="98159"/>
                  </a:lnTo>
                  <a:lnTo>
                    <a:pt x="3864240" y="130632"/>
                  </a:lnTo>
                  <a:lnTo>
                    <a:pt x="3892716" y="166736"/>
                  </a:lnTo>
                  <a:lnTo>
                    <a:pt x="3916831" y="206109"/>
                  </a:lnTo>
                  <a:lnTo>
                    <a:pt x="3936221" y="248387"/>
                  </a:lnTo>
                  <a:lnTo>
                    <a:pt x="3950522" y="293204"/>
                  </a:lnTo>
                  <a:lnTo>
                    <a:pt x="3959369" y="340196"/>
                  </a:lnTo>
                  <a:lnTo>
                    <a:pt x="3962400" y="389000"/>
                  </a:lnTo>
                  <a:lnTo>
                    <a:pt x="3962400" y="4227169"/>
                  </a:lnTo>
                  <a:lnTo>
                    <a:pt x="3959369" y="4275966"/>
                  </a:lnTo>
                  <a:lnTo>
                    <a:pt x="3950522" y="4322955"/>
                  </a:lnTo>
                  <a:lnTo>
                    <a:pt x="3936221" y="4367771"/>
                  </a:lnTo>
                  <a:lnTo>
                    <a:pt x="3916831" y="4410049"/>
                  </a:lnTo>
                  <a:lnTo>
                    <a:pt x="3892716" y="4449425"/>
                  </a:lnTo>
                  <a:lnTo>
                    <a:pt x="3864240" y="4485534"/>
                  </a:lnTo>
                  <a:lnTo>
                    <a:pt x="3831767" y="4518012"/>
                  </a:lnTo>
                  <a:lnTo>
                    <a:pt x="3795663" y="4546493"/>
                  </a:lnTo>
                  <a:lnTo>
                    <a:pt x="3756290" y="4570613"/>
                  </a:lnTo>
                  <a:lnTo>
                    <a:pt x="3714012" y="4590009"/>
                  </a:lnTo>
                  <a:lnTo>
                    <a:pt x="3669195" y="4604314"/>
                  </a:lnTo>
                  <a:lnTo>
                    <a:pt x="3622203" y="4613164"/>
                  </a:lnTo>
                  <a:lnTo>
                    <a:pt x="3573399" y="4616195"/>
                  </a:lnTo>
                  <a:lnTo>
                    <a:pt x="389000" y="4616195"/>
                  </a:lnTo>
                  <a:lnTo>
                    <a:pt x="340209" y="4613164"/>
                  </a:lnTo>
                  <a:lnTo>
                    <a:pt x="293225" y="4604314"/>
                  </a:lnTo>
                  <a:lnTo>
                    <a:pt x="248413" y="4590009"/>
                  </a:lnTo>
                  <a:lnTo>
                    <a:pt x="206137" y="4570613"/>
                  </a:lnTo>
                  <a:lnTo>
                    <a:pt x="166764" y="4546493"/>
                  </a:lnTo>
                  <a:lnTo>
                    <a:pt x="130657" y="4518012"/>
                  </a:lnTo>
                  <a:lnTo>
                    <a:pt x="98181" y="4485534"/>
                  </a:lnTo>
                  <a:lnTo>
                    <a:pt x="69701" y="4449425"/>
                  </a:lnTo>
                  <a:lnTo>
                    <a:pt x="45581" y="4410049"/>
                  </a:lnTo>
                  <a:lnTo>
                    <a:pt x="26186" y="4367771"/>
                  </a:lnTo>
                  <a:lnTo>
                    <a:pt x="11881" y="4322955"/>
                  </a:lnTo>
                  <a:lnTo>
                    <a:pt x="3031" y="4275966"/>
                  </a:lnTo>
                  <a:lnTo>
                    <a:pt x="0" y="4227169"/>
                  </a:lnTo>
                  <a:lnTo>
                    <a:pt x="0" y="389000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6244" y="1053083"/>
              <a:ext cx="992124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8383" y="2313431"/>
              <a:ext cx="896112" cy="896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21735" y="2313431"/>
              <a:ext cx="894588" cy="896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383" y="4477512"/>
              <a:ext cx="896112" cy="896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21735" y="4477512"/>
              <a:ext cx="894588" cy="896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61514" y="1745360"/>
            <a:ext cx="188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172.31.0.0/16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2459" y="2103120"/>
            <a:ext cx="10959465" cy="2680970"/>
            <a:chOff x="632459" y="2103120"/>
            <a:chExt cx="10959465" cy="2680970"/>
          </a:xfrm>
        </p:grpSpPr>
        <p:sp>
          <p:nvSpPr>
            <p:cNvPr id="27" name="object 27"/>
            <p:cNvSpPr/>
            <p:nvPr/>
          </p:nvSpPr>
          <p:spPr>
            <a:xfrm>
              <a:off x="632459" y="2103120"/>
              <a:ext cx="7722108" cy="26807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6467" y="2167128"/>
              <a:ext cx="7543800" cy="25024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7417" y="2148078"/>
              <a:ext cx="7581900" cy="2540635"/>
            </a:xfrm>
            <a:custGeom>
              <a:avLst/>
              <a:gdLst/>
              <a:ahLst/>
              <a:cxnLst/>
              <a:rect l="l" t="t" r="r" b="b"/>
              <a:pathLst>
                <a:path w="7581900" h="2540635">
                  <a:moveTo>
                    <a:pt x="0" y="2540508"/>
                  </a:moveTo>
                  <a:lnTo>
                    <a:pt x="7581900" y="2540508"/>
                  </a:lnTo>
                  <a:lnTo>
                    <a:pt x="7581900" y="0"/>
                  </a:lnTo>
                  <a:lnTo>
                    <a:pt x="0" y="0"/>
                  </a:lnTo>
                  <a:lnTo>
                    <a:pt x="0" y="254050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6467" y="3703320"/>
              <a:ext cx="7543800" cy="452755"/>
            </a:xfrm>
            <a:custGeom>
              <a:avLst/>
              <a:gdLst/>
              <a:ahLst/>
              <a:cxnLst/>
              <a:rect l="l" t="t" r="r" b="b"/>
              <a:pathLst>
                <a:path w="7543800" h="452754">
                  <a:moveTo>
                    <a:pt x="0" y="452627"/>
                  </a:moveTo>
                  <a:lnTo>
                    <a:pt x="7543800" y="452627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ln w="76200">
              <a:solidFill>
                <a:srgbClr val="8B2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29783" y="2261616"/>
              <a:ext cx="6461760" cy="1443990"/>
            </a:xfrm>
            <a:custGeom>
              <a:avLst/>
              <a:gdLst/>
              <a:ahLst/>
              <a:cxnLst/>
              <a:rect l="l" t="t" r="r" b="b"/>
              <a:pathLst>
                <a:path w="6461759" h="1443989">
                  <a:moveTo>
                    <a:pt x="6461760" y="0"/>
                  </a:moveTo>
                  <a:lnTo>
                    <a:pt x="711707" y="0"/>
                  </a:lnTo>
                  <a:lnTo>
                    <a:pt x="711707" y="987551"/>
                  </a:lnTo>
                  <a:lnTo>
                    <a:pt x="1670049" y="987551"/>
                  </a:lnTo>
                  <a:lnTo>
                    <a:pt x="0" y="1443736"/>
                  </a:lnTo>
                  <a:lnTo>
                    <a:pt x="3107563" y="987551"/>
                  </a:lnTo>
                  <a:lnTo>
                    <a:pt x="6461760" y="987551"/>
                  </a:lnTo>
                  <a:lnTo>
                    <a:pt x="6461760" y="0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59933" y="1606422"/>
            <a:ext cx="5078095" cy="150749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  <a:tabLst>
                <a:tab pos="3004820" algn="l"/>
              </a:tabLst>
            </a:pPr>
            <a:r>
              <a:rPr sz="3600" spc="-7" baseline="1157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3600" spc="7" baseline="115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" baseline="1157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10.55.0.0/16</a:t>
            </a:r>
            <a:endParaRPr sz="2400">
              <a:latin typeface="Arial"/>
              <a:cs typeface="Arial"/>
            </a:endParaRPr>
          </a:p>
          <a:p>
            <a:pPr marL="373380" marR="5080">
              <a:lnSpc>
                <a:spcPct val="100000"/>
              </a:lnSpc>
              <a:spcBef>
                <a:spcPts val="1515"/>
              </a:spcBef>
            </a:pP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Traffic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destined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peered</a:t>
            </a:r>
            <a:r>
              <a:rPr sz="24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VPC 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should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go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peering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833370" marR="5080" indent="-2807970">
              <a:lnSpc>
                <a:spcPts val="6480"/>
              </a:lnSpc>
              <a:spcBef>
                <a:spcPts val="915"/>
              </a:spcBef>
            </a:pPr>
            <a:r>
              <a:rPr spc="-95" dirty="0"/>
              <a:t>Connecting </a:t>
            </a:r>
            <a:r>
              <a:rPr spc="-60" dirty="0"/>
              <a:t>to</a:t>
            </a:r>
            <a:r>
              <a:rPr spc="-840" dirty="0"/>
              <a:t> </a:t>
            </a:r>
            <a:r>
              <a:rPr spc="-95" dirty="0"/>
              <a:t>on-premises  </a:t>
            </a:r>
            <a:r>
              <a:rPr spc="-229" dirty="0"/>
              <a:t>networks: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7125" y="3678428"/>
            <a:ext cx="4859020" cy="10502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2590"/>
              </a:lnSpc>
              <a:spcBef>
                <a:spcPts val="425"/>
              </a:spcBef>
            </a:pPr>
            <a:r>
              <a:rPr sz="2400" spc="170" dirty="0">
                <a:solidFill>
                  <a:srgbClr val="D231AA"/>
                </a:solidFill>
                <a:latin typeface="Trebuchet MS"/>
                <a:cs typeface="Trebuchet MS"/>
              </a:rPr>
              <a:t>AWS</a:t>
            </a:r>
            <a:r>
              <a:rPr sz="2400" spc="-48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D231AA"/>
                </a:solidFill>
                <a:latin typeface="Trebuchet MS"/>
                <a:cs typeface="Trebuchet MS"/>
              </a:rPr>
              <a:t>Virtual </a:t>
            </a:r>
            <a:r>
              <a:rPr sz="2400" spc="-5" dirty="0">
                <a:solidFill>
                  <a:srgbClr val="D231AA"/>
                </a:solidFill>
                <a:latin typeface="Trebuchet MS"/>
                <a:cs typeface="Trebuchet MS"/>
              </a:rPr>
              <a:t>Private </a:t>
            </a:r>
            <a:r>
              <a:rPr sz="2400" spc="40" dirty="0">
                <a:solidFill>
                  <a:srgbClr val="D231AA"/>
                </a:solidFill>
                <a:latin typeface="Trebuchet MS"/>
                <a:cs typeface="Trebuchet MS"/>
              </a:rPr>
              <a:t>Network </a:t>
            </a:r>
            <a:r>
              <a:rPr sz="2400" spc="25" dirty="0">
                <a:solidFill>
                  <a:srgbClr val="D231AA"/>
                </a:solidFill>
                <a:latin typeface="Trebuchet MS"/>
                <a:cs typeface="Trebuchet MS"/>
              </a:rPr>
              <a:t>(VPN) 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ts val="2560"/>
              </a:lnSpc>
            </a:pPr>
            <a:r>
              <a:rPr sz="2400" spc="170" dirty="0">
                <a:solidFill>
                  <a:srgbClr val="D231AA"/>
                </a:solidFill>
                <a:latin typeface="Trebuchet MS"/>
                <a:cs typeface="Trebuchet MS"/>
              </a:rPr>
              <a:t>AWS </a:t>
            </a:r>
            <a:r>
              <a:rPr sz="2400" spc="-15" dirty="0">
                <a:solidFill>
                  <a:srgbClr val="D231AA"/>
                </a:solidFill>
                <a:latin typeface="Trebuchet MS"/>
                <a:cs typeface="Trebuchet MS"/>
              </a:rPr>
              <a:t>Direct</a:t>
            </a:r>
            <a:r>
              <a:rPr sz="2400" spc="-38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D231AA"/>
                </a:solidFill>
                <a:latin typeface="Trebuchet MS"/>
                <a:cs typeface="Trebuchet MS"/>
              </a:rPr>
              <a:t>Connect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4928" y="1170432"/>
            <a:ext cx="3967479" cy="4826635"/>
            <a:chOff x="7424928" y="1170432"/>
            <a:chExt cx="3967479" cy="4826635"/>
          </a:xfrm>
        </p:grpSpPr>
        <p:sp>
          <p:nvSpPr>
            <p:cNvPr id="3" name="object 3"/>
            <p:cNvSpPr/>
            <p:nvPr/>
          </p:nvSpPr>
          <p:spPr>
            <a:xfrm>
              <a:off x="8199120" y="2287524"/>
              <a:ext cx="859535" cy="859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70948" y="2287524"/>
              <a:ext cx="861059" cy="859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9120" y="4497323"/>
              <a:ext cx="859535" cy="859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70948" y="4497323"/>
              <a:ext cx="861059" cy="859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27976" y="1491996"/>
              <a:ext cx="3961129" cy="4502150"/>
            </a:xfrm>
            <a:custGeom>
              <a:avLst/>
              <a:gdLst/>
              <a:ahLst/>
              <a:cxnLst/>
              <a:rect l="l" t="t" r="r" b="b"/>
              <a:pathLst>
                <a:path w="3961129" h="4502150">
                  <a:moveTo>
                    <a:pt x="0" y="388874"/>
                  </a:moveTo>
                  <a:lnTo>
                    <a:pt x="3030" y="340096"/>
                  </a:lnTo>
                  <a:lnTo>
                    <a:pt x="11877" y="293127"/>
                  </a:lnTo>
                  <a:lnTo>
                    <a:pt x="26177" y="248329"/>
                  </a:lnTo>
                  <a:lnTo>
                    <a:pt x="45565" y="206067"/>
                  </a:lnTo>
                  <a:lnTo>
                    <a:pt x="69676" y="166707"/>
                  </a:lnTo>
                  <a:lnTo>
                    <a:pt x="98147" y="130612"/>
                  </a:lnTo>
                  <a:lnTo>
                    <a:pt x="130612" y="98147"/>
                  </a:lnTo>
                  <a:lnTo>
                    <a:pt x="166707" y="69676"/>
                  </a:lnTo>
                  <a:lnTo>
                    <a:pt x="206067" y="45565"/>
                  </a:lnTo>
                  <a:lnTo>
                    <a:pt x="248329" y="26177"/>
                  </a:lnTo>
                  <a:lnTo>
                    <a:pt x="293127" y="11877"/>
                  </a:lnTo>
                  <a:lnTo>
                    <a:pt x="340096" y="3030"/>
                  </a:lnTo>
                  <a:lnTo>
                    <a:pt x="388874" y="0"/>
                  </a:lnTo>
                  <a:lnTo>
                    <a:pt x="3572002" y="0"/>
                  </a:lnTo>
                  <a:lnTo>
                    <a:pt x="3620779" y="3030"/>
                  </a:lnTo>
                  <a:lnTo>
                    <a:pt x="3667748" y="11877"/>
                  </a:lnTo>
                  <a:lnTo>
                    <a:pt x="3712546" y="26177"/>
                  </a:lnTo>
                  <a:lnTo>
                    <a:pt x="3754808" y="45565"/>
                  </a:lnTo>
                  <a:lnTo>
                    <a:pt x="3794168" y="69676"/>
                  </a:lnTo>
                  <a:lnTo>
                    <a:pt x="3830263" y="98147"/>
                  </a:lnTo>
                  <a:lnTo>
                    <a:pt x="3862728" y="130612"/>
                  </a:lnTo>
                  <a:lnTo>
                    <a:pt x="3891199" y="166707"/>
                  </a:lnTo>
                  <a:lnTo>
                    <a:pt x="3915310" y="206067"/>
                  </a:lnTo>
                  <a:lnTo>
                    <a:pt x="3934698" y="248329"/>
                  </a:lnTo>
                  <a:lnTo>
                    <a:pt x="3948998" y="293127"/>
                  </a:lnTo>
                  <a:lnTo>
                    <a:pt x="3957845" y="340096"/>
                  </a:lnTo>
                  <a:lnTo>
                    <a:pt x="3960876" y="388874"/>
                  </a:lnTo>
                  <a:lnTo>
                    <a:pt x="3960876" y="4113022"/>
                  </a:lnTo>
                  <a:lnTo>
                    <a:pt x="3957845" y="4161801"/>
                  </a:lnTo>
                  <a:lnTo>
                    <a:pt x="3948998" y="4208773"/>
                  </a:lnTo>
                  <a:lnTo>
                    <a:pt x="3934698" y="4253571"/>
                  </a:lnTo>
                  <a:lnTo>
                    <a:pt x="3915310" y="4295833"/>
                  </a:lnTo>
                  <a:lnTo>
                    <a:pt x="3891199" y="4335194"/>
                  </a:lnTo>
                  <a:lnTo>
                    <a:pt x="3862728" y="4371288"/>
                  </a:lnTo>
                  <a:lnTo>
                    <a:pt x="3830263" y="4403753"/>
                  </a:lnTo>
                  <a:lnTo>
                    <a:pt x="3794168" y="4432222"/>
                  </a:lnTo>
                  <a:lnTo>
                    <a:pt x="3754808" y="4456333"/>
                  </a:lnTo>
                  <a:lnTo>
                    <a:pt x="3712546" y="4475720"/>
                  </a:lnTo>
                  <a:lnTo>
                    <a:pt x="3667748" y="4490019"/>
                  </a:lnTo>
                  <a:lnTo>
                    <a:pt x="3620779" y="4498866"/>
                  </a:lnTo>
                  <a:lnTo>
                    <a:pt x="3572002" y="4501895"/>
                  </a:lnTo>
                  <a:lnTo>
                    <a:pt x="388874" y="4501895"/>
                  </a:lnTo>
                  <a:lnTo>
                    <a:pt x="340096" y="4498866"/>
                  </a:lnTo>
                  <a:lnTo>
                    <a:pt x="293127" y="4490019"/>
                  </a:lnTo>
                  <a:lnTo>
                    <a:pt x="248329" y="4475720"/>
                  </a:lnTo>
                  <a:lnTo>
                    <a:pt x="206067" y="4456333"/>
                  </a:lnTo>
                  <a:lnTo>
                    <a:pt x="166707" y="4432222"/>
                  </a:lnTo>
                  <a:lnTo>
                    <a:pt x="130612" y="4403753"/>
                  </a:lnTo>
                  <a:lnTo>
                    <a:pt x="98147" y="4371288"/>
                  </a:lnTo>
                  <a:lnTo>
                    <a:pt x="69676" y="4335194"/>
                  </a:lnTo>
                  <a:lnTo>
                    <a:pt x="45565" y="4295833"/>
                  </a:lnTo>
                  <a:lnTo>
                    <a:pt x="26177" y="4253571"/>
                  </a:lnTo>
                  <a:lnTo>
                    <a:pt x="11877" y="4208773"/>
                  </a:lnTo>
                  <a:lnTo>
                    <a:pt x="3030" y="4161801"/>
                  </a:lnTo>
                  <a:lnTo>
                    <a:pt x="0" y="4113022"/>
                  </a:lnTo>
                  <a:lnTo>
                    <a:pt x="0" y="388874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72700" y="1170432"/>
              <a:ext cx="990600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15924" y="1008888"/>
            <a:ext cx="3964304" cy="4988560"/>
            <a:chOff x="915924" y="1008888"/>
            <a:chExt cx="3964304" cy="4988560"/>
          </a:xfrm>
        </p:grpSpPr>
        <p:sp>
          <p:nvSpPr>
            <p:cNvPr id="10" name="object 10"/>
            <p:cNvSpPr/>
            <p:nvPr/>
          </p:nvSpPr>
          <p:spPr>
            <a:xfrm>
              <a:off x="1261872" y="2218944"/>
              <a:ext cx="975360" cy="975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9272" y="2218944"/>
              <a:ext cx="975360" cy="975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3396" y="4428744"/>
              <a:ext cx="975360" cy="975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54324" y="4428744"/>
              <a:ext cx="975360" cy="975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8972" y="1491996"/>
              <a:ext cx="3957954" cy="4502150"/>
            </a:xfrm>
            <a:custGeom>
              <a:avLst/>
              <a:gdLst/>
              <a:ahLst/>
              <a:cxnLst/>
              <a:rect l="l" t="t" r="r" b="b"/>
              <a:pathLst>
                <a:path w="3957954" h="4502150">
                  <a:moveTo>
                    <a:pt x="0" y="388619"/>
                  </a:moveTo>
                  <a:lnTo>
                    <a:pt x="3027" y="339872"/>
                  </a:lnTo>
                  <a:lnTo>
                    <a:pt x="11867" y="292931"/>
                  </a:lnTo>
                  <a:lnTo>
                    <a:pt x="26156" y="248161"/>
                  </a:lnTo>
                  <a:lnTo>
                    <a:pt x="45530" y="205927"/>
                  </a:lnTo>
                  <a:lnTo>
                    <a:pt x="69623" y="166592"/>
                  </a:lnTo>
                  <a:lnTo>
                    <a:pt x="98074" y="130521"/>
                  </a:lnTo>
                  <a:lnTo>
                    <a:pt x="130516" y="98078"/>
                  </a:lnTo>
                  <a:lnTo>
                    <a:pt x="166587" y="69627"/>
                  </a:lnTo>
                  <a:lnTo>
                    <a:pt x="205921" y="45532"/>
                  </a:lnTo>
                  <a:lnTo>
                    <a:pt x="248156" y="26158"/>
                  </a:lnTo>
                  <a:lnTo>
                    <a:pt x="292927" y="11868"/>
                  </a:lnTo>
                  <a:lnTo>
                    <a:pt x="339869" y="3027"/>
                  </a:lnTo>
                  <a:lnTo>
                    <a:pt x="388619" y="0"/>
                  </a:lnTo>
                  <a:lnTo>
                    <a:pt x="3569207" y="0"/>
                  </a:lnTo>
                  <a:lnTo>
                    <a:pt x="3617955" y="3027"/>
                  </a:lnTo>
                  <a:lnTo>
                    <a:pt x="3664896" y="11868"/>
                  </a:lnTo>
                  <a:lnTo>
                    <a:pt x="3709666" y="26158"/>
                  </a:lnTo>
                  <a:lnTo>
                    <a:pt x="3751900" y="45532"/>
                  </a:lnTo>
                  <a:lnTo>
                    <a:pt x="3791235" y="69627"/>
                  </a:lnTo>
                  <a:lnTo>
                    <a:pt x="3827306" y="98078"/>
                  </a:lnTo>
                  <a:lnTo>
                    <a:pt x="3859749" y="130521"/>
                  </a:lnTo>
                  <a:lnTo>
                    <a:pt x="3888200" y="166592"/>
                  </a:lnTo>
                  <a:lnTo>
                    <a:pt x="3912295" y="205927"/>
                  </a:lnTo>
                  <a:lnTo>
                    <a:pt x="3931669" y="248161"/>
                  </a:lnTo>
                  <a:lnTo>
                    <a:pt x="3945959" y="292931"/>
                  </a:lnTo>
                  <a:lnTo>
                    <a:pt x="3954800" y="339872"/>
                  </a:lnTo>
                  <a:lnTo>
                    <a:pt x="3957828" y="388619"/>
                  </a:lnTo>
                  <a:lnTo>
                    <a:pt x="3957828" y="4113314"/>
                  </a:lnTo>
                  <a:lnTo>
                    <a:pt x="3954800" y="4162056"/>
                  </a:lnTo>
                  <a:lnTo>
                    <a:pt x="3945959" y="4208992"/>
                  </a:lnTo>
                  <a:lnTo>
                    <a:pt x="3931669" y="4253756"/>
                  </a:lnTo>
                  <a:lnTo>
                    <a:pt x="3912295" y="4295986"/>
                  </a:lnTo>
                  <a:lnTo>
                    <a:pt x="3888200" y="4335317"/>
                  </a:lnTo>
                  <a:lnTo>
                    <a:pt x="3859749" y="4371385"/>
                  </a:lnTo>
                  <a:lnTo>
                    <a:pt x="3827306" y="4403825"/>
                  </a:lnTo>
                  <a:lnTo>
                    <a:pt x="3791235" y="4432274"/>
                  </a:lnTo>
                  <a:lnTo>
                    <a:pt x="3751900" y="4456366"/>
                  </a:lnTo>
                  <a:lnTo>
                    <a:pt x="3709666" y="4475739"/>
                  </a:lnTo>
                  <a:lnTo>
                    <a:pt x="3664896" y="4490028"/>
                  </a:lnTo>
                  <a:lnTo>
                    <a:pt x="3617955" y="4498868"/>
                  </a:lnTo>
                  <a:lnTo>
                    <a:pt x="3569207" y="4501895"/>
                  </a:lnTo>
                  <a:lnTo>
                    <a:pt x="388619" y="4501895"/>
                  </a:lnTo>
                  <a:lnTo>
                    <a:pt x="339869" y="4498868"/>
                  </a:lnTo>
                  <a:lnTo>
                    <a:pt x="292927" y="4490028"/>
                  </a:lnTo>
                  <a:lnTo>
                    <a:pt x="248156" y="4475739"/>
                  </a:lnTo>
                  <a:lnTo>
                    <a:pt x="205921" y="4456366"/>
                  </a:lnTo>
                  <a:lnTo>
                    <a:pt x="166587" y="4432274"/>
                  </a:lnTo>
                  <a:lnTo>
                    <a:pt x="130516" y="4403825"/>
                  </a:lnTo>
                  <a:lnTo>
                    <a:pt x="98074" y="4371385"/>
                  </a:lnTo>
                  <a:lnTo>
                    <a:pt x="69623" y="4335317"/>
                  </a:lnTo>
                  <a:lnTo>
                    <a:pt x="45530" y="4295986"/>
                  </a:lnTo>
                  <a:lnTo>
                    <a:pt x="26156" y="4253756"/>
                  </a:lnTo>
                  <a:lnTo>
                    <a:pt x="11867" y="4208992"/>
                  </a:lnTo>
                  <a:lnTo>
                    <a:pt x="3027" y="4162056"/>
                  </a:lnTo>
                  <a:lnTo>
                    <a:pt x="0" y="4113314"/>
                  </a:lnTo>
                  <a:lnTo>
                    <a:pt x="0" y="388619"/>
                  </a:lnTo>
                  <a:close/>
                </a:path>
              </a:pathLst>
            </a:custGeom>
            <a:ln w="6096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7092" y="1008888"/>
              <a:ext cx="975360" cy="975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972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5" dirty="0"/>
              <a:t>Extend</a:t>
            </a:r>
            <a:r>
              <a:rPr sz="4000" spc="-355" dirty="0"/>
              <a:t> </a:t>
            </a:r>
            <a:r>
              <a:rPr sz="4000" spc="-45" dirty="0"/>
              <a:t>an</a:t>
            </a:r>
            <a:r>
              <a:rPr sz="4000" spc="-365" dirty="0"/>
              <a:t> </a:t>
            </a:r>
            <a:r>
              <a:rPr sz="4000" spc="-95" dirty="0"/>
              <a:t>on-premises</a:t>
            </a:r>
            <a:r>
              <a:rPr sz="4000" spc="-365" dirty="0"/>
              <a:t> </a:t>
            </a:r>
            <a:r>
              <a:rPr sz="4000" spc="-135" dirty="0"/>
              <a:t>network</a:t>
            </a:r>
            <a:r>
              <a:rPr sz="4000" spc="-355" dirty="0"/>
              <a:t> </a:t>
            </a:r>
            <a:r>
              <a:rPr sz="4000" spc="-120" dirty="0"/>
              <a:t>into</a:t>
            </a:r>
            <a:r>
              <a:rPr sz="4000" spc="-375" dirty="0"/>
              <a:t> </a:t>
            </a:r>
            <a:r>
              <a:rPr sz="4000" spc="-90" dirty="0"/>
              <a:t>your</a:t>
            </a:r>
            <a:r>
              <a:rPr sz="4000" spc="-350" dirty="0"/>
              <a:t> </a:t>
            </a:r>
            <a:r>
              <a:rPr sz="4000" spc="5" dirty="0"/>
              <a:t>VPC</a:t>
            </a:r>
            <a:endParaRPr sz="4000"/>
          </a:p>
        </p:txBody>
      </p:sp>
      <p:sp>
        <p:nvSpPr>
          <p:cNvPr id="17" name="object 17"/>
          <p:cNvSpPr/>
          <p:nvPr/>
        </p:nvSpPr>
        <p:spPr>
          <a:xfrm>
            <a:off x="5690615" y="3544823"/>
            <a:ext cx="810767" cy="810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7755" y="1804416"/>
            <a:ext cx="856488" cy="854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88609" y="2685110"/>
            <a:ext cx="1417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076190" y="4382261"/>
            <a:ext cx="2040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5797" y="1008888"/>
            <a:ext cx="10476230" cy="4988560"/>
            <a:chOff x="915797" y="1008888"/>
            <a:chExt cx="10476230" cy="4988560"/>
          </a:xfrm>
        </p:grpSpPr>
        <p:sp>
          <p:nvSpPr>
            <p:cNvPr id="3" name="object 3"/>
            <p:cNvSpPr/>
            <p:nvPr/>
          </p:nvSpPr>
          <p:spPr>
            <a:xfrm>
              <a:off x="7427976" y="1491996"/>
              <a:ext cx="3961129" cy="4502150"/>
            </a:xfrm>
            <a:custGeom>
              <a:avLst/>
              <a:gdLst/>
              <a:ahLst/>
              <a:cxnLst/>
              <a:rect l="l" t="t" r="r" b="b"/>
              <a:pathLst>
                <a:path w="3961129" h="4502150">
                  <a:moveTo>
                    <a:pt x="0" y="388874"/>
                  </a:moveTo>
                  <a:lnTo>
                    <a:pt x="3030" y="340096"/>
                  </a:lnTo>
                  <a:lnTo>
                    <a:pt x="11877" y="293127"/>
                  </a:lnTo>
                  <a:lnTo>
                    <a:pt x="26177" y="248329"/>
                  </a:lnTo>
                  <a:lnTo>
                    <a:pt x="45565" y="206067"/>
                  </a:lnTo>
                  <a:lnTo>
                    <a:pt x="69676" y="166707"/>
                  </a:lnTo>
                  <a:lnTo>
                    <a:pt x="98147" y="130612"/>
                  </a:lnTo>
                  <a:lnTo>
                    <a:pt x="130612" y="98147"/>
                  </a:lnTo>
                  <a:lnTo>
                    <a:pt x="166707" y="69676"/>
                  </a:lnTo>
                  <a:lnTo>
                    <a:pt x="206067" y="45565"/>
                  </a:lnTo>
                  <a:lnTo>
                    <a:pt x="248329" y="26177"/>
                  </a:lnTo>
                  <a:lnTo>
                    <a:pt x="293127" y="11877"/>
                  </a:lnTo>
                  <a:lnTo>
                    <a:pt x="340096" y="3030"/>
                  </a:lnTo>
                  <a:lnTo>
                    <a:pt x="388874" y="0"/>
                  </a:lnTo>
                  <a:lnTo>
                    <a:pt x="3572002" y="0"/>
                  </a:lnTo>
                  <a:lnTo>
                    <a:pt x="3620779" y="3030"/>
                  </a:lnTo>
                  <a:lnTo>
                    <a:pt x="3667748" y="11877"/>
                  </a:lnTo>
                  <a:lnTo>
                    <a:pt x="3712546" y="26177"/>
                  </a:lnTo>
                  <a:lnTo>
                    <a:pt x="3754808" y="45565"/>
                  </a:lnTo>
                  <a:lnTo>
                    <a:pt x="3794168" y="69676"/>
                  </a:lnTo>
                  <a:lnTo>
                    <a:pt x="3830263" y="98147"/>
                  </a:lnTo>
                  <a:lnTo>
                    <a:pt x="3862728" y="130612"/>
                  </a:lnTo>
                  <a:lnTo>
                    <a:pt x="3891199" y="166707"/>
                  </a:lnTo>
                  <a:lnTo>
                    <a:pt x="3915310" y="206067"/>
                  </a:lnTo>
                  <a:lnTo>
                    <a:pt x="3934698" y="248329"/>
                  </a:lnTo>
                  <a:lnTo>
                    <a:pt x="3948998" y="293127"/>
                  </a:lnTo>
                  <a:lnTo>
                    <a:pt x="3957845" y="340096"/>
                  </a:lnTo>
                  <a:lnTo>
                    <a:pt x="3960876" y="388874"/>
                  </a:lnTo>
                  <a:lnTo>
                    <a:pt x="3960876" y="4113022"/>
                  </a:lnTo>
                  <a:lnTo>
                    <a:pt x="3957845" y="4161801"/>
                  </a:lnTo>
                  <a:lnTo>
                    <a:pt x="3948998" y="4208773"/>
                  </a:lnTo>
                  <a:lnTo>
                    <a:pt x="3934698" y="4253571"/>
                  </a:lnTo>
                  <a:lnTo>
                    <a:pt x="3915310" y="4295833"/>
                  </a:lnTo>
                  <a:lnTo>
                    <a:pt x="3891199" y="4335194"/>
                  </a:lnTo>
                  <a:lnTo>
                    <a:pt x="3862728" y="4371288"/>
                  </a:lnTo>
                  <a:lnTo>
                    <a:pt x="3830263" y="4403753"/>
                  </a:lnTo>
                  <a:lnTo>
                    <a:pt x="3794168" y="4432222"/>
                  </a:lnTo>
                  <a:lnTo>
                    <a:pt x="3754808" y="4456333"/>
                  </a:lnTo>
                  <a:lnTo>
                    <a:pt x="3712546" y="4475720"/>
                  </a:lnTo>
                  <a:lnTo>
                    <a:pt x="3667748" y="4490019"/>
                  </a:lnTo>
                  <a:lnTo>
                    <a:pt x="3620779" y="4498866"/>
                  </a:lnTo>
                  <a:lnTo>
                    <a:pt x="3572002" y="4501895"/>
                  </a:lnTo>
                  <a:lnTo>
                    <a:pt x="388874" y="4501895"/>
                  </a:lnTo>
                  <a:lnTo>
                    <a:pt x="340096" y="4498866"/>
                  </a:lnTo>
                  <a:lnTo>
                    <a:pt x="293127" y="4490019"/>
                  </a:lnTo>
                  <a:lnTo>
                    <a:pt x="248329" y="4475720"/>
                  </a:lnTo>
                  <a:lnTo>
                    <a:pt x="206067" y="4456333"/>
                  </a:lnTo>
                  <a:lnTo>
                    <a:pt x="166707" y="4432222"/>
                  </a:lnTo>
                  <a:lnTo>
                    <a:pt x="130612" y="4403753"/>
                  </a:lnTo>
                  <a:lnTo>
                    <a:pt x="98147" y="4371288"/>
                  </a:lnTo>
                  <a:lnTo>
                    <a:pt x="69676" y="4335194"/>
                  </a:lnTo>
                  <a:lnTo>
                    <a:pt x="45565" y="4295833"/>
                  </a:lnTo>
                  <a:lnTo>
                    <a:pt x="26177" y="4253571"/>
                  </a:lnTo>
                  <a:lnTo>
                    <a:pt x="11877" y="4208773"/>
                  </a:lnTo>
                  <a:lnTo>
                    <a:pt x="3030" y="4161801"/>
                  </a:lnTo>
                  <a:lnTo>
                    <a:pt x="0" y="4113022"/>
                  </a:lnTo>
                  <a:lnTo>
                    <a:pt x="0" y="388874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66787" y="3329939"/>
              <a:ext cx="729996" cy="729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72700" y="1170432"/>
              <a:ext cx="990600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9119" y="2287524"/>
              <a:ext cx="859535" cy="859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0948" y="2287524"/>
              <a:ext cx="861059" cy="859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99119" y="4497323"/>
              <a:ext cx="859535" cy="8595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70948" y="4497323"/>
              <a:ext cx="861059" cy="8595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8972" y="1491996"/>
              <a:ext cx="3957954" cy="4502150"/>
            </a:xfrm>
            <a:custGeom>
              <a:avLst/>
              <a:gdLst/>
              <a:ahLst/>
              <a:cxnLst/>
              <a:rect l="l" t="t" r="r" b="b"/>
              <a:pathLst>
                <a:path w="3957954" h="4502150">
                  <a:moveTo>
                    <a:pt x="0" y="388619"/>
                  </a:moveTo>
                  <a:lnTo>
                    <a:pt x="3027" y="339872"/>
                  </a:lnTo>
                  <a:lnTo>
                    <a:pt x="11867" y="292931"/>
                  </a:lnTo>
                  <a:lnTo>
                    <a:pt x="26156" y="248161"/>
                  </a:lnTo>
                  <a:lnTo>
                    <a:pt x="45530" y="205927"/>
                  </a:lnTo>
                  <a:lnTo>
                    <a:pt x="69623" y="166592"/>
                  </a:lnTo>
                  <a:lnTo>
                    <a:pt x="98074" y="130521"/>
                  </a:lnTo>
                  <a:lnTo>
                    <a:pt x="130516" y="98078"/>
                  </a:lnTo>
                  <a:lnTo>
                    <a:pt x="166587" y="69627"/>
                  </a:lnTo>
                  <a:lnTo>
                    <a:pt x="205921" y="45532"/>
                  </a:lnTo>
                  <a:lnTo>
                    <a:pt x="248156" y="26158"/>
                  </a:lnTo>
                  <a:lnTo>
                    <a:pt x="292927" y="11868"/>
                  </a:lnTo>
                  <a:lnTo>
                    <a:pt x="339869" y="3027"/>
                  </a:lnTo>
                  <a:lnTo>
                    <a:pt x="388619" y="0"/>
                  </a:lnTo>
                  <a:lnTo>
                    <a:pt x="3569207" y="0"/>
                  </a:lnTo>
                  <a:lnTo>
                    <a:pt x="3617955" y="3027"/>
                  </a:lnTo>
                  <a:lnTo>
                    <a:pt x="3664896" y="11868"/>
                  </a:lnTo>
                  <a:lnTo>
                    <a:pt x="3709666" y="26158"/>
                  </a:lnTo>
                  <a:lnTo>
                    <a:pt x="3751900" y="45532"/>
                  </a:lnTo>
                  <a:lnTo>
                    <a:pt x="3791235" y="69627"/>
                  </a:lnTo>
                  <a:lnTo>
                    <a:pt x="3827306" y="98078"/>
                  </a:lnTo>
                  <a:lnTo>
                    <a:pt x="3859749" y="130521"/>
                  </a:lnTo>
                  <a:lnTo>
                    <a:pt x="3888200" y="166592"/>
                  </a:lnTo>
                  <a:lnTo>
                    <a:pt x="3912295" y="205927"/>
                  </a:lnTo>
                  <a:lnTo>
                    <a:pt x="3931669" y="248161"/>
                  </a:lnTo>
                  <a:lnTo>
                    <a:pt x="3945959" y="292931"/>
                  </a:lnTo>
                  <a:lnTo>
                    <a:pt x="3954800" y="339872"/>
                  </a:lnTo>
                  <a:lnTo>
                    <a:pt x="3957828" y="388619"/>
                  </a:lnTo>
                  <a:lnTo>
                    <a:pt x="3957828" y="4113314"/>
                  </a:lnTo>
                  <a:lnTo>
                    <a:pt x="3954800" y="4162056"/>
                  </a:lnTo>
                  <a:lnTo>
                    <a:pt x="3945959" y="4208992"/>
                  </a:lnTo>
                  <a:lnTo>
                    <a:pt x="3931669" y="4253756"/>
                  </a:lnTo>
                  <a:lnTo>
                    <a:pt x="3912295" y="4295986"/>
                  </a:lnTo>
                  <a:lnTo>
                    <a:pt x="3888200" y="4335317"/>
                  </a:lnTo>
                  <a:lnTo>
                    <a:pt x="3859749" y="4371385"/>
                  </a:lnTo>
                  <a:lnTo>
                    <a:pt x="3827306" y="4403825"/>
                  </a:lnTo>
                  <a:lnTo>
                    <a:pt x="3791235" y="4432274"/>
                  </a:lnTo>
                  <a:lnTo>
                    <a:pt x="3751900" y="4456366"/>
                  </a:lnTo>
                  <a:lnTo>
                    <a:pt x="3709666" y="4475739"/>
                  </a:lnTo>
                  <a:lnTo>
                    <a:pt x="3664896" y="4490028"/>
                  </a:lnTo>
                  <a:lnTo>
                    <a:pt x="3617955" y="4498868"/>
                  </a:lnTo>
                  <a:lnTo>
                    <a:pt x="3569207" y="4501895"/>
                  </a:lnTo>
                  <a:lnTo>
                    <a:pt x="388619" y="4501895"/>
                  </a:lnTo>
                  <a:lnTo>
                    <a:pt x="339869" y="4498868"/>
                  </a:lnTo>
                  <a:lnTo>
                    <a:pt x="292927" y="4490028"/>
                  </a:lnTo>
                  <a:lnTo>
                    <a:pt x="248156" y="4475739"/>
                  </a:lnTo>
                  <a:lnTo>
                    <a:pt x="205921" y="4456366"/>
                  </a:lnTo>
                  <a:lnTo>
                    <a:pt x="166587" y="4432274"/>
                  </a:lnTo>
                  <a:lnTo>
                    <a:pt x="130516" y="4403825"/>
                  </a:lnTo>
                  <a:lnTo>
                    <a:pt x="98074" y="4371385"/>
                  </a:lnTo>
                  <a:lnTo>
                    <a:pt x="69623" y="4335317"/>
                  </a:lnTo>
                  <a:lnTo>
                    <a:pt x="45530" y="4295986"/>
                  </a:lnTo>
                  <a:lnTo>
                    <a:pt x="26156" y="4253756"/>
                  </a:lnTo>
                  <a:lnTo>
                    <a:pt x="11867" y="4208992"/>
                  </a:lnTo>
                  <a:lnTo>
                    <a:pt x="3027" y="4162056"/>
                  </a:lnTo>
                  <a:lnTo>
                    <a:pt x="0" y="4113314"/>
                  </a:lnTo>
                  <a:lnTo>
                    <a:pt x="0" y="388619"/>
                  </a:lnTo>
                  <a:close/>
                </a:path>
              </a:pathLst>
            </a:custGeom>
            <a:ln w="6096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7092" y="1008888"/>
              <a:ext cx="975360" cy="975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1872" y="2218944"/>
              <a:ext cx="975360" cy="975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9272" y="2218944"/>
              <a:ext cx="975360" cy="975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3396" y="4428744"/>
              <a:ext cx="975360" cy="975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4323" y="4428744"/>
              <a:ext cx="975360" cy="975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34690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45" dirty="0"/>
              <a:t>AWS </a:t>
            </a:r>
            <a:r>
              <a:rPr sz="4000" spc="85" dirty="0"/>
              <a:t>VPN</a:t>
            </a:r>
            <a:r>
              <a:rPr sz="4000" spc="-944" dirty="0"/>
              <a:t> </a:t>
            </a:r>
            <a:r>
              <a:rPr sz="4000" spc="-135" dirty="0"/>
              <a:t>basics</a:t>
            </a:r>
            <a:endParaRPr sz="4000"/>
          </a:p>
        </p:txBody>
      </p:sp>
      <p:sp>
        <p:nvSpPr>
          <p:cNvPr id="17" name="object 17"/>
          <p:cNvSpPr txBox="1"/>
          <p:nvPr/>
        </p:nvSpPr>
        <p:spPr>
          <a:xfrm>
            <a:off x="4378578" y="2586355"/>
            <a:ext cx="10737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tomer</a:t>
            </a:r>
            <a:endParaRPr sz="20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4321" y="2191004"/>
            <a:ext cx="97409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3985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virtual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private  gatew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73396" y="1581911"/>
            <a:ext cx="2806065" cy="2639060"/>
            <a:chOff x="5073396" y="1581911"/>
            <a:chExt cx="2806065" cy="2639060"/>
          </a:xfrm>
        </p:grpSpPr>
        <p:sp>
          <p:nvSpPr>
            <p:cNvPr id="20" name="object 20"/>
            <p:cNvSpPr/>
            <p:nvPr/>
          </p:nvSpPr>
          <p:spPr>
            <a:xfrm>
              <a:off x="5126990" y="3151123"/>
              <a:ext cx="2241550" cy="1069975"/>
            </a:xfrm>
            <a:custGeom>
              <a:avLst/>
              <a:gdLst/>
              <a:ahLst/>
              <a:cxnLst/>
              <a:rect l="l" t="t" r="r" b="b"/>
              <a:pathLst>
                <a:path w="2241550" h="1069975">
                  <a:moveTo>
                    <a:pt x="2241296" y="891667"/>
                  </a:moveTo>
                  <a:lnTo>
                    <a:pt x="2063242" y="663194"/>
                  </a:lnTo>
                  <a:lnTo>
                    <a:pt x="2050669" y="764794"/>
                  </a:lnTo>
                  <a:lnTo>
                    <a:pt x="295503" y="547344"/>
                  </a:lnTo>
                  <a:lnTo>
                    <a:pt x="2050161" y="305054"/>
                  </a:lnTo>
                  <a:lnTo>
                    <a:pt x="2064258" y="406781"/>
                  </a:lnTo>
                  <a:lnTo>
                    <a:pt x="2239645" y="175260"/>
                  </a:lnTo>
                  <a:lnTo>
                    <a:pt x="2008124" y="0"/>
                  </a:lnTo>
                  <a:lnTo>
                    <a:pt x="2022094" y="101727"/>
                  </a:lnTo>
                  <a:lnTo>
                    <a:pt x="8763" y="379603"/>
                  </a:lnTo>
                  <a:lnTo>
                    <a:pt x="27317" y="514121"/>
                  </a:lnTo>
                  <a:lnTo>
                    <a:pt x="25146" y="513842"/>
                  </a:lnTo>
                  <a:lnTo>
                    <a:pt x="0" y="717042"/>
                  </a:lnTo>
                  <a:lnTo>
                    <a:pt x="2025523" y="968121"/>
                  </a:lnTo>
                  <a:lnTo>
                    <a:pt x="2012950" y="1069721"/>
                  </a:lnTo>
                  <a:lnTo>
                    <a:pt x="2241296" y="891667"/>
                  </a:lnTo>
                  <a:close/>
                </a:path>
              </a:pathLst>
            </a:custGeom>
            <a:solidFill>
              <a:srgbClr val="8B2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01284" y="3297935"/>
              <a:ext cx="789432" cy="7879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73396" y="1581911"/>
              <a:ext cx="2806065" cy="1595120"/>
            </a:xfrm>
            <a:custGeom>
              <a:avLst/>
              <a:gdLst/>
              <a:ahLst/>
              <a:cxnLst/>
              <a:rect l="l" t="t" r="r" b="b"/>
              <a:pathLst>
                <a:path w="2806065" h="1595120">
                  <a:moveTo>
                    <a:pt x="2805683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467613" y="399288"/>
                  </a:lnTo>
                  <a:lnTo>
                    <a:pt x="1326261" y="1594865"/>
                  </a:lnTo>
                  <a:lnTo>
                    <a:pt x="1169034" y="399288"/>
                  </a:lnTo>
                  <a:lnTo>
                    <a:pt x="2805683" y="399288"/>
                  </a:lnTo>
                  <a:lnTo>
                    <a:pt x="2805683" y="0"/>
                  </a:lnTo>
                  <a:close/>
                </a:path>
              </a:pathLst>
            </a:custGeom>
            <a:solidFill>
              <a:srgbClr val="FF2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11215" y="1607565"/>
            <a:ext cx="213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IPSec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tunnels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5264" y="1518665"/>
            <a:ext cx="205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08080"/>
                </a:solidFill>
                <a:latin typeface="Arial"/>
                <a:cs typeface="Arial"/>
              </a:rPr>
              <a:t>192.168.0.0/16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56269" y="1518665"/>
            <a:ext cx="188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172.31.0.0/16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96783" y="3422903"/>
            <a:ext cx="1198245" cy="551815"/>
          </a:xfrm>
          <a:custGeom>
            <a:avLst/>
            <a:gdLst/>
            <a:ahLst/>
            <a:cxnLst/>
            <a:rect l="l" t="t" r="r" b="b"/>
            <a:pathLst>
              <a:path w="1198245" h="551814">
                <a:moveTo>
                  <a:pt x="275844" y="0"/>
                </a:moveTo>
                <a:lnTo>
                  <a:pt x="0" y="275844"/>
                </a:lnTo>
                <a:lnTo>
                  <a:pt x="275844" y="551688"/>
                </a:lnTo>
                <a:lnTo>
                  <a:pt x="275844" y="413766"/>
                </a:lnTo>
                <a:lnTo>
                  <a:pt x="1197864" y="413766"/>
                </a:lnTo>
                <a:lnTo>
                  <a:pt x="1197864" y="137922"/>
                </a:lnTo>
                <a:lnTo>
                  <a:pt x="275844" y="137922"/>
                </a:lnTo>
                <a:lnTo>
                  <a:pt x="275844" y="0"/>
                </a:lnTo>
                <a:close/>
              </a:path>
            </a:pathLst>
          </a:custGeom>
          <a:solidFill>
            <a:srgbClr val="666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70850" y="3590290"/>
            <a:ext cx="789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192.168/16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7819" y="4125595"/>
            <a:ext cx="3488690" cy="2013585"/>
          </a:xfrm>
          <a:custGeom>
            <a:avLst/>
            <a:gdLst/>
            <a:ahLst/>
            <a:cxnLst/>
            <a:rect l="l" t="t" r="r" b="b"/>
            <a:pathLst>
              <a:path w="3488690" h="2013585">
                <a:moveTo>
                  <a:pt x="3126359" y="0"/>
                </a:moveTo>
                <a:lnTo>
                  <a:pt x="2034920" y="1424812"/>
                </a:lnTo>
                <a:lnTo>
                  <a:pt x="0" y="1424812"/>
                </a:lnTo>
                <a:lnTo>
                  <a:pt x="0" y="2013077"/>
                </a:lnTo>
                <a:lnTo>
                  <a:pt x="3488435" y="2013077"/>
                </a:lnTo>
                <a:lnTo>
                  <a:pt x="3488435" y="1424812"/>
                </a:lnTo>
                <a:lnTo>
                  <a:pt x="2907030" y="1424812"/>
                </a:lnTo>
                <a:lnTo>
                  <a:pt x="3126359" y="0"/>
                </a:lnTo>
                <a:close/>
              </a:path>
            </a:pathLst>
          </a:custGeom>
          <a:solidFill>
            <a:srgbClr val="FF2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73427" y="5628538"/>
            <a:ext cx="3155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networking</a:t>
            </a:r>
            <a:r>
              <a:rPr sz="24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device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68367" y="3300984"/>
            <a:ext cx="5321935" cy="784860"/>
            <a:chOff x="4468367" y="3300984"/>
            <a:chExt cx="5321935" cy="784860"/>
          </a:xfrm>
        </p:grpSpPr>
        <p:sp>
          <p:nvSpPr>
            <p:cNvPr id="31" name="object 31"/>
            <p:cNvSpPr/>
            <p:nvPr/>
          </p:nvSpPr>
          <p:spPr>
            <a:xfrm>
              <a:off x="4468367" y="3300984"/>
              <a:ext cx="784860" cy="7848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26652" y="3311652"/>
              <a:ext cx="763524" cy="7650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169789" y="4123435"/>
            <a:ext cx="1854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6905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What</a:t>
            </a:r>
            <a:r>
              <a:rPr sz="4000" spc="-355" dirty="0"/>
              <a:t> </a:t>
            </a:r>
            <a:r>
              <a:rPr sz="4000" spc="-55" dirty="0"/>
              <a:t>to</a:t>
            </a:r>
            <a:r>
              <a:rPr sz="4000" spc="-365" dirty="0"/>
              <a:t> </a:t>
            </a:r>
            <a:r>
              <a:rPr sz="4000" spc="-195" dirty="0"/>
              <a:t>expect</a:t>
            </a:r>
            <a:r>
              <a:rPr sz="4000" spc="-355" dirty="0"/>
              <a:t> </a:t>
            </a:r>
            <a:r>
              <a:rPr sz="4000" spc="-65" dirty="0"/>
              <a:t>from</a:t>
            </a:r>
            <a:r>
              <a:rPr sz="4000" spc="-375" dirty="0"/>
              <a:t> </a:t>
            </a:r>
            <a:r>
              <a:rPr sz="4000" spc="-135" dirty="0"/>
              <a:t>this</a:t>
            </a:r>
            <a:r>
              <a:rPr sz="4000" spc="-365" dirty="0"/>
              <a:t> </a:t>
            </a:r>
            <a:r>
              <a:rPr sz="4000" spc="-85" dirty="0"/>
              <a:t>session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623" y="1069619"/>
            <a:ext cx="10923270" cy="44291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6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familiar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2800" spc="90" dirty="0">
                <a:solidFill>
                  <a:srgbClr val="D231AA"/>
                </a:solidFill>
                <a:latin typeface="Trebuchet MS"/>
                <a:cs typeface="Trebuchet MS"/>
              </a:rPr>
              <a:t>VPC</a:t>
            </a:r>
            <a:r>
              <a:rPr sz="2800" spc="-36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D231AA"/>
                </a:solidFill>
                <a:latin typeface="Trebuchet MS"/>
                <a:cs typeface="Trebuchet MS"/>
              </a:rPr>
              <a:t>concepts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60" dirty="0">
                <a:solidFill>
                  <a:srgbClr val="D231AA"/>
                </a:solidFill>
                <a:latin typeface="Trebuchet MS"/>
                <a:cs typeface="Trebuchet MS"/>
              </a:rPr>
              <a:t>Walk</a:t>
            </a:r>
            <a:r>
              <a:rPr sz="2800" spc="-10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D231AA"/>
                </a:solidFill>
                <a:latin typeface="Trebuchet MS"/>
                <a:cs typeface="Trebuchet MS"/>
              </a:rPr>
              <a:t>through</a:t>
            </a:r>
            <a:r>
              <a:rPr sz="2800" spc="-7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basic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VPC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setup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ts val="3030"/>
              </a:lnSpc>
              <a:spcBef>
                <a:spcPts val="1839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Learn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ways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tailor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D231AA"/>
                </a:solidFill>
                <a:latin typeface="Trebuchet MS"/>
                <a:cs typeface="Trebuchet MS"/>
              </a:rPr>
              <a:t>your</a:t>
            </a:r>
            <a:r>
              <a:rPr sz="2800" spc="-10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D231AA"/>
                </a:solidFill>
                <a:latin typeface="Trebuchet MS"/>
                <a:cs typeface="Trebuchet MS"/>
              </a:rPr>
              <a:t>virtual</a:t>
            </a:r>
            <a:r>
              <a:rPr sz="2800" spc="-9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D231AA"/>
                </a:solidFill>
                <a:latin typeface="Trebuchet MS"/>
                <a:cs typeface="Trebuchet MS"/>
              </a:rPr>
              <a:t>network 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meet 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80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1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Understand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800" spc="55" dirty="0">
                <a:solidFill>
                  <a:srgbClr val="D231AA"/>
                </a:solidFill>
                <a:latin typeface="Trebuchet MS"/>
                <a:cs typeface="Trebuchet MS"/>
              </a:rPr>
              <a:t>options </a:t>
            </a:r>
            <a:r>
              <a:rPr sz="2800" spc="25" dirty="0">
                <a:solidFill>
                  <a:srgbClr val="D231AA"/>
                </a:solidFill>
                <a:latin typeface="Trebuchet MS"/>
                <a:cs typeface="Trebuchet MS"/>
              </a:rPr>
              <a:t>for</a:t>
            </a:r>
            <a:r>
              <a:rPr sz="2800" spc="-434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D231AA"/>
                </a:solidFill>
                <a:latin typeface="Trebuchet MS"/>
                <a:cs typeface="Trebuchet MS"/>
              </a:rPr>
              <a:t>connectivity</a:t>
            </a:r>
            <a:endParaRPr sz="2800">
              <a:latin typeface="Trebuchet MS"/>
              <a:cs typeface="Trebuchet MS"/>
            </a:endParaRPr>
          </a:p>
          <a:p>
            <a:pPr marL="596265" lvl="1" indent="-343535">
              <a:lnSpc>
                <a:spcPct val="100000"/>
              </a:lnSpc>
              <a:spcBef>
                <a:spcPts val="1625"/>
              </a:spcBef>
              <a:buSzPct val="90476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VPCs</a:t>
            </a:r>
            <a:endParaRPr sz="2100">
              <a:latin typeface="Trebuchet MS"/>
              <a:cs typeface="Trebuchet MS"/>
            </a:endParaRPr>
          </a:p>
          <a:p>
            <a:pPr marL="596265" lvl="1" indent="-343535">
              <a:lnSpc>
                <a:spcPct val="100000"/>
              </a:lnSpc>
              <a:spcBef>
                <a:spcPts val="1585"/>
              </a:spcBef>
              <a:buSzPct val="90476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To your 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sz="2100" spc="-4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corporate 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networks</a:t>
            </a:r>
            <a:endParaRPr sz="2100">
              <a:latin typeface="Trebuchet MS"/>
              <a:cs typeface="Trebuchet MS"/>
            </a:endParaRPr>
          </a:p>
          <a:p>
            <a:pPr marL="596265" lvl="1" indent="-343535">
              <a:lnSpc>
                <a:spcPct val="100000"/>
              </a:lnSpc>
              <a:spcBef>
                <a:spcPts val="1575"/>
              </a:spcBef>
              <a:buSzPct val="90476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100" spc="175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21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5648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45" dirty="0"/>
              <a:t>AWS</a:t>
            </a:r>
            <a:r>
              <a:rPr sz="4000" spc="-819" dirty="0"/>
              <a:t> </a:t>
            </a:r>
            <a:r>
              <a:rPr sz="4000" spc="-190" dirty="0"/>
              <a:t>Direct </a:t>
            </a:r>
            <a:r>
              <a:rPr sz="4000" spc="-110" dirty="0"/>
              <a:t>Connect </a:t>
            </a:r>
            <a:r>
              <a:rPr sz="4000" spc="-135" dirty="0"/>
              <a:t>basics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915797" y="1004316"/>
            <a:ext cx="8959850" cy="4993005"/>
            <a:chOff x="915797" y="1004316"/>
            <a:chExt cx="8959850" cy="4993005"/>
          </a:xfrm>
        </p:grpSpPr>
        <p:sp>
          <p:nvSpPr>
            <p:cNvPr id="4" name="object 4"/>
            <p:cNvSpPr/>
            <p:nvPr/>
          </p:nvSpPr>
          <p:spPr>
            <a:xfrm>
              <a:off x="8677655" y="3442716"/>
              <a:ext cx="1198245" cy="551815"/>
            </a:xfrm>
            <a:custGeom>
              <a:avLst/>
              <a:gdLst/>
              <a:ahLst/>
              <a:cxnLst/>
              <a:rect l="l" t="t" r="r" b="b"/>
              <a:pathLst>
                <a:path w="1198245" h="551814">
                  <a:moveTo>
                    <a:pt x="275844" y="0"/>
                  </a:moveTo>
                  <a:lnTo>
                    <a:pt x="0" y="275844"/>
                  </a:lnTo>
                  <a:lnTo>
                    <a:pt x="275844" y="551688"/>
                  </a:lnTo>
                  <a:lnTo>
                    <a:pt x="275844" y="413766"/>
                  </a:lnTo>
                  <a:lnTo>
                    <a:pt x="1197864" y="413766"/>
                  </a:lnTo>
                  <a:lnTo>
                    <a:pt x="1197864" y="137922"/>
                  </a:lnTo>
                  <a:lnTo>
                    <a:pt x="275844" y="137922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666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00827" y="3453383"/>
              <a:ext cx="537972" cy="537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12051" y="3453383"/>
              <a:ext cx="537972" cy="537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91812" y="2895600"/>
              <a:ext cx="3008630" cy="1906905"/>
            </a:xfrm>
            <a:custGeom>
              <a:avLst/>
              <a:gdLst/>
              <a:ahLst/>
              <a:cxnLst/>
              <a:rect l="l" t="t" r="r" b="b"/>
              <a:pathLst>
                <a:path w="3008629" h="1906904">
                  <a:moveTo>
                    <a:pt x="0" y="187198"/>
                  </a:moveTo>
                  <a:lnTo>
                    <a:pt x="6687" y="137436"/>
                  </a:lnTo>
                  <a:lnTo>
                    <a:pt x="25559" y="92719"/>
                  </a:lnTo>
                  <a:lnTo>
                    <a:pt x="54832" y="54832"/>
                  </a:lnTo>
                  <a:lnTo>
                    <a:pt x="92719" y="25559"/>
                  </a:lnTo>
                  <a:lnTo>
                    <a:pt x="137436" y="6687"/>
                  </a:lnTo>
                  <a:lnTo>
                    <a:pt x="187198" y="0"/>
                  </a:lnTo>
                  <a:lnTo>
                    <a:pt x="2821178" y="0"/>
                  </a:lnTo>
                  <a:lnTo>
                    <a:pt x="2870939" y="6687"/>
                  </a:lnTo>
                  <a:lnTo>
                    <a:pt x="2915656" y="25559"/>
                  </a:lnTo>
                  <a:lnTo>
                    <a:pt x="2953543" y="54832"/>
                  </a:lnTo>
                  <a:lnTo>
                    <a:pt x="2982816" y="92719"/>
                  </a:lnTo>
                  <a:lnTo>
                    <a:pt x="3001688" y="137436"/>
                  </a:lnTo>
                  <a:lnTo>
                    <a:pt x="3008376" y="187198"/>
                  </a:lnTo>
                  <a:lnTo>
                    <a:pt x="3008376" y="1719326"/>
                  </a:lnTo>
                  <a:lnTo>
                    <a:pt x="3001688" y="1769087"/>
                  </a:lnTo>
                  <a:lnTo>
                    <a:pt x="2982816" y="1813804"/>
                  </a:lnTo>
                  <a:lnTo>
                    <a:pt x="2953543" y="1851691"/>
                  </a:lnTo>
                  <a:lnTo>
                    <a:pt x="2915656" y="1880964"/>
                  </a:lnTo>
                  <a:lnTo>
                    <a:pt x="2870939" y="1899836"/>
                  </a:lnTo>
                  <a:lnTo>
                    <a:pt x="2821178" y="1906524"/>
                  </a:lnTo>
                  <a:lnTo>
                    <a:pt x="187198" y="1906524"/>
                  </a:lnTo>
                  <a:lnTo>
                    <a:pt x="137436" y="1899836"/>
                  </a:lnTo>
                  <a:lnTo>
                    <a:pt x="92719" y="1880964"/>
                  </a:lnTo>
                  <a:lnTo>
                    <a:pt x="54832" y="1851691"/>
                  </a:lnTo>
                  <a:lnTo>
                    <a:pt x="25559" y="1813804"/>
                  </a:lnTo>
                  <a:lnTo>
                    <a:pt x="6687" y="1769087"/>
                  </a:lnTo>
                  <a:lnTo>
                    <a:pt x="0" y="1719326"/>
                  </a:lnTo>
                  <a:lnTo>
                    <a:pt x="0" y="187198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5631" y="2296668"/>
              <a:ext cx="810767" cy="8107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1936" y="3273551"/>
              <a:ext cx="2552700" cy="1160145"/>
            </a:xfrm>
            <a:custGeom>
              <a:avLst/>
              <a:gdLst/>
              <a:ahLst/>
              <a:cxnLst/>
              <a:rect l="l" t="t" r="r" b="b"/>
              <a:pathLst>
                <a:path w="2552700" h="1160145">
                  <a:moveTo>
                    <a:pt x="0" y="114935"/>
                  </a:moveTo>
                  <a:lnTo>
                    <a:pt x="8802" y="71413"/>
                  </a:lnTo>
                  <a:lnTo>
                    <a:pt x="32797" y="35845"/>
                  </a:lnTo>
                  <a:lnTo>
                    <a:pt x="68365" y="11850"/>
                  </a:lnTo>
                  <a:lnTo>
                    <a:pt x="111887" y="3048"/>
                  </a:lnTo>
                  <a:lnTo>
                    <a:pt x="1028064" y="3048"/>
                  </a:lnTo>
                  <a:lnTo>
                    <a:pt x="1071586" y="11850"/>
                  </a:lnTo>
                  <a:lnTo>
                    <a:pt x="1107154" y="35845"/>
                  </a:lnTo>
                  <a:lnTo>
                    <a:pt x="1131149" y="71413"/>
                  </a:lnTo>
                  <a:lnTo>
                    <a:pt x="1139952" y="114935"/>
                  </a:lnTo>
                  <a:lnTo>
                    <a:pt x="1139952" y="1047877"/>
                  </a:lnTo>
                  <a:lnTo>
                    <a:pt x="1131149" y="1091398"/>
                  </a:lnTo>
                  <a:lnTo>
                    <a:pt x="1107154" y="1126966"/>
                  </a:lnTo>
                  <a:lnTo>
                    <a:pt x="1071586" y="1150961"/>
                  </a:lnTo>
                  <a:lnTo>
                    <a:pt x="1028064" y="1159764"/>
                  </a:lnTo>
                  <a:lnTo>
                    <a:pt x="111887" y="1159764"/>
                  </a:lnTo>
                  <a:lnTo>
                    <a:pt x="68365" y="1150961"/>
                  </a:lnTo>
                  <a:lnTo>
                    <a:pt x="32797" y="1126966"/>
                  </a:lnTo>
                  <a:lnTo>
                    <a:pt x="8802" y="1091398"/>
                  </a:lnTo>
                  <a:lnTo>
                    <a:pt x="0" y="1047877"/>
                  </a:lnTo>
                  <a:lnTo>
                    <a:pt x="0" y="114935"/>
                  </a:lnTo>
                  <a:close/>
                </a:path>
                <a:path w="2552700" h="1160145">
                  <a:moveTo>
                    <a:pt x="1412748" y="111887"/>
                  </a:moveTo>
                  <a:lnTo>
                    <a:pt x="1421550" y="68365"/>
                  </a:lnTo>
                  <a:lnTo>
                    <a:pt x="1445545" y="32797"/>
                  </a:lnTo>
                  <a:lnTo>
                    <a:pt x="1481113" y="8802"/>
                  </a:lnTo>
                  <a:lnTo>
                    <a:pt x="1524635" y="0"/>
                  </a:lnTo>
                  <a:lnTo>
                    <a:pt x="2440813" y="0"/>
                  </a:lnTo>
                  <a:lnTo>
                    <a:pt x="2484334" y="8802"/>
                  </a:lnTo>
                  <a:lnTo>
                    <a:pt x="2519902" y="32797"/>
                  </a:lnTo>
                  <a:lnTo>
                    <a:pt x="2543897" y="68365"/>
                  </a:lnTo>
                  <a:lnTo>
                    <a:pt x="2552699" y="111887"/>
                  </a:lnTo>
                  <a:lnTo>
                    <a:pt x="2552699" y="1044829"/>
                  </a:lnTo>
                  <a:lnTo>
                    <a:pt x="2543897" y="1088350"/>
                  </a:lnTo>
                  <a:lnTo>
                    <a:pt x="2519902" y="1123918"/>
                  </a:lnTo>
                  <a:lnTo>
                    <a:pt x="2484334" y="1147913"/>
                  </a:lnTo>
                  <a:lnTo>
                    <a:pt x="2440813" y="1156716"/>
                  </a:lnTo>
                  <a:lnTo>
                    <a:pt x="1524635" y="1156716"/>
                  </a:lnTo>
                  <a:lnTo>
                    <a:pt x="1481113" y="1147913"/>
                  </a:lnTo>
                  <a:lnTo>
                    <a:pt x="1445545" y="1123918"/>
                  </a:lnTo>
                  <a:lnTo>
                    <a:pt x="1421550" y="1088350"/>
                  </a:lnTo>
                  <a:lnTo>
                    <a:pt x="1412748" y="1044829"/>
                  </a:lnTo>
                  <a:lnTo>
                    <a:pt x="1412748" y="111887"/>
                  </a:lnTo>
                  <a:close/>
                </a:path>
              </a:pathLst>
            </a:custGeom>
            <a:ln w="6096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8972" y="1491996"/>
              <a:ext cx="3008630" cy="4502150"/>
            </a:xfrm>
            <a:custGeom>
              <a:avLst/>
              <a:gdLst/>
              <a:ahLst/>
              <a:cxnLst/>
              <a:rect l="l" t="t" r="r" b="b"/>
              <a:pathLst>
                <a:path w="3008629" h="4502150">
                  <a:moveTo>
                    <a:pt x="0" y="295401"/>
                  </a:moveTo>
                  <a:lnTo>
                    <a:pt x="3865" y="247474"/>
                  </a:lnTo>
                  <a:lnTo>
                    <a:pt x="15057" y="202013"/>
                  </a:lnTo>
                  <a:lnTo>
                    <a:pt x="32966" y="159626"/>
                  </a:lnTo>
                  <a:lnTo>
                    <a:pt x="56986" y="120920"/>
                  </a:lnTo>
                  <a:lnTo>
                    <a:pt x="86507" y="86502"/>
                  </a:lnTo>
                  <a:lnTo>
                    <a:pt x="120922" y="56981"/>
                  </a:lnTo>
                  <a:lnTo>
                    <a:pt x="159624" y="32962"/>
                  </a:lnTo>
                  <a:lnTo>
                    <a:pt x="202003" y="15055"/>
                  </a:lnTo>
                  <a:lnTo>
                    <a:pt x="247452" y="3864"/>
                  </a:lnTo>
                  <a:lnTo>
                    <a:pt x="295363" y="0"/>
                  </a:lnTo>
                  <a:lnTo>
                    <a:pt x="2712974" y="0"/>
                  </a:lnTo>
                  <a:lnTo>
                    <a:pt x="2760901" y="3864"/>
                  </a:lnTo>
                  <a:lnTo>
                    <a:pt x="2806362" y="15055"/>
                  </a:lnTo>
                  <a:lnTo>
                    <a:pt x="2848749" y="32962"/>
                  </a:lnTo>
                  <a:lnTo>
                    <a:pt x="2887455" y="56981"/>
                  </a:lnTo>
                  <a:lnTo>
                    <a:pt x="2921873" y="86502"/>
                  </a:lnTo>
                  <a:lnTo>
                    <a:pt x="2951394" y="120920"/>
                  </a:lnTo>
                  <a:lnTo>
                    <a:pt x="2975413" y="159626"/>
                  </a:lnTo>
                  <a:lnTo>
                    <a:pt x="2993320" y="202013"/>
                  </a:lnTo>
                  <a:lnTo>
                    <a:pt x="3004511" y="247474"/>
                  </a:lnTo>
                  <a:lnTo>
                    <a:pt x="3008376" y="295401"/>
                  </a:lnTo>
                  <a:lnTo>
                    <a:pt x="3008376" y="4206532"/>
                  </a:lnTo>
                  <a:lnTo>
                    <a:pt x="3004511" y="4254443"/>
                  </a:lnTo>
                  <a:lnTo>
                    <a:pt x="2993320" y="4299892"/>
                  </a:lnTo>
                  <a:lnTo>
                    <a:pt x="2975413" y="4342271"/>
                  </a:lnTo>
                  <a:lnTo>
                    <a:pt x="2951394" y="4380973"/>
                  </a:lnTo>
                  <a:lnTo>
                    <a:pt x="2921873" y="4415388"/>
                  </a:lnTo>
                  <a:lnTo>
                    <a:pt x="2887455" y="4444909"/>
                  </a:lnTo>
                  <a:lnTo>
                    <a:pt x="2848749" y="4468929"/>
                  </a:lnTo>
                  <a:lnTo>
                    <a:pt x="2806362" y="4486838"/>
                  </a:lnTo>
                  <a:lnTo>
                    <a:pt x="2760901" y="4498030"/>
                  </a:lnTo>
                  <a:lnTo>
                    <a:pt x="2712974" y="4501895"/>
                  </a:lnTo>
                  <a:lnTo>
                    <a:pt x="295363" y="4501895"/>
                  </a:lnTo>
                  <a:lnTo>
                    <a:pt x="247452" y="4498030"/>
                  </a:lnTo>
                  <a:lnTo>
                    <a:pt x="202003" y="4486838"/>
                  </a:lnTo>
                  <a:lnTo>
                    <a:pt x="159624" y="4468929"/>
                  </a:lnTo>
                  <a:lnTo>
                    <a:pt x="120922" y="4444909"/>
                  </a:lnTo>
                  <a:lnTo>
                    <a:pt x="86507" y="4415388"/>
                  </a:lnTo>
                  <a:lnTo>
                    <a:pt x="56986" y="4380973"/>
                  </a:lnTo>
                  <a:lnTo>
                    <a:pt x="32966" y="4342271"/>
                  </a:lnTo>
                  <a:lnTo>
                    <a:pt x="15057" y="4299892"/>
                  </a:lnTo>
                  <a:lnTo>
                    <a:pt x="3865" y="4254443"/>
                  </a:lnTo>
                  <a:lnTo>
                    <a:pt x="0" y="4206532"/>
                  </a:lnTo>
                  <a:lnTo>
                    <a:pt x="0" y="295401"/>
                  </a:lnTo>
                  <a:close/>
                </a:path>
              </a:pathLst>
            </a:custGeom>
            <a:ln w="6096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1663" y="1004316"/>
              <a:ext cx="975360" cy="975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3396" y="2218944"/>
              <a:ext cx="975360" cy="975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15183" y="2218944"/>
              <a:ext cx="975359" cy="975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3396" y="4428744"/>
              <a:ext cx="975360" cy="975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236" y="4428744"/>
              <a:ext cx="975360" cy="975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18360" y="3453383"/>
              <a:ext cx="537972" cy="537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85975" y="5604764"/>
            <a:ext cx="16725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39873" y="1517980"/>
            <a:ext cx="17233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08080"/>
                </a:solidFill>
                <a:latin typeface="Arial"/>
                <a:cs typeface="Arial"/>
              </a:rPr>
              <a:t>192.168</a:t>
            </a:r>
            <a:r>
              <a:rPr sz="2000" spc="-10" dirty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808080"/>
                </a:solidFill>
                <a:latin typeface="Arial"/>
                <a:cs typeface="Arial"/>
              </a:rPr>
              <a:t>0.0</a:t>
            </a:r>
            <a:r>
              <a:rPr sz="2000" spc="-1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962643" y="4637532"/>
            <a:ext cx="1912620" cy="544195"/>
            <a:chOff x="8962643" y="4637532"/>
            <a:chExt cx="1912620" cy="544195"/>
          </a:xfrm>
        </p:grpSpPr>
        <p:sp>
          <p:nvSpPr>
            <p:cNvPr id="20" name="object 20"/>
            <p:cNvSpPr/>
            <p:nvPr/>
          </p:nvSpPr>
          <p:spPr>
            <a:xfrm>
              <a:off x="8962643" y="4649724"/>
              <a:ext cx="521207" cy="521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43871" y="4637532"/>
              <a:ext cx="545592" cy="5440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51007" y="4646676"/>
              <a:ext cx="524255" cy="5257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355963" y="5264658"/>
            <a:ext cx="1127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12135" y="729869"/>
            <a:ext cx="8969375" cy="5400040"/>
            <a:chOff x="2612135" y="729869"/>
            <a:chExt cx="8969375" cy="5400040"/>
          </a:xfrm>
        </p:grpSpPr>
        <p:sp>
          <p:nvSpPr>
            <p:cNvPr id="25" name="object 25"/>
            <p:cNvSpPr/>
            <p:nvPr/>
          </p:nvSpPr>
          <p:spPr>
            <a:xfrm>
              <a:off x="7077455" y="3829811"/>
              <a:ext cx="1771650" cy="1090295"/>
            </a:xfrm>
            <a:custGeom>
              <a:avLst/>
              <a:gdLst/>
              <a:ahLst/>
              <a:cxnLst/>
              <a:rect l="l" t="t" r="r" b="b"/>
              <a:pathLst>
                <a:path w="1771650" h="1090295">
                  <a:moveTo>
                    <a:pt x="1556768" y="1002475"/>
                  </a:moveTo>
                  <a:lnTo>
                    <a:pt x="1516888" y="1067308"/>
                  </a:lnTo>
                  <a:lnTo>
                    <a:pt x="1771523" y="1089787"/>
                  </a:lnTo>
                  <a:lnTo>
                    <a:pt x="1729719" y="1022476"/>
                  </a:lnTo>
                  <a:lnTo>
                    <a:pt x="1589277" y="1022476"/>
                  </a:lnTo>
                  <a:lnTo>
                    <a:pt x="1556768" y="1002475"/>
                  </a:lnTo>
                  <a:close/>
                </a:path>
                <a:path w="1771650" h="1090295">
                  <a:moveTo>
                    <a:pt x="1596733" y="937506"/>
                  </a:moveTo>
                  <a:lnTo>
                    <a:pt x="1556768" y="1002475"/>
                  </a:lnTo>
                  <a:lnTo>
                    <a:pt x="1589277" y="1022476"/>
                  </a:lnTo>
                  <a:lnTo>
                    <a:pt x="1629155" y="957452"/>
                  </a:lnTo>
                  <a:lnTo>
                    <a:pt x="1596733" y="937506"/>
                  </a:lnTo>
                  <a:close/>
                </a:path>
                <a:path w="1771650" h="1090295">
                  <a:moveTo>
                    <a:pt x="1636649" y="872617"/>
                  </a:moveTo>
                  <a:lnTo>
                    <a:pt x="1596733" y="937506"/>
                  </a:lnTo>
                  <a:lnTo>
                    <a:pt x="1629155" y="957452"/>
                  </a:lnTo>
                  <a:lnTo>
                    <a:pt x="1589277" y="1022476"/>
                  </a:lnTo>
                  <a:lnTo>
                    <a:pt x="1729719" y="1022476"/>
                  </a:lnTo>
                  <a:lnTo>
                    <a:pt x="1636649" y="872617"/>
                  </a:lnTo>
                  <a:close/>
                </a:path>
                <a:path w="1771650" h="1090295">
                  <a:moveTo>
                    <a:pt x="214755" y="87310"/>
                  </a:moveTo>
                  <a:lnTo>
                    <a:pt x="174811" y="152245"/>
                  </a:lnTo>
                  <a:lnTo>
                    <a:pt x="1556768" y="1002475"/>
                  </a:lnTo>
                  <a:lnTo>
                    <a:pt x="1596733" y="937506"/>
                  </a:lnTo>
                  <a:lnTo>
                    <a:pt x="214755" y="87310"/>
                  </a:lnTo>
                  <a:close/>
                </a:path>
                <a:path w="1771650" h="1090295">
                  <a:moveTo>
                    <a:pt x="0" y="0"/>
                  </a:moveTo>
                  <a:lnTo>
                    <a:pt x="134874" y="217169"/>
                  </a:lnTo>
                  <a:lnTo>
                    <a:pt x="174811" y="152245"/>
                  </a:lnTo>
                  <a:lnTo>
                    <a:pt x="142240" y="132206"/>
                  </a:lnTo>
                  <a:lnTo>
                    <a:pt x="182245" y="67310"/>
                  </a:lnTo>
                  <a:lnTo>
                    <a:pt x="227057" y="67310"/>
                  </a:lnTo>
                  <a:lnTo>
                    <a:pt x="254635" y="22479"/>
                  </a:lnTo>
                  <a:lnTo>
                    <a:pt x="0" y="0"/>
                  </a:lnTo>
                  <a:close/>
                </a:path>
                <a:path w="1771650" h="1090295">
                  <a:moveTo>
                    <a:pt x="182245" y="67310"/>
                  </a:moveTo>
                  <a:lnTo>
                    <a:pt x="142240" y="132206"/>
                  </a:lnTo>
                  <a:lnTo>
                    <a:pt x="174811" y="152245"/>
                  </a:lnTo>
                  <a:lnTo>
                    <a:pt x="214755" y="87310"/>
                  </a:lnTo>
                  <a:lnTo>
                    <a:pt x="182245" y="67310"/>
                  </a:lnTo>
                  <a:close/>
                </a:path>
                <a:path w="1771650" h="1090295">
                  <a:moveTo>
                    <a:pt x="227057" y="67310"/>
                  </a:moveTo>
                  <a:lnTo>
                    <a:pt x="182245" y="67310"/>
                  </a:lnTo>
                  <a:lnTo>
                    <a:pt x="214755" y="87310"/>
                  </a:lnTo>
                  <a:lnTo>
                    <a:pt x="227057" y="6731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50235" y="3791711"/>
              <a:ext cx="3862070" cy="0"/>
            </a:xfrm>
            <a:custGeom>
              <a:avLst/>
              <a:gdLst/>
              <a:ahLst/>
              <a:cxnLst/>
              <a:rect l="l" t="t" r="r" b="b"/>
              <a:pathLst>
                <a:path w="3862070">
                  <a:moveTo>
                    <a:pt x="0" y="0"/>
                  </a:moveTo>
                  <a:lnTo>
                    <a:pt x="2444496" y="0"/>
                  </a:lnTo>
                </a:path>
                <a:path w="3862070">
                  <a:moveTo>
                    <a:pt x="2988564" y="0"/>
                  </a:moveTo>
                  <a:lnTo>
                    <a:pt x="3861942" y="0"/>
                  </a:lnTo>
                </a:path>
              </a:pathLst>
            </a:custGeom>
            <a:ln w="76200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65591" y="733044"/>
              <a:ext cx="3412490" cy="5393690"/>
            </a:xfrm>
            <a:custGeom>
              <a:avLst/>
              <a:gdLst/>
              <a:ahLst/>
              <a:cxnLst/>
              <a:rect l="l" t="t" r="r" b="b"/>
              <a:pathLst>
                <a:path w="3412490" h="5393690">
                  <a:moveTo>
                    <a:pt x="0" y="335025"/>
                  </a:moveTo>
                  <a:lnTo>
                    <a:pt x="3632" y="285516"/>
                  </a:lnTo>
                  <a:lnTo>
                    <a:pt x="14183" y="238262"/>
                  </a:lnTo>
                  <a:lnTo>
                    <a:pt x="31136" y="193783"/>
                  </a:lnTo>
                  <a:lnTo>
                    <a:pt x="53972" y="152596"/>
                  </a:lnTo>
                  <a:lnTo>
                    <a:pt x="82173" y="115220"/>
                  </a:lnTo>
                  <a:lnTo>
                    <a:pt x="115220" y="82173"/>
                  </a:lnTo>
                  <a:lnTo>
                    <a:pt x="152596" y="53972"/>
                  </a:lnTo>
                  <a:lnTo>
                    <a:pt x="193783" y="31136"/>
                  </a:lnTo>
                  <a:lnTo>
                    <a:pt x="238262" y="14183"/>
                  </a:lnTo>
                  <a:lnTo>
                    <a:pt x="285516" y="3632"/>
                  </a:lnTo>
                  <a:lnTo>
                    <a:pt x="335025" y="0"/>
                  </a:lnTo>
                  <a:lnTo>
                    <a:pt x="3077209" y="0"/>
                  </a:lnTo>
                  <a:lnTo>
                    <a:pt x="3126719" y="3632"/>
                  </a:lnTo>
                  <a:lnTo>
                    <a:pt x="3173973" y="14183"/>
                  </a:lnTo>
                  <a:lnTo>
                    <a:pt x="3218452" y="31136"/>
                  </a:lnTo>
                  <a:lnTo>
                    <a:pt x="3259639" y="53972"/>
                  </a:lnTo>
                  <a:lnTo>
                    <a:pt x="3297015" y="82173"/>
                  </a:lnTo>
                  <a:lnTo>
                    <a:pt x="3330062" y="115220"/>
                  </a:lnTo>
                  <a:lnTo>
                    <a:pt x="3358263" y="152596"/>
                  </a:lnTo>
                  <a:lnTo>
                    <a:pt x="3381099" y="193783"/>
                  </a:lnTo>
                  <a:lnTo>
                    <a:pt x="3398052" y="238262"/>
                  </a:lnTo>
                  <a:lnTo>
                    <a:pt x="3408603" y="285516"/>
                  </a:lnTo>
                  <a:lnTo>
                    <a:pt x="3412235" y="335025"/>
                  </a:lnTo>
                  <a:lnTo>
                    <a:pt x="3412235" y="5058422"/>
                  </a:lnTo>
                  <a:lnTo>
                    <a:pt x="3408603" y="5107929"/>
                  </a:lnTo>
                  <a:lnTo>
                    <a:pt x="3398052" y="5155180"/>
                  </a:lnTo>
                  <a:lnTo>
                    <a:pt x="3381099" y="5199657"/>
                  </a:lnTo>
                  <a:lnTo>
                    <a:pt x="3358263" y="5240842"/>
                  </a:lnTo>
                  <a:lnTo>
                    <a:pt x="3330062" y="5278217"/>
                  </a:lnTo>
                  <a:lnTo>
                    <a:pt x="3297015" y="5311264"/>
                  </a:lnTo>
                  <a:lnTo>
                    <a:pt x="3259639" y="5339464"/>
                  </a:lnTo>
                  <a:lnTo>
                    <a:pt x="3218452" y="5362299"/>
                  </a:lnTo>
                  <a:lnTo>
                    <a:pt x="3173973" y="5379252"/>
                  </a:lnTo>
                  <a:lnTo>
                    <a:pt x="3126719" y="5389803"/>
                  </a:lnTo>
                  <a:lnTo>
                    <a:pt x="3077209" y="5393435"/>
                  </a:lnTo>
                  <a:lnTo>
                    <a:pt x="335025" y="5393435"/>
                  </a:lnTo>
                  <a:lnTo>
                    <a:pt x="285516" y="5389803"/>
                  </a:lnTo>
                  <a:lnTo>
                    <a:pt x="238262" y="5379252"/>
                  </a:lnTo>
                  <a:lnTo>
                    <a:pt x="193783" y="5362299"/>
                  </a:lnTo>
                  <a:lnTo>
                    <a:pt x="152596" y="5339464"/>
                  </a:lnTo>
                  <a:lnTo>
                    <a:pt x="115220" y="5311264"/>
                  </a:lnTo>
                  <a:lnTo>
                    <a:pt x="82173" y="5278217"/>
                  </a:lnTo>
                  <a:lnTo>
                    <a:pt x="53972" y="5240842"/>
                  </a:lnTo>
                  <a:lnTo>
                    <a:pt x="31136" y="5199657"/>
                  </a:lnTo>
                  <a:lnTo>
                    <a:pt x="14183" y="5155180"/>
                  </a:lnTo>
                  <a:lnTo>
                    <a:pt x="3632" y="5107929"/>
                  </a:lnTo>
                  <a:lnTo>
                    <a:pt x="0" y="5058422"/>
                  </a:lnTo>
                  <a:lnTo>
                    <a:pt x="0" y="335025"/>
                  </a:lnTo>
                  <a:close/>
                </a:path>
                <a:path w="3412490" h="5393690">
                  <a:moveTo>
                    <a:pt x="211835" y="1018285"/>
                  </a:moveTo>
                  <a:lnTo>
                    <a:pt x="216013" y="971662"/>
                  </a:lnTo>
                  <a:lnTo>
                    <a:pt x="228057" y="927783"/>
                  </a:lnTo>
                  <a:lnTo>
                    <a:pt x="247236" y="887381"/>
                  </a:lnTo>
                  <a:lnTo>
                    <a:pt x="272818" y="851188"/>
                  </a:lnTo>
                  <a:lnTo>
                    <a:pt x="304072" y="819934"/>
                  </a:lnTo>
                  <a:lnTo>
                    <a:pt x="340265" y="794352"/>
                  </a:lnTo>
                  <a:lnTo>
                    <a:pt x="380667" y="775173"/>
                  </a:lnTo>
                  <a:lnTo>
                    <a:pt x="424546" y="763129"/>
                  </a:lnTo>
                  <a:lnTo>
                    <a:pt x="471169" y="758951"/>
                  </a:lnTo>
                  <a:lnTo>
                    <a:pt x="2963926" y="758951"/>
                  </a:lnTo>
                  <a:lnTo>
                    <a:pt x="3010549" y="763129"/>
                  </a:lnTo>
                  <a:lnTo>
                    <a:pt x="3054428" y="775173"/>
                  </a:lnTo>
                  <a:lnTo>
                    <a:pt x="3094830" y="794352"/>
                  </a:lnTo>
                  <a:lnTo>
                    <a:pt x="3131023" y="819934"/>
                  </a:lnTo>
                  <a:lnTo>
                    <a:pt x="3162277" y="851188"/>
                  </a:lnTo>
                  <a:lnTo>
                    <a:pt x="3187859" y="887381"/>
                  </a:lnTo>
                  <a:lnTo>
                    <a:pt x="3207038" y="927783"/>
                  </a:lnTo>
                  <a:lnTo>
                    <a:pt x="3219082" y="971662"/>
                  </a:lnTo>
                  <a:lnTo>
                    <a:pt x="3223259" y="1018285"/>
                  </a:lnTo>
                  <a:lnTo>
                    <a:pt x="3223259" y="3140710"/>
                  </a:lnTo>
                  <a:lnTo>
                    <a:pt x="3219082" y="3187333"/>
                  </a:lnTo>
                  <a:lnTo>
                    <a:pt x="3207038" y="3231212"/>
                  </a:lnTo>
                  <a:lnTo>
                    <a:pt x="3187859" y="3271614"/>
                  </a:lnTo>
                  <a:lnTo>
                    <a:pt x="3162277" y="3307807"/>
                  </a:lnTo>
                  <a:lnTo>
                    <a:pt x="3131023" y="3339061"/>
                  </a:lnTo>
                  <a:lnTo>
                    <a:pt x="3094830" y="3364643"/>
                  </a:lnTo>
                  <a:lnTo>
                    <a:pt x="3054428" y="3383822"/>
                  </a:lnTo>
                  <a:lnTo>
                    <a:pt x="3010549" y="3395866"/>
                  </a:lnTo>
                  <a:lnTo>
                    <a:pt x="2963926" y="3400043"/>
                  </a:lnTo>
                  <a:lnTo>
                    <a:pt x="471169" y="3400043"/>
                  </a:lnTo>
                  <a:lnTo>
                    <a:pt x="424546" y="3395866"/>
                  </a:lnTo>
                  <a:lnTo>
                    <a:pt x="380667" y="3383822"/>
                  </a:lnTo>
                  <a:lnTo>
                    <a:pt x="340265" y="3364643"/>
                  </a:lnTo>
                  <a:lnTo>
                    <a:pt x="304072" y="3339061"/>
                  </a:lnTo>
                  <a:lnTo>
                    <a:pt x="272818" y="3307807"/>
                  </a:lnTo>
                  <a:lnTo>
                    <a:pt x="247236" y="3271614"/>
                  </a:lnTo>
                  <a:lnTo>
                    <a:pt x="228057" y="3231212"/>
                  </a:lnTo>
                  <a:lnTo>
                    <a:pt x="216013" y="3187333"/>
                  </a:lnTo>
                  <a:lnTo>
                    <a:pt x="211835" y="3140710"/>
                  </a:lnTo>
                  <a:lnTo>
                    <a:pt x="211835" y="1018285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71176" y="1170431"/>
              <a:ext cx="992124" cy="6446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58071" y="2249424"/>
              <a:ext cx="685800" cy="6873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247376" y="2249424"/>
              <a:ext cx="687324" cy="6873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90694" y="2642692"/>
            <a:ext cx="4951730" cy="2136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1675" marR="947419" indent="104775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virtual  private  gate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68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tabLst>
                <a:tab pos="165735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partner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cage	AWS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cage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Direct Connect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88008" y="234695"/>
            <a:ext cx="9860280" cy="3754120"/>
            <a:chOff x="1588008" y="234695"/>
            <a:chExt cx="9860280" cy="3754120"/>
          </a:xfrm>
        </p:grpSpPr>
        <p:sp>
          <p:nvSpPr>
            <p:cNvPr id="33" name="object 33"/>
            <p:cNvSpPr/>
            <p:nvPr/>
          </p:nvSpPr>
          <p:spPr>
            <a:xfrm>
              <a:off x="8139684" y="3448812"/>
              <a:ext cx="537972" cy="5394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64267" y="3442716"/>
              <a:ext cx="537972" cy="5394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42091" y="234695"/>
              <a:ext cx="806196" cy="8061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88008" y="2042160"/>
              <a:ext cx="2787650" cy="1546225"/>
            </a:xfrm>
            <a:custGeom>
              <a:avLst/>
              <a:gdLst/>
              <a:ahLst/>
              <a:cxnLst/>
              <a:rect l="l" t="t" r="r" b="b"/>
              <a:pathLst>
                <a:path w="2787650" h="1546225">
                  <a:moveTo>
                    <a:pt x="2787395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625980" y="419100"/>
                  </a:lnTo>
                  <a:lnTo>
                    <a:pt x="1608455" y="1546098"/>
                  </a:lnTo>
                  <a:lnTo>
                    <a:pt x="2322829" y="419100"/>
                  </a:lnTo>
                  <a:lnTo>
                    <a:pt x="2787395" y="419100"/>
                  </a:lnTo>
                  <a:lnTo>
                    <a:pt x="2787395" y="0"/>
                  </a:lnTo>
                  <a:close/>
                </a:path>
              </a:pathLst>
            </a:custGeom>
            <a:solidFill>
              <a:srgbClr val="FF2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500998" y="1537207"/>
            <a:ext cx="1581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172.31.0.0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82242" y="2068449"/>
            <a:ext cx="2595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Private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virtual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95755" y="3835272"/>
            <a:ext cx="2729865" cy="1328420"/>
          </a:xfrm>
          <a:custGeom>
            <a:avLst/>
            <a:gdLst/>
            <a:ahLst/>
            <a:cxnLst/>
            <a:rect l="l" t="t" r="r" b="b"/>
            <a:pathLst>
              <a:path w="2729865" h="1328420">
                <a:moveTo>
                  <a:pt x="2640330" y="0"/>
                </a:moveTo>
                <a:lnTo>
                  <a:pt x="1592199" y="907414"/>
                </a:lnTo>
                <a:lnTo>
                  <a:pt x="0" y="907414"/>
                </a:lnTo>
                <a:lnTo>
                  <a:pt x="0" y="1328039"/>
                </a:lnTo>
                <a:lnTo>
                  <a:pt x="2729484" y="1328039"/>
                </a:lnTo>
                <a:lnTo>
                  <a:pt x="2729484" y="907414"/>
                </a:lnTo>
                <a:lnTo>
                  <a:pt x="2274570" y="907414"/>
                </a:lnTo>
                <a:lnTo>
                  <a:pt x="2640330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11376" y="4770501"/>
            <a:ext cx="2496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Public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virtual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56332" y="3518153"/>
            <a:ext cx="5482590" cy="231140"/>
            <a:chOff x="2656332" y="3518153"/>
            <a:chExt cx="5482590" cy="231140"/>
          </a:xfrm>
        </p:grpSpPr>
        <p:sp>
          <p:nvSpPr>
            <p:cNvPr id="42" name="object 42"/>
            <p:cNvSpPr/>
            <p:nvPr/>
          </p:nvSpPr>
          <p:spPr>
            <a:xfrm>
              <a:off x="2656332" y="3631691"/>
              <a:ext cx="3856354" cy="0"/>
            </a:xfrm>
            <a:custGeom>
              <a:avLst/>
              <a:gdLst/>
              <a:ahLst/>
              <a:cxnLst/>
              <a:rect l="l" t="t" r="r" b="b"/>
              <a:pathLst>
                <a:path w="3856354">
                  <a:moveTo>
                    <a:pt x="0" y="0"/>
                  </a:moveTo>
                  <a:lnTo>
                    <a:pt x="2444496" y="0"/>
                  </a:lnTo>
                </a:path>
                <a:path w="3856354">
                  <a:moveTo>
                    <a:pt x="2982468" y="0"/>
                  </a:moveTo>
                  <a:lnTo>
                    <a:pt x="3855847" y="0"/>
                  </a:lnTo>
                </a:path>
              </a:pathLst>
            </a:custGeom>
            <a:ln w="76200">
              <a:solidFill>
                <a:srgbClr val="FF2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50023" y="3518153"/>
              <a:ext cx="1089025" cy="231140"/>
            </a:xfrm>
            <a:custGeom>
              <a:avLst/>
              <a:gdLst/>
              <a:ahLst/>
              <a:cxnLst/>
              <a:rect l="l" t="t" r="r" b="b"/>
              <a:pathLst>
                <a:path w="1089025" h="231139">
                  <a:moveTo>
                    <a:pt x="228219" y="2032"/>
                  </a:moveTo>
                  <a:lnTo>
                    <a:pt x="0" y="117094"/>
                  </a:lnTo>
                  <a:lnTo>
                    <a:pt x="228980" y="230632"/>
                  </a:lnTo>
                  <a:lnTo>
                    <a:pt x="228727" y="154559"/>
                  </a:lnTo>
                  <a:lnTo>
                    <a:pt x="190626" y="154559"/>
                  </a:lnTo>
                  <a:lnTo>
                    <a:pt x="190373" y="78359"/>
                  </a:lnTo>
                  <a:lnTo>
                    <a:pt x="228473" y="78235"/>
                  </a:lnTo>
                  <a:lnTo>
                    <a:pt x="228219" y="2032"/>
                  </a:lnTo>
                  <a:close/>
                </a:path>
                <a:path w="1089025" h="231139">
                  <a:moveTo>
                    <a:pt x="1013212" y="76073"/>
                  </a:moveTo>
                  <a:lnTo>
                    <a:pt x="898144" y="76073"/>
                  </a:lnTo>
                  <a:lnTo>
                    <a:pt x="898398" y="152273"/>
                  </a:lnTo>
                  <a:lnTo>
                    <a:pt x="860297" y="152396"/>
                  </a:lnTo>
                  <a:lnTo>
                    <a:pt x="860551" y="228600"/>
                  </a:lnTo>
                  <a:lnTo>
                    <a:pt x="1088771" y="113538"/>
                  </a:lnTo>
                  <a:lnTo>
                    <a:pt x="1013212" y="76073"/>
                  </a:lnTo>
                  <a:close/>
                </a:path>
                <a:path w="1089025" h="231139">
                  <a:moveTo>
                    <a:pt x="228473" y="78235"/>
                  </a:moveTo>
                  <a:lnTo>
                    <a:pt x="190373" y="78359"/>
                  </a:lnTo>
                  <a:lnTo>
                    <a:pt x="190626" y="154559"/>
                  </a:lnTo>
                  <a:lnTo>
                    <a:pt x="228727" y="154435"/>
                  </a:lnTo>
                  <a:lnTo>
                    <a:pt x="228473" y="78235"/>
                  </a:lnTo>
                  <a:close/>
                </a:path>
                <a:path w="1089025" h="231139">
                  <a:moveTo>
                    <a:pt x="228727" y="154435"/>
                  </a:moveTo>
                  <a:lnTo>
                    <a:pt x="190626" y="154559"/>
                  </a:lnTo>
                  <a:lnTo>
                    <a:pt x="228727" y="154559"/>
                  </a:lnTo>
                  <a:close/>
                </a:path>
                <a:path w="1089025" h="231139">
                  <a:moveTo>
                    <a:pt x="860043" y="76196"/>
                  </a:moveTo>
                  <a:lnTo>
                    <a:pt x="228473" y="78235"/>
                  </a:lnTo>
                  <a:lnTo>
                    <a:pt x="228727" y="154435"/>
                  </a:lnTo>
                  <a:lnTo>
                    <a:pt x="860297" y="152396"/>
                  </a:lnTo>
                  <a:lnTo>
                    <a:pt x="860043" y="76196"/>
                  </a:lnTo>
                  <a:close/>
                </a:path>
                <a:path w="1089025" h="231139">
                  <a:moveTo>
                    <a:pt x="898144" y="76073"/>
                  </a:moveTo>
                  <a:lnTo>
                    <a:pt x="860043" y="76196"/>
                  </a:lnTo>
                  <a:lnTo>
                    <a:pt x="860297" y="152396"/>
                  </a:lnTo>
                  <a:lnTo>
                    <a:pt x="898398" y="152273"/>
                  </a:lnTo>
                  <a:lnTo>
                    <a:pt x="898144" y="76073"/>
                  </a:lnTo>
                  <a:close/>
                </a:path>
                <a:path w="1089025" h="231139">
                  <a:moveTo>
                    <a:pt x="859790" y="0"/>
                  </a:moveTo>
                  <a:lnTo>
                    <a:pt x="860043" y="76196"/>
                  </a:lnTo>
                  <a:lnTo>
                    <a:pt x="1013212" y="76073"/>
                  </a:lnTo>
                  <a:lnTo>
                    <a:pt x="859790" y="0"/>
                  </a:lnTo>
                  <a:close/>
                </a:path>
              </a:pathLst>
            </a:custGeom>
            <a:solidFill>
              <a:srgbClr val="FF2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5825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Dynamic </a:t>
            </a:r>
            <a:r>
              <a:rPr sz="4000" spc="-135" dirty="0"/>
              <a:t>route</a:t>
            </a:r>
            <a:r>
              <a:rPr sz="4000" spc="-695" dirty="0"/>
              <a:t> </a:t>
            </a:r>
            <a:r>
              <a:rPr sz="4000" spc="-90" dirty="0"/>
              <a:t>propagation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549908" y="3802379"/>
            <a:ext cx="9095740" cy="2144395"/>
            <a:chOff x="1549908" y="3802379"/>
            <a:chExt cx="9095740" cy="2144395"/>
          </a:xfrm>
        </p:grpSpPr>
        <p:sp>
          <p:nvSpPr>
            <p:cNvPr id="4" name="object 4"/>
            <p:cNvSpPr/>
            <p:nvPr/>
          </p:nvSpPr>
          <p:spPr>
            <a:xfrm>
              <a:off x="1600200" y="3852671"/>
              <a:ext cx="8994648" cy="20436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5054" y="3827525"/>
              <a:ext cx="9044940" cy="2094230"/>
            </a:xfrm>
            <a:custGeom>
              <a:avLst/>
              <a:gdLst/>
              <a:ahLst/>
              <a:cxnLst/>
              <a:rect l="l" t="t" r="r" b="b"/>
              <a:pathLst>
                <a:path w="9044940" h="2094229">
                  <a:moveTo>
                    <a:pt x="0" y="2093976"/>
                  </a:moveTo>
                  <a:lnTo>
                    <a:pt x="9044940" y="2093976"/>
                  </a:lnTo>
                  <a:lnTo>
                    <a:pt x="9044940" y="0"/>
                  </a:lnTo>
                  <a:lnTo>
                    <a:pt x="0" y="0"/>
                  </a:lnTo>
                  <a:lnTo>
                    <a:pt x="0" y="2093976"/>
                  </a:lnTo>
                  <a:close/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2288" y="5430011"/>
              <a:ext cx="601979" cy="4221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37141" y="5404865"/>
              <a:ext cx="652780" cy="472440"/>
            </a:xfrm>
            <a:custGeom>
              <a:avLst/>
              <a:gdLst/>
              <a:ahLst/>
              <a:cxnLst/>
              <a:rect l="l" t="t" r="r" b="b"/>
              <a:pathLst>
                <a:path w="652779" h="472439">
                  <a:moveTo>
                    <a:pt x="0" y="472440"/>
                  </a:moveTo>
                  <a:lnTo>
                    <a:pt x="652272" y="472440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472440"/>
                  </a:lnTo>
                  <a:close/>
                </a:path>
              </a:pathLst>
            </a:custGeom>
            <a:ln w="50292">
              <a:solidFill>
                <a:srgbClr val="FF2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945123" y="2592577"/>
            <a:ext cx="5977255" cy="998219"/>
          </a:xfrm>
          <a:custGeom>
            <a:avLst/>
            <a:gdLst/>
            <a:ahLst/>
            <a:cxnLst/>
            <a:rect l="l" t="t" r="r" b="b"/>
            <a:pathLst>
              <a:path w="5977255" h="998220">
                <a:moveTo>
                  <a:pt x="722629" y="0"/>
                </a:moveTo>
                <a:lnTo>
                  <a:pt x="996187" y="290830"/>
                </a:lnTo>
                <a:lnTo>
                  <a:pt x="0" y="290830"/>
                </a:lnTo>
                <a:lnTo>
                  <a:pt x="0" y="997966"/>
                </a:lnTo>
                <a:lnTo>
                  <a:pt x="5977128" y="997966"/>
                </a:lnTo>
                <a:lnTo>
                  <a:pt x="5977128" y="290830"/>
                </a:lnTo>
                <a:lnTo>
                  <a:pt x="2490470" y="290830"/>
                </a:lnTo>
                <a:lnTo>
                  <a:pt x="722629" y="0"/>
                </a:lnTo>
                <a:close/>
              </a:path>
            </a:pathLst>
          </a:custGeom>
          <a:solidFill>
            <a:srgbClr val="FF2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9623" y="1225067"/>
            <a:ext cx="11301095" cy="23202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400"/>
              </a:spcBef>
              <a:buSzPct val="90000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500" spc="-5" dirty="0">
                <a:solidFill>
                  <a:srgbClr val="D231AA"/>
                </a:solidFill>
                <a:latin typeface="Trebuchet MS"/>
                <a:cs typeface="Trebuchet MS"/>
              </a:rPr>
              <a:t>Static</a:t>
            </a:r>
            <a:r>
              <a:rPr sz="2500" spc="-9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Trebuchet MS"/>
                <a:cs typeface="Trebuchet MS"/>
              </a:rPr>
              <a:t>routes</a:t>
            </a:r>
            <a:r>
              <a:rPr sz="25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Trebuchet MS"/>
                <a:cs typeface="Trebuchet MS"/>
              </a:rPr>
              <a:t>(not</a:t>
            </a:r>
            <a:r>
              <a:rPr sz="25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Trebuchet MS"/>
                <a:cs typeface="Trebuchet MS"/>
              </a:rPr>
              <a:t>propagated)</a:t>
            </a:r>
            <a:r>
              <a:rPr sz="25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5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Trebuchet MS"/>
                <a:cs typeface="Trebuchet MS"/>
              </a:rPr>
              <a:t>opposed</a:t>
            </a:r>
            <a:r>
              <a:rPr sz="25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5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D231AA"/>
                </a:solidFill>
                <a:latin typeface="Trebuchet MS"/>
                <a:cs typeface="Trebuchet MS"/>
              </a:rPr>
              <a:t>dynamic</a:t>
            </a:r>
            <a:r>
              <a:rPr sz="2500" spc="-9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Trebuchet MS"/>
                <a:cs typeface="Trebuchet MS"/>
              </a:rPr>
              <a:t>routes</a:t>
            </a:r>
            <a:r>
              <a:rPr sz="25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Trebuchet MS"/>
                <a:cs typeface="Trebuchet MS"/>
              </a:rPr>
              <a:t>(propagated)</a:t>
            </a:r>
            <a:endParaRPr sz="25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300"/>
              </a:spcBef>
              <a:buSzPct val="90000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500" spc="40" dirty="0">
                <a:solidFill>
                  <a:srgbClr val="FFFFFF"/>
                </a:solidFill>
                <a:latin typeface="Trebuchet MS"/>
                <a:cs typeface="Trebuchet MS"/>
              </a:rPr>
              <a:t>Propagate</a:t>
            </a:r>
            <a:r>
              <a:rPr sz="25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5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D231AA"/>
                </a:solidFill>
                <a:latin typeface="Trebuchet MS"/>
                <a:cs typeface="Trebuchet MS"/>
              </a:rPr>
              <a:t>BGP</a:t>
            </a:r>
            <a:r>
              <a:rPr sz="2500" spc="-10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D231AA"/>
                </a:solidFill>
                <a:latin typeface="Trebuchet MS"/>
                <a:cs typeface="Trebuchet MS"/>
              </a:rPr>
              <a:t>(border</a:t>
            </a:r>
            <a:r>
              <a:rPr sz="2500" spc="-9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D231AA"/>
                </a:solidFill>
                <a:latin typeface="Trebuchet MS"/>
                <a:cs typeface="Trebuchet MS"/>
              </a:rPr>
              <a:t>gateway</a:t>
            </a:r>
            <a:r>
              <a:rPr sz="2500" spc="-10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D231AA"/>
                </a:solidFill>
                <a:latin typeface="Trebuchet MS"/>
                <a:cs typeface="Trebuchet MS"/>
              </a:rPr>
              <a:t>protocol)</a:t>
            </a:r>
            <a:endParaRPr sz="25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300"/>
              </a:spcBef>
              <a:buSzPct val="90000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500" spc="60" dirty="0">
                <a:solidFill>
                  <a:srgbClr val="FFFFFF"/>
                </a:solidFill>
                <a:latin typeface="Trebuchet MS"/>
                <a:cs typeface="Trebuchet MS"/>
              </a:rPr>
              <a:t>Routing</a:t>
            </a:r>
            <a:r>
              <a:rPr sz="25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r>
              <a:rPr sz="2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25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5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D231AA"/>
                </a:solidFill>
                <a:latin typeface="Trebuchet MS"/>
                <a:cs typeface="Trebuchet MS"/>
              </a:rPr>
              <a:t>number</a:t>
            </a:r>
            <a:r>
              <a:rPr sz="2500" spc="-8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D231AA"/>
                </a:solidFill>
                <a:latin typeface="Trebuchet MS"/>
                <a:cs typeface="Trebuchet MS"/>
              </a:rPr>
              <a:t>of</a:t>
            </a:r>
            <a:r>
              <a:rPr sz="2500" spc="-9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D231AA"/>
                </a:solidFill>
                <a:latin typeface="Trebuchet MS"/>
                <a:cs typeface="Trebuchet MS"/>
              </a:rPr>
              <a:t>hops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5685155" algn="ctr">
              <a:lnSpc>
                <a:spcPct val="100000"/>
              </a:lnSpc>
              <a:spcBef>
                <a:spcPts val="5"/>
              </a:spcBef>
            </a:pP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 influence this by adding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hops to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5687695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less preferred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7392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45" dirty="0"/>
              <a:t>AWS</a:t>
            </a:r>
            <a:r>
              <a:rPr sz="4000" spc="-370" dirty="0"/>
              <a:t> </a:t>
            </a:r>
            <a:r>
              <a:rPr sz="4000" spc="85" dirty="0"/>
              <a:t>VPN</a:t>
            </a:r>
            <a:r>
              <a:rPr sz="4000" spc="-360" dirty="0"/>
              <a:t> </a:t>
            </a:r>
            <a:r>
              <a:rPr sz="4000" spc="-45" dirty="0"/>
              <a:t>and</a:t>
            </a:r>
            <a:r>
              <a:rPr sz="4000" spc="-340" dirty="0"/>
              <a:t> </a:t>
            </a:r>
            <a:r>
              <a:rPr sz="4000" spc="145" dirty="0"/>
              <a:t>AWS</a:t>
            </a:r>
            <a:r>
              <a:rPr sz="4000" spc="-365" dirty="0"/>
              <a:t> </a:t>
            </a:r>
            <a:r>
              <a:rPr sz="4000" spc="-190" dirty="0"/>
              <a:t>Direct</a:t>
            </a:r>
            <a:r>
              <a:rPr sz="4000" spc="-385" dirty="0"/>
              <a:t> </a:t>
            </a:r>
            <a:r>
              <a:rPr sz="4000" spc="-110" dirty="0"/>
              <a:t>Connect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623" y="1069619"/>
            <a:ext cx="11307445" cy="36417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6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D231AA"/>
                </a:solidFill>
                <a:latin typeface="Trebuchet MS"/>
                <a:cs typeface="Trebuchet MS"/>
              </a:rPr>
              <a:t>secure</a:t>
            </a:r>
            <a:r>
              <a:rPr sz="2800" spc="-10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D231AA"/>
                </a:solidFill>
                <a:latin typeface="Trebuchet MS"/>
                <a:cs typeface="Trebuchet MS"/>
              </a:rPr>
              <a:t>connections</a:t>
            </a:r>
            <a:r>
              <a:rPr sz="2800" spc="-8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VPC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155" dirty="0">
                <a:solidFill>
                  <a:srgbClr val="D231AA"/>
                </a:solidFill>
                <a:latin typeface="Trebuchet MS"/>
                <a:cs typeface="Trebuchet MS"/>
              </a:rPr>
              <a:t>VPN</a:t>
            </a:r>
            <a:r>
              <a:rPr sz="2800" spc="-11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pair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IPSec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tunnels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endParaRPr sz="2800">
              <a:latin typeface="Trebuchet MS"/>
              <a:cs typeface="Trebuchet MS"/>
            </a:endParaRPr>
          </a:p>
          <a:p>
            <a:pPr marL="355600" marR="892175" indent="-342900">
              <a:lnSpc>
                <a:spcPts val="3030"/>
              </a:lnSpc>
              <a:spcBef>
                <a:spcPts val="1839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200" dirty="0">
                <a:solidFill>
                  <a:srgbClr val="D231AA"/>
                </a:solidFill>
                <a:latin typeface="Trebuchet MS"/>
                <a:cs typeface="Trebuchet MS"/>
              </a:rPr>
              <a:t>AWS</a:t>
            </a:r>
            <a:r>
              <a:rPr sz="2800" spc="-114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D231AA"/>
                </a:solidFill>
                <a:latin typeface="Trebuchet MS"/>
                <a:cs typeface="Trebuchet MS"/>
              </a:rPr>
              <a:t>Direct</a:t>
            </a:r>
            <a:r>
              <a:rPr sz="2800" spc="-90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D231AA"/>
                </a:solidFill>
                <a:latin typeface="Trebuchet MS"/>
                <a:cs typeface="Trebuchet MS"/>
              </a:rPr>
              <a:t>Connect</a:t>
            </a:r>
            <a:r>
              <a:rPr sz="2800" spc="-75" dirty="0">
                <a:solidFill>
                  <a:srgbClr val="D231A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dedicated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lower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per-GB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data 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rates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ts val="3020"/>
              </a:lnSpc>
              <a:spcBef>
                <a:spcPts val="1800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800" spc="45" dirty="0">
                <a:solidFill>
                  <a:srgbClr val="D231AA"/>
                </a:solidFill>
                <a:latin typeface="Trebuchet MS"/>
                <a:cs typeface="Trebuchet MS"/>
              </a:rPr>
              <a:t>highest </a:t>
            </a:r>
            <a:r>
              <a:rPr sz="2800" spc="-40" dirty="0">
                <a:solidFill>
                  <a:srgbClr val="D231AA"/>
                </a:solidFill>
                <a:latin typeface="Trebuchet MS"/>
                <a:cs typeface="Trebuchet MS"/>
              </a:rPr>
              <a:t>availability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2800" i="1" spc="-95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800" i="1" spc="-10" dirty="0">
                <a:solidFill>
                  <a:srgbClr val="FFFFFF"/>
                </a:solidFill>
                <a:latin typeface="Trebuchet MS"/>
                <a:cs typeface="Trebuchet MS"/>
              </a:rPr>
              <a:t>dynamically </a:t>
            </a:r>
            <a:r>
              <a:rPr sz="2800" i="1" spc="-70" dirty="0">
                <a:solidFill>
                  <a:srgbClr val="FFFFFF"/>
                </a:solidFill>
                <a:latin typeface="Trebuchet MS"/>
                <a:cs typeface="Trebuchet MS"/>
              </a:rPr>
              <a:t>routed </a:t>
            </a:r>
            <a:r>
              <a:rPr sz="2800" spc="200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2800" spc="-6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Direct 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Connect connections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sz="2800" i="1" spc="-65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2800" i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Trebuchet MS"/>
                <a:cs typeface="Trebuchet MS"/>
              </a:rPr>
              <a:t>locations</a:t>
            </a:r>
            <a:endParaRPr sz="2800">
              <a:latin typeface="Trebuchet MS"/>
              <a:cs typeface="Trebuchet MS"/>
            </a:endParaRPr>
          </a:p>
          <a:p>
            <a:pPr marL="634365" lvl="1" indent="-287020">
              <a:lnSpc>
                <a:spcPct val="100000"/>
              </a:lnSpc>
              <a:spcBef>
                <a:spcPts val="204"/>
              </a:spcBef>
              <a:buClr>
                <a:srgbClr val="FFFFFF"/>
              </a:buClr>
              <a:buSzPct val="89583"/>
              <a:buFont typeface="Arial"/>
              <a:buChar char="•"/>
              <a:tabLst>
                <a:tab pos="634365" algn="l"/>
                <a:tab pos="635000" algn="l"/>
              </a:tabLst>
            </a:pPr>
            <a:r>
              <a:rPr sz="2400" u="heavy" spc="-5" dirty="0">
                <a:solidFill>
                  <a:srgbClr val="2C92AA"/>
                </a:solidFill>
                <a:uFill>
                  <a:solidFill>
                    <a:srgbClr val="2C92AA"/>
                  </a:solidFill>
                </a:uFill>
                <a:latin typeface="Trebuchet MS"/>
                <a:cs typeface="Trebuchet MS"/>
                <a:hlinkClick r:id="rId2"/>
              </a:rPr>
              <a:t>https://aws.amazon.com/directconnect/resiliency-recommendation/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99804" y="5128259"/>
            <a:ext cx="3092450" cy="1729739"/>
            <a:chOff x="9099804" y="5128259"/>
            <a:chExt cx="3092450" cy="1729739"/>
          </a:xfrm>
        </p:grpSpPr>
        <p:sp>
          <p:nvSpPr>
            <p:cNvPr id="4" name="object 4"/>
            <p:cNvSpPr/>
            <p:nvPr/>
          </p:nvSpPr>
          <p:spPr>
            <a:xfrm>
              <a:off x="9099804" y="5128259"/>
              <a:ext cx="3092450" cy="1729739"/>
            </a:xfrm>
            <a:custGeom>
              <a:avLst/>
              <a:gdLst/>
              <a:ahLst/>
              <a:cxnLst/>
              <a:rect l="l" t="t" r="r" b="b"/>
              <a:pathLst>
                <a:path w="3092450" h="1729740">
                  <a:moveTo>
                    <a:pt x="3092196" y="0"/>
                  </a:moveTo>
                  <a:lnTo>
                    <a:pt x="864870" y="0"/>
                  </a:lnTo>
                  <a:lnTo>
                    <a:pt x="817417" y="1279"/>
                  </a:lnTo>
                  <a:lnTo>
                    <a:pt x="770634" y="5075"/>
                  </a:lnTo>
                  <a:lnTo>
                    <a:pt x="724585" y="11319"/>
                  </a:lnTo>
                  <a:lnTo>
                    <a:pt x="679337" y="19948"/>
                  </a:lnTo>
                  <a:lnTo>
                    <a:pt x="634955" y="30894"/>
                  </a:lnTo>
                  <a:lnTo>
                    <a:pt x="591507" y="44092"/>
                  </a:lnTo>
                  <a:lnTo>
                    <a:pt x="549056" y="59475"/>
                  </a:lnTo>
                  <a:lnTo>
                    <a:pt x="507671" y="76979"/>
                  </a:lnTo>
                  <a:lnTo>
                    <a:pt x="467415" y="96536"/>
                  </a:lnTo>
                  <a:lnTo>
                    <a:pt x="428356" y="118081"/>
                  </a:lnTo>
                  <a:lnTo>
                    <a:pt x="390560" y="141548"/>
                  </a:lnTo>
                  <a:lnTo>
                    <a:pt x="354092" y="166871"/>
                  </a:lnTo>
                  <a:lnTo>
                    <a:pt x="319018" y="193984"/>
                  </a:lnTo>
                  <a:lnTo>
                    <a:pt x="285404" y="222822"/>
                  </a:lnTo>
                  <a:lnTo>
                    <a:pt x="253317" y="253317"/>
                  </a:lnTo>
                  <a:lnTo>
                    <a:pt x="222822" y="285404"/>
                  </a:lnTo>
                  <a:lnTo>
                    <a:pt x="193984" y="319018"/>
                  </a:lnTo>
                  <a:lnTo>
                    <a:pt x="166871" y="354092"/>
                  </a:lnTo>
                  <a:lnTo>
                    <a:pt x="141548" y="390560"/>
                  </a:lnTo>
                  <a:lnTo>
                    <a:pt x="118081" y="428356"/>
                  </a:lnTo>
                  <a:lnTo>
                    <a:pt x="96536" y="467415"/>
                  </a:lnTo>
                  <a:lnTo>
                    <a:pt x="76979" y="507671"/>
                  </a:lnTo>
                  <a:lnTo>
                    <a:pt x="59475" y="549056"/>
                  </a:lnTo>
                  <a:lnTo>
                    <a:pt x="44092" y="591507"/>
                  </a:lnTo>
                  <a:lnTo>
                    <a:pt x="30894" y="634955"/>
                  </a:lnTo>
                  <a:lnTo>
                    <a:pt x="19948" y="679337"/>
                  </a:lnTo>
                  <a:lnTo>
                    <a:pt x="11319" y="724585"/>
                  </a:lnTo>
                  <a:lnTo>
                    <a:pt x="5075" y="770634"/>
                  </a:lnTo>
                  <a:lnTo>
                    <a:pt x="1279" y="817417"/>
                  </a:lnTo>
                  <a:lnTo>
                    <a:pt x="0" y="864869"/>
                  </a:lnTo>
                  <a:lnTo>
                    <a:pt x="0" y="1729739"/>
                  </a:lnTo>
                  <a:lnTo>
                    <a:pt x="3092196" y="1729739"/>
                  </a:lnTo>
                  <a:lnTo>
                    <a:pt x="3092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13008" y="6196583"/>
              <a:ext cx="646176" cy="385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143" y="1674952"/>
            <a:ext cx="5699125" cy="1487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600" spc="-150" dirty="0"/>
              <a:t>Thank</a:t>
            </a:r>
            <a:r>
              <a:rPr sz="9600" spc="-715" dirty="0"/>
              <a:t> </a:t>
            </a:r>
            <a:r>
              <a:rPr sz="9600" spc="-370" dirty="0"/>
              <a:t>you!</a:t>
            </a:r>
            <a:endParaRPr sz="9600"/>
          </a:p>
        </p:txBody>
      </p:sp>
      <p:sp>
        <p:nvSpPr>
          <p:cNvPr id="7" name="object 7"/>
          <p:cNvSpPr/>
          <p:nvPr/>
        </p:nvSpPr>
        <p:spPr>
          <a:xfrm>
            <a:off x="457200" y="6172200"/>
            <a:ext cx="896112" cy="2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411" y="4258183"/>
            <a:ext cx="1530350" cy="568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9060">
              <a:lnSpc>
                <a:spcPts val="2125"/>
              </a:lnSpc>
              <a:spcBef>
                <a:spcPts val="120"/>
              </a:spcBef>
            </a:pPr>
            <a:r>
              <a:rPr sz="1850" spc="65" dirty="0">
                <a:solidFill>
                  <a:srgbClr val="FFFFFF"/>
                </a:solidFill>
                <a:latin typeface="Trebuchet MS"/>
                <a:cs typeface="Trebuchet MS"/>
              </a:rPr>
              <a:t>Choosing</a:t>
            </a:r>
            <a:r>
              <a:rPr sz="18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125"/>
              </a:lnSpc>
            </a:pPr>
            <a:r>
              <a:rPr sz="1850" spc="30" dirty="0">
                <a:solidFill>
                  <a:srgbClr val="FFFFFF"/>
                </a:solidFill>
                <a:latin typeface="Trebuchet MS"/>
                <a:cs typeface="Trebuchet MS"/>
              </a:rPr>
              <a:t>address</a:t>
            </a:r>
            <a:r>
              <a:rPr sz="18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40" dirty="0">
                <a:solidFill>
                  <a:srgbClr val="FFFFFF"/>
                </a:solidFill>
                <a:latin typeface="Trebuchet MS"/>
                <a:cs typeface="Trebuchet MS"/>
              </a:rPr>
              <a:t>range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9970" y="4258183"/>
            <a:ext cx="2101215" cy="568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20"/>
              </a:spcBef>
            </a:pPr>
            <a:r>
              <a:rPr sz="1850" spc="20" dirty="0">
                <a:solidFill>
                  <a:srgbClr val="FFFFFF"/>
                </a:solidFill>
                <a:latin typeface="Trebuchet MS"/>
                <a:cs typeface="Trebuchet MS"/>
              </a:rPr>
              <a:t>Creating </a:t>
            </a:r>
            <a:r>
              <a:rPr sz="1850" spc="45" dirty="0">
                <a:solidFill>
                  <a:srgbClr val="FFFFFF"/>
                </a:solidFill>
                <a:latin typeface="Trebuchet MS"/>
                <a:cs typeface="Trebuchet MS"/>
              </a:rPr>
              <a:t>subnets</a:t>
            </a:r>
            <a:r>
              <a:rPr sz="18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1850">
              <a:latin typeface="Trebuchet MS"/>
              <a:cs typeface="Trebuchet MS"/>
            </a:endParaRPr>
          </a:p>
          <a:p>
            <a:pPr marL="102235">
              <a:lnSpc>
                <a:spcPts val="2125"/>
              </a:lnSpc>
            </a:pPr>
            <a:r>
              <a:rPr sz="1850" spc="5" dirty="0">
                <a:solidFill>
                  <a:srgbClr val="FFFFFF"/>
                </a:solidFill>
                <a:latin typeface="Trebuchet MS"/>
                <a:cs typeface="Trebuchet MS"/>
              </a:rPr>
              <a:t>Availability</a:t>
            </a:r>
            <a:r>
              <a:rPr sz="18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1442" y="4258183"/>
            <a:ext cx="1765935" cy="568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20"/>
              </a:spcBef>
            </a:pPr>
            <a:r>
              <a:rPr sz="1850" spc="20" dirty="0">
                <a:solidFill>
                  <a:srgbClr val="FFFFFF"/>
                </a:solidFill>
                <a:latin typeface="Trebuchet MS"/>
                <a:cs typeface="Trebuchet MS"/>
              </a:rPr>
              <a:t>Creating </a:t>
            </a:r>
            <a:r>
              <a:rPr sz="185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5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Trebuchet MS"/>
                <a:cs typeface="Trebuchet MS"/>
              </a:rPr>
              <a:t>route</a:t>
            </a:r>
            <a:endParaRPr sz="1850">
              <a:latin typeface="Trebuchet MS"/>
              <a:cs typeface="Trebuchet MS"/>
            </a:endParaRPr>
          </a:p>
          <a:p>
            <a:pPr marL="93345">
              <a:lnSpc>
                <a:spcPts val="2125"/>
              </a:lnSpc>
            </a:pPr>
            <a:r>
              <a:rPr sz="1850" spc="3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5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9919" y="4258183"/>
            <a:ext cx="1997075" cy="568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20"/>
              </a:spcBef>
            </a:pPr>
            <a:r>
              <a:rPr sz="1850" spc="40" dirty="0">
                <a:solidFill>
                  <a:srgbClr val="FFFFFF"/>
                </a:solidFill>
                <a:latin typeface="Trebuchet MS"/>
                <a:cs typeface="Trebuchet MS"/>
              </a:rPr>
              <a:t>Authorizing</a:t>
            </a:r>
            <a:r>
              <a:rPr sz="18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endParaRPr sz="1850">
              <a:latin typeface="Trebuchet MS"/>
              <a:cs typeface="Trebuchet MS"/>
            </a:endParaRPr>
          </a:p>
          <a:p>
            <a:pPr marL="103505">
              <a:lnSpc>
                <a:spcPts val="2125"/>
              </a:lnSpc>
            </a:pPr>
            <a:r>
              <a:rPr sz="1850" spc="30" dirty="0">
                <a:solidFill>
                  <a:srgbClr val="FFFFFF"/>
                </a:solidFill>
                <a:latin typeface="Trebuchet MS"/>
                <a:cs typeface="Trebuchet MS"/>
              </a:rPr>
              <a:t>to/from </a:t>
            </a:r>
            <a:r>
              <a:rPr sz="185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5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80" dirty="0">
                <a:solidFill>
                  <a:srgbClr val="FFFFFF"/>
                </a:solidFill>
                <a:latin typeface="Trebuchet MS"/>
                <a:cs typeface="Trebuchet MS"/>
              </a:rPr>
              <a:t>VPC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97980" y="2139695"/>
            <a:ext cx="1926589" cy="2110740"/>
            <a:chOff x="6697980" y="2139695"/>
            <a:chExt cx="1926589" cy="2110740"/>
          </a:xfrm>
        </p:grpSpPr>
        <p:sp>
          <p:nvSpPr>
            <p:cNvPr id="7" name="object 7"/>
            <p:cNvSpPr/>
            <p:nvPr/>
          </p:nvSpPr>
          <p:spPr>
            <a:xfrm>
              <a:off x="6697980" y="2139695"/>
              <a:ext cx="1792224" cy="1792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99248" y="3323843"/>
              <a:ext cx="925068" cy="9265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758184" y="2173223"/>
            <a:ext cx="1727200" cy="1725295"/>
            <a:chOff x="3758184" y="2173223"/>
            <a:chExt cx="1727200" cy="1725295"/>
          </a:xfrm>
        </p:grpSpPr>
        <p:sp>
          <p:nvSpPr>
            <p:cNvPr id="10" name="object 10"/>
            <p:cNvSpPr/>
            <p:nvPr/>
          </p:nvSpPr>
          <p:spPr>
            <a:xfrm>
              <a:off x="3758184" y="2173223"/>
              <a:ext cx="1726691" cy="17251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2044" y="2372867"/>
              <a:ext cx="918972" cy="1324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622535" y="2139695"/>
            <a:ext cx="1792605" cy="1792605"/>
            <a:chOff x="9622535" y="2139695"/>
            <a:chExt cx="1792605" cy="1792605"/>
          </a:xfrm>
        </p:grpSpPr>
        <p:sp>
          <p:nvSpPr>
            <p:cNvPr id="13" name="object 13"/>
            <p:cNvSpPr/>
            <p:nvPr/>
          </p:nvSpPr>
          <p:spPr>
            <a:xfrm>
              <a:off x="9622535" y="2139695"/>
              <a:ext cx="1792224" cy="17922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6375" y="2383535"/>
              <a:ext cx="1303020" cy="13030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42187" y="1994916"/>
            <a:ext cx="1813560" cy="1691639"/>
            <a:chOff x="742187" y="1994916"/>
            <a:chExt cx="1813560" cy="1691639"/>
          </a:xfrm>
        </p:grpSpPr>
        <p:sp>
          <p:nvSpPr>
            <p:cNvPr id="16" name="object 16"/>
            <p:cNvSpPr/>
            <p:nvPr/>
          </p:nvSpPr>
          <p:spPr>
            <a:xfrm>
              <a:off x="742187" y="2511552"/>
              <a:ext cx="1813560" cy="11750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0179" y="1994916"/>
              <a:ext cx="1033271" cy="10317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9023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40" dirty="0"/>
              <a:t>Creating</a:t>
            </a:r>
            <a:r>
              <a:rPr sz="4000" spc="-370" dirty="0"/>
              <a:t> </a:t>
            </a:r>
            <a:r>
              <a:rPr sz="4000" spc="-45" dirty="0"/>
              <a:t>an</a:t>
            </a:r>
            <a:r>
              <a:rPr sz="4000" spc="-350" dirty="0"/>
              <a:t> </a:t>
            </a:r>
            <a:r>
              <a:rPr sz="4000" spc="-150" dirty="0"/>
              <a:t>Internet-connected</a:t>
            </a:r>
            <a:r>
              <a:rPr sz="4000" spc="-350" dirty="0"/>
              <a:t> </a:t>
            </a:r>
            <a:r>
              <a:rPr sz="4000" spc="-175" dirty="0"/>
              <a:t>VPC:</a:t>
            </a:r>
            <a:r>
              <a:rPr sz="4000" spc="-360" dirty="0"/>
              <a:t> </a:t>
            </a:r>
            <a:r>
              <a:rPr sz="4000" spc="-45" dirty="0"/>
              <a:t>Steps</a:t>
            </a:r>
            <a:endParaRPr sz="400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62654" marR="5080" indent="-2797175">
              <a:lnSpc>
                <a:spcPts val="6480"/>
              </a:lnSpc>
              <a:spcBef>
                <a:spcPts val="915"/>
              </a:spcBef>
            </a:pPr>
            <a:r>
              <a:rPr spc="5" dirty="0"/>
              <a:t>Choosing </a:t>
            </a:r>
            <a:r>
              <a:rPr spc="-40" dirty="0"/>
              <a:t>an </a:t>
            </a:r>
            <a:r>
              <a:rPr spc="-75" dirty="0"/>
              <a:t>IP</a:t>
            </a:r>
            <a:r>
              <a:rPr spc="-1335" dirty="0"/>
              <a:t> </a:t>
            </a:r>
            <a:r>
              <a:rPr spc="-110" dirty="0"/>
              <a:t>address  </a:t>
            </a:r>
            <a:r>
              <a:rPr spc="-85" dirty="0"/>
              <a:t>range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182111"/>
            <a:ext cx="4296410" cy="483234"/>
          </a:xfrm>
          <a:custGeom>
            <a:avLst/>
            <a:gdLst/>
            <a:ahLst/>
            <a:cxnLst/>
            <a:rect l="l" t="t" r="r" b="b"/>
            <a:pathLst>
              <a:path w="4296410" h="483235">
                <a:moveTo>
                  <a:pt x="4296156" y="0"/>
                </a:moveTo>
                <a:lnTo>
                  <a:pt x="0" y="0"/>
                </a:lnTo>
                <a:lnTo>
                  <a:pt x="0" y="483107"/>
                </a:lnTo>
                <a:lnTo>
                  <a:pt x="4296156" y="483107"/>
                </a:lnTo>
                <a:lnTo>
                  <a:pt x="4296156" y="0"/>
                </a:lnTo>
                <a:close/>
              </a:path>
            </a:pathLst>
          </a:custGeom>
          <a:solidFill>
            <a:srgbClr val="8B2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1200" y="2574035"/>
            <a:ext cx="668020" cy="483234"/>
          </a:xfrm>
          <a:custGeom>
            <a:avLst/>
            <a:gdLst/>
            <a:ahLst/>
            <a:cxnLst/>
            <a:rect l="l" t="t" r="r" b="b"/>
            <a:pathLst>
              <a:path w="668020" h="483235">
                <a:moveTo>
                  <a:pt x="667512" y="0"/>
                </a:moveTo>
                <a:lnTo>
                  <a:pt x="0" y="0"/>
                </a:lnTo>
                <a:lnTo>
                  <a:pt x="0" y="483108"/>
                </a:lnTo>
                <a:lnTo>
                  <a:pt x="667512" y="483108"/>
                </a:lnTo>
                <a:lnTo>
                  <a:pt x="667512" y="0"/>
                </a:lnTo>
                <a:close/>
              </a:path>
            </a:pathLst>
          </a:custGeom>
          <a:solidFill>
            <a:srgbClr val="8B2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4451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CIDR </a:t>
            </a:r>
            <a:r>
              <a:rPr sz="4000" spc="-110" dirty="0"/>
              <a:t>notation</a:t>
            </a:r>
            <a:r>
              <a:rPr sz="4000" spc="-750" dirty="0"/>
              <a:t> </a:t>
            </a:r>
            <a:r>
              <a:rPr sz="4000" spc="-200" dirty="0"/>
              <a:t>review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9653016" y="2171700"/>
            <a:ext cx="1769364" cy="1769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3443" y="1354023"/>
            <a:ext cx="8764905" cy="2274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CIDR 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range</a:t>
            </a:r>
            <a:r>
              <a:rPr sz="320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example: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50">
              <a:latin typeface="Trebuchet MS"/>
              <a:cs typeface="Trebuchet MS"/>
            </a:endParaRPr>
          </a:p>
          <a:p>
            <a:pPr marL="163195" algn="ctr">
              <a:lnSpc>
                <a:spcPct val="100000"/>
              </a:lnSpc>
            </a:pPr>
            <a:r>
              <a:rPr sz="3200" spc="254" dirty="0">
                <a:solidFill>
                  <a:srgbClr val="F8F8F8"/>
                </a:solidFill>
                <a:latin typeface="Arial"/>
                <a:cs typeface="Arial"/>
              </a:rPr>
              <a:t>172.31.0.0/16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133475" algn="l"/>
                <a:tab pos="2253615" algn="l"/>
                <a:tab pos="3373754" algn="l"/>
                <a:tab pos="4494530" algn="l"/>
                <a:tab pos="5614670" algn="l"/>
                <a:tab pos="6735445" algn="l"/>
                <a:tab pos="7855584" algn="l"/>
              </a:tabLst>
            </a:pPr>
            <a:r>
              <a:rPr sz="3200" spc="-20" dirty="0">
                <a:solidFill>
                  <a:srgbClr val="F8F8F8"/>
                </a:solidFill>
                <a:latin typeface="Arial"/>
                <a:cs typeface="Arial"/>
              </a:rPr>
              <a:t>1010	1100	0001	</a:t>
            </a:r>
            <a:r>
              <a:rPr sz="3200" spc="-15" dirty="0">
                <a:solidFill>
                  <a:srgbClr val="F8F8F8"/>
                </a:solidFill>
                <a:latin typeface="Arial"/>
                <a:cs typeface="Arial"/>
              </a:rPr>
              <a:t>1</a:t>
            </a:r>
            <a:r>
              <a:rPr sz="3200" spc="-20" dirty="0">
                <a:solidFill>
                  <a:srgbClr val="F8F8F8"/>
                </a:solidFill>
                <a:latin typeface="Arial"/>
                <a:cs typeface="Arial"/>
              </a:rPr>
              <a:t>111</a:t>
            </a:r>
            <a:r>
              <a:rPr sz="3200" dirty="0">
                <a:solidFill>
                  <a:srgbClr val="F8F8F8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F8F8F8"/>
                </a:solidFill>
                <a:latin typeface="Arial"/>
                <a:cs typeface="Arial"/>
              </a:rPr>
              <a:t>0000</a:t>
            </a:r>
            <a:r>
              <a:rPr sz="3200" dirty="0">
                <a:solidFill>
                  <a:srgbClr val="F8F8F8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F8F8F8"/>
                </a:solidFill>
                <a:latin typeface="Arial"/>
                <a:cs typeface="Arial"/>
              </a:rPr>
              <a:t>00</a:t>
            </a:r>
            <a:r>
              <a:rPr sz="3200" spc="-15" dirty="0">
                <a:solidFill>
                  <a:srgbClr val="F8F8F8"/>
                </a:solidFill>
                <a:latin typeface="Arial"/>
                <a:cs typeface="Arial"/>
              </a:rPr>
              <a:t>0</a:t>
            </a:r>
            <a:r>
              <a:rPr sz="3200" spc="-20" dirty="0">
                <a:solidFill>
                  <a:srgbClr val="F8F8F8"/>
                </a:solidFill>
                <a:latin typeface="Arial"/>
                <a:cs typeface="Arial"/>
              </a:rPr>
              <a:t>0</a:t>
            </a:r>
            <a:r>
              <a:rPr sz="3200" dirty="0">
                <a:solidFill>
                  <a:srgbClr val="F8F8F8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F8F8F8"/>
                </a:solidFill>
                <a:latin typeface="Arial"/>
                <a:cs typeface="Arial"/>
              </a:rPr>
              <a:t>0000</a:t>
            </a:r>
            <a:r>
              <a:rPr sz="3200" dirty="0">
                <a:solidFill>
                  <a:srgbClr val="F8F8F8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F8F8F8"/>
                </a:solidFill>
                <a:latin typeface="Arial"/>
                <a:cs typeface="Arial"/>
              </a:rPr>
              <a:t>0000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326847"/>
            <a:ext cx="9018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Choosing</a:t>
            </a:r>
            <a:r>
              <a:rPr sz="4000" spc="-360" dirty="0"/>
              <a:t> </a:t>
            </a:r>
            <a:r>
              <a:rPr sz="4000" spc="-45" dirty="0"/>
              <a:t>an</a:t>
            </a:r>
            <a:r>
              <a:rPr sz="4000" spc="-355" dirty="0"/>
              <a:t> </a:t>
            </a:r>
            <a:r>
              <a:rPr sz="4000" spc="-75" dirty="0"/>
              <a:t>IP</a:t>
            </a:r>
            <a:r>
              <a:rPr sz="4000" spc="-360" dirty="0"/>
              <a:t> </a:t>
            </a:r>
            <a:r>
              <a:rPr sz="4000" spc="-105" dirty="0"/>
              <a:t>address</a:t>
            </a:r>
            <a:r>
              <a:rPr sz="4000" spc="-340" dirty="0"/>
              <a:t> </a:t>
            </a:r>
            <a:r>
              <a:rPr sz="4000" spc="-85" dirty="0"/>
              <a:t>range</a:t>
            </a:r>
            <a:r>
              <a:rPr sz="4000" spc="-370" dirty="0"/>
              <a:t> </a:t>
            </a:r>
            <a:r>
              <a:rPr sz="4000" spc="-110" dirty="0"/>
              <a:t>for</a:t>
            </a:r>
            <a:r>
              <a:rPr sz="4000" spc="-350" dirty="0"/>
              <a:t> </a:t>
            </a:r>
            <a:r>
              <a:rPr sz="4000" spc="-90" dirty="0"/>
              <a:t>your</a:t>
            </a:r>
            <a:r>
              <a:rPr sz="4000" spc="-355" dirty="0"/>
              <a:t> </a:t>
            </a:r>
            <a:r>
              <a:rPr sz="4000" spc="5" dirty="0"/>
              <a:t>VPC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95985" y="1068324"/>
            <a:ext cx="10496550" cy="4956175"/>
            <a:chOff x="895985" y="1068324"/>
            <a:chExt cx="10496550" cy="4956175"/>
          </a:xfrm>
        </p:grpSpPr>
        <p:sp>
          <p:nvSpPr>
            <p:cNvPr id="4" name="object 4"/>
            <p:cNvSpPr/>
            <p:nvPr/>
          </p:nvSpPr>
          <p:spPr>
            <a:xfrm>
              <a:off x="899160" y="1680972"/>
              <a:ext cx="10490200" cy="4340860"/>
            </a:xfrm>
            <a:custGeom>
              <a:avLst/>
              <a:gdLst/>
              <a:ahLst/>
              <a:cxnLst/>
              <a:rect l="l" t="t" r="r" b="b"/>
              <a:pathLst>
                <a:path w="10490200" h="4340860">
                  <a:moveTo>
                    <a:pt x="0" y="426085"/>
                  </a:moveTo>
                  <a:lnTo>
                    <a:pt x="2500" y="379656"/>
                  </a:lnTo>
                  <a:lnTo>
                    <a:pt x="9828" y="334676"/>
                  </a:lnTo>
                  <a:lnTo>
                    <a:pt x="21724" y="291405"/>
                  </a:lnTo>
                  <a:lnTo>
                    <a:pt x="37928" y="250101"/>
                  </a:lnTo>
                  <a:lnTo>
                    <a:pt x="58179" y="211026"/>
                  </a:lnTo>
                  <a:lnTo>
                    <a:pt x="82217" y="174440"/>
                  </a:lnTo>
                  <a:lnTo>
                    <a:pt x="109783" y="140601"/>
                  </a:lnTo>
                  <a:lnTo>
                    <a:pt x="140616" y="109770"/>
                  </a:lnTo>
                  <a:lnTo>
                    <a:pt x="174456" y="82206"/>
                  </a:lnTo>
                  <a:lnTo>
                    <a:pt x="211043" y="58170"/>
                  </a:lnTo>
                  <a:lnTo>
                    <a:pt x="250118" y="37922"/>
                  </a:lnTo>
                  <a:lnTo>
                    <a:pt x="291419" y="21721"/>
                  </a:lnTo>
                  <a:lnTo>
                    <a:pt x="334687" y="9827"/>
                  </a:lnTo>
                  <a:lnTo>
                    <a:pt x="379663" y="2500"/>
                  </a:lnTo>
                  <a:lnTo>
                    <a:pt x="426084" y="0"/>
                  </a:lnTo>
                  <a:lnTo>
                    <a:pt x="10063607" y="0"/>
                  </a:lnTo>
                  <a:lnTo>
                    <a:pt x="10110035" y="2500"/>
                  </a:lnTo>
                  <a:lnTo>
                    <a:pt x="10155015" y="9827"/>
                  </a:lnTo>
                  <a:lnTo>
                    <a:pt x="10198286" y="21721"/>
                  </a:lnTo>
                  <a:lnTo>
                    <a:pt x="10239590" y="37922"/>
                  </a:lnTo>
                  <a:lnTo>
                    <a:pt x="10278665" y="58170"/>
                  </a:lnTo>
                  <a:lnTo>
                    <a:pt x="10315251" y="82206"/>
                  </a:lnTo>
                  <a:lnTo>
                    <a:pt x="10349090" y="109770"/>
                  </a:lnTo>
                  <a:lnTo>
                    <a:pt x="10379921" y="140601"/>
                  </a:lnTo>
                  <a:lnTo>
                    <a:pt x="10407485" y="174440"/>
                  </a:lnTo>
                  <a:lnTo>
                    <a:pt x="10431521" y="211026"/>
                  </a:lnTo>
                  <a:lnTo>
                    <a:pt x="10451769" y="250101"/>
                  </a:lnTo>
                  <a:lnTo>
                    <a:pt x="10467970" y="291405"/>
                  </a:lnTo>
                  <a:lnTo>
                    <a:pt x="10479864" y="334676"/>
                  </a:lnTo>
                  <a:lnTo>
                    <a:pt x="10487191" y="379656"/>
                  </a:lnTo>
                  <a:lnTo>
                    <a:pt x="10489692" y="426085"/>
                  </a:lnTo>
                  <a:lnTo>
                    <a:pt x="10489692" y="3914216"/>
                  </a:lnTo>
                  <a:lnTo>
                    <a:pt x="10487191" y="3960647"/>
                  </a:lnTo>
                  <a:lnTo>
                    <a:pt x="10479864" y="4005630"/>
                  </a:lnTo>
                  <a:lnTo>
                    <a:pt x="10467970" y="4048906"/>
                  </a:lnTo>
                  <a:lnTo>
                    <a:pt x="10451769" y="4090213"/>
                  </a:lnTo>
                  <a:lnTo>
                    <a:pt x="10431521" y="4129293"/>
                  </a:lnTo>
                  <a:lnTo>
                    <a:pt x="10407485" y="4165884"/>
                  </a:lnTo>
                  <a:lnTo>
                    <a:pt x="10379921" y="4199727"/>
                  </a:lnTo>
                  <a:lnTo>
                    <a:pt x="10349090" y="4230563"/>
                  </a:lnTo>
                  <a:lnTo>
                    <a:pt x="10315251" y="4258131"/>
                  </a:lnTo>
                  <a:lnTo>
                    <a:pt x="10278665" y="4282170"/>
                  </a:lnTo>
                  <a:lnTo>
                    <a:pt x="10239590" y="4302422"/>
                  </a:lnTo>
                  <a:lnTo>
                    <a:pt x="10198286" y="4318626"/>
                  </a:lnTo>
                  <a:lnTo>
                    <a:pt x="10155015" y="4330523"/>
                  </a:lnTo>
                  <a:lnTo>
                    <a:pt x="10110035" y="4337851"/>
                  </a:lnTo>
                  <a:lnTo>
                    <a:pt x="10063607" y="4340352"/>
                  </a:lnTo>
                  <a:lnTo>
                    <a:pt x="426084" y="4340352"/>
                  </a:lnTo>
                  <a:lnTo>
                    <a:pt x="379663" y="4337851"/>
                  </a:lnTo>
                  <a:lnTo>
                    <a:pt x="334687" y="4330523"/>
                  </a:lnTo>
                  <a:lnTo>
                    <a:pt x="291419" y="4318626"/>
                  </a:lnTo>
                  <a:lnTo>
                    <a:pt x="250118" y="4302422"/>
                  </a:lnTo>
                  <a:lnTo>
                    <a:pt x="211043" y="4282170"/>
                  </a:lnTo>
                  <a:lnTo>
                    <a:pt x="174456" y="4258131"/>
                  </a:lnTo>
                  <a:lnTo>
                    <a:pt x="140616" y="4230563"/>
                  </a:lnTo>
                  <a:lnTo>
                    <a:pt x="109783" y="4199727"/>
                  </a:lnTo>
                  <a:lnTo>
                    <a:pt x="82217" y="4165884"/>
                  </a:lnTo>
                  <a:lnTo>
                    <a:pt x="58179" y="4129293"/>
                  </a:lnTo>
                  <a:lnTo>
                    <a:pt x="37928" y="4090213"/>
                  </a:lnTo>
                  <a:lnTo>
                    <a:pt x="21724" y="4048906"/>
                  </a:lnTo>
                  <a:lnTo>
                    <a:pt x="9828" y="4005630"/>
                  </a:lnTo>
                  <a:lnTo>
                    <a:pt x="2500" y="3960647"/>
                  </a:lnTo>
                  <a:lnTo>
                    <a:pt x="0" y="3914216"/>
                  </a:lnTo>
                  <a:lnTo>
                    <a:pt x="0" y="426085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3792" y="1068324"/>
              <a:ext cx="1409699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792" y="4172331"/>
              <a:ext cx="3360420" cy="1588770"/>
            </a:xfrm>
            <a:custGeom>
              <a:avLst/>
              <a:gdLst/>
              <a:ahLst/>
              <a:cxnLst/>
              <a:rect l="l" t="t" r="r" b="b"/>
              <a:pathLst>
                <a:path w="3360420" h="1588770">
                  <a:moveTo>
                    <a:pt x="3046476" y="0"/>
                  </a:moveTo>
                  <a:lnTo>
                    <a:pt x="1960245" y="442341"/>
                  </a:lnTo>
                  <a:lnTo>
                    <a:pt x="0" y="442341"/>
                  </a:lnTo>
                  <a:lnTo>
                    <a:pt x="0" y="1588389"/>
                  </a:lnTo>
                  <a:lnTo>
                    <a:pt x="3360420" y="1588389"/>
                  </a:lnTo>
                  <a:lnTo>
                    <a:pt x="3360420" y="442341"/>
                  </a:lnTo>
                  <a:lnTo>
                    <a:pt x="2800350" y="442341"/>
                  </a:lnTo>
                  <a:lnTo>
                    <a:pt x="3046476" y="0"/>
                  </a:lnTo>
                  <a:close/>
                </a:path>
              </a:pathLst>
            </a:custGeom>
            <a:solidFill>
              <a:srgbClr val="FF2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06854" y="4789170"/>
            <a:ext cx="2111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Reco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nde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d: 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RFC1918</a:t>
            </a:r>
            <a:r>
              <a:rPr sz="2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range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9792" y="4228210"/>
            <a:ext cx="3360420" cy="1532890"/>
          </a:xfrm>
          <a:custGeom>
            <a:avLst/>
            <a:gdLst/>
            <a:ahLst/>
            <a:cxnLst/>
            <a:rect l="l" t="t" r="r" b="b"/>
            <a:pathLst>
              <a:path w="3360420" h="1532889">
                <a:moveTo>
                  <a:pt x="292480" y="0"/>
                </a:moveTo>
                <a:lnTo>
                  <a:pt x="560069" y="386461"/>
                </a:lnTo>
                <a:lnTo>
                  <a:pt x="0" y="386461"/>
                </a:lnTo>
                <a:lnTo>
                  <a:pt x="0" y="1532508"/>
                </a:lnTo>
                <a:lnTo>
                  <a:pt x="3360419" y="1532508"/>
                </a:lnTo>
                <a:lnTo>
                  <a:pt x="3360419" y="386461"/>
                </a:lnTo>
                <a:lnTo>
                  <a:pt x="1400175" y="386461"/>
                </a:lnTo>
                <a:lnTo>
                  <a:pt x="292480" y="0"/>
                </a:lnTo>
                <a:close/>
              </a:path>
            </a:pathLst>
          </a:custGeom>
          <a:solidFill>
            <a:srgbClr val="FF2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87461" y="4972050"/>
            <a:ext cx="2546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473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/16 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(65,536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addresses)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76016" y="1837944"/>
            <a:ext cx="5821045" cy="1496060"/>
            <a:chOff x="3176016" y="1837944"/>
            <a:chExt cx="5821045" cy="1496060"/>
          </a:xfrm>
        </p:grpSpPr>
        <p:sp>
          <p:nvSpPr>
            <p:cNvPr id="11" name="object 11"/>
            <p:cNvSpPr/>
            <p:nvPr/>
          </p:nvSpPr>
          <p:spPr>
            <a:xfrm>
              <a:off x="3176016" y="1837944"/>
              <a:ext cx="1490471" cy="1491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8744" y="1924812"/>
              <a:ext cx="4568190" cy="6774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28744" y="2290572"/>
              <a:ext cx="4266438" cy="6774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28744" y="2656332"/>
              <a:ext cx="2300478" cy="677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26865" y="2008708"/>
            <a:ext cx="6588125" cy="298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8219" marR="150431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ranges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overlap with  other networks to which you  might connect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5850" spc="5" dirty="0">
                <a:solidFill>
                  <a:srgbClr val="FFFFFF"/>
                </a:solidFill>
                <a:latin typeface="Arial"/>
                <a:cs typeface="Arial"/>
              </a:rPr>
              <a:t>172.31.0.0/16</a:t>
            </a:r>
            <a:endParaRPr sz="5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915"/>
              </a:spcBef>
            </a:pP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Reco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nde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d: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598930" marR="5080" indent="774065">
              <a:lnSpc>
                <a:spcPts val="6480"/>
              </a:lnSpc>
              <a:spcBef>
                <a:spcPts val="915"/>
              </a:spcBef>
            </a:pPr>
            <a:r>
              <a:rPr spc="-20" dirty="0"/>
              <a:t>Subnets </a:t>
            </a:r>
            <a:r>
              <a:rPr spc="-30" dirty="0"/>
              <a:t>and  </a:t>
            </a:r>
            <a:r>
              <a:rPr spc="-250" dirty="0"/>
              <a:t>Availability</a:t>
            </a:r>
            <a:r>
              <a:rPr spc="-530" dirty="0"/>
              <a:t> </a:t>
            </a:r>
            <a:r>
              <a:rPr spc="-15" dirty="0"/>
              <a:t>Zones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0" dirty="0"/>
              <a:t>©</a:t>
            </a:r>
            <a:r>
              <a:rPr spc="-35" dirty="0"/>
              <a:t> </a:t>
            </a:r>
            <a:r>
              <a:rPr spc="20" dirty="0"/>
              <a:t>2018,</a:t>
            </a:r>
            <a:r>
              <a:rPr spc="-50" dirty="0"/>
              <a:t> </a:t>
            </a:r>
            <a:r>
              <a:rPr spc="25" dirty="0"/>
              <a:t>Amazon</a:t>
            </a:r>
            <a:r>
              <a:rPr spc="-20" dirty="0"/>
              <a:t> </a:t>
            </a:r>
            <a:r>
              <a:rPr spc="25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40" dirty="0"/>
              <a:t> </a:t>
            </a:r>
            <a:r>
              <a:rPr spc="-20" dirty="0"/>
              <a:t>Inc.</a:t>
            </a:r>
            <a:r>
              <a:rPr spc="-30" dirty="0"/>
              <a:t> </a:t>
            </a:r>
            <a:r>
              <a:rPr spc="10" dirty="0"/>
              <a:t>or</a:t>
            </a:r>
            <a:r>
              <a:rPr spc="-40" dirty="0"/>
              <a:t>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50" dirty="0"/>
              <a:t> </a:t>
            </a:r>
            <a:r>
              <a:rPr spc="5" dirty="0"/>
              <a:t>All</a:t>
            </a:r>
            <a:r>
              <a:rPr spc="-20" dirty="0"/>
              <a:t> </a:t>
            </a:r>
            <a:r>
              <a:rPr spc="10" dirty="0"/>
              <a:t>rights</a:t>
            </a:r>
            <a:r>
              <a:rPr spc="-65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C92A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1500</Words>
  <Application>Microsoft Office PowerPoint</Application>
  <PresentationFormat>Widescreen</PresentationFormat>
  <Paragraphs>267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Trebuchet MS</vt:lpstr>
      <vt:lpstr>Office Theme</vt:lpstr>
      <vt:lpstr>VPC Fundamentals and</vt:lpstr>
      <vt:lpstr>Amazon EC2  Instance</vt:lpstr>
      <vt:lpstr>54.4.5.6</vt:lpstr>
      <vt:lpstr>What to expect from this session</vt:lpstr>
      <vt:lpstr>Creating an Internet-connected VPC: Steps</vt:lpstr>
      <vt:lpstr>Choosing an IP address  range</vt:lpstr>
      <vt:lpstr>CIDR notation review</vt:lpstr>
      <vt:lpstr>Choosing an IP address range for your VPC</vt:lpstr>
      <vt:lpstr>Subnets and  Availability Zones</vt:lpstr>
      <vt:lpstr>VPC subnets and Availability Zones</vt:lpstr>
      <vt:lpstr>VPC and subnet recommendations</vt:lpstr>
      <vt:lpstr>IPv6  in your VPC</vt:lpstr>
      <vt:lpstr>VPC subnets and Availability Zones</vt:lpstr>
      <vt:lpstr>Route to the Internet</vt:lpstr>
      <vt:lpstr>Routing in your VPC</vt:lpstr>
      <vt:lpstr>PowerPoint Presentation</vt:lpstr>
      <vt:lpstr>Internet gateway</vt:lpstr>
      <vt:lpstr>Default routes</vt:lpstr>
      <vt:lpstr>PowerPoint Presentation</vt:lpstr>
      <vt:lpstr>Network security  in your VPC:  Security groups</vt:lpstr>
      <vt:lpstr>Security groups follow application structure</vt:lpstr>
      <vt:lpstr>Security groups example: Web servers</vt:lpstr>
      <vt:lpstr>Security groups example: Backends</vt:lpstr>
      <vt:lpstr>PowerPoint Presentation</vt:lpstr>
      <vt:lpstr>Beyond Internet connectivity</vt:lpstr>
      <vt:lpstr>Restricting Internet access:  Routing by subnet</vt:lpstr>
      <vt:lpstr>Routing by subnet</vt:lpstr>
      <vt:lpstr>Routing by subnet</vt:lpstr>
      <vt:lpstr>Outbound-only Internet access: NAT gateway</vt:lpstr>
      <vt:lpstr>Egress-only Internet gateways for IPv6</vt:lpstr>
      <vt:lpstr>Inter-VPC connectivity:  VPC peering</vt:lpstr>
      <vt:lpstr>VPC peering</vt:lpstr>
      <vt:lpstr>Security groups across peered VPCs</vt:lpstr>
      <vt:lpstr>Establish a VPC peering: Initiate request</vt:lpstr>
      <vt:lpstr>Establish a VPC peering: Accept request</vt:lpstr>
      <vt:lpstr>Establish a VPC peering: Create a route</vt:lpstr>
      <vt:lpstr>PowerPoint Presentation</vt:lpstr>
      <vt:lpstr>Extend an on-premises network into your VPC</vt:lpstr>
      <vt:lpstr>AWS VPN basics</vt:lpstr>
      <vt:lpstr>AWS Direct Connect basics</vt:lpstr>
      <vt:lpstr>Dynamic route propagation</vt:lpstr>
      <vt:lpstr>AWS VPN and AWS Direct Connect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Morris</dc:creator>
  <cp:lastModifiedBy>Pariwesh</cp:lastModifiedBy>
  <cp:revision>5</cp:revision>
  <dcterms:created xsi:type="dcterms:W3CDTF">2020-01-02T12:54:42Z</dcterms:created>
  <dcterms:modified xsi:type="dcterms:W3CDTF">2020-01-03T08:27:48Z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