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81" r:id="rId4"/>
    <p:sldId id="285" r:id="rId5"/>
    <p:sldId id="282" r:id="rId6"/>
    <p:sldId id="286" r:id="rId7"/>
    <p:sldId id="302" r:id="rId8"/>
    <p:sldId id="301" r:id="rId9"/>
    <p:sldId id="283" r:id="rId10"/>
    <p:sldId id="288" r:id="rId11"/>
    <p:sldId id="289" r:id="rId12"/>
    <p:sldId id="292" r:id="rId13"/>
    <p:sldId id="295" r:id="rId14"/>
    <p:sldId id="305" r:id="rId15"/>
    <p:sldId id="290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 snapToObjects="1">
      <p:cViewPr varScale="1">
        <p:scale>
          <a:sx n="95" d="100"/>
          <a:sy n="95" d="100"/>
        </p:scale>
        <p:origin x="10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41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4B6F0-B3A4-4AB8-83D0-A69AC388B75A}" type="doc">
      <dgm:prSet loTypeId="urn:microsoft.com/office/officeart/2005/8/layout/hChevron3" loCatId="process" qsTypeId="urn:microsoft.com/office/officeart/2005/8/quickstyle/simple3" qsCatId="simple" csTypeId="urn:microsoft.com/office/officeart/2005/8/colors/accent1_2" csCatId="accent1" phldr="1"/>
      <dgm:spPr/>
    </dgm:pt>
    <dgm:pt modelId="{0F62CCE9-CC70-4044-917B-121EB0656F3A}">
      <dgm:prSet phldrT="[Text]" custT="1"/>
      <dgm:spPr/>
      <dgm:t>
        <a:bodyPr/>
        <a:lstStyle/>
        <a:p>
          <a:pPr algn="ctr"/>
          <a:r>
            <a:rPr lang="en-US" sz="1400"/>
            <a:t>Amazon Web Services </a:t>
          </a:r>
        </a:p>
      </dgm:t>
    </dgm:pt>
    <dgm:pt modelId="{C779988C-1EAC-4A08-B533-BA9A44F6EABA}" type="par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C5566C94-5305-4E26-94F0-9343775C77AC}" type="sibTrans" cxnId="{D5C67138-4E24-4DDB-856D-5CB5AB47AC4A}">
      <dgm:prSet/>
      <dgm:spPr/>
      <dgm:t>
        <a:bodyPr/>
        <a:lstStyle/>
        <a:p>
          <a:pPr algn="ctr"/>
          <a:endParaRPr lang="en-US" sz="1400"/>
        </a:p>
      </dgm:t>
    </dgm:pt>
    <dgm:pt modelId="{29D38317-3DCE-43F6-98A5-02DC8D694F68}">
      <dgm:prSet phldrT="[Text]" custT="1"/>
      <dgm:spPr/>
      <dgm:t>
        <a:bodyPr/>
        <a:lstStyle/>
        <a:p>
          <a:pPr algn="ctr"/>
          <a:r>
            <a:rPr lang="en-US" sz="1400"/>
            <a:t>AWS Architecture</a:t>
          </a:r>
        </a:p>
      </dgm:t>
    </dgm:pt>
    <dgm:pt modelId="{138AD16C-7F60-4A6D-9DB2-C35A9E12197C}" type="par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E0879987-2CCC-4BAE-91FB-87A11588F26A}" type="sibTrans" cxnId="{3321392D-F421-4B75-928D-AE5A6469752D}">
      <dgm:prSet/>
      <dgm:spPr/>
      <dgm:t>
        <a:bodyPr/>
        <a:lstStyle/>
        <a:p>
          <a:pPr algn="ctr"/>
          <a:endParaRPr lang="en-US" sz="1400"/>
        </a:p>
      </dgm:t>
    </dgm:pt>
    <dgm:pt modelId="{1F1F32B6-3C8F-4D3E-A75A-6D670937D15C}">
      <dgm:prSet phldrT="[Text]" custT="1"/>
      <dgm:spPr/>
      <dgm:t>
        <a:bodyPr/>
        <a:lstStyle/>
        <a:p>
          <a:pPr algn="ctr"/>
          <a:r>
            <a:rPr lang="en-US" sz="1400"/>
            <a:t>Add AWS Education Credit for  $100</a:t>
          </a:r>
        </a:p>
      </dgm:t>
    </dgm:pt>
    <dgm:pt modelId="{5427E838-8CB7-40F5-A585-05ADDA979ABC}" type="par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EA73847-41C3-48F8-BB7E-83F1FCE269B9}" type="sibTrans" cxnId="{BC57D6DC-DDDD-4314-8917-53A6A8B20C1F}">
      <dgm:prSet/>
      <dgm:spPr/>
      <dgm:t>
        <a:bodyPr/>
        <a:lstStyle/>
        <a:p>
          <a:pPr algn="ctr"/>
          <a:endParaRPr lang="en-US" sz="1400"/>
        </a:p>
      </dgm:t>
    </dgm:pt>
    <dgm:pt modelId="{9648EA9E-05E2-44C4-8975-6F1712D0A0EF}">
      <dgm:prSet phldrT="[Text]" custT="1"/>
      <dgm:spPr/>
      <dgm:t>
        <a:bodyPr/>
        <a:lstStyle/>
        <a:p>
          <a:pPr algn="ctr"/>
          <a:r>
            <a:rPr lang="en-US" sz="1400"/>
            <a:t>AWS Account Creation</a:t>
          </a:r>
        </a:p>
      </dgm:t>
    </dgm:pt>
    <dgm:pt modelId="{9F607E9D-744E-48A8-A549-0B73EF0C6D34}" type="par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B18F6D7F-3C1C-4403-92A7-10C1BC285D8F}" type="sibTrans" cxnId="{9F09908C-DF79-4159-B856-96DB7F40D9CD}">
      <dgm:prSet/>
      <dgm:spPr/>
      <dgm:t>
        <a:bodyPr/>
        <a:lstStyle/>
        <a:p>
          <a:pPr algn="ctr"/>
          <a:endParaRPr lang="en-US" sz="1400"/>
        </a:p>
      </dgm:t>
    </dgm:pt>
    <dgm:pt modelId="{3EBC9D96-4C0D-4CCF-A2A3-B11369C57CF0}">
      <dgm:prSet phldrT="[Text]" custT="1"/>
      <dgm:spPr/>
      <dgm:t>
        <a:bodyPr/>
        <a:lstStyle/>
        <a:p>
          <a:pPr algn="ctr"/>
          <a:r>
            <a:rPr lang="en-US" sz="1400" dirty="0" smtClean="0"/>
            <a:t>SSH to instance</a:t>
          </a:r>
          <a:endParaRPr lang="en-US" sz="1400" dirty="0"/>
        </a:p>
      </dgm:t>
    </dgm:pt>
    <dgm:pt modelId="{07958F18-A93A-4CE6-91C3-D50A0805EF64}" type="par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E8D7C1C8-7F6F-4768-8941-370CC21B1BA6}" type="sibTrans" cxnId="{45A1758B-6A80-44F8-9A86-9D189A55FEBA}">
      <dgm:prSet/>
      <dgm:spPr/>
      <dgm:t>
        <a:bodyPr/>
        <a:lstStyle/>
        <a:p>
          <a:pPr algn="ctr"/>
          <a:endParaRPr lang="en-US" sz="1400"/>
        </a:p>
      </dgm:t>
    </dgm:pt>
    <dgm:pt modelId="{D46CEF5C-B7E4-4F36-BC43-E97AFC18C962}">
      <dgm:prSet phldrT="[Text]" custT="1"/>
      <dgm:spPr/>
      <dgm:t>
        <a:bodyPr/>
        <a:lstStyle/>
        <a:p>
          <a:pPr algn="ctr"/>
          <a:r>
            <a:rPr lang="en-US" sz="1400"/>
            <a:t>Launch instance</a:t>
          </a:r>
        </a:p>
      </dgm:t>
    </dgm:pt>
    <dgm:pt modelId="{562A25EC-8D13-4051-847C-F30461B64B5D}" type="par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477584B4-36A7-46C2-ACDA-626C09C0AE8B}" type="sibTrans" cxnId="{E5286BF2-576F-4D14-9319-9C9528584AB6}">
      <dgm:prSet/>
      <dgm:spPr/>
      <dgm:t>
        <a:bodyPr/>
        <a:lstStyle/>
        <a:p>
          <a:pPr algn="ctr"/>
          <a:endParaRPr lang="en-US" sz="1400"/>
        </a:p>
      </dgm:t>
    </dgm:pt>
    <dgm:pt modelId="{E954936B-7953-4FF4-BA5C-968BB55B69B7}" type="pres">
      <dgm:prSet presAssocID="{5894B6F0-B3A4-4AB8-83D0-A69AC388B75A}" presName="Name0" presStyleCnt="0">
        <dgm:presLayoutVars>
          <dgm:dir/>
          <dgm:resizeHandles val="exact"/>
        </dgm:presLayoutVars>
      </dgm:prSet>
      <dgm:spPr/>
    </dgm:pt>
    <dgm:pt modelId="{E4B6CBA7-B3F7-45FD-BA8B-F9CA515154C1}" type="pres">
      <dgm:prSet presAssocID="{0F62CCE9-CC70-4044-917B-121EB0656F3A}" presName="parTxOnly" presStyleLbl="node1" presStyleIdx="0" presStyleCnt="6" custScaleX="155110" custScaleY="175629" custLinFactNeighborX="-109" custLinFactNeighborY="-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0AACA-2894-4710-A64E-8D37A1B29B80}" type="pres">
      <dgm:prSet presAssocID="{C5566C94-5305-4E26-94F0-9343775C77AC}" presName="parSpace" presStyleCnt="0"/>
      <dgm:spPr/>
    </dgm:pt>
    <dgm:pt modelId="{02ACFB29-FFD8-451D-AE82-43CEED779974}" type="pres">
      <dgm:prSet presAssocID="{29D38317-3DCE-43F6-98A5-02DC8D694F68}" presName="parTxOnly" presStyleLbl="node1" presStyleIdx="1" presStyleCnt="6" custScaleX="204735" custScaleY="175629" custLinFactNeighborX="-49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7CF00-4D8A-4723-A684-D67A250D344A}" type="pres">
      <dgm:prSet presAssocID="{E0879987-2CCC-4BAE-91FB-87A11588F26A}" presName="parSpace" presStyleCnt="0"/>
      <dgm:spPr/>
    </dgm:pt>
    <dgm:pt modelId="{A8FA14D5-3236-450E-8F3A-1A587BC074DE}" type="pres">
      <dgm:prSet presAssocID="{9648EA9E-05E2-44C4-8975-6F1712D0A0EF}" presName="parTxOnly" presStyleLbl="node1" presStyleIdx="2" presStyleCnt="6" custScaleX="174351" custScaleY="175629" custLinFactX="-69" custLinFactNeighborX="-100000" custLinFactNeighborY="-7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CA8AE-4C16-45FA-8632-CA042591B4B1}" type="pres">
      <dgm:prSet presAssocID="{B18F6D7F-3C1C-4403-92A7-10C1BC285D8F}" presName="parSpace" presStyleCnt="0"/>
      <dgm:spPr/>
    </dgm:pt>
    <dgm:pt modelId="{73790DFD-CC0B-406F-9BAE-E523110DBD1E}" type="pres">
      <dgm:prSet presAssocID="{1F1F32B6-3C8F-4D3E-A75A-6D670937D15C}" presName="parTxOnly" presStyleLbl="node1" presStyleIdx="3" presStyleCnt="6" custScaleX="249683" custScaleY="175629" custLinFactX="-8933" custLinFactNeighborX="-100000" custLinFactNeighborY="-1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817D1-1CF2-4B2E-8561-E5EC8F3A198C}" type="pres">
      <dgm:prSet presAssocID="{9EA73847-41C3-48F8-BB7E-83F1FCE269B9}" presName="parSpace" presStyleCnt="0"/>
      <dgm:spPr/>
    </dgm:pt>
    <dgm:pt modelId="{56530D19-60FA-437A-A01B-D61D9EB7B420}" type="pres">
      <dgm:prSet presAssocID="{D46CEF5C-B7E4-4F36-BC43-E97AFC18C962}" presName="parTxOnly" presStyleLbl="node1" presStyleIdx="4" presStyleCnt="6" custScaleX="165791" custScaleY="174143" custLinFactX="-16614" custLinFactNeighborX="-100000" custLinFactNeighborY="-28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5EE92-71F2-4ABF-9CB9-0ED2B01C699C}" type="pres">
      <dgm:prSet presAssocID="{477584B4-36A7-46C2-ACDA-626C09C0AE8B}" presName="parSpace" presStyleCnt="0"/>
      <dgm:spPr/>
    </dgm:pt>
    <dgm:pt modelId="{D01F320E-144B-4515-8C2B-05EA1441030E}" type="pres">
      <dgm:prSet presAssocID="{3EBC9D96-4C0D-4CCF-A2A3-B11369C57CF0}" presName="parTxOnly" presStyleLbl="node1" presStyleIdx="5" presStyleCnt="6" custScaleX="160169" custScaleY="172017" custLinFactX="-25213" custLinFactNeighborX="-100000" custLinFactNeighborY="-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60833-1546-FB48-80F3-6980F85771F2}" type="presOf" srcId="{9648EA9E-05E2-44C4-8975-6F1712D0A0EF}" destId="{A8FA14D5-3236-450E-8F3A-1A587BC074DE}" srcOrd="0" destOrd="0" presId="urn:microsoft.com/office/officeart/2005/8/layout/hChevron3"/>
    <dgm:cxn modelId="{BC57D6DC-DDDD-4314-8917-53A6A8B20C1F}" srcId="{5894B6F0-B3A4-4AB8-83D0-A69AC388B75A}" destId="{1F1F32B6-3C8F-4D3E-A75A-6D670937D15C}" srcOrd="3" destOrd="0" parTransId="{5427E838-8CB7-40F5-A585-05ADDA979ABC}" sibTransId="{9EA73847-41C3-48F8-BB7E-83F1FCE269B9}"/>
    <dgm:cxn modelId="{CF42FC66-AF2B-0646-AEF7-3B1D864620D8}" type="presOf" srcId="{1F1F32B6-3C8F-4D3E-A75A-6D670937D15C}" destId="{73790DFD-CC0B-406F-9BAE-E523110DBD1E}" srcOrd="0" destOrd="0" presId="urn:microsoft.com/office/officeart/2005/8/layout/hChevron3"/>
    <dgm:cxn modelId="{FB751FF0-3764-0547-8358-73F98C84E24E}" type="presOf" srcId="{3EBC9D96-4C0D-4CCF-A2A3-B11369C57CF0}" destId="{D01F320E-144B-4515-8C2B-05EA1441030E}" srcOrd="0" destOrd="0" presId="urn:microsoft.com/office/officeart/2005/8/layout/hChevron3"/>
    <dgm:cxn modelId="{47301F76-5FC7-924F-8CE7-A4368CDFDD93}" type="presOf" srcId="{5894B6F0-B3A4-4AB8-83D0-A69AC388B75A}" destId="{E954936B-7953-4FF4-BA5C-968BB55B69B7}" srcOrd="0" destOrd="0" presId="urn:microsoft.com/office/officeart/2005/8/layout/hChevron3"/>
    <dgm:cxn modelId="{CA7995A4-3E7C-CD45-AA86-20CA53CBE046}" type="presOf" srcId="{29D38317-3DCE-43F6-98A5-02DC8D694F68}" destId="{02ACFB29-FFD8-451D-AE82-43CEED779974}" srcOrd="0" destOrd="0" presId="urn:microsoft.com/office/officeart/2005/8/layout/hChevron3"/>
    <dgm:cxn modelId="{C18D013E-4674-DD49-8374-5FF79FB991A9}" type="presOf" srcId="{D46CEF5C-B7E4-4F36-BC43-E97AFC18C962}" destId="{56530D19-60FA-437A-A01B-D61D9EB7B420}" srcOrd="0" destOrd="0" presId="urn:microsoft.com/office/officeart/2005/8/layout/hChevron3"/>
    <dgm:cxn modelId="{E5286BF2-576F-4D14-9319-9C9528584AB6}" srcId="{5894B6F0-B3A4-4AB8-83D0-A69AC388B75A}" destId="{D46CEF5C-B7E4-4F36-BC43-E97AFC18C962}" srcOrd="4" destOrd="0" parTransId="{562A25EC-8D13-4051-847C-F30461B64B5D}" sibTransId="{477584B4-36A7-46C2-ACDA-626C09C0AE8B}"/>
    <dgm:cxn modelId="{9F09908C-DF79-4159-B856-96DB7F40D9CD}" srcId="{5894B6F0-B3A4-4AB8-83D0-A69AC388B75A}" destId="{9648EA9E-05E2-44C4-8975-6F1712D0A0EF}" srcOrd="2" destOrd="0" parTransId="{9F607E9D-744E-48A8-A549-0B73EF0C6D34}" sibTransId="{B18F6D7F-3C1C-4403-92A7-10C1BC285D8F}"/>
    <dgm:cxn modelId="{D5C67138-4E24-4DDB-856D-5CB5AB47AC4A}" srcId="{5894B6F0-B3A4-4AB8-83D0-A69AC388B75A}" destId="{0F62CCE9-CC70-4044-917B-121EB0656F3A}" srcOrd="0" destOrd="0" parTransId="{C779988C-1EAC-4A08-B533-BA9A44F6EABA}" sibTransId="{C5566C94-5305-4E26-94F0-9343775C77AC}"/>
    <dgm:cxn modelId="{45A1758B-6A80-44F8-9A86-9D189A55FEBA}" srcId="{5894B6F0-B3A4-4AB8-83D0-A69AC388B75A}" destId="{3EBC9D96-4C0D-4CCF-A2A3-B11369C57CF0}" srcOrd="5" destOrd="0" parTransId="{07958F18-A93A-4CE6-91C3-D50A0805EF64}" sibTransId="{E8D7C1C8-7F6F-4768-8941-370CC21B1BA6}"/>
    <dgm:cxn modelId="{276EE69D-C318-3649-BF6D-0412CF2AEF52}" type="presOf" srcId="{0F62CCE9-CC70-4044-917B-121EB0656F3A}" destId="{E4B6CBA7-B3F7-45FD-BA8B-F9CA515154C1}" srcOrd="0" destOrd="0" presId="urn:microsoft.com/office/officeart/2005/8/layout/hChevron3"/>
    <dgm:cxn modelId="{3321392D-F421-4B75-928D-AE5A6469752D}" srcId="{5894B6F0-B3A4-4AB8-83D0-A69AC388B75A}" destId="{29D38317-3DCE-43F6-98A5-02DC8D694F68}" srcOrd="1" destOrd="0" parTransId="{138AD16C-7F60-4A6D-9DB2-C35A9E12197C}" sibTransId="{E0879987-2CCC-4BAE-91FB-87A11588F26A}"/>
    <dgm:cxn modelId="{E0159879-D2CE-2646-BA14-07F54888A712}" type="presParOf" srcId="{E954936B-7953-4FF4-BA5C-968BB55B69B7}" destId="{E4B6CBA7-B3F7-45FD-BA8B-F9CA515154C1}" srcOrd="0" destOrd="0" presId="urn:microsoft.com/office/officeart/2005/8/layout/hChevron3"/>
    <dgm:cxn modelId="{B2FE69A4-3208-8444-93EE-1427989EA7C3}" type="presParOf" srcId="{E954936B-7953-4FF4-BA5C-968BB55B69B7}" destId="{D900AACA-2894-4710-A64E-8D37A1B29B80}" srcOrd="1" destOrd="0" presId="urn:microsoft.com/office/officeart/2005/8/layout/hChevron3"/>
    <dgm:cxn modelId="{5881B0EC-5CCD-854A-94F2-315A8D945064}" type="presParOf" srcId="{E954936B-7953-4FF4-BA5C-968BB55B69B7}" destId="{02ACFB29-FFD8-451D-AE82-43CEED779974}" srcOrd="2" destOrd="0" presId="urn:microsoft.com/office/officeart/2005/8/layout/hChevron3"/>
    <dgm:cxn modelId="{8D795691-4A46-1C43-86E1-9AF0AFF6CD54}" type="presParOf" srcId="{E954936B-7953-4FF4-BA5C-968BB55B69B7}" destId="{B017CF00-4D8A-4723-A684-D67A250D344A}" srcOrd="3" destOrd="0" presId="urn:microsoft.com/office/officeart/2005/8/layout/hChevron3"/>
    <dgm:cxn modelId="{638415A7-AC78-9647-A70A-C5D2D1E9E013}" type="presParOf" srcId="{E954936B-7953-4FF4-BA5C-968BB55B69B7}" destId="{A8FA14D5-3236-450E-8F3A-1A587BC074DE}" srcOrd="4" destOrd="0" presId="urn:microsoft.com/office/officeart/2005/8/layout/hChevron3"/>
    <dgm:cxn modelId="{120B40BF-1823-FF48-8481-E49402A1EE76}" type="presParOf" srcId="{E954936B-7953-4FF4-BA5C-968BB55B69B7}" destId="{2CFCA8AE-4C16-45FA-8632-CA042591B4B1}" srcOrd="5" destOrd="0" presId="urn:microsoft.com/office/officeart/2005/8/layout/hChevron3"/>
    <dgm:cxn modelId="{03B8A8FE-6351-5D43-B12A-7B263C3B0F3D}" type="presParOf" srcId="{E954936B-7953-4FF4-BA5C-968BB55B69B7}" destId="{73790DFD-CC0B-406F-9BAE-E523110DBD1E}" srcOrd="6" destOrd="0" presId="urn:microsoft.com/office/officeart/2005/8/layout/hChevron3"/>
    <dgm:cxn modelId="{CFBAFA41-DD63-7748-BACA-7860CF3CB9BF}" type="presParOf" srcId="{E954936B-7953-4FF4-BA5C-968BB55B69B7}" destId="{B7A817D1-1CF2-4B2E-8561-E5EC8F3A198C}" srcOrd="7" destOrd="0" presId="urn:microsoft.com/office/officeart/2005/8/layout/hChevron3"/>
    <dgm:cxn modelId="{8FD5A685-3538-E840-AA5C-E755E938D45A}" type="presParOf" srcId="{E954936B-7953-4FF4-BA5C-968BB55B69B7}" destId="{56530D19-60FA-437A-A01B-D61D9EB7B420}" srcOrd="8" destOrd="0" presId="urn:microsoft.com/office/officeart/2005/8/layout/hChevron3"/>
    <dgm:cxn modelId="{D818924E-ED5A-6D46-9C83-D411F385A232}" type="presParOf" srcId="{E954936B-7953-4FF4-BA5C-968BB55B69B7}" destId="{4FF5EE92-71F2-4ABF-9CB9-0ED2B01C699C}" srcOrd="9" destOrd="0" presId="urn:microsoft.com/office/officeart/2005/8/layout/hChevron3"/>
    <dgm:cxn modelId="{EFD968AF-18F5-7043-9054-EFA90AE2029E}" type="presParOf" srcId="{E954936B-7953-4FF4-BA5C-968BB55B69B7}" destId="{D01F320E-144B-4515-8C2B-05EA1441030E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6CBA7-B3F7-45FD-BA8B-F9CA515154C1}">
      <dsp:nvSpPr>
        <dsp:cNvPr id="0" name=""/>
        <dsp:cNvSpPr/>
      </dsp:nvSpPr>
      <dsp:spPr>
        <a:xfrm>
          <a:off x="905" y="393473"/>
          <a:ext cx="1229991" cy="55708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Amazon Web Services </a:t>
          </a:r>
        </a:p>
      </dsp:txBody>
      <dsp:txXfrm>
        <a:off x="905" y="393473"/>
        <a:ext cx="1090721" cy="557081"/>
      </dsp:txXfrm>
    </dsp:sp>
    <dsp:sp modelId="{02ACFB29-FFD8-451D-AE82-43CEED779974}">
      <dsp:nvSpPr>
        <dsp:cNvPr id="0" name=""/>
        <dsp:cNvSpPr/>
      </dsp:nvSpPr>
      <dsp:spPr>
        <a:xfrm>
          <a:off x="994059" y="395154"/>
          <a:ext cx="1623508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AWS Architecture</a:t>
          </a:r>
        </a:p>
      </dsp:txBody>
      <dsp:txXfrm>
        <a:off x="1272600" y="395154"/>
        <a:ext cx="1066427" cy="557081"/>
      </dsp:txXfrm>
    </dsp:sp>
    <dsp:sp modelId="{A8FA14D5-3236-450E-8F3A-1A587BC074DE}">
      <dsp:nvSpPr>
        <dsp:cNvPr id="0" name=""/>
        <dsp:cNvSpPr/>
      </dsp:nvSpPr>
      <dsp:spPr>
        <a:xfrm>
          <a:off x="2378242" y="392649"/>
          <a:ext cx="1382569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AWS Account Creation</a:t>
          </a:r>
        </a:p>
      </dsp:txBody>
      <dsp:txXfrm>
        <a:off x="2656783" y="392649"/>
        <a:ext cx="825488" cy="557081"/>
      </dsp:txXfrm>
    </dsp:sp>
    <dsp:sp modelId="{73790DFD-CC0B-406F-9BAE-E523110DBD1E}">
      <dsp:nvSpPr>
        <dsp:cNvPr id="0" name=""/>
        <dsp:cNvSpPr/>
      </dsp:nvSpPr>
      <dsp:spPr>
        <a:xfrm>
          <a:off x="3531926" y="389889"/>
          <a:ext cx="1979936" cy="55708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Add AWS Education Credit for  $100</a:t>
          </a:r>
        </a:p>
      </dsp:txBody>
      <dsp:txXfrm>
        <a:off x="3810467" y="389889"/>
        <a:ext cx="1422855" cy="557081"/>
      </dsp:txXfrm>
    </dsp:sp>
    <dsp:sp modelId="{56530D19-60FA-437A-A01B-D61D9EB7B420}">
      <dsp:nvSpPr>
        <dsp:cNvPr id="0" name=""/>
        <dsp:cNvSpPr/>
      </dsp:nvSpPr>
      <dsp:spPr>
        <a:xfrm>
          <a:off x="5292358" y="388436"/>
          <a:ext cx="1314689" cy="5523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Launch instance</a:t>
          </a:r>
        </a:p>
      </dsp:txBody>
      <dsp:txXfrm>
        <a:off x="5568542" y="388436"/>
        <a:ext cx="762322" cy="552367"/>
      </dsp:txXfrm>
    </dsp:sp>
    <dsp:sp modelId="{D01F320E-144B-4515-8C2B-05EA1441030E}">
      <dsp:nvSpPr>
        <dsp:cNvPr id="0" name=""/>
        <dsp:cNvSpPr/>
      </dsp:nvSpPr>
      <dsp:spPr>
        <a:xfrm>
          <a:off x="6380263" y="391326"/>
          <a:ext cx="1270108" cy="54562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SSH to instance</a:t>
          </a:r>
          <a:endParaRPr lang="en-US" sz="1400" kern="1200" dirty="0"/>
        </a:p>
      </dsp:txBody>
      <dsp:txXfrm>
        <a:off x="6653075" y="391326"/>
        <a:ext cx="724484" cy="545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853D7-3DCA-EA44-BF6F-C43A175063B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C8847-C870-FC49-BAC8-7739469A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5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36A3-E6B7-CC43-A8FA-0B94F0D35B4B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FCB6-F3ED-DC4B-9103-56EDD9D7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29" y="6583679"/>
            <a:ext cx="118053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Fall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83679"/>
            <a:ext cx="2895600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MU CS 4001/7001 Cloud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400" kern="1200">
          <a:solidFill>
            <a:srgbClr val="0000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ighscalability.com" TargetMode="External"/><Relationship Id="rId2" Type="http://schemas.openxmlformats.org/officeDocument/2006/relationships/hyperlink" Target="http://media.amazonwebservices.com/AWS_Cloud_Best_Practic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exchange.com/performance" TargetMode="External"/><Relationship Id="rId4" Type="http://schemas.openxmlformats.org/officeDocument/2006/relationships/hyperlink" Target="http://highscalability.com/youtube-architect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lideshare.net/AmazonWebServices/03-introduction-to-a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erprisetech.com/2014/11/14/rare-peek-massive-scale-a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AWS </a:t>
            </a:r>
            <a:r>
              <a:rPr lang="en-US" smtClean="0"/>
              <a:t>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3886199"/>
            <a:ext cx="6798733" cy="2068689"/>
          </a:xfrm>
        </p:spPr>
        <p:txBody>
          <a:bodyPr>
            <a:normAutofit/>
          </a:bodyPr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56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Platform Example Deployment</a:t>
            </a:r>
            <a:endParaRPr lang="en-US" dirty="0"/>
          </a:p>
        </p:txBody>
      </p:sp>
      <p:pic>
        <p:nvPicPr>
          <p:cNvPr id="4" name="Picture 2" descr="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41438"/>
            <a:ext cx="80279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Execution Environment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18670"/>
              </p:ext>
            </p:extLst>
          </p:nvPr>
        </p:nvGraphicFramePr>
        <p:xfrm>
          <a:off x="1336049" y="1206977"/>
          <a:ext cx="6838985" cy="340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r:id="rId3" imgW="5958230" imgH="4698187" progId="Visio.Drawing.11">
                  <p:embed/>
                </p:oleObj>
              </mc:Choice>
              <mc:Fallback>
                <p:oleObj r:id="rId3" imgW="5958230" imgH="46981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36" b="4993"/>
                      <a:stretch>
                        <a:fillRect/>
                      </a:stretch>
                    </p:blipFill>
                    <p:spPr bwMode="auto">
                      <a:xfrm>
                        <a:off x="1336049" y="1206977"/>
                        <a:ext cx="6838985" cy="340498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791" y="4808153"/>
            <a:ext cx="8651249" cy="174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Private AMI: </a:t>
            </a:r>
            <a:r>
              <a:rPr lang="en-US" dirty="0" smtClean="0"/>
              <a:t>Images </a:t>
            </a:r>
            <a:r>
              <a:rPr lang="en-US" dirty="0"/>
              <a:t>created by you, which are private by </a:t>
            </a:r>
            <a:r>
              <a:rPr lang="en-US" dirty="0" smtClean="0"/>
              <a:t>default; you </a:t>
            </a:r>
            <a:r>
              <a:rPr lang="en-US" dirty="0"/>
              <a:t>can grant access to other users to launch your private </a:t>
            </a:r>
            <a:r>
              <a:rPr lang="en-US" dirty="0" smtClean="0"/>
              <a:t>images</a:t>
            </a:r>
          </a:p>
          <a:p>
            <a:r>
              <a:rPr lang="en-US" b="1" dirty="0" smtClean="0"/>
              <a:t>Private AMI: </a:t>
            </a:r>
            <a:r>
              <a:rPr lang="en-US" dirty="0"/>
              <a:t>Images created by users and released to the </a:t>
            </a:r>
            <a:r>
              <a:rPr lang="en-US" dirty="0" smtClean="0"/>
              <a:t>community</a:t>
            </a:r>
            <a:r>
              <a:rPr lang="en-US" dirty="0"/>
              <a:t>, so anyone can launch instances based on them and use them any way they </a:t>
            </a:r>
            <a:r>
              <a:rPr lang="en-US" dirty="0" smtClean="0"/>
              <a:t>like</a:t>
            </a:r>
          </a:p>
          <a:p>
            <a:r>
              <a:rPr lang="en-US" b="1" dirty="0" smtClean="0"/>
              <a:t>Paid AMI: </a:t>
            </a:r>
            <a:r>
              <a:rPr lang="en-US" dirty="0" smtClean="0"/>
              <a:t>You </a:t>
            </a:r>
            <a:r>
              <a:rPr lang="en-US" dirty="0"/>
              <a:t>can create images providing specific functions that can be launched by anyone willing to pay you per each hour of usage on top of </a:t>
            </a:r>
            <a:r>
              <a:rPr lang="en-US" dirty="0" smtClean="0"/>
              <a:t>AWS charges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Access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10" y="1306874"/>
            <a:ext cx="8336790" cy="48192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Credential type you use depends on the type of AWS API</a:t>
            </a:r>
          </a:p>
          <a:p>
            <a:pPr lvl="1"/>
            <a:r>
              <a:rPr lang="en-US" b="1" dirty="0" smtClean="0"/>
              <a:t>Access Keys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secure REST or Query protocol requests to any AWS service </a:t>
            </a:r>
            <a:r>
              <a:rPr lang="en-US" dirty="0" smtClean="0"/>
              <a:t>API</a:t>
            </a:r>
          </a:p>
          <a:p>
            <a:pPr lvl="2"/>
            <a:r>
              <a:rPr lang="en-US" dirty="0" smtClean="0"/>
              <a:t>Parts and Usage</a:t>
            </a:r>
          </a:p>
          <a:p>
            <a:pPr lvl="3"/>
            <a:r>
              <a:rPr lang="en-US" i="1" dirty="0" smtClean="0"/>
              <a:t>Access </a:t>
            </a:r>
            <a:r>
              <a:rPr lang="en-US" i="1" dirty="0"/>
              <a:t>Key ID</a:t>
            </a:r>
            <a:r>
              <a:rPr lang="en-US" dirty="0"/>
              <a:t>—Your Access Key ID identifies you as the party responsible for service </a:t>
            </a:r>
            <a:r>
              <a:rPr lang="en-US" dirty="0" smtClean="0"/>
              <a:t>requests; you </a:t>
            </a:r>
            <a:r>
              <a:rPr lang="en-US" dirty="0"/>
              <a:t>include it in each request, so it's not a </a:t>
            </a:r>
            <a:r>
              <a:rPr lang="en-US" dirty="0" smtClean="0"/>
              <a:t>secret</a:t>
            </a:r>
            <a:endParaRPr lang="en-US" dirty="0"/>
          </a:p>
          <a:p>
            <a:pPr lvl="3"/>
            <a:r>
              <a:rPr lang="en-US" i="1" dirty="0"/>
              <a:t>Secret Access Key</a:t>
            </a:r>
            <a:r>
              <a:rPr lang="en-US" dirty="0"/>
              <a:t>—Each Access Key ID has a Secret Access Key associated with </a:t>
            </a:r>
            <a:r>
              <a:rPr lang="en-US" dirty="0" smtClean="0"/>
              <a:t>it; </a:t>
            </a:r>
            <a:r>
              <a:rPr lang="en-US" dirty="0"/>
              <a:t>This key is </a:t>
            </a:r>
            <a:r>
              <a:rPr lang="en-US" dirty="0" smtClean="0"/>
              <a:t>used </a:t>
            </a:r>
            <a:r>
              <a:rPr lang="en-US" dirty="0"/>
              <a:t>to calculate the digital signature that you include in the </a:t>
            </a:r>
            <a:r>
              <a:rPr lang="en-US" dirty="0" smtClean="0"/>
              <a:t>request; </a:t>
            </a:r>
            <a:r>
              <a:rPr lang="en-US" dirty="0"/>
              <a:t>Your Secret Access Key is a secret, and only you and AWS should have </a:t>
            </a:r>
            <a:r>
              <a:rPr lang="en-US" dirty="0" smtClean="0"/>
              <a:t>it</a:t>
            </a:r>
          </a:p>
          <a:p>
            <a:pPr lvl="1"/>
            <a:r>
              <a:rPr lang="en-US" b="1" dirty="0" smtClean="0"/>
              <a:t>X.509 Certificates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make secure SOAP protocol requests to AWS service </a:t>
            </a:r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Parts and Usage</a:t>
            </a:r>
          </a:p>
          <a:p>
            <a:pPr lvl="3"/>
            <a:r>
              <a:rPr lang="en-US" i="1" dirty="0" smtClean="0"/>
              <a:t>X.</a:t>
            </a:r>
            <a:r>
              <a:rPr lang="en-US" i="1" dirty="0"/>
              <a:t>509 Certificate </a:t>
            </a:r>
            <a:r>
              <a:rPr lang="en-US" dirty="0" smtClean="0"/>
              <a:t>–  holds </a:t>
            </a:r>
            <a:r>
              <a:rPr lang="en-US" dirty="0"/>
              <a:t>the public key and related </a:t>
            </a:r>
            <a:r>
              <a:rPr lang="en-US" dirty="0" smtClean="0"/>
              <a:t>metadata; You </a:t>
            </a:r>
            <a:r>
              <a:rPr lang="en-US" dirty="0"/>
              <a:t>include it in each service request, so it's not a secret</a:t>
            </a:r>
          </a:p>
          <a:p>
            <a:pPr lvl="3"/>
            <a:r>
              <a:rPr lang="en-US" i="1" dirty="0" smtClean="0"/>
              <a:t>Private </a:t>
            </a:r>
            <a:r>
              <a:rPr lang="en-US" i="1" dirty="0"/>
              <a:t>Key</a:t>
            </a:r>
            <a:r>
              <a:rPr lang="en-US" dirty="0"/>
              <a:t>—Each certificate has a private key associated with </a:t>
            </a:r>
            <a:r>
              <a:rPr lang="en-US" dirty="0" smtClean="0"/>
              <a:t>it; </a:t>
            </a:r>
            <a:r>
              <a:rPr lang="en-US" dirty="0"/>
              <a:t>Use the private key to calculate the digital signature to include in the </a:t>
            </a:r>
            <a:r>
              <a:rPr lang="en-US" dirty="0" smtClean="0"/>
              <a:t>request; </a:t>
            </a:r>
            <a:r>
              <a:rPr lang="en-US" dirty="0"/>
              <a:t>Your private key is a secret, and </a:t>
            </a:r>
            <a:r>
              <a:rPr lang="en-US" dirty="0">
                <a:solidFill>
                  <a:srgbClr val="FF0000"/>
                </a:solidFill>
              </a:rPr>
              <a:t>only you should have </a:t>
            </a:r>
            <a:r>
              <a:rPr lang="en-US" dirty="0" smtClean="0">
                <a:solidFill>
                  <a:srgbClr val="FF0000"/>
                </a:solidFill>
              </a:rPr>
              <a:t>it and AWS </a:t>
            </a:r>
            <a:r>
              <a:rPr lang="en-US" dirty="0">
                <a:solidFill>
                  <a:srgbClr val="FF0000"/>
                </a:solidFill>
              </a:rPr>
              <a:t>doesn't keep a </a:t>
            </a:r>
            <a:r>
              <a:rPr lang="en-US" dirty="0" smtClean="0">
                <a:solidFill>
                  <a:srgbClr val="FF0000"/>
                </a:solidFill>
              </a:rPr>
              <a:t>copy</a:t>
            </a:r>
          </a:p>
          <a:p>
            <a:pPr lvl="1"/>
            <a:r>
              <a:rPr lang="en-US" b="1" dirty="0" smtClean="0"/>
              <a:t>Key Pairs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launch and then securely access your Amazon EC2 </a:t>
            </a:r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You can make as many as you like by giving friendly names (can’t replace any particular key pair)</a:t>
            </a:r>
          </a:p>
          <a:p>
            <a:pPr lvl="2"/>
            <a:r>
              <a:rPr lang="en-US" dirty="0" smtClean="0"/>
              <a:t>Private key that you keep with you; Public key that AWS keeps to allow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first AWS-hosted Web App!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58053"/>
            <a:ext cx="8229600" cy="1568110"/>
          </a:xfrm>
        </p:spPr>
        <p:txBody>
          <a:bodyPr>
            <a:normAutofit fontScale="92500"/>
          </a:bodyPr>
          <a:lstStyle/>
          <a:p>
            <a:r>
              <a:rPr lang="en-US" dirty="0"/>
              <a:t>Install HTTP, PHP and MySQL – LAMP package in your instance</a:t>
            </a:r>
          </a:p>
          <a:p>
            <a:r>
              <a:rPr lang="en-US" dirty="0"/>
              <a:t>Read Hostname, Instance ID, Zone and Security Group from Instances Data from metadata set and show it on the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Clean-up resources – remove snapshot, detach/remove volume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2580" y="1417638"/>
            <a:ext cx="4554220" cy="293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4" y="1417638"/>
            <a:ext cx="3057165" cy="305716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Recap: Example Application Hosting in AWS</a:t>
            </a:r>
            <a:endParaRPr lang="en-US" sz="3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 Considerations in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On-Demand </a:t>
            </a:r>
            <a:r>
              <a:rPr lang="en-US" b="1" dirty="0" smtClean="0"/>
              <a:t>Instances</a:t>
            </a:r>
          </a:p>
          <a:p>
            <a:pPr lvl="1"/>
            <a:r>
              <a:rPr lang="en-US" dirty="0" smtClean="0"/>
              <a:t>Pay </a:t>
            </a:r>
            <a:r>
              <a:rPr lang="en-US" dirty="0"/>
              <a:t>for compute capacity by the hour with no long-term </a:t>
            </a:r>
            <a:r>
              <a:rPr lang="en-US" dirty="0" smtClean="0"/>
              <a:t>commitments</a:t>
            </a:r>
          </a:p>
          <a:p>
            <a:r>
              <a:rPr lang="en-US" b="1" dirty="0" smtClean="0"/>
              <a:t>Reserved </a:t>
            </a:r>
            <a:r>
              <a:rPr lang="en-US" b="1" dirty="0"/>
              <a:t>Instances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a low, one-time payment for each instance you want to reserve and in turn receive a significant discount on the hourly charge for that </a:t>
            </a:r>
            <a:r>
              <a:rPr lang="en-US" dirty="0" smtClean="0"/>
              <a:t>instance </a:t>
            </a:r>
            <a:endParaRPr lang="en-US" dirty="0"/>
          </a:p>
          <a:p>
            <a:r>
              <a:rPr lang="en-US" b="1" dirty="0"/>
              <a:t>Spot </a:t>
            </a:r>
            <a:r>
              <a:rPr lang="en-US" b="1" dirty="0" smtClean="0"/>
              <a:t>Instances</a:t>
            </a:r>
          </a:p>
          <a:p>
            <a:pPr lvl="1"/>
            <a:r>
              <a:rPr lang="en-US" dirty="0" smtClean="0"/>
              <a:t>Bid </a:t>
            </a:r>
            <a:r>
              <a:rPr lang="en-US" dirty="0"/>
              <a:t>on unused </a:t>
            </a:r>
            <a:r>
              <a:rPr lang="en-US" dirty="0" smtClean="0"/>
              <a:t>EC2 </a:t>
            </a:r>
            <a:r>
              <a:rPr lang="en-US" dirty="0"/>
              <a:t>capacity and run those instances for as long as their bid exceeds the current Spot </a:t>
            </a:r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Best Practices…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AWS Lab Reading</a:t>
            </a:r>
          </a:p>
          <a:p>
            <a:pPr lvl="1"/>
            <a:r>
              <a:rPr lang="en-US" sz="1600" u="sng" dirty="0">
                <a:hlinkClick r:id="rId2"/>
              </a:rPr>
              <a:t>http://media.amazonwebservices.com/AWS_Cloud_Best_Practices.pdf</a:t>
            </a:r>
            <a:r>
              <a:rPr lang="en-US" sz="1600" dirty="0"/>
              <a:t> </a:t>
            </a:r>
          </a:p>
          <a:p>
            <a:pPr lvl="2"/>
            <a:r>
              <a:rPr lang="en-US" dirty="0"/>
              <a:t>Design for failure and nothing will fail</a:t>
            </a:r>
          </a:p>
          <a:p>
            <a:pPr lvl="2"/>
            <a:r>
              <a:rPr lang="en-US" dirty="0"/>
              <a:t>Decouple your components</a:t>
            </a:r>
          </a:p>
          <a:p>
            <a:pPr lvl="2"/>
            <a:r>
              <a:rPr lang="en-US" dirty="0"/>
              <a:t>Implement elasticity</a:t>
            </a:r>
          </a:p>
          <a:p>
            <a:pPr lvl="2"/>
            <a:r>
              <a:rPr lang="en-US" dirty="0"/>
              <a:t>Think parallel</a:t>
            </a:r>
          </a:p>
          <a:p>
            <a:pPr lvl="2"/>
            <a:r>
              <a:rPr lang="en-US" dirty="0"/>
              <a:t>Keep dynamic data closer to </a:t>
            </a:r>
            <a:r>
              <a:rPr lang="en-US" dirty="0" smtClean="0"/>
              <a:t>compute </a:t>
            </a:r>
            <a:r>
              <a:rPr lang="en-US" dirty="0"/>
              <a:t>and </a:t>
            </a:r>
            <a:r>
              <a:rPr lang="en-US" dirty="0" smtClean="0"/>
              <a:t>static </a:t>
            </a:r>
            <a:r>
              <a:rPr lang="en-US" dirty="0"/>
              <a:t>data closer to </a:t>
            </a:r>
            <a:r>
              <a:rPr lang="en-US" dirty="0" smtClean="0"/>
              <a:t>user</a:t>
            </a:r>
            <a:endParaRPr lang="en-US" dirty="0"/>
          </a:p>
          <a:p>
            <a:pPr lvl="2"/>
            <a:r>
              <a:rPr lang="en-US" dirty="0" smtClean="0"/>
              <a:t>Know security and performance tradeoffs</a:t>
            </a:r>
          </a:p>
          <a:p>
            <a:r>
              <a:rPr lang="en-US" sz="2000" dirty="0" smtClean="0"/>
              <a:t>Another great link for high scalability, architecture case studies </a:t>
            </a:r>
          </a:p>
          <a:p>
            <a:pPr lvl="1"/>
            <a:r>
              <a:rPr lang="en-US" sz="1800" dirty="0" smtClean="0">
                <a:hlinkClick r:id="rId3"/>
              </a:rPr>
              <a:t>http://highscalability.com</a:t>
            </a:r>
            <a:r>
              <a:rPr lang="en-US" sz="1800" dirty="0" smtClean="0"/>
              <a:t> - ‘Building bigger, faster, more reliable websites’</a:t>
            </a:r>
            <a:endParaRPr lang="en-US" sz="1800" dirty="0"/>
          </a:p>
          <a:p>
            <a:pPr lvl="1"/>
            <a:r>
              <a:rPr lang="en-US" sz="1800" dirty="0" smtClean="0"/>
              <a:t>YouTube Architecture</a:t>
            </a:r>
          </a:p>
          <a:p>
            <a:pPr lvl="2"/>
            <a:r>
              <a:rPr lang="en-US" sz="1600" dirty="0">
                <a:hlinkClick r:id="rId4"/>
              </a:rPr>
              <a:t>http://highscalability.com/youtube-</a:t>
            </a:r>
            <a:r>
              <a:rPr lang="en-US" sz="1600" dirty="0" smtClean="0">
                <a:hlinkClick r:id="rId4"/>
              </a:rPr>
              <a:t>architecture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800" dirty="0" smtClean="0"/>
              <a:t>Good Dashboard Example:</a:t>
            </a:r>
          </a:p>
          <a:p>
            <a:pPr lvl="2"/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://stackexchange.com/</a:t>
            </a:r>
            <a:r>
              <a:rPr lang="en-US" sz="1600" dirty="0" smtClean="0">
                <a:hlinkClick r:id="rId5"/>
              </a:rPr>
              <a:t>performance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s.jpost.com/sites/default/files/Amazon_Scale%20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59" y="1737585"/>
            <a:ext cx="4084076" cy="24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37" y="4947947"/>
            <a:ext cx="8593098" cy="162726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AWS “Simple Queue Service” fosters ‘decoupled’ service oriented architecture message passing</a:t>
            </a:r>
          </a:p>
          <a:p>
            <a:pPr lvl="1"/>
            <a:r>
              <a:rPr lang="en-US" sz="1800" dirty="0" smtClean="0"/>
              <a:t>“Developers can move data between distributed components of their applications that perform different tasks, without loosing messages or requiring each component to be always available”</a:t>
            </a:r>
          </a:p>
          <a:p>
            <a:r>
              <a:rPr lang="en-US" sz="2600" dirty="0" smtClean="0"/>
              <a:t>S3 Storage, EC2 Compute, ELB Load Balancing, RDS Relational Database, </a:t>
            </a:r>
            <a:r>
              <a:rPr lang="en-US" sz="2600" dirty="0" err="1" smtClean="0"/>
              <a:t>SimpleDB</a:t>
            </a:r>
            <a:endParaRPr lang="en-US" sz="2600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5" y="3426520"/>
            <a:ext cx="4786614" cy="1073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1933568"/>
            <a:ext cx="218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Amazon S3 Growth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6426200" y="1029398"/>
            <a:ext cx="2481735" cy="521532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75349" y="1116507"/>
            <a:ext cx="202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1.3 Trillion in 2013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" y="1283725"/>
            <a:ext cx="4433855" cy="20383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66387" y="171147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DynanoDB</a:t>
            </a:r>
            <a:endParaRPr lang="es-BO" sz="1400" b="1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1605" y="4107171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2012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17898" y="4113130"/>
            <a:ext cx="6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2006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9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 smtClean="0"/>
              <a:t>AWS Free-Tier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5778" r="22907"/>
          <a:stretch/>
        </p:blipFill>
        <p:spPr>
          <a:xfrm>
            <a:off x="823586" y="1052187"/>
            <a:ext cx="7496827" cy="5358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2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91"/>
            <a:ext cx="8229600" cy="1143000"/>
          </a:xfrm>
        </p:spPr>
        <p:txBody>
          <a:bodyPr/>
          <a:lstStyle/>
          <a:p>
            <a:r>
              <a:rPr lang="en-US" dirty="0" smtClean="0"/>
              <a:t>Free Usage Restrictions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91048" y="974369"/>
            <a:ext cx="5136054" cy="5509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3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Promotional Code/Student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668"/>
            <a:ext cx="2175214" cy="48030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access -</a:t>
            </a:r>
          </a:p>
          <a:p>
            <a:r>
              <a:rPr lang="en-US" dirty="0" err="1" smtClean="0"/>
              <a:t>AmazonRedshift</a:t>
            </a:r>
            <a:endParaRPr lang="en-US" dirty="0"/>
          </a:p>
          <a:p>
            <a:r>
              <a:rPr lang="en-US" b="1" dirty="0" err="1"/>
              <a:t>AWSDirectConnect</a:t>
            </a:r>
            <a:endParaRPr lang="en-US" b="1" dirty="0"/>
          </a:p>
          <a:p>
            <a:r>
              <a:rPr lang="en-US" dirty="0" err="1"/>
              <a:t>AmazonCloudcast</a:t>
            </a:r>
            <a:endParaRPr lang="en-US" dirty="0"/>
          </a:p>
          <a:p>
            <a:r>
              <a:rPr lang="en-US" dirty="0" err="1"/>
              <a:t>AWSQueueService</a:t>
            </a:r>
            <a:endParaRPr lang="en-US" dirty="0"/>
          </a:p>
          <a:p>
            <a:r>
              <a:rPr lang="en-US" b="1" dirty="0" err="1"/>
              <a:t>AmazonVPC</a:t>
            </a:r>
            <a:endParaRPr lang="en-US" b="1" dirty="0"/>
          </a:p>
          <a:p>
            <a:r>
              <a:rPr lang="en-US" dirty="0" err="1"/>
              <a:t>AmazonElastiCache</a:t>
            </a:r>
            <a:endParaRPr lang="en-US" dirty="0"/>
          </a:p>
          <a:p>
            <a:r>
              <a:rPr lang="en-US" dirty="0" err="1"/>
              <a:t>AmazonSES</a:t>
            </a:r>
            <a:endParaRPr lang="en-US" dirty="0"/>
          </a:p>
          <a:p>
            <a:r>
              <a:rPr lang="en-US" dirty="0" err="1"/>
              <a:t>AmazonSIS</a:t>
            </a:r>
            <a:endParaRPr lang="en-US" dirty="0"/>
          </a:p>
          <a:p>
            <a:r>
              <a:rPr lang="en-US" dirty="0" err="1"/>
              <a:t>AmazonCloudSearch</a:t>
            </a:r>
            <a:endParaRPr lang="en-US" dirty="0"/>
          </a:p>
          <a:p>
            <a:r>
              <a:rPr lang="en-US" dirty="0" err="1"/>
              <a:t>AmazonSNS</a:t>
            </a:r>
            <a:endParaRPr lang="en-US" dirty="0"/>
          </a:p>
          <a:p>
            <a:r>
              <a:rPr lang="en-US" dirty="0"/>
              <a:t>AmazonRoute53</a:t>
            </a:r>
          </a:p>
          <a:p>
            <a:r>
              <a:rPr lang="en-US" dirty="0" err="1"/>
              <a:t>AWSStorageGateway</a:t>
            </a:r>
            <a:endParaRPr lang="en-US" dirty="0"/>
          </a:p>
          <a:p>
            <a:r>
              <a:rPr lang="en-US" b="1" dirty="0"/>
              <a:t>AmazonEC2</a:t>
            </a:r>
          </a:p>
          <a:p>
            <a:r>
              <a:rPr lang="en-US" dirty="0" err="1"/>
              <a:t>AmazonDynamoDB</a:t>
            </a:r>
            <a:endParaRPr lang="en-US" dirty="0"/>
          </a:p>
          <a:p>
            <a:r>
              <a:rPr lang="en-US" b="1" dirty="0" err="1"/>
              <a:t>ElasticMapReduce</a:t>
            </a:r>
            <a:endParaRPr lang="en-US" b="1" dirty="0"/>
          </a:p>
          <a:p>
            <a:r>
              <a:rPr lang="en-US" dirty="0"/>
              <a:t>Amazon ETS</a:t>
            </a:r>
          </a:p>
          <a:p>
            <a:r>
              <a:rPr lang="en-US" dirty="0" err="1"/>
              <a:t>AmazonSimpleDB</a:t>
            </a:r>
            <a:endParaRPr lang="en-US" dirty="0"/>
          </a:p>
          <a:p>
            <a:r>
              <a:rPr lang="en-US" b="1" dirty="0" err="1"/>
              <a:t>AmazonRDS</a:t>
            </a:r>
            <a:endParaRPr lang="en-US" b="1" dirty="0"/>
          </a:p>
          <a:p>
            <a:r>
              <a:rPr lang="en-US" dirty="0" err="1"/>
              <a:t>AWSDataTransfer</a:t>
            </a:r>
            <a:endParaRPr lang="en-US" dirty="0"/>
          </a:p>
          <a:p>
            <a:r>
              <a:rPr lang="en-US" dirty="0" err="1"/>
              <a:t>AWSSupportBasic</a:t>
            </a:r>
            <a:endParaRPr lang="en-US" dirty="0"/>
          </a:p>
          <a:p>
            <a:r>
              <a:rPr lang="en-US" b="1" dirty="0"/>
              <a:t>AmazonS3</a:t>
            </a:r>
          </a:p>
          <a:p>
            <a:r>
              <a:rPr lang="en-US" b="1" dirty="0" err="1"/>
              <a:t>AmazonCloudFront</a:t>
            </a:r>
            <a:endParaRPr lang="en-US" b="1" dirty="0"/>
          </a:p>
          <a:p>
            <a:r>
              <a:rPr lang="en-US" dirty="0" err="1"/>
              <a:t>AWSElasticBeanstalk</a:t>
            </a:r>
            <a:endParaRPr lang="en-US" dirty="0"/>
          </a:p>
          <a:p>
            <a:r>
              <a:rPr lang="en-US" dirty="0" err="1" smtClean="0"/>
              <a:t>AmazonGlacier</a:t>
            </a:r>
            <a:endParaRPr lang="en-US" dirty="0" smtClean="0"/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AWS Key Management Service</a:t>
            </a:r>
          </a:p>
          <a:p>
            <a:r>
              <a:rPr lang="en-US" b="1" dirty="0" err="1" smtClean="0"/>
              <a:t>CloudWatch</a:t>
            </a:r>
            <a:endParaRPr lang="en-US" b="1" dirty="0" smtClean="0"/>
          </a:p>
          <a:p>
            <a:r>
              <a:rPr lang="en-US" dirty="0" smtClean="0"/>
              <a:t>AWS </a:t>
            </a:r>
            <a:r>
              <a:rPr lang="en-US" dirty="0" err="1" smtClean="0"/>
              <a:t>cognito</a:t>
            </a:r>
            <a:endParaRPr lang="en-US" dirty="0" smtClean="0"/>
          </a:p>
          <a:p>
            <a:r>
              <a:rPr lang="en-US" b="1" dirty="0" smtClean="0"/>
              <a:t>Amazon ELB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77924" y="1600201"/>
            <a:ext cx="5908876" cy="3832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Students will receive a $100 AWS usage credit code from me/TA via e-mail</a:t>
            </a:r>
          </a:p>
          <a:p>
            <a:r>
              <a:rPr lang="en-US" b="1" dirty="0" smtClean="0"/>
              <a:t>Although each assigned lab session will only use free-tier resources</a:t>
            </a:r>
            <a:r>
              <a:rPr lang="en-US" dirty="0" smtClean="0"/>
              <a:t>, the credit is helpful if there are accidental charges or if a student would like to experiment with any advanced AWS capabilities</a:t>
            </a:r>
          </a:p>
          <a:p>
            <a:r>
              <a:rPr lang="en-US" b="1" dirty="0" smtClean="0"/>
              <a:t>If a student exceeds the $100 usage credit, he/she will be responsible for payment of any overage charges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 Hosting in AWS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203912"/>
            <a:ext cx="8161806" cy="5172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8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Regions</a:t>
            </a:r>
            <a:br>
              <a:rPr lang="en-US" dirty="0" smtClean="0"/>
            </a:br>
            <a:r>
              <a:rPr lang="en-US" sz="2200" dirty="0" smtClean="0"/>
              <a:t>11 regions, 28 availability zones (1 to 6 data centers)…</a:t>
            </a:r>
            <a:br>
              <a:rPr lang="en-US" sz="2200" dirty="0" smtClean="0"/>
            </a:br>
            <a:r>
              <a:rPr lang="en-US" sz="2200" dirty="0" smtClean="0"/>
              <a:t>~1.4 million servers worldwide!!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498" y="5383350"/>
            <a:ext cx="7579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More Introduction Information about AWS at –  (especially see different networking setups allowed by AWS including ‘Direct Connect’)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://www.slideshare.net/AmazonWebServices/03-introduction-to-</a:t>
            </a:r>
            <a:r>
              <a:rPr lang="en-US" dirty="0" smtClean="0">
                <a:hlinkClick r:id="rId2"/>
              </a:rPr>
              <a:t>aws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blogs.jpost.com/sites/default/files/AWS%20Data%20Cen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9" y="1233830"/>
            <a:ext cx="7538033" cy="40516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808" t="6010" r="7101"/>
          <a:stretch/>
        </p:blipFill>
        <p:spPr>
          <a:xfrm>
            <a:off x="5467350" y="3511923"/>
            <a:ext cx="1104900" cy="173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3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must-read article…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T. Morgan, “A Rare Peek Into The Massive Scale of AWS”, Nov. 2014 </a:t>
            </a:r>
          </a:p>
          <a:p>
            <a:pPr lvl="1"/>
            <a:r>
              <a:rPr lang="en-US" dirty="0">
                <a:hlinkClick r:id="rId2"/>
              </a:rPr>
              <a:t>http://www.enterprisetech.com/2014/11/14/rare-peek-massive-scale-aws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74" y="2765029"/>
            <a:ext cx="8229600" cy="3218082"/>
          </a:xfrm>
        </p:spPr>
        <p:txBody>
          <a:bodyPr>
            <a:normAutofit/>
          </a:bodyPr>
          <a:lstStyle/>
          <a:p>
            <a:r>
              <a:rPr lang="en-US" b="1" dirty="0"/>
              <a:t>Lab </a:t>
            </a:r>
            <a:r>
              <a:rPr lang="en-US" b="1" dirty="0" smtClean="0"/>
              <a:t>– </a:t>
            </a:r>
            <a:r>
              <a:rPr lang="en-US" b="1" dirty="0"/>
              <a:t>AWS Account </a:t>
            </a:r>
            <a:r>
              <a:rPr lang="en-US" b="1" dirty="0" smtClean="0"/>
              <a:t>Setup, </a:t>
            </a:r>
            <a:r>
              <a:rPr lang="en-US" b="1" dirty="0"/>
              <a:t>Services Overview, </a:t>
            </a:r>
            <a:r>
              <a:rPr lang="en-US" b="1" dirty="0" smtClean="0"/>
              <a:t>Resource Discovery, </a:t>
            </a:r>
            <a:r>
              <a:rPr lang="en-US" b="1" dirty="0"/>
              <a:t>and Instance Setup</a:t>
            </a:r>
            <a:r>
              <a:rPr lang="en-US" dirty="0"/>
              <a:t> 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Purpose </a:t>
            </a:r>
            <a:r>
              <a:rPr lang="en-US" b="1" dirty="0"/>
              <a:t>of the Lab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Understand definitions of various Amazon Web Services (AWS) and their use in cloud computing </a:t>
            </a:r>
            <a:r>
              <a:rPr lang="en-US" dirty="0" smtClean="0"/>
              <a:t>based web applications that </a:t>
            </a:r>
            <a:r>
              <a:rPr lang="en-US" dirty="0"/>
              <a:t>are accessible over the Internet through </a:t>
            </a:r>
            <a:r>
              <a:rPr lang="en-US" dirty="0" smtClean="0"/>
              <a:t>an AWS account</a:t>
            </a:r>
          </a:p>
          <a:p>
            <a:pPr lvl="1"/>
            <a:r>
              <a:rPr lang="en-US" dirty="0"/>
              <a:t>Use the AWS account for the discovery, reservation and access of virtual compute/storage infrastructure instances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7182" y="6583679"/>
            <a:ext cx="620694" cy="13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A0DFCB6-F3ED-DC4B-9103-56EDD9D71AD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77337936"/>
              </p:ext>
            </p:extLst>
          </p:nvPr>
        </p:nvGraphicFramePr>
        <p:xfrm>
          <a:off x="942975" y="1417638"/>
          <a:ext cx="8009981" cy="134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6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12494</TotalTime>
  <Words>832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Visio.Drawing.11</vt:lpstr>
      <vt:lpstr>AWS Concepts</vt:lpstr>
      <vt:lpstr>Growth of AWS</vt:lpstr>
      <vt:lpstr>AWS Free-Tier  </vt:lpstr>
      <vt:lpstr>Free Usage Restrictions </vt:lpstr>
      <vt:lpstr>$100 Promotional Code/Student Tier</vt:lpstr>
      <vt:lpstr>Example Application Hosting in AWS</vt:lpstr>
      <vt:lpstr>AWS Regions 11 regions, 28 availability zones (1 to 6 data centers)… ~1.4 million servers worldwide!!</vt:lpstr>
      <vt:lpstr>Interesting must-read article…</vt:lpstr>
      <vt:lpstr>Lab Steps</vt:lpstr>
      <vt:lpstr>AWS Platform Example Deployment</vt:lpstr>
      <vt:lpstr>AWS Execution Environment</vt:lpstr>
      <vt:lpstr>AWS Access Credentials</vt:lpstr>
      <vt:lpstr>Install your first AWS-hosted Web App!</vt:lpstr>
      <vt:lpstr>Recap: Example Application Hosting in AWS</vt:lpstr>
      <vt:lpstr>Cost Saving Considerations in AWS</vt:lpstr>
      <vt:lpstr>Other Best Practices…</vt:lpstr>
    </vt:vector>
  </TitlesOfParts>
  <Company>University Of Missouri-Columbia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Calyam</dc:creator>
  <cp:lastModifiedBy>Pariwesh</cp:lastModifiedBy>
  <cp:revision>343</cp:revision>
  <cp:lastPrinted>2015-01-28T16:34:59Z</cp:lastPrinted>
  <dcterms:created xsi:type="dcterms:W3CDTF">2013-08-17T14:06:12Z</dcterms:created>
  <dcterms:modified xsi:type="dcterms:W3CDTF">2019-12-18T03:42:07Z</dcterms:modified>
</cp:coreProperties>
</file>