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6" r:id="rId5"/>
    <p:sldId id="273" r:id="rId6"/>
    <p:sldId id="271" r:id="rId7"/>
    <p:sldId id="272" r:id="rId8"/>
    <p:sldId id="275" r:id="rId9"/>
    <p:sldId id="256" r:id="rId10"/>
    <p:sldId id="258" r:id="rId11"/>
    <p:sldId id="270" r:id="rId12"/>
    <p:sldId id="269" r:id="rId13"/>
    <p:sldId id="260" r:id="rId14"/>
    <p:sldId id="268" r:id="rId15"/>
    <p:sldId id="261" r:id="rId16"/>
    <p:sldId id="263" r:id="rId17"/>
    <p:sldId id="274" r:id="rId18"/>
    <p:sldId id="27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3248-3D4A-47F3-A2A1-5E157A3C2C9E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6A93-7046-44E0-9A2B-D09B9CEC7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27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3248-3D4A-47F3-A2A1-5E157A3C2C9E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6A93-7046-44E0-9A2B-D09B9CEC7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9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3248-3D4A-47F3-A2A1-5E157A3C2C9E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6A93-7046-44E0-9A2B-D09B9CEC7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22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3248-3D4A-47F3-A2A1-5E157A3C2C9E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6A93-7046-44E0-9A2B-D09B9CEC7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87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3248-3D4A-47F3-A2A1-5E157A3C2C9E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6A93-7046-44E0-9A2B-D09B9CEC7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54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3248-3D4A-47F3-A2A1-5E157A3C2C9E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6A93-7046-44E0-9A2B-D09B9CEC7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82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3248-3D4A-47F3-A2A1-5E157A3C2C9E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6A93-7046-44E0-9A2B-D09B9CEC7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77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3248-3D4A-47F3-A2A1-5E157A3C2C9E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6A93-7046-44E0-9A2B-D09B9CEC7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4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3248-3D4A-47F3-A2A1-5E157A3C2C9E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6A93-7046-44E0-9A2B-D09B9CEC7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00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3248-3D4A-47F3-A2A1-5E157A3C2C9E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6A93-7046-44E0-9A2B-D09B9CEC7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32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3248-3D4A-47F3-A2A1-5E157A3C2C9E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6A93-7046-44E0-9A2B-D09B9CEC7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89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83248-3D4A-47F3-A2A1-5E157A3C2C9E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46A93-7046-44E0-9A2B-D09B9CEC7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4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cerayarislari.com/ko/300-examples/200-gauge-chart-in-excel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718816"/>
              </p:ext>
            </p:extLst>
          </p:nvPr>
        </p:nvGraphicFramePr>
        <p:xfrm>
          <a:off x="717366" y="1612095"/>
          <a:ext cx="10519352" cy="31564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4919">
                  <a:extLst>
                    <a:ext uri="{9D8B030D-6E8A-4147-A177-3AD203B41FA5}">
                      <a16:colId xmlns:a16="http://schemas.microsoft.com/office/drawing/2014/main" val="992823574"/>
                    </a:ext>
                  </a:extLst>
                </a:gridCol>
                <a:gridCol w="1314919">
                  <a:extLst>
                    <a:ext uri="{9D8B030D-6E8A-4147-A177-3AD203B41FA5}">
                      <a16:colId xmlns:a16="http://schemas.microsoft.com/office/drawing/2014/main" val="2909910991"/>
                    </a:ext>
                  </a:extLst>
                </a:gridCol>
                <a:gridCol w="1314919">
                  <a:extLst>
                    <a:ext uri="{9D8B030D-6E8A-4147-A177-3AD203B41FA5}">
                      <a16:colId xmlns:a16="http://schemas.microsoft.com/office/drawing/2014/main" val="2781952498"/>
                    </a:ext>
                  </a:extLst>
                </a:gridCol>
                <a:gridCol w="1314919">
                  <a:extLst>
                    <a:ext uri="{9D8B030D-6E8A-4147-A177-3AD203B41FA5}">
                      <a16:colId xmlns:a16="http://schemas.microsoft.com/office/drawing/2014/main" val="2595471314"/>
                    </a:ext>
                  </a:extLst>
                </a:gridCol>
                <a:gridCol w="1314919">
                  <a:extLst>
                    <a:ext uri="{9D8B030D-6E8A-4147-A177-3AD203B41FA5}">
                      <a16:colId xmlns:a16="http://schemas.microsoft.com/office/drawing/2014/main" val="1162349343"/>
                    </a:ext>
                  </a:extLst>
                </a:gridCol>
                <a:gridCol w="1314919">
                  <a:extLst>
                    <a:ext uri="{9D8B030D-6E8A-4147-A177-3AD203B41FA5}">
                      <a16:colId xmlns:a16="http://schemas.microsoft.com/office/drawing/2014/main" val="4070226133"/>
                    </a:ext>
                  </a:extLst>
                </a:gridCol>
                <a:gridCol w="1314919">
                  <a:extLst>
                    <a:ext uri="{9D8B030D-6E8A-4147-A177-3AD203B41FA5}">
                      <a16:colId xmlns:a16="http://schemas.microsoft.com/office/drawing/2014/main" val="1814077206"/>
                    </a:ext>
                  </a:extLst>
                </a:gridCol>
                <a:gridCol w="1314919">
                  <a:extLst>
                    <a:ext uri="{9D8B030D-6E8A-4147-A177-3AD203B41FA5}">
                      <a16:colId xmlns:a16="http://schemas.microsoft.com/office/drawing/2014/main" val="3651836786"/>
                    </a:ext>
                  </a:extLst>
                </a:gridCol>
              </a:tblGrid>
              <a:tr h="786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번호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아이디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비밀번호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전화번호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trike="noStrike" dirty="0" smtClean="0">
                          <a:solidFill>
                            <a:schemeClr val="bg1"/>
                          </a:solidFill>
                        </a:rPr>
                        <a:t>생년월일</a:t>
                      </a:r>
                      <a:endParaRPr lang="ko-KR" altLang="en-US" b="1" strike="noStrik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이메일</a:t>
                      </a:r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등급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754446"/>
                  </a:ext>
                </a:extLst>
              </a:tr>
              <a:tr h="790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Rlsmd1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Rlsmd1!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강아지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010-1111-1111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trike="noStrike" dirty="0" smtClean="0"/>
                        <a:t>881020</a:t>
                      </a:r>
                      <a:endParaRPr lang="ko-KR" altLang="en-US" strike="noStrik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재밌게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VBA</a:t>
                      </a:r>
                      <a:r>
                        <a:rPr lang="en-US" altLang="ko-KR" baseline="0" dirty="0" smtClean="0"/>
                        <a:t> + </a:t>
                      </a:r>
                      <a:r>
                        <a:rPr lang="ko-KR" altLang="en-US" baseline="0" dirty="0" smtClean="0"/>
                        <a:t>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436033"/>
                  </a:ext>
                </a:extLst>
              </a:tr>
              <a:tr h="790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Rlsmd2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Rlsmd2!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고양이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010-1111-1112</a:t>
                      </a:r>
                      <a:endParaRPr lang="ko-KR" altLang="en-US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trike="noStrike" dirty="0" smtClean="0"/>
                        <a:t>760504</a:t>
                      </a:r>
                      <a:endParaRPr lang="ko-KR" altLang="en-US" strike="noStrik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골드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076238"/>
                  </a:ext>
                </a:extLst>
              </a:tr>
              <a:tr h="790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Rlsmd3</a:t>
                      </a:r>
                      <a:endParaRPr lang="ko-KR" altLang="en-US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Rlsmd3!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타조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010-1111-1113</a:t>
                      </a:r>
                      <a:endParaRPr lang="ko-KR" altLang="en-US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trike="noStrike" dirty="0" smtClean="0"/>
                        <a:t>991012</a:t>
                      </a:r>
                      <a:endParaRPr lang="ko-KR" altLang="en-US" strike="noStrik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fn</a:t>
                      </a:r>
                      <a:r>
                        <a:rPr lang="ko-KR" altLang="en-US" dirty="0" smtClean="0"/>
                        <a:t>등급 </a:t>
                      </a:r>
                      <a:r>
                        <a:rPr lang="ko-KR" altLang="en-US" dirty="0" err="1" smtClean="0"/>
                        <a:t>재밌게</a:t>
                      </a:r>
                      <a:r>
                        <a:rPr lang="en-US" altLang="ko-KR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3206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61474" y="433137"/>
            <a:ext cx="2406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회원 정보 </a:t>
            </a:r>
            <a:endParaRPr lang="ko-KR" altLang="en-US" sz="2800" dirty="0"/>
          </a:p>
        </p:txBody>
      </p:sp>
      <p:pic>
        <p:nvPicPr>
          <p:cNvPr id="2050" name="Picture 2" descr="램프랜드 회원등급 및 혜택 안내! 공지사항 - (주)램프랜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74" b="32198"/>
          <a:stretch/>
        </p:blipFill>
        <p:spPr bwMode="auto">
          <a:xfrm>
            <a:off x="6871093" y="4930775"/>
            <a:ext cx="4365625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24449" y="956357"/>
            <a:ext cx="24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추천인 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619250" y="885826"/>
            <a:ext cx="3105150" cy="20478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85824" y="359246"/>
            <a:ext cx="2406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우클릭</a:t>
            </a:r>
            <a:r>
              <a:rPr lang="ko-KR" altLang="en-US" sz="1600" dirty="0" smtClean="0"/>
              <a:t> 제어</a:t>
            </a:r>
            <a:endParaRPr lang="en-US" altLang="ko-KR" sz="1600" dirty="0" smtClean="0"/>
          </a:p>
          <a:p>
            <a:endParaRPr lang="en-US" altLang="ko-KR" sz="800" dirty="0" smtClean="0"/>
          </a:p>
          <a:p>
            <a:r>
              <a:rPr lang="ko-KR" altLang="en-US" sz="1600" dirty="0" smtClean="0"/>
              <a:t>쿠폰 받기 </a:t>
            </a:r>
            <a:endParaRPr lang="en-US" altLang="ko-KR" sz="1600" dirty="0" smtClean="0"/>
          </a:p>
          <a:p>
            <a:r>
              <a:rPr lang="ko-KR" altLang="en-US" sz="1600" dirty="0" smtClean="0"/>
              <a:t>수정</a:t>
            </a:r>
            <a:endParaRPr lang="en-US" altLang="ko-KR" sz="1600" dirty="0" smtClean="0"/>
          </a:p>
          <a:p>
            <a:r>
              <a:rPr lang="ko-KR" altLang="en-US" sz="1600" dirty="0" smtClean="0"/>
              <a:t>삭제 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0798568" y="1141023"/>
            <a:ext cx="0" cy="14500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54365" y="536699"/>
            <a:ext cx="2406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Sub grade(id as string)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1169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45571" y="1036665"/>
            <a:ext cx="8927870" cy="5043293"/>
            <a:chOff x="931025" y="1014153"/>
            <a:chExt cx="8927870" cy="4862945"/>
          </a:xfrm>
        </p:grpSpPr>
        <p:sp>
          <p:nvSpPr>
            <p:cNvPr id="170" name="직사각형 169"/>
            <p:cNvSpPr/>
            <p:nvPr/>
          </p:nvSpPr>
          <p:spPr>
            <a:xfrm>
              <a:off x="931025" y="1014153"/>
              <a:ext cx="8927870" cy="4862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931025" y="1014153"/>
              <a:ext cx="8927870" cy="290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smtClean="0">
                  <a:solidFill>
                    <a:schemeClr val="tx1"/>
                  </a:solidFill>
                </a:rPr>
                <a:t>회원가입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</p:grpSp>
      <p:sp>
        <p:nvSpPr>
          <p:cNvPr id="173" name="직사각형 172"/>
          <p:cNvSpPr/>
          <p:nvPr/>
        </p:nvSpPr>
        <p:spPr>
          <a:xfrm>
            <a:off x="2161307" y="1778924"/>
            <a:ext cx="1903616" cy="29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4227715" y="5329448"/>
            <a:ext cx="1138844" cy="473826"/>
          </a:xfrm>
          <a:prstGeom prst="roundRect">
            <a:avLst/>
          </a:prstGeom>
          <a:solidFill>
            <a:srgbClr val="F3F3F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등록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5574941" y="5352479"/>
            <a:ext cx="1138844" cy="473826"/>
          </a:xfrm>
          <a:prstGeom prst="roundRect">
            <a:avLst/>
          </a:prstGeom>
          <a:solidFill>
            <a:srgbClr val="F3F3F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취소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89882" y="2255174"/>
            <a:ext cx="1903616" cy="29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89882" y="2713653"/>
            <a:ext cx="1903616" cy="29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29677" y="1824981"/>
            <a:ext cx="964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이름</a:t>
            </a:r>
            <a:r>
              <a:rPr lang="en-US" altLang="ko-KR" sz="1100" dirty="0" smtClean="0"/>
              <a:t> : </a:t>
            </a:r>
            <a:endParaRPr lang="ko-KR" altLang="en-US" sz="1100" dirty="0"/>
          </a:p>
        </p:txBody>
      </p:sp>
      <p:sp>
        <p:nvSpPr>
          <p:cNvPr id="29" name="직사각형 28"/>
          <p:cNvSpPr/>
          <p:nvPr/>
        </p:nvSpPr>
        <p:spPr>
          <a:xfrm>
            <a:off x="2218457" y="3189903"/>
            <a:ext cx="1903616" cy="29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54183" y="3206528"/>
            <a:ext cx="964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PW </a:t>
            </a:r>
            <a:r>
              <a:rPr lang="ko-KR" altLang="en-US" sz="1100" smtClean="0"/>
              <a:t>체크</a:t>
            </a:r>
            <a:r>
              <a:rPr lang="en-US" altLang="ko-KR" sz="1100" smtClean="0"/>
              <a:t> </a:t>
            </a:r>
            <a:r>
              <a:rPr lang="en-US" altLang="ko-KR" sz="1100"/>
              <a:t>: </a:t>
            </a:r>
            <a:endParaRPr lang="ko-KR" altLang="en-US" sz="1100" dirty="0"/>
          </a:p>
        </p:txBody>
      </p:sp>
      <p:sp>
        <p:nvSpPr>
          <p:cNvPr id="31" name="직사각형 30"/>
          <p:cNvSpPr/>
          <p:nvPr/>
        </p:nvSpPr>
        <p:spPr>
          <a:xfrm>
            <a:off x="4511606" y="4124903"/>
            <a:ext cx="1531966" cy="297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50113" y="4124903"/>
            <a:ext cx="964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전화번호</a:t>
            </a:r>
            <a:r>
              <a:rPr lang="en-US" altLang="ko-KR" sz="1100" dirty="0" smtClean="0"/>
              <a:t> : </a:t>
            </a:r>
            <a:endParaRPr lang="ko-KR" altLang="en-US" sz="1100" dirty="0"/>
          </a:p>
        </p:txBody>
      </p:sp>
      <p:sp>
        <p:nvSpPr>
          <p:cNvPr id="33" name="직사각형 32"/>
          <p:cNvSpPr/>
          <p:nvPr/>
        </p:nvSpPr>
        <p:spPr>
          <a:xfrm>
            <a:off x="2242962" y="4584528"/>
            <a:ext cx="1875041" cy="29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78688" y="4601153"/>
            <a:ext cx="964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이메일</a:t>
            </a:r>
            <a:r>
              <a:rPr lang="en-US" altLang="ko-KR" sz="1100" smtClean="0"/>
              <a:t> </a:t>
            </a:r>
            <a:r>
              <a:rPr lang="en-US" altLang="ko-KR" sz="1100" dirty="0" smtClean="0"/>
              <a:t>: 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1278687" y="2233295"/>
            <a:ext cx="915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ID : </a:t>
            </a:r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1258252" y="2709545"/>
            <a:ext cx="964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PW : </a:t>
            </a:r>
            <a:endParaRPr lang="ko-KR" altLang="en-US" sz="11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2220749" y="4099483"/>
            <a:ext cx="1927603" cy="327036"/>
            <a:chOff x="9958646" y="2959331"/>
            <a:chExt cx="1903616" cy="290945"/>
          </a:xfrm>
        </p:grpSpPr>
        <p:sp>
          <p:nvSpPr>
            <p:cNvPr id="38" name="직사각형 37"/>
            <p:cNvSpPr/>
            <p:nvPr/>
          </p:nvSpPr>
          <p:spPr>
            <a:xfrm>
              <a:off x="9958646" y="2959331"/>
              <a:ext cx="1903616" cy="290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1546378" y="2959331"/>
              <a:ext cx="315884" cy="2909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▼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263261" y="4160824"/>
            <a:ext cx="298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4170565" y="4613863"/>
            <a:ext cx="298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@</a:t>
            </a:r>
            <a:endParaRPr lang="ko-KR" altLang="en-US" sz="1100" dirty="0"/>
          </a:p>
        </p:txBody>
      </p:sp>
      <p:grpSp>
        <p:nvGrpSpPr>
          <p:cNvPr id="45" name="그룹 44"/>
          <p:cNvGrpSpPr/>
          <p:nvPr/>
        </p:nvGrpSpPr>
        <p:grpSpPr>
          <a:xfrm>
            <a:off x="6144363" y="4584527"/>
            <a:ext cx="1518112" cy="290945"/>
            <a:chOff x="9958646" y="2959331"/>
            <a:chExt cx="1903616" cy="290945"/>
          </a:xfrm>
        </p:grpSpPr>
        <p:sp>
          <p:nvSpPr>
            <p:cNvPr id="46" name="직사각형 45"/>
            <p:cNvSpPr/>
            <p:nvPr/>
          </p:nvSpPr>
          <p:spPr>
            <a:xfrm>
              <a:off x="9958646" y="2959331"/>
              <a:ext cx="1903616" cy="290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smtClean="0">
                  <a:solidFill>
                    <a:schemeClr val="tx1"/>
                  </a:solidFill>
                </a:rPr>
                <a:t>선택 없음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1546378" y="2959331"/>
              <a:ext cx="315884" cy="2909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▼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4511605" y="4583485"/>
            <a:ext cx="1531966" cy="29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214387" y="5035843"/>
            <a:ext cx="1903616" cy="29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</a:rPr>
              <a:t>추천인 적을 시 </a:t>
            </a:r>
            <a:r>
              <a:rPr lang="en-US" altLang="ko-KR" sz="1100" smtClean="0">
                <a:solidFill>
                  <a:schemeClr val="tx1"/>
                </a:solidFill>
              </a:rPr>
              <a:t>~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82757" y="5031735"/>
            <a:ext cx="964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추천인 </a:t>
            </a:r>
            <a:r>
              <a:rPr lang="en-US" altLang="ko-KR" sz="1100" dirty="0" smtClean="0"/>
              <a:t> : </a:t>
            </a:r>
            <a:endParaRPr lang="ko-KR" altLang="en-US" sz="1100" dirty="0"/>
          </a:p>
        </p:txBody>
      </p:sp>
      <p:sp>
        <p:nvSpPr>
          <p:cNvPr id="51" name="직사각형 50"/>
          <p:cNvSpPr/>
          <p:nvPr/>
        </p:nvSpPr>
        <p:spPr>
          <a:xfrm>
            <a:off x="4511606" y="3651259"/>
            <a:ext cx="214181" cy="297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247032" y="3641217"/>
            <a:ext cx="1875041" cy="29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29677" y="3703510"/>
            <a:ext cx="10173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생년월일</a:t>
            </a:r>
            <a:r>
              <a:rPr lang="en-US" altLang="ko-KR" sz="1100" dirty="0" smtClean="0"/>
              <a:t> : </a:t>
            </a:r>
            <a:endParaRPr lang="ko-KR" alt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4787719" y="3696649"/>
            <a:ext cx="597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******</a:t>
            </a:r>
            <a:endParaRPr lang="ko-KR" alt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5384974" y="3687180"/>
            <a:ext cx="1878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(YYMMDD</a:t>
            </a:r>
            <a:r>
              <a:rPr lang="ko-KR" altLang="en-US" sz="1100" smtClean="0"/>
              <a:t>형식으로 입력</a:t>
            </a:r>
            <a:r>
              <a:rPr lang="en-US" altLang="ko-KR" sz="1100" smtClean="0"/>
              <a:t>)</a:t>
            </a:r>
            <a:endParaRPr lang="ko-KR" alt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5257151" y="3245784"/>
            <a:ext cx="1878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err="1" smtClean="0"/>
              <a:t>달력폼</a:t>
            </a:r>
            <a:r>
              <a:rPr lang="ko-KR" altLang="en-US" sz="1100" smtClean="0"/>
              <a:t> 띄울까</a:t>
            </a:r>
            <a:r>
              <a:rPr lang="en-US" altLang="ko-KR" sz="1100" smtClean="0"/>
              <a:t>?</a:t>
            </a:r>
            <a:endParaRPr lang="ko-KR" altLang="en-US" sz="1100" dirty="0"/>
          </a:p>
        </p:txBody>
      </p:sp>
      <p:cxnSp>
        <p:nvCxnSpPr>
          <p:cNvPr id="58" name="직선 화살표 연결선 57"/>
          <p:cNvCxnSpPr/>
          <p:nvPr/>
        </p:nvCxnSpPr>
        <p:spPr>
          <a:xfrm flipH="1" flipV="1">
            <a:off x="5277588" y="5777742"/>
            <a:ext cx="1280521" cy="7320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713785" y="6313673"/>
            <a:ext cx="2126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등록 하면 몇 초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지연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대기 하고</a:t>
            </a:r>
            <a:endParaRPr lang="en-US" altLang="ko-KR" sz="1000" dirty="0" smtClean="0"/>
          </a:p>
          <a:p>
            <a:r>
              <a:rPr lang="ko-KR" altLang="en-US" sz="1000" dirty="0" smtClean="0"/>
              <a:t>마우스 포인트 모양 변화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721648" y="297212"/>
            <a:ext cx="3343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회원가입</a:t>
            </a:r>
            <a:endParaRPr lang="ko-KR" altLang="en-US" sz="24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4270662" y="2247570"/>
            <a:ext cx="1114312" cy="362477"/>
          </a:xfrm>
          <a:prstGeom prst="roundRect">
            <a:avLst/>
          </a:prstGeom>
          <a:solidFill>
            <a:srgbClr val="F3F3F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중복체크</a:t>
            </a:r>
            <a:r>
              <a:rPr lang="en-US" altLang="ko-KR" sz="1400" dirty="0" smtClean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49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833845" y="890270"/>
            <a:ext cx="3796246" cy="4862945"/>
            <a:chOff x="931025" y="1014153"/>
            <a:chExt cx="8927870" cy="4862945"/>
          </a:xfrm>
        </p:grpSpPr>
        <p:sp>
          <p:nvSpPr>
            <p:cNvPr id="170" name="직사각형 169"/>
            <p:cNvSpPr/>
            <p:nvPr/>
          </p:nvSpPr>
          <p:spPr>
            <a:xfrm>
              <a:off x="931025" y="1014153"/>
              <a:ext cx="8927870" cy="4862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931025" y="1014153"/>
              <a:ext cx="8927870" cy="290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err="1" smtClean="0">
                  <a:solidFill>
                    <a:schemeClr val="tx1"/>
                  </a:solidFill>
                </a:rPr>
                <a:t>달력폼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73041" y="1428750"/>
            <a:ext cx="4542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폼에서 열었을 때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회원가입에서 열었을 때 조건   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21648" y="297212"/>
            <a:ext cx="3343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달력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132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931025" y="1014153"/>
            <a:ext cx="8927870" cy="5270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10232967" y="2236124"/>
            <a:ext cx="1205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171" name="직사각형 170"/>
          <p:cNvSpPr/>
          <p:nvPr/>
        </p:nvSpPr>
        <p:spPr>
          <a:xfrm>
            <a:off x="931025" y="1014153"/>
            <a:ext cx="8927870" cy="29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축제 검색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9958646" y="1413164"/>
            <a:ext cx="1903616" cy="29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1778678" y="1980806"/>
            <a:ext cx="1903616" cy="29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10075025" y="3657600"/>
            <a:ext cx="1138844" cy="473826"/>
          </a:xfrm>
          <a:prstGeom prst="roundRect">
            <a:avLst/>
          </a:prstGeom>
          <a:solidFill>
            <a:srgbClr val="F3F3F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등록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grpSp>
        <p:nvGrpSpPr>
          <p:cNvPr id="178" name="그룹 177"/>
          <p:cNvGrpSpPr/>
          <p:nvPr/>
        </p:nvGrpSpPr>
        <p:grpSpPr>
          <a:xfrm>
            <a:off x="9958646" y="2959331"/>
            <a:ext cx="1903616" cy="290945"/>
            <a:chOff x="9958646" y="2959331"/>
            <a:chExt cx="1903616" cy="290945"/>
          </a:xfrm>
        </p:grpSpPr>
        <p:sp>
          <p:nvSpPr>
            <p:cNvPr id="176" name="직사각형 175"/>
            <p:cNvSpPr/>
            <p:nvPr/>
          </p:nvSpPr>
          <p:spPr>
            <a:xfrm>
              <a:off x="9958646" y="2959331"/>
              <a:ext cx="1903616" cy="290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11546378" y="2959331"/>
              <a:ext cx="315884" cy="2909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▼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5" name="모서리가 둥근 직사각형 184"/>
          <p:cNvSpPr/>
          <p:nvPr/>
        </p:nvSpPr>
        <p:spPr>
          <a:xfrm>
            <a:off x="7139412" y="1963808"/>
            <a:ext cx="861621" cy="305324"/>
          </a:xfrm>
          <a:prstGeom prst="roundRect">
            <a:avLst/>
          </a:prstGeom>
          <a:solidFill>
            <a:srgbClr val="F3F3F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 취소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186" name="그림 1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930" y="266007"/>
            <a:ext cx="1283379" cy="89777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0" name="그룹 189"/>
          <p:cNvGrpSpPr/>
          <p:nvPr/>
        </p:nvGrpSpPr>
        <p:grpSpPr>
          <a:xfrm>
            <a:off x="10166465" y="4646815"/>
            <a:ext cx="1454728" cy="261610"/>
            <a:chOff x="10166465" y="4646815"/>
            <a:chExt cx="1454728" cy="261610"/>
          </a:xfrm>
        </p:grpSpPr>
        <p:sp>
          <p:nvSpPr>
            <p:cNvPr id="187" name="타원 186"/>
            <p:cNvSpPr/>
            <p:nvPr/>
          </p:nvSpPr>
          <p:spPr>
            <a:xfrm>
              <a:off x="10166465" y="4655128"/>
              <a:ext cx="224444" cy="224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10216342" y="4705005"/>
              <a:ext cx="124690" cy="124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0415847" y="4646815"/>
              <a:ext cx="12053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label</a:t>
              </a:r>
              <a:endParaRPr lang="ko-KR" altLang="en-US" sz="1100" dirty="0"/>
            </a:p>
          </p:txBody>
        </p:sp>
      </p:grpSp>
      <p:grpSp>
        <p:nvGrpSpPr>
          <p:cNvPr id="191" name="그룹 190"/>
          <p:cNvGrpSpPr/>
          <p:nvPr/>
        </p:nvGrpSpPr>
        <p:grpSpPr>
          <a:xfrm>
            <a:off x="10166465" y="5004262"/>
            <a:ext cx="1454728" cy="261610"/>
            <a:chOff x="10166465" y="4646815"/>
            <a:chExt cx="1454728" cy="261610"/>
          </a:xfrm>
        </p:grpSpPr>
        <p:sp>
          <p:nvSpPr>
            <p:cNvPr id="192" name="타원 191"/>
            <p:cNvSpPr/>
            <p:nvPr/>
          </p:nvSpPr>
          <p:spPr>
            <a:xfrm>
              <a:off x="10166465" y="4655128"/>
              <a:ext cx="224444" cy="224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0415847" y="4646815"/>
              <a:ext cx="12053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label</a:t>
              </a:r>
              <a:endParaRPr lang="ko-KR" altLang="en-US" sz="1100" dirty="0"/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0099963" y="5397160"/>
            <a:ext cx="1205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ym typeface="Wingdings" panose="05000000000000000000" pitchFamily="2" charset="2"/>
              </a:rPr>
              <a:t> </a:t>
            </a:r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196" name="TextBox 195"/>
          <p:cNvSpPr txBox="1"/>
          <p:nvPr/>
        </p:nvSpPr>
        <p:spPr>
          <a:xfrm>
            <a:off x="10099963" y="5654854"/>
            <a:ext cx="1205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ym typeface="Wingdings" panose="05000000000000000000" pitchFamily="2" charset="2"/>
              </a:rPr>
              <a:t> </a:t>
            </a:r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1062052" y="2009480"/>
            <a:ext cx="702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날짜</a:t>
            </a:r>
            <a:endParaRPr lang="ko-KR" alt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3713557" y="2007522"/>
            <a:ext cx="702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~</a:t>
            </a:r>
            <a:endParaRPr lang="ko-KR" altLang="en-US" sz="1100" dirty="0"/>
          </a:p>
        </p:txBody>
      </p:sp>
      <p:sp>
        <p:nvSpPr>
          <p:cNvPr id="32" name="직사각형 31"/>
          <p:cNvSpPr/>
          <p:nvPr/>
        </p:nvSpPr>
        <p:spPr>
          <a:xfrm>
            <a:off x="4062229" y="1980806"/>
            <a:ext cx="1903616" cy="29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987635" y="1444340"/>
            <a:ext cx="1635717" cy="364197"/>
            <a:chOff x="9958646" y="2959331"/>
            <a:chExt cx="1903616" cy="290945"/>
          </a:xfrm>
        </p:grpSpPr>
        <p:sp>
          <p:nvSpPr>
            <p:cNvPr id="37" name="직사각형 36"/>
            <p:cNvSpPr/>
            <p:nvPr/>
          </p:nvSpPr>
          <p:spPr>
            <a:xfrm>
              <a:off x="9958646" y="2959331"/>
              <a:ext cx="1903616" cy="290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smtClean="0">
                  <a:solidFill>
                    <a:schemeClr val="tx1"/>
                  </a:solidFill>
                </a:rPr>
                <a:t>전체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1546378" y="2959331"/>
              <a:ext cx="315884" cy="2909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▼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1764476" y="1522758"/>
            <a:ext cx="1903616" cy="29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55052" y="1522758"/>
            <a:ext cx="702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이름</a:t>
            </a:r>
            <a:endParaRPr lang="ko-KR" alt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3741226" y="1574016"/>
            <a:ext cx="1357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관련 카테고리</a:t>
            </a:r>
            <a:endParaRPr lang="ko-KR" altLang="en-US" sz="11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174614" y="1980806"/>
            <a:ext cx="868814" cy="288326"/>
          </a:xfrm>
          <a:prstGeom prst="roundRect">
            <a:avLst/>
          </a:prstGeom>
          <a:solidFill>
            <a:srgbClr val="F3F3F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검색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7555722" y="1474211"/>
            <a:ext cx="1635717" cy="364197"/>
            <a:chOff x="9958646" y="2959331"/>
            <a:chExt cx="1903616" cy="290945"/>
          </a:xfrm>
        </p:grpSpPr>
        <p:sp>
          <p:nvSpPr>
            <p:cNvPr id="44" name="직사각형 43"/>
            <p:cNvSpPr/>
            <p:nvPr/>
          </p:nvSpPr>
          <p:spPr>
            <a:xfrm>
              <a:off x="9958646" y="2959331"/>
              <a:ext cx="1903616" cy="290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smtClean="0">
                  <a:solidFill>
                    <a:schemeClr val="tx1"/>
                  </a:solidFill>
                </a:rPr>
                <a:t>전체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1546378" y="2959331"/>
              <a:ext cx="315884" cy="2909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▼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723103" y="1521593"/>
            <a:ext cx="832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시군구</a:t>
            </a:r>
            <a:endParaRPr lang="ko-KR" altLang="en-US" sz="11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024893"/>
              </p:ext>
            </p:extLst>
          </p:nvPr>
        </p:nvGraphicFramePr>
        <p:xfrm>
          <a:off x="1218339" y="2638142"/>
          <a:ext cx="8346576" cy="25988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1096">
                  <a:extLst>
                    <a:ext uri="{9D8B030D-6E8A-4147-A177-3AD203B41FA5}">
                      <a16:colId xmlns:a16="http://schemas.microsoft.com/office/drawing/2014/main" val="4264555466"/>
                    </a:ext>
                  </a:extLst>
                </a:gridCol>
                <a:gridCol w="1391096">
                  <a:extLst>
                    <a:ext uri="{9D8B030D-6E8A-4147-A177-3AD203B41FA5}">
                      <a16:colId xmlns:a16="http://schemas.microsoft.com/office/drawing/2014/main" val="3389361850"/>
                    </a:ext>
                  </a:extLst>
                </a:gridCol>
                <a:gridCol w="1391096">
                  <a:extLst>
                    <a:ext uri="{9D8B030D-6E8A-4147-A177-3AD203B41FA5}">
                      <a16:colId xmlns:a16="http://schemas.microsoft.com/office/drawing/2014/main" val="1125791606"/>
                    </a:ext>
                  </a:extLst>
                </a:gridCol>
                <a:gridCol w="1391096">
                  <a:extLst>
                    <a:ext uri="{9D8B030D-6E8A-4147-A177-3AD203B41FA5}">
                      <a16:colId xmlns:a16="http://schemas.microsoft.com/office/drawing/2014/main" val="3551753060"/>
                    </a:ext>
                  </a:extLst>
                </a:gridCol>
                <a:gridCol w="1391096">
                  <a:extLst>
                    <a:ext uri="{9D8B030D-6E8A-4147-A177-3AD203B41FA5}">
                      <a16:colId xmlns:a16="http://schemas.microsoft.com/office/drawing/2014/main" val="1127190007"/>
                    </a:ext>
                  </a:extLst>
                </a:gridCol>
                <a:gridCol w="1391096">
                  <a:extLst>
                    <a:ext uri="{9D8B030D-6E8A-4147-A177-3AD203B41FA5}">
                      <a16:colId xmlns:a16="http://schemas.microsoft.com/office/drawing/2014/main" val="1733601890"/>
                    </a:ext>
                  </a:extLst>
                </a:gridCol>
              </a:tblGrid>
              <a:tr h="786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시군구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축제명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개최 장소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축제  시작일자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축제 종료 일자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축제 내용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17507"/>
                  </a:ext>
                </a:extLst>
              </a:tr>
              <a:tr h="8354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난설헌문화제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허균허난설헌기념공원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2019-04-27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2019-04-28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제례 및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난설헌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시문학상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시상식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인형극 공연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난설헌 글짓기 대회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솔밭 들차회 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614077"/>
                  </a:ext>
                </a:extLst>
              </a:tr>
              <a:tr h="488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삼척시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삼척황영조국제마라톤대회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엑스포광장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2018-04-22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2018-04-22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5Km,10Km,Half, Full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245062"/>
                  </a:ext>
                </a:extLst>
              </a:tr>
              <a:tr h="488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인제군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진동계곡산나물축제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강원도 인제군 기린면 진동리 농촌체험학교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2019-05-18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2019-05-19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공연행사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체험행사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특산품 판매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21164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4256491" y="5630250"/>
            <a:ext cx="2270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&lt;&lt; &lt; </a:t>
            </a:r>
            <a:r>
              <a:rPr lang="en-US" altLang="ko-KR" sz="2000" b="1" dirty="0" smtClean="0"/>
              <a:t>1</a:t>
            </a:r>
            <a:r>
              <a:rPr lang="ko-KR" altLang="en-US" sz="1600"/>
              <a:t> </a:t>
            </a:r>
            <a:r>
              <a:rPr lang="en-US" altLang="ko-KR" sz="1600" smtClean="0"/>
              <a:t>2 3 4 5 &gt; &gt;&gt; </a:t>
            </a:r>
            <a:endParaRPr lang="ko-KR" altLang="en-US" sz="16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7779657" y="5362306"/>
            <a:ext cx="1785258" cy="76448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더블 </a:t>
            </a:r>
            <a:r>
              <a:rPr lang="ko-KR" altLang="en-US" dirty="0" err="1" smtClean="0"/>
              <a:t>클릭시</a:t>
            </a:r>
            <a:r>
              <a:rPr lang="en-US" altLang="ko-KR" smtClean="0"/>
              <a:t>!</a:t>
            </a:r>
          </a:p>
          <a:p>
            <a:pPr algn="ctr"/>
            <a:r>
              <a:rPr lang="ko-KR" altLang="en-US" smtClean="0"/>
              <a:t>폼 이동</a:t>
            </a:r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2154122" y="533743"/>
            <a:ext cx="1454728" cy="261610"/>
            <a:chOff x="10166465" y="4646815"/>
            <a:chExt cx="1454728" cy="261610"/>
          </a:xfrm>
        </p:grpSpPr>
        <p:sp>
          <p:nvSpPr>
            <p:cNvPr id="52" name="타원 51"/>
            <p:cNvSpPr/>
            <p:nvPr/>
          </p:nvSpPr>
          <p:spPr>
            <a:xfrm>
              <a:off x="10166465" y="4655128"/>
              <a:ext cx="224444" cy="224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10216342" y="4705005"/>
              <a:ext cx="124690" cy="124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415847" y="4646815"/>
              <a:ext cx="12053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축제</a:t>
              </a:r>
              <a:endParaRPr lang="ko-KR" altLang="en-US" sz="11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334865" y="530101"/>
            <a:ext cx="1454728" cy="261610"/>
            <a:chOff x="10166465" y="4646815"/>
            <a:chExt cx="1454728" cy="261610"/>
          </a:xfrm>
        </p:grpSpPr>
        <p:sp>
          <p:nvSpPr>
            <p:cNvPr id="57" name="타원 56"/>
            <p:cNvSpPr/>
            <p:nvPr/>
          </p:nvSpPr>
          <p:spPr>
            <a:xfrm>
              <a:off x="10166465" y="4655128"/>
              <a:ext cx="224444" cy="224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415847" y="4646815"/>
              <a:ext cx="12053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관광지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490670" y="537847"/>
            <a:ext cx="1592825" cy="261610"/>
            <a:chOff x="10166465" y="4644440"/>
            <a:chExt cx="1592825" cy="261610"/>
          </a:xfrm>
        </p:grpSpPr>
        <p:sp>
          <p:nvSpPr>
            <p:cNvPr id="60" name="타원 59"/>
            <p:cNvSpPr/>
            <p:nvPr/>
          </p:nvSpPr>
          <p:spPr>
            <a:xfrm>
              <a:off x="10166465" y="4655128"/>
              <a:ext cx="224444" cy="224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553944" y="4644440"/>
              <a:ext cx="12053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smtClean="0"/>
                <a:t>맛집</a:t>
              </a:r>
              <a:endParaRPr lang="ko-KR" altLang="en-US" sz="1100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65575" y="231124"/>
            <a:ext cx="3343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검색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5970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931025" y="1014153"/>
            <a:ext cx="8927870" cy="4862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10232967" y="2236124"/>
            <a:ext cx="1205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171" name="직사각형 170"/>
          <p:cNvSpPr/>
          <p:nvPr/>
        </p:nvSpPr>
        <p:spPr>
          <a:xfrm>
            <a:off x="931025" y="1014153"/>
            <a:ext cx="8927870" cy="29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리뷰 등록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9937566" y="1434691"/>
            <a:ext cx="1903616" cy="29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10482349" y="3741826"/>
            <a:ext cx="1138844" cy="473826"/>
          </a:xfrm>
          <a:prstGeom prst="roundRect">
            <a:avLst/>
          </a:prstGeom>
          <a:solidFill>
            <a:srgbClr val="F3F3F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등록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4349933" y="1311307"/>
            <a:ext cx="160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리뷰 등록</a:t>
            </a:r>
            <a:endParaRPr lang="ko-KR" altLang="en-US" sz="2400" b="1" dirty="0"/>
          </a:p>
        </p:txBody>
      </p:sp>
      <p:grpSp>
        <p:nvGrpSpPr>
          <p:cNvPr id="178" name="그룹 177"/>
          <p:cNvGrpSpPr/>
          <p:nvPr/>
        </p:nvGrpSpPr>
        <p:grpSpPr>
          <a:xfrm>
            <a:off x="9937566" y="2957073"/>
            <a:ext cx="1903616" cy="290945"/>
            <a:chOff x="9958646" y="2959331"/>
            <a:chExt cx="1903616" cy="290945"/>
          </a:xfrm>
        </p:grpSpPr>
        <p:sp>
          <p:nvSpPr>
            <p:cNvPr id="176" name="직사각형 175"/>
            <p:cNvSpPr/>
            <p:nvPr/>
          </p:nvSpPr>
          <p:spPr>
            <a:xfrm>
              <a:off x="9958646" y="2959331"/>
              <a:ext cx="1903616" cy="290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11546378" y="2959331"/>
              <a:ext cx="315884" cy="2909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▼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4" name="모서리가 둥근 직사각형 183"/>
          <p:cNvSpPr/>
          <p:nvPr/>
        </p:nvSpPr>
        <p:spPr>
          <a:xfrm>
            <a:off x="1154013" y="4204731"/>
            <a:ext cx="1663077" cy="473826"/>
          </a:xfrm>
          <a:prstGeom prst="roundRect">
            <a:avLst/>
          </a:prstGeom>
          <a:solidFill>
            <a:srgbClr val="F3F3F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이미지 등록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2817090" y="4204731"/>
            <a:ext cx="1580673" cy="473826"/>
          </a:xfrm>
          <a:prstGeom prst="roundRect">
            <a:avLst/>
          </a:prstGeom>
          <a:solidFill>
            <a:srgbClr val="F3F3F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삭제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186" name="그림 1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14" y="1954263"/>
            <a:ext cx="3243749" cy="22532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0" name="그룹 189"/>
          <p:cNvGrpSpPr/>
          <p:nvPr/>
        </p:nvGrpSpPr>
        <p:grpSpPr>
          <a:xfrm>
            <a:off x="10166465" y="4646815"/>
            <a:ext cx="1454728" cy="261610"/>
            <a:chOff x="10166465" y="4646815"/>
            <a:chExt cx="1454728" cy="261610"/>
          </a:xfrm>
        </p:grpSpPr>
        <p:sp>
          <p:nvSpPr>
            <p:cNvPr id="187" name="타원 186"/>
            <p:cNvSpPr/>
            <p:nvPr/>
          </p:nvSpPr>
          <p:spPr>
            <a:xfrm>
              <a:off x="10166465" y="4655128"/>
              <a:ext cx="224444" cy="224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10216342" y="4705005"/>
              <a:ext cx="124690" cy="124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0415847" y="4646815"/>
              <a:ext cx="12053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label</a:t>
              </a:r>
              <a:endParaRPr lang="ko-KR" altLang="en-US" sz="1100" dirty="0"/>
            </a:p>
          </p:txBody>
        </p:sp>
      </p:grpSp>
      <p:grpSp>
        <p:nvGrpSpPr>
          <p:cNvPr id="191" name="그룹 190"/>
          <p:cNvGrpSpPr/>
          <p:nvPr/>
        </p:nvGrpSpPr>
        <p:grpSpPr>
          <a:xfrm>
            <a:off x="10166465" y="5004262"/>
            <a:ext cx="1454728" cy="261610"/>
            <a:chOff x="10166465" y="4646815"/>
            <a:chExt cx="1454728" cy="261610"/>
          </a:xfrm>
        </p:grpSpPr>
        <p:sp>
          <p:nvSpPr>
            <p:cNvPr id="192" name="타원 191"/>
            <p:cNvSpPr/>
            <p:nvPr/>
          </p:nvSpPr>
          <p:spPr>
            <a:xfrm>
              <a:off x="10166465" y="4655128"/>
              <a:ext cx="224444" cy="224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0415847" y="4646815"/>
              <a:ext cx="12053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label</a:t>
              </a:r>
              <a:endParaRPr lang="ko-KR" altLang="en-US" sz="1100" dirty="0"/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0099963" y="5397160"/>
            <a:ext cx="1205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ym typeface="Wingdings" panose="05000000000000000000" pitchFamily="2" charset="2"/>
              </a:rPr>
              <a:t> </a:t>
            </a:r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196" name="TextBox 195"/>
          <p:cNvSpPr txBox="1"/>
          <p:nvPr/>
        </p:nvSpPr>
        <p:spPr>
          <a:xfrm>
            <a:off x="10099963" y="5654854"/>
            <a:ext cx="1205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ym typeface="Wingdings" panose="05000000000000000000" pitchFamily="2" charset="2"/>
              </a:rPr>
              <a:t> </a:t>
            </a:r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76386" y="5088710"/>
            <a:ext cx="1777506" cy="461290"/>
          </a:xfrm>
          <a:prstGeom prst="roundRect">
            <a:avLst/>
          </a:prstGeom>
          <a:solidFill>
            <a:srgbClr val="F3F3F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등록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394960" y="5100586"/>
            <a:ext cx="1777506" cy="461290"/>
          </a:xfrm>
          <a:prstGeom prst="roundRect">
            <a:avLst/>
          </a:prstGeom>
          <a:solidFill>
            <a:srgbClr val="F3F3F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취소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51219" y="1960200"/>
            <a:ext cx="1205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관광지</a:t>
            </a:r>
            <a:endParaRPr lang="ko-KR" altLang="en-US" sz="1100" dirty="0"/>
          </a:p>
        </p:txBody>
      </p:sp>
      <p:sp>
        <p:nvSpPr>
          <p:cNvPr id="29" name="직사각형 28"/>
          <p:cNvSpPr/>
          <p:nvPr/>
        </p:nvSpPr>
        <p:spPr>
          <a:xfrm>
            <a:off x="5515658" y="2418103"/>
            <a:ext cx="2791336" cy="1062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20753" y="2448232"/>
            <a:ext cx="1205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내용</a:t>
            </a:r>
            <a:endParaRPr lang="ko-KR" altLang="en-US" sz="11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989" y="3968336"/>
            <a:ext cx="440861" cy="4408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492" y="3968336"/>
            <a:ext cx="440861" cy="4408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995" y="3968336"/>
            <a:ext cx="440861" cy="4408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498" y="3968336"/>
            <a:ext cx="440861" cy="4408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987" y="3968336"/>
            <a:ext cx="440861" cy="4408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3" name="TextBox 42"/>
          <p:cNvSpPr txBox="1"/>
          <p:nvPr/>
        </p:nvSpPr>
        <p:spPr>
          <a:xfrm>
            <a:off x="4686727" y="4042492"/>
            <a:ext cx="54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리뷰</a:t>
            </a:r>
            <a:endParaRPr lang="ko-KR" altLang="en-US" sz="11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5515658" y="1954263"/>
            <a:ext cx="1903616" cy="290945"/>
            <a:chOff x="9958646" y="2959331"/>
            <a:chExt cx="1903616" cy="290945"/>
          </a:xfrm>
        </p:grpSpPr>
        <p:sp>
          <p:nvSpPr>
            <p:cNvPr id="45" name="직사각형 44"/>
            <p:cNvSpPr/>
            <p:nvPr/>
          </p:nvSpPr>
          <p:spPr>
            <a:xfrm>
              <a:off x="9958646" y="2959331"/>
              <a:ext cx="1903616" cy="290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1546378" y="2959331"/>
              <a:ext cx="315884" cy="2909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▼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703763" y="3541876"/>
            <a:ext cx="2090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ym typeface="Wingdings" panose="05000000000000000000" pitchFamily="2" charset="2"/>
              </a:rPr>
              <a:t> </a:t>
            </a:r>
            <a:r>
              <a:rPr lang="ko-KR" altLang="en-US" sz="1400" smtClean="0"/>
              <a:t>공개</a:t>
            </a:r>
            <a:r>
              <a:rPr lang="en-US" altLang="ko-KR" sz="1400" smtClean="0"/>
              <a:t>         </a:t>
            </a:r>
            <a:r>
              <a:rPr lang="en-US" altLang="ko-KR" sz="1400">
                <a:sym typeface="Wingdings" panose="05000000000000000000" pitchFamily="2" charset="2"/>
              </a:rPr>
              <a:t> </a:t>
            </a:r>
            <a:r>
              <a:rPr lang="ko-KR" altLang="en-US" sz="1400" smtClean="0"/>
              <a:t>비공개</a:t>
            </a:r>
            <a:endParaRPr lang="ko-KR" altLang="en-US" sz="1400"/>
          </a:p>
        </p:txBody>
      </p:sp>
      <p:sp>
        <p:nvSpPr>
          <p:cNvPr id="52" name="TextBox 51"/>
          <p:cNvSpPr txBox="1"/>
          <p:nvPr/>
        </p:nvSpPr>
        <p:spPr>
          <a:xfrm>
            <a:off x="4620753" y="3564960"/>
            <a:ext cx="843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공개 여부</a:t>
            </a:r>
            <a:endParaRPr lang="ko-KR" alt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410774" y="364988"/>
            <a:ext cx="2406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리뷰</a:t>
            </a:r>
            <a:endParaRPr lang="en-US" altLang="ko-KR" sz="2800" b="1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4061150" y="182698"/>
            <a:ext cx="311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smtClean="0"/>
              <a:t>리뷰폼은 </a:t>
            </a:r>
            <a:r>
              <a:rPr lang="en-US" altLang="ko-KR" dirty="0" smtClean="0"/>
              <a:t>multipage </a:t>
            </a:r>
            <a:r>
              <a:rPr lang="ko-KR" altLang="en-US" smtClean="0"/>
              <a:t>사용해서 한 폼으로 다 디자인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7649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931025" y="1014153"/>
            <a:ext cx="8927870" cy="4862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10232967" y="2236124"/>
            <a:ext cx="1205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171" name="직사각형 170"/>
          <p:cNvSpPr/>
          <p:nvPr/>
        </p:nvSpPr>
        <p:spPr>
          <a:xfrm>
            <a:off x="931025" y="1014153"/>
            <a:ext cx="8927870" cy="29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리뷰 등록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9937566" y="1434691"/>
            <a:ext cx="1903616" cy="29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10482349" y="3741826"/>
            <a:ext cx="1138844" cy="473826"/>
          </a:xfrm>
          <a:prstGeom prst="roundRect">
            <a:avLst/>
          </a:prstGeom>
          <a:solidFill>
            <a:srgbClr val="F3F3F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등록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4349933" y="1311307"/>
            <a:ext cx="160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리뷰 등록</a:t>
            </a:r>
            <a:endParaRPr lang="ko-KR" altLang="en-US" sz="2400" b="1" dirty="0"/>
          </a:p>
        </p:txBody>
      </p:sp>
      <p:grpSp>
        <p:nvGrpSpPr>
          <p:cNvPr id="178" name="그룹 177"/>
          <p:cNvGrpSpPr/>
          <p:nvPr/>
        </p:nvGrpSpPr>
        <p:grpSpPr>
          <a:xfrm>
            <a:off x="9937566" y="2957073"/>
            <a:ext cx="1903616" cy="290945"/>
            <a:chOff x="9958646" y="2959331"/>
            <a:chExt cx="1903616" cy="290945"/>
          </a:xfrm>
        </p:grpSpPr>
        <p:sp>
          <p:nvSpPr>
            <p:cNvPr id="176" name="직사각형 175"/>
            <p:cNvSpPr/>
            <p:nvPr/>
          </p:nvSpPr>
          <p:spPr>
            <a:xfrm>
              <a:off x="9958646" y="2959331"/>
              <a:ext cx="1903616" cy="290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11546378" y="2959331"/>
              <a:ext cx="315884" cy="2909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▼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4" name="모서리가 둥근 직사각형 183"/>
          <p:cNvSpPr/>
          <p:nvPr/>
        </p:nvSpPr>
        <p:spPr>
          <a:xfrm>
            <a:off x="1131561" y="4099536"/>
            <a:ext cx="1663077" cy="473826"/>
          </a:xfrm>
          <a:prstGeom prst="roundRect">
            <a:avLst/>
          </a:prstGeom>
          <a:solidFill>
            <a:srgbClr val="F3F3F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이미지 등록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2794638" y="4099536"/>
            <a:ext cx="1580673" cy="473826"/>
          </a:xfrm>
          <a:prstGeom prst="roundRect">
            <a:avLst/>
          </a:prstGeom>
          <a:solidFill>
            <a:srgbClr val="F3F3F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삭제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186" name="그림 1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97" y="1830404"/>
            <a:ext cx="3250724" cy="226913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0" name="그룹 189"/>
          <p:cNvGrpSpPr/>
          <p:nvPr/>
        </p:nvGrpSpPr>
        <p:grpSpPr>
          <a:xfrm>
            <a:off x="10166465" y="4646815"/>
            <a:ext cx="1454728" cy="261610"/>
            <a:chOff x="10166465" y="4646815"/>
            <a:chExt cx="1454728" cy="261610"/>
          </a:xfrm>
        </p:grpSpPr>
        <p:sp>
          <p:nvSpPr>
            <p:cNvPr id="187" name="타원 186"/>
            <p:cNvSpPr/>
            <p:nvPr/>
          </p:nvSpPr>
          <p:spPr>
            <a:xfrm>
              <a:off x="10166465" y="4655128"/>
              <a:ext cx="224444" cy="224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10216342" y="4705005"/>
              <a:ext cx="124690" cy="124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0415847" y="4646815"/>
              <a:ext cx="12053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label</a:t>
              </a:r>
              <a:endParaRPr lang="ko-KR" altLang="en-US" sz="1100" dirty="0"/>
            </a:p>
          </p:txBody>
        </p:sp>
      </p:grpSp>
      <p:grpSp>
        <p:nvGrpSpPr>
          <p:cNvPr id="191" name="그룹 190"/>
          <p:cNvGrpSpPr/>
          <p:nvPr/>
        </p:nvGrpSpPr>
        <p:grpSpPr>
          <a:xfrm>
            <a:off x="10166465" y="5004262"/>
            <a:ext cx="1454728" cy="261610"/>
            <a:chOff x="10166465" y="4646815"/>
            <a:chExt cx="1454728" cy="261610"/>
          </a:xfrm>
        </p:grpSpPr>
        <p:sp>
          <p:nvSpPr>
            <p:cNvPr id="192" name="타원 191"/>
            <p:cNvSpPr/>
            <p:nvPr/>
          </p:nvSpPr>
          <p:spPr>
            <a:xfrm>
              <a:off x="10166465" y="4655128"/>
              <a:ext cx="224444" cy="224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0415847" y="4646815"/>
              <a:ext cx="12053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label</a:t>
              </a:r>
              <a:endParaRPr lang="ko-KR" altLang="en-US" sz="1100" dirty="0"/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0099963" y="5397160"/>
            <a:ext cx="1205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ym typeface="Wingdings" panose="05000000000000000000" pitchFamily="2" charset="2"/>
              </a:rPr>
              <a:t> </a:t>
            </a:r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196" name="TextBox 195"/>
          <p:cNvSpPr txBox="1"/>
          <p:nvPr/>
        </p:nvSpPr>
        <p:spPr>
          <a:xfrm>
            <a:off x="10099963" y="5654854"/>
            <a:ext cx="1205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ym typeface="Wingdings" panose="05000000000000000000" pitchFamily="2" charset="2"/>
              </a:rPr>
              <a:t> </a:t>
            </a:r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512249" y="5092753"/>
            <a:ext cx="1777506" cy="461290"/>
          </a:xfrm>
          <a:prstGeom prst="roundRect">
            <a:avLst/>
          </a:prstGeom>
          <a:solidFill>
            <a:srgbClr val="F3F3F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등록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530823" y="5104629"/>
            <a:ext cx="1777506" cy="461290"/>
          </a:xfrm>
          <a:prstGeom prst="roundRect">
            <a:avLst/>
          </a:prstGeom>
          <a:solidFill>
            <a:srgbClr val="F3F3F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취소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51219" y="1960200"/>
            <a:ext cx="1205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음식점</a:t>
            </a:r>
            <a:endParaRPr lang="ko-KR" altLang="en-US" sz="1100" dirty="0"/>
          </a:p>
        </p:txBody>
      </p:sp>
      <p:sp>
        <p:nvSpPr>
          <p:cNvPr id="29" name="직사각형 28"/>
          <p:cNvSpPr/>
          <p:nvPr/>
        </p:nvSpPr>
        <p:spPr>
          <a:xfrm>
            <a:off x="5515658" y="2828525"/>
            <a:ext cx="2791336" cy="7133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20753" y="2423734"/>
            <a:ext cx="1205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메뉴</a:t>
            </a:r>
            <a:endParaRPr lang="ko-KR" altLang="en-US" sz="11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989" y="3968336"/>
            <a:ext cx="440861" cy="4408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492" y="3968336"/>
            <a:ext cx="440861" cy="4408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995" y="3968336"/>
            <a:ext cx="440861" cy="4408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498" y="3968336"/>
            <a:ext cx="440861" cy="4408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987" y="3968336"/>
            <a:ext cx="440861" cy="4408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3" name="TextBox 42"/>
          <p:cNvSpPr txBox="1"/>
          <p:nvPr/>
        </p:nvSpPr>
        <p:spPr>
          <a:xfrm>
            <a:off x="4686727" y="4042492"/>
            <a:ext cx="54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리뷰</a:t>
            </a:r>
            <a:endParaRPr lang="ko-KR" altLang="en-US" sz="11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5515658" y="1954263"/>
            <a:ext cx="1903616" cy="290945"/>
            <a:chOff x="9958646" y="2959331"/>
            <a:chExt cx="1903616" cy="290945"/>
          </a:xfrm>
        </p:grpSpPr>
        <p:sp>
          <p:nvSpPr>
            <p:cNvPr id="45" name="직사각형 44"/>
            <p:cNvSpPr/>
            <p:nvPr/>
          </p:nvSpPr>
          <p:spPr>
            <a:xfrm>
              <a:off x="9958646" y="2959331"/>
              <a:ext cx="1903616" cy="290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1546378" y="2959331"/>
              <a:ext cx="315884" cy="2909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▼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703763" y="3541876"/>
            <a:ext cx="2090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ym typeface="Wingdings" panose="05000000000000000000" pitchFamily="2" charset="2"/>
              </a:rPr>
              <a:t> </a:t>
            </a:r>
            <a:r>
              <a:rPr lang="ko-KR" altLang="en-US" sz="1400" smtClean="0"/>
              <a:t>공개</a:t>
            </a:r>
            <a:r>
              <a:rPr lang="en-US" altLang="ko-KR" sz="1400" smtClean="0"/>
              <a:t>         </a:t>
            </a:r>
            <a:r>
              <a:rPr lang="en-US" altLang="ko-KR" sz="1400">
                <a:sym typeface="Wingdings" panose="05000000000000000000" pitchFamily="2" charset="2"/>
              </a:rPr>
              <a:t> </a:t>
            </a:r>
            <a:r>
              <a:rPr lang="ko-KR" altLang="en-US" sz="1400" smtClean="0"/>
              <a:t>비공개</a:t>
            </a:r>
            <a:endParaRPr lang="ko-KR" altLang="en-US" sz="1400"/>
          </a:p>
        </p:txBody>
      </p:sp>
      <p:sp>
        <p:nvSpPr>
          <p:cNvPr id="52" name="TextBox 51"/>
          <p:cNvSpPr txBox="1"/>
          <p:nvPr/>
        </p:nvSpPr>
        <p:spPr>
          <a:xfrm>
            <a:off x="4620753" y="3564960"/>
            <a:ext cx="843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공개 여부</a:t>
            </a:r>
            <a:endParaRPr lang="ko-KR" altLang="en-US" sz="1100" dirty="0"/>
          </a:p>
        </p:txBody>
      </p:sp>
      <p:sp>
        <p:nvSpPr>
          <p:cNvPr id="42" name="직사각형 41"/>
          <p:cNvSpPr/>
          <p:nvPr/>
        </p:nvSpPr>
        <p:spPr>
          <a:xfrm>
            <a:off x="5496512" y="2422137"/>
            <a:ext cx="1922762" cy="311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05415" y="2892724"/>
            <a:ext cx="1205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내용</a:t>
            </a:r>
            <a:endParaRPr lang="ko-KR" altLang="en-US" sz="11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6515535" y="5096750"/>
            <a:ext cx="1777506" cy="461290"/>
          </a:xfrm>
          <a:prstGeom prst="roundRect">
            <a:avLst/>
          </a:prstGeom>
          <a:solidFill>
            <a:srgbClr val="F3F3F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초기화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020" y="3975072"/>
            <a:ext cx="440861" cy="4408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0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931025" y="1014153"/>
            <a:ext cx="8927870" cy="4862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10232967" y="2236124"/>
            <a:ext cx="1205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171" name="직사각형 170"/>
          <p:cNvSpPr/>
          <p:nvPr/>
        </p:nvSpPr>
        <p:spPr>
          <a:xfrm>
            <a:off x="931025" y="1014153"/>
            <a:ext cx="8927870" cy="29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지도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9958646" y="1413164"/>
            <a:ext cx="1903616" cy="29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9717577" y="533631"/>
            <a:ext cx="1903616" cy="29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10075025" y="3657600"/>
            <a:ext cx="1138844" cy="473826"/>
          </a:xfrm>
          <a:prstGeom prst="roundRect">
            <a:avLst/>
          </a:prstGeom>
          <a:solidFill>
            <a:srgbClr val="F3F3F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등록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753303" y="550256"/>
            <a:ext cx="964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ID : </a:t>
            </a:r>
            <a:endParaRPr lang="ko-KR" altLang="en-US" sz="1100" dirty="0"/>
          </a:p>
        </p:txBody>
      </p:sp>
      <p:grpSp>
        <p:nvGrpSpPr>
          <p:cNvPr id="178" name="그룹 177"/>
          <p:cNvGrpSpPr/>
          <p:nvPr/>
        </p:nvGrpSpPr>
        <p:grpSpPr>
          <a:xfrm>
            <a:off x="9958646" y="2959331"/>
            <a:ext cx="1903616" cy="290945"/>
            <a:chOff x="9958646" y="2959331"/>
            <a:chExt cx="1903616" cy="290945"/>
          </a:xfrm>
        </p:grpSpPr>
        <p:sp>
          <p:nvSpPr>
            <p:cNvPr id="176" name="직사각형 175"/>
            <p:cNvSpPr/>
            <p:nvPr/>
          </p:nvSpPr>
          <p:spPr>
            <a:xfrm>
              <a:off x="9958646" y="2959331"/>
              <a:ext cx="1903616" cy="290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11546378" y="2959331"/>
              <a:ext cx="315884" cy="2909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▼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4" name="모서리가 둥근 직사각형 183"/>
          <p:cNvSpPr/>
          <p:nvPr/>
        </p:nvSpPr>
        <p:spPr>
          <a:xfrm>
            <a:off x="3566160" y="5262818"/>
            <a:ext cx="1138844" cy="473826"/>
          </a:xfrm>
          <a:prstGeom prst="roundRect">
            <a:avLst/>
          </a:prstGeom>
          <a:solidFill>
            <a:srgbClr val="F3F3F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등록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4825538" y="5265872"/>
            <a:ext cx="1138844" cy="473826"/>
          </a:xfrm>
          <a:prstGeom prst="roundRect">
            <a:avLst/>
          </a:prstGeom>
          <a:solidFill>
            <a:srgbClr val="F3F3F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등록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pic>
        <p:nvPicPr>
          <p:cNvPr id="186" name="그림 1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86" y="1524141"/>
            <a:ext cx="4886596" cy="341837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0" name="그룹 189"/>
          <p:cNvGrpSpPr/>
          <p:nvPr/>
        </p:nvGrpSpPr>
        <p:grpSpPr>
          <a:xfrm>
            <a:off x="10166465" y="4646815"/>
            <a:ext cx="1454728" cy="261610"/>
            <a:chOff x="10166465" y="4646815"/>
            <a:chExt cx="1454728" cy="261610"/>
          </a:xfrm>
        </p:grpSpPr>
        <p:sp>
          <p:nvSpPr>
            <p:cNvPr id="187" name="타원 186"/>
            <p:cNvSpPr/>
            <p:nvPr/>
          </p:nvSpPr>
          <p:spPr>
            <a:xfrm>
              <a:off x="10166465" y="4655128"/>
              <a:ext cx="224444" cy="224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10216342" y="4705005"/>
              <a:ext cx="124690" cy="124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0415847" y="4646815"/>
              <a:ext cx="12053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label</a:t>
              </a:r>
              <a:endParaRPr lang="ko-KR" altLang="en-US" sz="1100" dirty="0"/>
            </a:p>
          </p:txBody>
        </p:sp>
      </p:grpSp>
      <p:grpSp>
        <p:nvGrpSpPr>
          <p:cNvPr id="191" name="그룹 190"/>
          <p:cNvGrpSpPr/>
          <p:nvPr/>
        </p:nvGrpSpPr>
        <p:grpSpPr>
          <a:xfrm>
            <a:off x="10166465" y="5004262"/>
            <a:ext cx="1454728" cy="261610"/>
            <a:chOff x="10166465" y="4646815"/>
            <a:chExt cx="1454728" cy="261610"/>
          </a:xfrm>
        </p:grpSpPr>
        <p:sp>
          <p:nvSpPr>
            <p:cNvPr id="192" name="타원 191"/>
            <p:cNvSpPr/>
            <p:nvPr/>
          </p:nvSpPr>
          <p:spPr>
            <a:xfrm>
              <a:off x="10166465" y="4655128"/>
              <a:ext cx="224444" cy="224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0415847" y="4646815"/>
              <a:ext cx="12053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label</a:t>
              </a:r>
              <a:endParaRPr lang="ko-KR" altLang="en-US" sz="1100" dirty="0"/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0099963" y="5397160"/>
            <a:ext cx="1205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ym typeface="Wingdings" panose="05000000000000000000" pitchFamily="2" charset="2"/>
              </a:rPr>
              <a:t> </a:t>
            </a:r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196" name="TextBox 195"/>
          <p:cNvSpPr txBox="1"/>
          <p:nvPr/>
        </p:nvSpPr>
        <p:spPr>
          <a:xfrm>
            <a:off x="10099963" y="5654854"/>
            <a:ext cx="1205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ym typeface="Wingdings" panose="05000000000000000000" pitchFamily="2" charset="2"/>
              </a:rPr>
              <a:t> </a:t>
            </a:r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4705004" y="259136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마우스 휠 또는 폼 사용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8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4737269" y="782264"/>
            <a:ext cx="3894016" cy="4862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10232967" y="2236124"/>
            <a:ext cx="1205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171" name="직사각형 170"/>
          <p:cNvSpPr/>
          <p:nvPr/>
        </p:nvSpPr>
        <p:spPr>
          <a:xfrm>
            <a:off x="4737269" y="782264"/>
            <a:ext cx="3894016" cy="29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등록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9958646" y="1413164"/>
            <a:ext cx="1903616" cy="29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10075025" y="3657600"/>
            <a:ext cx="1138844" cy="473826"/>
          </a:xfrm>
          <a:prstGeom prst="roundRect">
            <a:avLst/>
          </a:prstGeom>
          <a:solidFill>
            <a:srgbClr val="F3F3F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등록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grpSp>
        <p:nvGrpSpPr>
          <p:cNvPr id="178" name="그룹 177"/>
          <p:cNvGrpSpPr/>
          <p:nvPr/>
        </p:nvGrpSpPr>
        <p:grpSpPr>
          <a:xfrm>
            <a:off x="9958646" y="2959331"/>
            <a:ext cx="1903616" cy="290945"/>
            <a:chOff x="9958646" y="2959331"/>
            <a:chExt cx="1903616" cy="290945"/>
          </a:xfrm>
        </p:grpSpPr>
        <p:sp>
          <p:nvSpPr>
            <p:cNvPr id="176" name="직사각형 175"/>
            <p:cNvSpPr/>
            <p:nvPr/>
          </p:nvSpPr>
          <p:spPr>
            <a:xfrm>
              <a:off x="9958646" y="2959331"/>
              <a:ext cx="1903616" cy="290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11546378" y="2959331"/>
              <a:ext cx="315884" cy="2909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▼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0" name="그룹 189"/>
          <p:cNvGrpSpPr/>
          <p:nvPr/>
        </p:nvGrpSpPr>
        <p:grpSpPr>
          <a:xfrm>
            <a:off x="10166465" y="4646815"/>
            <a:ext cx="1454728" cy="261610"/>
            <a:chOff x="10166465" y="4646815"/>
            <a:chExt cx="1454728" cy="261610"/>
          </a:xfrm>
        </p:grpSpPr>
        <p:sp>
          <p:nvSpPr>
            <p:cNvPr id="187" name="타원 186"/>
            <p:cNvSpPr/>
            <p:nvPr/>
          </p:nvSpPr>
          <p:spPr>
            <a:xfrm>
              <a:off x="10166465" y="4655128"/>
              <a:ext cx="224444" cy="224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10216342" y="4705005"/>
              <a:ext cx="124690" cy="124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0415847" y="4646815"/>
              <a:ext cx="12053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label</a:t>
              </a:r>
              <a:endParaRPr lang="ko-KR" altLang="en-US" sz="1100" dirty="0"/>
            </a:p>
          </p:txBody>
        </p:sp>
      </p:grpSp>
      <p:grpSp>
        <p:nvGrpSpPr>
          <p:cNvPr id="191" name="그룹 190"/>
          <p:cNvGrpSpPr/>
          <p:nvPr/>
        </p:nvGrpSpPr>
        <p:grpSpPr>
          <a:xfrm>
            <a:off x="10166465" y="5004262"/>
            <a:ext cx="1454728" cy="261610"/>
            <a:chOff x="10166465" y="4646815"/>
            <a:chExt cx="1454728" cy="261610"/>
          </a:xfrm>
        </p:grpSpPr>
        <p:sp>
          <p:nvSpPr>
            <p:cNvPr id="192" name="타원 191"/>
            <p:cNvSpPr/>
            <p:nvPr/>
          </p:nvSpPr>
          <p:spPr>
            <a:xfrm>
              <a:off x="10166465" y="4655128"/>
              <a:ext cx="224444" cy="224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0415847" y="4646815"/>
              <a:ext cx="12053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label</a:t>
              </a:r>
              <a:endParaRPr lang="ko-KR" altLang="en-US" sz="1100" dirty="0"/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0099963" y="5397160"/>
            <a:ext cx="1205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ym typeface="Wingdings" panose="05000000000000000000" pitchFamily="2" charset="2"/>
              </a:rPr>
              <a:t> </a:t>
            </a:r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196" name="TextBox 195"/>
          <p:cNvSpPr txBox="1"/>
          <p:nvPr/>
        </p:nvSpPr>
        <p:spPr>
          <a:xfrm>
            <a:off x="10099963" y="5654854"/>
            <a:ext cx="1205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ym typeface="Wingdings" panose="05000000000000000000" pitchFamily="2" charset="2"/>
              </a:rPr>
              <a:t> </a:t>
            </a:r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grpSp>
        <p:nvGrpSpPr>
          <p:cNvPr id="2" name="그룹 1"/>
          <p:cNvGrpSpPr/>
          <p:nvPr/>
        </p:nvGrpSpPr>
        <p:grpSpPr>
          <a:xfrm>
            <a:off x="5030393" y="3717028"/>
            <a:ext cx="1859114" cy="1684754"/>
            <a:chOff x="1145973" y="1773360"/>
            <a:chExt cx="3252055" cy="274295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1154278" y="4042492"/>
              <a:ext cx="1663077" cy="473826"/>
            </a:xfrm>
            <a:prstGeom prst="roundRect">
              <a:avLst/>
            </a:prstGeom>
            <a:solidFill>
              <a:srgbClr val="F3F3F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이미지 등록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2817355" y="4042492"/>
              <a:ext cx="1580673" cy="473826"/>
            </a:xfrm>
            <a:prstGeom prst="roundRect">
              <a:avLst/>
            </a:prstGeom>
            <a:solidFill>
              <a:srgbClr val="F3F3F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삭제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73" y="1773360"/>
              <a:ext cx="3250724" cy="22691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50" name="모서리가 둥근 직사각형 49"/>
          <p:cNvSpPr/>
          <p:nvPr/>
        </p:nvSpPr>
        <p:spPr>
          <a:xfrm>
            <a:off x="7016826" y="3772661"/>
            <a:ext cx="1182060" cy="348266"/>
          </a:xfrm>
          <a:prstGeom prst="roundRect">
            <a:avLst/>
          </a:prstGeom>
          <a:solidFill>
            <a:srgbClr val="F3F3F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등록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007208" y="4228171"/>
            <a:ext cx="1215991" cy="369635"/>
          </a:xfrm>
          <a:prstGeom prst="roundRect">
            <a:avLst/>
          </a:prstGeom>
          <a:solidFill>
            <a:srgbClr val="F3F3F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취소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23045" y="1374325"/>
            <a:ext cx="1205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시군구</a:t>
            </a:r>
            <a:endParaRPr lang="ko-KR" altLang="en-US" sz="1100" dirty="0"/>
          </a:p>
        </p:txBody>
      </p:sp>
      <p:grpSp>
        <p:nvGrpSpPr>
          <p:cNvPr id="61" name="그룹 60"/>
          <p:cNvGrpSpPr/>
          <p:nvPr/>
        </p:nvGrpSpPr>
        <p:grpSpPr>
          <a:xfrm>
            <a:off x="6049831" y="1375661"/>
            <a:ext cx="2190413" cy="290945"/>
            <a:chOff x="9958646" y="2959331"/>
            <a:chExt cx="1903616" cy="290945"/>
          </a:xfrm>
        </p:grpSpPr>
        <p:sp>
          <p:nvSpPr>
            <p:cNvPr id="62" name="직사각형 61"/>
            <p:cNvSpPr/>
            <p:nvPr/>
          </p:nvSpPr>
          <p:spPr>
            <a:xfrm>
              <a:off x="9958646" y="2959331"/>
              <a:ext cx="1903616" cy="290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1546378" y="2959331"/>
              <a:ext cx="315884" cy="2909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▼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923045" y="3285859"/>
            <a:ext cx="3300154" cy="309158"/>
            <a:chOff x="1116801" y="3502986"/>
            <a:chExt cx="2868055" cy="309158"/>
          </a:xfrm>
        </p:grpSpPr>
        <p:sp>
          <p:nvSpPr>
            <p:cNvPr id="69" name="TextBox 68"/>
            <p:cNvSpPr txBox="1"/>
            <p:nvPr/>
          </p:nvSpPr>
          <p:spPr>
            <a:xfrm>
              <a:off x="1116801" y="3550534"/>
              <a:ext cx="12053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카테고리</a:t>
              </a:r>
              <a:endParaRPr lang="ko-KR" altLang="en-US" sz="1100" dirty="0"/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2081240" y="3502986"/>
              <a:ext cx="1903616" cy="290945"/>
              <a:chOff x="9958646" y="2959331"/>
              <a:chExt cx="1903616" cy="290945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9958646" y="2959331"/>
                <a:ext cx="1903616" cy="2909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11546378" y="2959331"/>
                <a:ext cx="315884" cy="29094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▼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4870693" y="2264691"/>
            <a:ext cx="2415361" cy="311103"/>
            <a:chOff x="1104495" y="2095394"/>
            <a:chExt cx="2415361" cy="311103"/>
          </a:xfrm>
        </p:grpSpPr>
        <p:sp>
          <p:nvSpPr>
            <p:cNvPr id="66" name="직사각형 65"/>
            <p:cNvSpPr/>
            <p:nvPr/>
          </p:nvSpPr>
          <p:spPr>
            <a:xfrm>
              <a:off x="2261602" y="2095394"/>
              <a:ext cx="1258254" cy="311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104495" y="2136447"/>
              <a:ext cx="12053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음식점 이름</a:t>
              </a:r>
              <a:endParaRPr lang="ko-KR" altLang="en-US" sz="11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903899" y="2758837"/>
            <a:ext cx="3336345" cy="311103"/>
            <a:chOff x="1104495" y="2095394"/>
            <a:chExt cx="2899507" cy="311103"/>
          </a:xfrm>
        </p:grpSpPr>
        <p:sp>
          <p:nvSpPr>
            <p:cNvPr id="80" name="직사각형 79"/>
            <p:cNvSpPr/>
            <p:nvPr/>
          </p:nvSpPr>
          <p:spPr>
            <a:xfrm>
              <a:off x="2081240" y="2095394"/>
              <a:ext cx="1922762" cy="311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04495" y="2136447"/>
              <a:ext cx="12053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주요메뉴</a:t>
              </a:r>
              <a:endParaRPr lang="ko-KR" altLang="en-US" sz="1100" dirty="0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4903899" y="1774235"/>
            <a:ext cx="3336345" cy="311103"/>
            <a:chOff x="1104495" y="2095394"/>
            <a:chExt cx="2899507" cy="311103"/>
          </a:xfrm>
        </p:grpSpPr>
        <p:sp>
          <p:nvSpPr>
            <p:cNvPr id="83" name="직사각형 82"/>
            <p:cNvSpPr/>
            <p:nvPr/>
          </p:nvSpPr>
          <p:spPr>
            <a:xfrm>
              <a:off x="2081240" y="2095394"/>
              <a:ext cx="1922762" cy="311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04495" y="2136447"/>
              <a:ext cx="12053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주소</a:t>
              </a:r>
              <a:endParaRPr lang="ko-KR" altLang="en-US" sz="1100" dirty="0"/>
            </a:p>
          </p:txBody>
        </p:sp>
      </p:grpSp>
      <p:sp>
        <p:nvSpPr>
          <p:cNvPr id="85" name="모서리가 둥근 직사각형 84"/>
          <p:cNvSpPr/>
          <p:nvPr/>
        </p:nvSpPr>
        <p:spPr>
          <a:xfrm>
            <a:off x="7454319" y="2271109"/>
            <a:ext cx="819856" cy="288042"/>
          </a:xfrm>
          <a:prstGeom prst="roundRect">
            <a:avLst/>
          </a:prstGeom>
          <a:solidFill>
            <a:srgbClr val="F3F3F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중복 검사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7024253" y="4772294"/>
            <a:ext cx="1215991" cy="369635"/>
          </a:xfrm>
          <a:prstGeom prst="roundRect">
            <a:avLst/>
          </a:prstGeom>
          <a:solidFill>
            <a:srgbClr val="F3F3F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초기화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24323" y="791910"/>
            <a:ext cx="3894016" cy="3680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524323" y="791909"/>
            <a:ext cx="3894016" cy="29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등록 리스트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22703" y="1222487"/>
            <a:ext cx="3558599" cy="22272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78398" y="1319191"/>
            <a:ext cx="1205346" cy="986553"/>
            <a:chOff x="878398" y="1319191"/>
            <a:chExt cx="1205346" cy="986553"/>
          </a:xfrm>
        </p:grpSpPr>
        <p:sp>
          <p:nvSpPr>
            <p:cNvPr id="89" name="TextBox 88"/>
            <p:cNvSpPr txBox="1"/>
            <p:nvPr/>
          </p:nvSpPr>
          <p:spPr>
            <a:xfrm>
              <a:off x="878398" y="1319191"/>
              <a:ext cx="12053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축제</a:t>
              </a:r>
              <a:endParaRPr lang="ko-KR" altLang="en-US" sz="11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78398" y="1710309"/>
              <a:ext cx="12053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관광지</a:t>
              </a:r>
              <a:endParaRPr lang="ko-KR" altLang="en-US" sz="11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78398" y="2044134"/>
              <a:ext cx="12053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smtClean="0"/>
                <a:t>맛집</a:t>
              </a:r>
              <a:r>
                <a:rPr lang="en-US" altLang="ko-KR" sz="1100" smtClean="0"/>
                <a:t>	</a:t>
              </a:r>
              <a:endParaRPr lang="ko-KR" altLang="en-US" sz="1100" dirty="0"/>
            </a:p>
          </p:txBody>
        </p:sp>
        <p:cxnSp>
          <p:nvCxnSpPr>
            <p:cNvPr id="6" name="꺾인 연결선 5"/>
            <p:cNvCxnSpPr/>
            <p:nvPr/>
          </p:nvCxnSpPr>
          <p:spPr>
            <a:xfrm rot="10800000" flipV="1">
              <a:off x="922848" y="1424170"/>
              <a:ext cx="12700" cy="391118"/>
            </a:xfrm>
            <a:prstGeom prst="bentConnector3">
              <a:avLst>
                <a:gd name="adj1" fmla="val 130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꺾인 연결선 96"/>
            <p:cNvCxnSpPr/>
            <p:nvPr/>
          </p:nvCxnSpPr>
          <p:spPr>
            <a:xfrm rot="10800000" flipV="1">
              <a:off x="922848" y="1815288"/>
              <a:ext cx="12700" cy="391118"/>
            </a:xfrm>
            <a:prstGeom prst="bentConnector3">
              <a:avLst>
                <a:gd name="adj1" fmla="val 130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모서리가 둥근 직사각형 97"/>
          <p:cNvSpPr/>
          <p:nvPr/>
        </p:nvSpPr>
        <p:spPr>
          <a:xfrm>
            <a:off x="902321" y="3726445"/>
            <a:ext cx="1112529" cy="358314"/>
          </a:xfrm>
          <a:prstGeom prst="roundRect">
            <a:avLst/>
          </a:prstGeom>
          <a:solidFill>
            <a:srgbClr val="F3F3F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등록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3016502" y="2982156"/>
            <a:ext cx="1112529" cy="358314"/>
          </a:xfrm>
          <a:prstGeom prst="roundRect">
            <a:avLst/>
          </a:prstGeom>
          <a:solidFill>
            <a:srgbClr val="F3F3F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카테고리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 접기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242109" y="3762613"/>
            <a:ext cx="1112529" cy="358314"/>
          </a:xfrm>
          <a:prstGeom prst="roundRect">
            <a:avLst/>
          </a:prstGeom>
          <a:solidFill>
            <a:srgbClr val="F3F3F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취소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1833892" y="1092979"/>
            <a:ext cx="2908721" cy="28882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70995" y="4748911"/>
            <a:ext cx="2731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선택한 </a:t>
            </a:r>
            <a:r>
              <a:rPr lang="ko-KR" altLang="en-US" b="1" dirty="0" smtClean="0"/>
              <a:t>카테고리 조건에 따라</a:t>
            </a:r>
            <a:r>
              <a:rPr lang="ko-KR" altLang="en-US" dirty="0" smtClean="0"/>
              <a:t> 등록 디자인 변경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6932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931025" y="1014153"/>
            <a:ext cx="8927870" cy="4862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10232967" y="2236124"/>
            <a:ext cx="1205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171" name="직사각형 170"/>
          <p:cNvSpPr/>
          <p:nvPr/>
        </p:nvSpPr>
        <p:spPr>
          <a:xfrm>
            <a:off x="931025" y="1014153"/>
            <a:ext cx="8927870" cy="29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smtClean="0">
                <a:solidFill>
                  <a:schemeClr val="tx1"/>
                </a:solidFill>
              </a:rPr>
              <a:t>회원가입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9958646" y="1413164"/>
            <a:ext cx="1903616" cy="29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2161307" y="1778924"/>
            <a:ext cx="1903616" cy="29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10075025" y="3657600"/>
            <a:ext cx="1138844" cy="473826"/>
          </a:xfrm>
          <a:prstGeom prst="roundRect">
            <a:avLst/>
          </a:prstGeom>
          <a:solidFill>
            <a:srgbClr val="F3F3F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등록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197033" y="1795549"/>
            <a:ext cx="964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ID : </a:t>
            </a:r>
            <a:endParaRPr lang="ko-KR" altLang="en-US" sz="1100" dirty="0"/>
          </a:p>
        </p:txBody>
      </p:sp>
      <p:grpSp>
        <p:nvGrpSpPr>
          <p:cNvPr id="178" name="그룹 177"/>
          <p:cNvGrpSpPr/>
          <p:nvPr/>
        </p:nvGrpSpPr>
        <p:grpSpPr>
          <a:xfrm>
            <a:off x="9958646" y="2959331"/>
            <a:ext cx="1903616" cy="290945"/>
            <a:chOff x="9958646" y="2959331"/>
            <a:chExt cx="1903616" cy="290945"/>
          </a:xfrm>
        </p:grpSpPr>
        <p:sp>
          <p:nvSpPr>
            <p:cNvPr id="176" name="직사각형 175"/>
            <p:cNvSpPr/>
            <p:nvPr/>
          </p:nvSpPr>
          <p:spPr>
            <a:xfrm>
              <a:off x="9958646" y="2959331"/>
              <a:ext cx="1903616" cy="290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11546378" y="2959331"/>
              <a:ext cx="315884" cy="2909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▼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4" name="모서리가 둥근 직사각형 183"/>
          <p:cNvSpPr/>
          <p:nvPr/>
        </p:nvSpPr>
        <p:spPr>
          <a:xfrm>
            <a:off x="3291840" y="5145578"/>
            <a:ext cx="1138844" cy="473826"/>
          </a:xfrm>
          <a:prstGeom prst="roundRect">
            <a:avLst/>
          </a:prstGeom>
          <a:solidFill>
            <a:srgbClr val="F3F3F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등록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5436523" y="4671752"/>
            <a:ext cx="1138844" cy="473826"/>
          </a:xfrm>
          <a:prstGeom prst="roundRect">
            <a:avLst/>
          </a:prstGeom>
          <a:solidFill>
            <a:srgbClr val="F3F3F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등록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pic>
        <p:nvPicPr>
          <p:cNvPr id="186" name="그림 1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539" y="1550323"/>
            <a:ext cx="1283379" cy="89777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0" name="그룹 189"/>
          <p:cNvGrpSpPr/>
          <p:nvPr/>
        </p:nvGrpSpPr>
        <p:grpSpPr>
          <a:xfrm>
            <a:off x="10166465" y="4646815"/>
            <a:ext cx="1454728" cy="261610"/>
            <a:chOff x="10166465" y="4646815"/>
            <a:chExt cx="1454728" cy="261610"/>
          </a:xfrm>
        </p:grpSpPr>
        <p:sp>
          <p:nvSpPr>
            <p:cNvPr id="187" name="타원 186"/>
            <p:cNvSpPr/>
            <p:nvPr/>
          </p:nvSpPr>
          <p:spPr>
            <a:xfrm>
              <a:off x="10166465" y="4655128"/>
              <a:ext cx="224444" cy="224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10216342" y="4705005"/>
              <a:ext cx="124690" cy="124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0415847" y="4646815"/>
              <a:ext cx="12053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label</a:t>
              </a:r>
              <a:endParaRPr lang="ko-KR" altLang="en-US" sz="1100" dirty="0"/>
            </a:p>
          </p:txBody>
        </p:sp>
      </p:grpSp>
      <p:grpSp>
        <p:nvGrpSpPr>
          <p:cNvPr id="191" name="그룹 190"/>
          <p:cNvGrpSpPr/>
          <p:nvPr/>
        </p:nvGrpSpPr>
        <p:grpSpPr>
          <a:xfrm>
            <a:off x="10166465" y="5004262"/>
            <a:ext cx="1454728" cy="261610"/>
            <a:chOff x="10166465" y="4646815"/>
            <a:chExt cx="1454728" cy="261610"/>
          </a:xfrm>
        </p:grpSpPr>
        <p:sp>
          <p:nvSpPr>
            <p:cNvPr id="192" name="타원 191"/>
            <p:cNvSpPr/>
            <p:nvPr/>
          </p:nvSpPr>
          <p:spPr>
            <a:xfrm>
              <a:off x="10166465" y="4655128"/>
              <a:ext cx="224444" cy="224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0415847" y="4646815"/>
              <a:ext cx="12053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label</a:t>
              </a:r>
              <a:endParaRPr lang="ko-KR" altLang="en-US" sz="1100" dirty="0"/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0099963" y="5397160"/>
            <a:ext cx="1205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ym typeface="Wingdings" panose="05000000000000000000" pitchFamily="2" charset="2"/>
              </a:rPr>
              <a:t> </a:t>
            </a:r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196" name="TextBox 195"/>
          <p:cNvSpPr txBox="1"/>
          <p:nvPr/>
        </p:nvSpPr>
        <p:spPr>
          <a:xfrm>
            <a:off x="10099963" y="5654854"/>
            <a:ext cx="1205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ym typeface="Wingdings" panose="05000000000000000000" pitchFamily="2" charset="2"/>
              </a:rPr>
              <a:t> </a:t>
            </a:r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931025" y="430374"/>
            <a:ext cx="199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할인 쿠폰 제공</a:t>
            </a:r>
            <a:endParaRPr lang="ko-KR" alt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443249" y="296884"/>
            <a:ext cx="1993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로그인 </a:t>
            </a:r>
            <a:r>
              <a:rPr lang="en-US" altLang="ko-KR" sz="1600" b="1" dirty="0" smtClean="0"/>
              <a:t>-&gt; </a:t>
            </a:r>
            <a:r>
              <a:rPr lang="ko-KR" altLang="en-US" sz="1600" b="1" smtClean="0"/>
              <a:t>시트에 카운트 세고 </a:t>
            </a:r>
            <a:endParaRPr lang="ko-KR" alt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31025" y="6235700"/>
            <a:ext cx="81748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hlinkClick r:id="rId3"/>
              </a:rPr>
              <a:t>https://</a:t>
            </a:r>
            <a:r>
              <a:rPr lang="en-US" altLang="ko-KR" sz="900" smtClean="0">
                <a:hlinkClick r:id="rId3"/>
              </a:rPr>
              <a:t>macerayarislari.com/ko/300-examples/200-gauge-chart-in-excel.html</a:t>
            </a:r>
            <a:endParaRPr lang="en-US" altLang="ko-KR" sz="900" smtClean="0"/>
          </a:p>
          <a:p>
            <a:r>
              <a:rPr lang="en-US" altLang="ko-KR" sz="900" dirty="0"/>
              <a:t>https://www.google.com/search?q=%EC%A0%90%EA%B3%BC%20%EC%A7%81%EC%84%A0%20%EC%82%AC%EC%9D%B4%EC%9D%98%20%EA%B1%B0%EB%A6%AC&amp;tbm=isch&amp;hl=ko&amp;sa=X&amp;ved=0CJcBEKzcAigCahcKEwiQrv21q_jwAhUAAAAAHQAAAAAQAg&amp;biw=1903&amp;bih=937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19113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82" y="217859"/>
            <a:ext cx="6490141" cy="64901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2713" y="-193615"/>
            <a:ext cx="6490141" cy="649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694"/>
              </p:ext>
            </p:extLst>
          </p:nvPr>
        </p:nvGraphicFramePr>
        <p:xfrm>
          <a:off x="561476" y="1412851"/>
          <a:ext cx="10876544" cy="33873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9568">
                  <a:extLst>
                    <a:ext uri="{9D8B030D-6E8A-4147-A177-3AD203B41FA5}">
                      <a16:colId xmlns:a16="http://schemas.microsoft.com/office/drawing/2014/main" val="992823574"/>
                    </a:ext>
                  </a:extLst>
                </a:gridCol>
                <a:gridCol w="1359568">
                  <a:extLst>
                    <a:ext uri="{9D8B030D-6E8A-4147-A177-3AD203B41FA5}">
                      <a16:colId xmlns:a16="http://schemas.microsoft.com/office/drawing/2014/main" val="2909910991"/>
                    </a:ext>
                  </a:extLst>
                </a:gridCol>
                <a:gridCol w="1359568">
                  <a:extLst>
                    <a:ext uri="{9D8B030D-6E8A-4147-A177-3AD203B41FA5}">
                      <a16:colId xmlns:a16="http://schemas.microsoft.com/office/drawing/2014/main" val="2781952498"/>
                    </a:ext>
                  </a:extLst>
                </a:gridCol>
                <a:gridCol w="1359568">
                  <a:extLst>
                    <a:ext uri="{9D8B030D-6E8A-4147-A177-3AD203B41FA5}">
                      <a16:colId xmlns:a16="http://schemas.microsoft.com/office/drawing/2014/main" val="2595471314"/>
                    </a:ext>
                  </a:extLst>
                </a:gridCol>
                <a:gridCol w="1359568">
                  <a:extLst>
                    <a:ext uri="{9D8B030D-6E8A-4147-A177-3AD203B41FA5}">
                      <a16:colId xmlns:a16="http://schemas.microsoft.com/office/drawing/2014/main" val="2938524773"/>
                    </a:ext>
                  </a:extLst>
                </a:gridCol>
                <a:gridCol w="1359568">
                  <a:extLst>
                    <a:ext uri="{9D8B030D-6E8A-4147-A177-3AD203B41FA5}">
                      <a16:colId xmlns:a16="http://schemas.microsoft.com/office/drawing/2014/main" val="929124057"/>
                    </a:ext>
                  </a:extLst>
                </a:gridCol>
                <a:gridCol w="1359568">
                  <a:extLst>
                    <a:ext uri="{9D8B030D-6E8A-4147-A177-3AD203B41FA5}">
                      <a16:colId xmlns:a16="http://schemas.microsoft.com/office/drawing/2014/main" val="145587030"/>
                    </a:ext>
                  </a:extLst>
                </a:gridCol>
                <a:gridCol w="1359568">
                  <a:extLst>
                    <a:ext uri="{9D8B030D-6E8A-4147-A177-3AD203B41FA5}">
                      <a16:colId xmlns:a16="http://schemas.microsoft.com/office/drawing/2014/main" val="133045333"/>
                    </a:ext>
                  </a:extLst>
                </a:gridCol>
              </a:tblGrid>
              <a:tr h="7207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번호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시군구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축제명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개최 장소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축제  시작일자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축제 종료 일자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축제 내용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chemeClr val="bg1"/>
                          </a:solidFill>
                        </a:rPr>
                        <a:t>카테고리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754446"/>
                  </a:ext>
                </a:extLst>
              </a:tr>
              <a:tr h="888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난설헌문화제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허균허난설헌기념공원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2019-04-27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2019-04-28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제례 및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난설헌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시문학상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시상식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인형극 공연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난설헌 글짓기 대회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솔밭 들차회 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436033"/>
                  </a:ext>
                </a:extLst>
              </a:tr>
              <a:tr h="888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삼척시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삼척황영조국제마라톤대회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엑스포광장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2018-04-22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2018-04-22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5Km,10Km,Half, Full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076238"/>
                  </a:ext>
                </a:extLst>
              </a:tr>
              <a:tr h="888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인제군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진동계곡산나물축제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강원도 인제군 기린면 진동리 농촌체험학교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2019-05-18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2019-05-19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공연행사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체험행사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특산품 판매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3206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1474" y="433137"/>
            <a:ext cx="2406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축제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578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468035"/>
              </p:ext>
            </p:extLst>
          </p:nvPr>
        </p:nvGraphicFramePr>
        <p:xfrm>
          <a:off x="1236166" y="1395476"/>
          <a:ext cx="9881016" cy="3180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6836">
                  <a:extLst>
                    <a:ext uri="{9D8B030D-6E8A-4147-A177-3AD203B41FA5}">
                      <a16:colId xmlns:a16="http://schemas.microsoft.com/office/drawing/2014/main" val="992823574"/>
                    </a:ext>
                  </a:extLst>
                </a:gridCol>
                <a:gridCol w="1646836">
                  <a:extLst>
                    <a:ext uri="{9D8B030D-6E8A-4147-A177-3AD203B41FA5}">
                      <a16:colId xmlns:a16="http://schemas.microsoft.com/office/drawing/2014/main" val="2909910991"/>
                    </a:ext>
                  </a:extLst>
                </a:gridCol>
                <a:gridCol w="1646836">
                  <a:extLst>
                    <a:ext uri="{9D8B030D-6E8A-4147-A177-3AD203B41FA5}">
                      <a16:colId xmlns:a16="http://schemas.microsoft.com/office/drawing/2014/main" val="2781952498"/>
                    </a:ext>
                  </a:extLst>
                </a:gridCol>
                <a:gridCol w="1646836">
                  <a:extLst>
                    <a:ext uri="{9D8B030D-6E8A-4147-A177-3AD203B41FA5}">
                      <a16:colId xmlns:a16="http://schemas.microsoft.com/office/drawing/2014/main" val="2595471314"/>
                    </a:ext>
                  </a:extLst>
                </a:gridCol>
                <a:gridCol w="1646836">
                  <a:extLst>
                    <a:ext uri="{9D8B030D-6E8A-4147-A177-3AD203B41FA5}">
                      <a16:colId xmlns:a16="http://schemas.microsoft.com/office/drawing/2014/main" val="972492295"/>
                    </a:ext>
                  </a:extLst>
                </a:gridCol>
                <a:gridCol w="1646836">
                  <a:extLst>
                    <a:ext uri="{9D8B030D-6E8A-4147-A177-3AD203B41FA5}">
                      <a16:colId xmlns:a16="http://schemas.microsoft.com/office/drawing/2014/main" val="3517739949"/>
                    </a:ext>
                  </a:extLst>
                </a:gridCol>
              </a:tblGrid>
              <a:tr h="5456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번호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시군구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관광지명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주소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소개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카테고리</a:t>
                      </a:r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754446"/>
                  </a:ext>
                </a:extLst>
              </a:tr>
              <a:tr h="8783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고성군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송지호 관망타워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강원도 고성군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죽왕면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동해대로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지상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층 규모로 층별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전시관에서 화진포호와 관련한 생태계를 관찰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학습할 수 있는 곳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436033"/>
                  </a:ext>
                </a:extLst>
              </a:tr>
              <a:tr h="8783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양구군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한반도섬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강원도 양구군 양구읍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고대리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649-2</a:t>
                      </a:r>
                    </a:p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한반도지형을 그대로 축소한 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076238"/>
                  </a:ext>
                </a:extLst>
              </a:tr>
              <a:tr h="87835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삼척시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맹방관광지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강원도 삼척시 근덕면 상맹방길 </a:t>
                      </a:r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30-80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맹방해수욕장 등 연계 운영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3206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1474" y="433137"/>
            <a:ext cx="2406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관광지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8797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390054"/>
              </p:ext>
            </p:extLst>
          </p:nvPr>
        </p:nvGraphicFramePr>
        <p:xfrm>
          <a:off x="1524921" y="1235055"/>
          <a:ext cx="9768720" cy="3024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3744">
                  <a:extLst>
                    <a:ext uri="{9D8B030D-6E8A-4147-A177-3AD203B41FA5}">
                      <a16:colId xmlns:a16="http://schemas.microsoft.com/office/drawing/2014/main" val="992823574"/>
                    </a:ext>
                  </a:extLst>
                </a:gridCol>
                <a:gridCol w="1953744">
                  <a:extLst>
                    <a:ext uri="{9D8B030D-6E8A-4147-A177-3AD203B41FA5}">
                      <a16:colId xmlns:a16="http://schemas.microsoft.com/office/drawing/2014/main" val="2909910991"/>
                    </a:ext>
                  </a:extLst>
                </a:gridCol>
                <a:gridCol w="1953744">
                  <a:extLst>
                    <a:ext uri="{9D8B030D-6E8A-4147-A177-3AD203B41FA5}">
                      <a16:colId xmlns:a16="http://schemas.microsoft.com/office/drawing/2014/main" val="2781952498"/>
                    </a:ext>
                  </a:extLst>
                </a:gridCol>
                <a:gridCol w="1953744">
                  <a:extLst>
                    <a:ext uri="{9D8B030D-6E8A-4147-A177-3AD203B41FA5}">
                      <a16:colId xmlns:a16="http://schemas.microsoft.com/office/drawing/2014/main" val="2595471314"/>
                    </a:ext>
                  </a:extLst>
                </a:gridCol>
                <a:gridCol w="1953744">
                  <a:extLst>
                    <a:ext uri="{9D8B030D-6E8A-4147-A177-3AD203B41FA5}">
                      <a16:colId xmlns:a16="http://schemas.microsoft.com/office/drawing/2014/main" val="230042473"/>
                    </a:ext>
                  </a:extLst>
                </a:gridCol>
              </a:tblGrid>
              <a:tr h="689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번호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업소명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주소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주요 메뉴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카테고리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754446"/>
                  </a:ext>
                </a:extLst>
              </a:tr>
              <a:tr h="77808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436033"/>
                  </a:ext>
                </a:extLst>
              </a:tr>
              <a:tr h="77808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076238"/>
                  </a:ext>
                </a:extLst>
              </a:tr>
              <a:tr h="77808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3206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1474" y="433137"/>
            <a:ext cx="2406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맛집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54214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436689"/>
              </p:ext>
            </p:extLst>
          </p:nvPr>
        </p:nvGraphicFramePr>
        <p:xfrm>
          <a:off x="1601121" y="1225530"/>
          <a:ext cx="6956324" cy="4003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9081">
                  <a:extLst>
                    <a:ext uri="{9D8B030D-6E8A-4147-A177-3AD203B41FA5}">
                      <a16:colId xmlns:a16="http://schemas.microsoft.com/office/drawing/2014/main" val="992823574"/>
                    </a:ext>
                  </a:extLst>
                </a:gridCol>
                <a:gridCol w="1739081">
                  <a:extLst>
                    <a:ext uri="{9D8B030D-6E8A-4147-A177-3AD203B41FA5}">
                      <a16:colId xmlns:a16="http://schemas.microsoft.com/office/drawing/2014/main" val="2909910991"/>
                    </a:ext>
                  </a:extLst>
                </a:gridCol>
                <a:gridCol w="1739081">
                  <a:extLst>
                    <a:ext uri="{9D8B030D-6E8A-4147-A177-3AD203B41FA5}">
                      <a16:colId xmlns:a16="http://schemas.microsoft.com/office/drawing/2014/main" val="2781952498"/>
                    </a:ext>
                  </a:extLst>
                </a:gridCol>
                <a:gridCol w="1739081">
                  <a:extLst>
                    <a:ext uri="{9D8B030D-6E8A-4147-A177-3AD203B41FA5}">
                      <a16:colId xmlns:a16="http://schemas.microsoft.com/office/drawing/2014/main" val="2595471314"/>
                    </a:ext>
                  </a:extLst>
                </a:gridCol>
              </a:tblGrid>
              <a:tr h="913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번호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날짜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회원아이디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754446"/>
                  </a:ext>
                </a:extLst>
              </a:tr>
              <a:tr h="103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21-06-02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Rlsmd1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436033"/>
                  </a:ext>
                </a:extLst>
              </a:tr>
              <a:tr h="103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2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21-06-02</a:t>
                      </a:r>
                      <a:endParaRPr lang="ko-KR" altLang="en-US" sz="1600" smtClean="0"/>
                    </a:p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Rlsmd2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076238"/>
                  </a:ext>
                </a:extLst>
              </a:tr>
              <a:tr h="103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3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21-06-03</a:t>
                      </a:r>
                      <a:endParaRPr lang="ko-KR" altLang="en-US" sz="1600" smtClean="0"/>
                    </a:p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Rlsmd1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3206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1474" y="433137"/>
            <a:ext cx="2406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로그인 기록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307730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429494"/>
              </p:ext>
            </p:extLst>
          </p:nvPr>
        </p:nvGraphicFramePr>
        <p:xfrm>
          <a:off x="1601121" y="1225530"/>
          <a:ext cx="8695404" cy="4003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9234">
                  <a:extLst>
                    <a:ext uri="{9D8B030D-6E8A-4147-A177-3AD203B41FA5}">
                      <a16:colId xmlns:a16="http://schemas.microsoft.com/office/drawing/2014/main" val="992823574"/>
                    </a:ext>
                  </a:extLst>
                </a:gridCol>
                <a:gridCol w="1449234">
                  <a:extLst>
                    <a:ext uri="{9D8B030D-6E8A-4147-A177-3AD203B41FA5}">
                      <a16:colId xmlns:a16="http://schemas.microsoft.com/office/drawing/2014/main" val="2909910991"/>
                    </a:ext>
                  </a:extLst>
                </a:gridCol>
                <a:gridCol w="1449234">
                  <a:extLst>
                    <a:ext uri="{9D8B030D-6E8A-4147-A177-3AD203B41FA5}">
                      <a16:colId xmlns:a16="http://schemas.microsoft.com/office/drawing/2014/main" val="2781952498"/>
                    </a:ext>
                  </a:extLst>
                </a:gridCol>
                <a:gridCol w="1449234">
                  <a:extLst>
                    <a:ext uri="{9D8B030D-6E8A-4147-A177-3AD203B41FA5}">
                      <a16:colId xmlns:a16="http://schemas.microsoft.com/office/drawing/2014/main" val="2595471314"/>
                    </a:ext>
                  </a:extLst>
                </a:gridCol>
                <a:gridCol w="1449234">
                  <a:extLst>
                    <a:ext uri="{9D8B030D-6E8A-4147-A177-3AD203B41FA5}">
                      <a16:colId xmlns:a16="http://schemas.microsoft.com/office/drawing/2014/main" val="4058334543"/>
                    </a:ext>
                  </a:extLst>
                </a:gridCol>
                <a:gridCol w="1449234">
                  <a:extLst>
                    <a:ext uri="{9D8B030D-6E8A-4147-A177-3AD203B41FA5}">
                      <a16:colId xmlns:a16="http://schemas.microsoft.com/office/drawing/2014/main" val="967470303"/>
                    </a:ext>
                  </a:extLst>
                </a:gridCol>
              </a:tblGrid>
              <a:tr h="913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번호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날짜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유효기간</a:t>
                      </a:r>
                      <a:endParaRPr lang="en-US" altLang="ko-KR" sz="16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회원아이디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쿠폰 이름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쿠폰 번호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754446"/>
                  </a:ext>
                </a:extLst>
              </a:tr>
              <a:tr h="103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21-06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2021-07-01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Rlsmd1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생일 쿠폰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436033"/>
                  </a:ext>
                </a:extLst>
              </a:tr>
              <a:tr h="103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2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21-06</a:t>
                      </a:r>
                      <a:endParaRPr lang="ko-KR" altLang="en-US" sz="1600" smtClean="0"/>
                    </a:p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2021-07-01</a:t>
                      </a:r>
                      <a:endParaRPr lang="ko-KR" altLang="en-US" sz="1600" smtClean="0"/>
                    </a:p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Rlsmd2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할인 쿠폰 </a:t>
                      </a:r>
                      <a:r>
                        <a:rPr lang="en-US" altLang="ko-KR" sz="1600" smtClean="0"/>
                        <a:t>10%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076238"/>
                  </a:ext>
                </a:extLst>
              </a:tr>
              <a:tr h="103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3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21-07</a:t>
                      </a:r>
                      <a:endParaRPr lang="ko-KR" altLang="en-US" sz="1600" smtClean="0"/>
                    </a:p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2021-08-01</a:t>
                      </a:r>
                      <a:endParaRPr lang="ko-KR" altLang="en-US" sz="1600" smtClean="0"/>
                    </a:p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Rlsmd1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할인 쿠폰 </a:t>
                      </a:r>
                      <a:r>
                        <a:rPr lang="en-US" altLang="ko-KR" sz="1600" dirty="0" smtClean="0"/>
                        <a:t>5%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3206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1474" y="433137"/>
            <a:ext cx="2406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</a:rPr>
              <a:t>쿠폰</a:t>
            </a:r>
            <a:endParaRPr lang="en-US" altLang="ko-KR" sz="2800" dirty="0" smtClean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90825" y="238125"/>
            <a:ext cx="692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A: </a:t>
            </a:r>
            <a:r>
              <a:rPr lang="ko-KR" altLang="en-US" smtClean="0"/>
              <a:t>실버</a:t>
            </a:r>
            <a:r>
              <a:rPr lang="en-US" altLang="ko-KR" dirty="0" smtClean="0"/>
              <a:t>, B :</a:t>
            </a:r>
            <a:r>
              <a:rPr lang="ko-KR" altLang="en-US" smtClean="0"/>
              <a:t>골드 </a:t>
            </a:r>
            <a:r>
              <a:rPr lang="en-US" altLang="ko-KR" dirty="0" smtClean="0"/>
              <a:t>,  C: </a:t>
            </a:r>
            <a:r>
              <a:rPr lang="ko-KR" altLang="en-US" smtClean="0"/>
              <a:t>다이아몬드</a:t>
            </a:r>
            <a:r>
              <a:rPr lang="en-US" altLang="ko-KR" dirty="0" smtClean="0"/>
              <a:t>,  D : </a:t>
            </a:r>
            <a:r>
              <a:rPr lang="ko-KR" altLang="en-US" smtClean="0"/>
              <a:t>생일 쿠폰</a:t>
            </a:r>
            <a:r>
              <a:rPr lang="en-US" altLang="ko-KR" smtClean="0"/>
              <a:t>, E: </a:t>
            </a:r>
            <a:r>
              <a:rPr lang="ko-KR" altLang="en-US" smtClean="0"/>
              <a:t>추천인 쿠폰</a:t>
            </a:r>
            <a:endParaRPr lang="ko-KR" altLang="en-US"/>
          </a:p>
        </p:txBody>
      </p:sp>
      <p:pic>
        <p:nvPicPr>
          <p:cNvPr id="5" name="Picture 2" descr="램프랜드 회원등급 및 혜택 안내! 공지사항 - (주)램프랜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74" b="32198"/>
          <a:stretch/>
        </p:blipFill>
        <p:spPr bwMode="auto">
          <a:xfrm>
            <a:off x="6385318" y="5568950"/>
            <a:ext cx="4365625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375" y="5980789"/>
            <a:ext cx="199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할인 쿠폰 제공</a:t>
            </a:r>
            <a:endParaRPr lang="ko-KR" alt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71774" y="5742262"/>
            <a:ext cx="199327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날짜에 따라 로그인 </a:t>
            </a:r>
            <a:r>
              <a:rPr lang="en-US" altLang="ko-KR" sz="1050" b="1" dirty="0" smtClean="0"/>
              <a:t>-&gt; </a:t>
            </a:r>
            <a:r>
              <a:rPr lang="ko-KR" altLang="en-US" sz="1050" b="1" smtClean="0"/>
              <a:t>시트에 카운트 세고 </a:t>
            </a:r>
            <a:r>
              <a:rPr lang="en-US" altLang="ko-KR" sz="1050" b="1" dirty="0" smtClean="0"/>
              <a:t>-&gt; </a:t>
            </a:r>
            <a:r>
              <a:rPr lang="ko-KR" altLang="en-US" sz="1050" b="1" smtClean="0"/>
              <a:t>특정 개수 </a:t>
            </a:r>
            <a:r>
              <a:rPr lang="en-US" altLang="ko-KR" sz="1050" b="1" dirty="0" smtClean="0"/>
              <a:t>..? </a:t>
            </a:r>
            <a:r>
              <a:rPr lang="ko-KR" altLang="en-US" sz="1050" b="1" smtClean="0"/>
              <a:t>등급을 로그인 한 횟수로 </a:t>
            </a:r>
            <a:r>
              <a:rPr lang="en-US" altLang="ko-KR" sz="1050" b="1" smtClean="0"/>
              <a:t>…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8034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1475" y="307975"/>
            <a:ext cx="10515600" cy="758825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쿠폰 시트</a:t>
            </a:r>
            <a:endParaRPr lang="ko-KR" altLang="en-US" sz="32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71475" y="1193800"/>
            <a:ext cx="10515600" cy="758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쿠폰 번호 문자 </a:t>
            </a:r>
            <a:r>
              <a:rPr lang="en-US" altLang="ko-KR" sz="2000" smtClean="0"/>
              <a:t>/ </a:t>
            </a:r>
            <a:r>
              <a:rPr lang="ko-KR" altLang="en-US" sz="2000" smtClean="0"/>
              <a:t>숫자 포함 랜덤으로 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31" y="2319254"/>
            <a:ext cx="5144965" cy="20812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96050" y="2482739"/>
            <a:ext cx="2409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이런 </a:t>
            </a:r>
            <a:r>
              <a:rPr lang="ko-KR" altLang="en-US" dirty="0" err="1" smtClean="0"/>
              <a:t>늬앙스</a:t>
            </a:r>
            <a:endParaRPr lang="en-US" altLang="ko-KR" dirty="0" smtClean="0"/>
          </a:p>
          <a:p>
            <a:r>
              <a:rPr lang="ko-KR" altLang="en-US" dirty="0" smtClean="0"/>
              <a:t>회원 아이디</a:t>
            </a:r>
            <a:endParaRPr lang="en-US" altLang="ko-KR" dirty="0" smtClean="0"/>
          </a:p>
          <a:p>
            <a:r>
              <a:rPr lang="ko-KR" altLang="en-US" dirty="0" smtClean="0"/>
              <a:t>쿠폰 내용</a:t>
            </a:r>
            <a:endParaRPr lang="en-US" altLang="ko-KR" dirty="0" smtClean="0"/>
          </a:p>
          <a:p>
            <a:r>
              <a:rPr lang="ko-KR" altLang="en-US" dirty="0" smtClean="0"/>
              <a:t>유효기간</a:t>
            </a:r>
            <a:endParaRPr lang="en-US" altLang="ko-KR" dirty="0" smtClean="0"/>
          </a:p>
          <a:p>
            <a:r>
              <a:rPr lang="ko-KR" altLang="en-US" dirty="0" smtClean="0"/>
              <a:t>쿠폰 번호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32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61500" cy="765175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차트 시트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2308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173"/>
          <p:cNvSpPr txBox="1"/>
          <p:nvPr/>
        </p:nvSpPr>
        <p:spPr>
          <a:xfrm>
            <a:off x="10232967" y="2236124"/>
            <a:ext cx="1205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grpSp>
        <p:nvGrpSpPr>
          <p:cNvPr id="2" name="그룹 1"/>
          <p:cNvGrpSpPr/>
          <p:nvPr/>
        </p:nvGrpSpPr>
        <p:grpSpPr>
          <a:xfrm>
            <a:off x="2641887" y="1413165"/>
            <a:ext cx="3945775" cy="2527068"/>
            <a:chOff x="931025" y="1014153"/>
            <a:chExt cx="8927870" cy="4862945"/>
          </a:xfrm>
        </p:grpSpPr>
        <p:sp>
          <p:nvSpPr>
            <p:cNvPr id="170" name="직사각형 169"/>
            <p:cNvSpPr/>
            <p:nvPr/>
          </p:nvSpPr>
          <p:spPr>
            <a:xfrm>
              <a:off x="931025" y="1014153"/>
              <a:ext cx="8927870" cy="4862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931025" y="1014153"/>
              <a:ext cx="8927870" cy="590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smtClean="0">
                  <a:solidFill>
                    <a:schemeClr val="tx1"/>
                  </a:solidFill>
                </a:rPr>
                <a:t>로그인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2" name="직사각형 171"/>
          <p:cNvSpPr/>
          <p:nvPr/>
        </p:nvSpPr>
        <p:spPr>
          <a:xfrm>
            <a:off x="9958646" y="1413164"/>
            <a:ext cx="1903616" cy="29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3847232" y="2328663"/>
            <a:ext cx="1903616" cy="29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10075025" y="3657600"/>
            <a:ext cx="1138844" cy="473826"/>
          </a:xfrm>
          <a:prstGeom prst="roundRect">
            <a:avLst/>
          </a:prstGeom>
          <a:solidFill>
            <a:srgbClr val="F3F3F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등록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934059" y="2354325"/>
            <a:ext cx="964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ID : </a:t>
            </a:r>
            <a:endParaRPr lang="ko-KR" altLang="en-US" sz="1100" dirty="0"/>
          </a:p>
        </p:txBody>
      </p:sp>
      <p:grpSp>
        <p:nvGrpSpPr>
          <p:cNvPr id="178" name="그룹 177"/>
          <p:cNvGrpSpPr/>
          <p:nvPr/>
        </p:nvGrpSpPr>
        <p:grpSpPr>
          <a:xfrm>
            <a:off x="9958646" y="2959331"/>
            <a:ext cx="1903616" cy="290945"/>
            <a:chOff x="9958646" y="2959331"/>
            <a:chExt cx="1903616" cy="290945"/>
          </a:xfrm>
        </p:grpSpPr>
        <p:sp>
          <p:nvSpPr>
            <p:cNvPr id="176" name="직사각형 175"/>
            <p:cNvSpPr/>
            <p:nvPr/>
          </p:nvSpPr>
          <p:spPr>
            <a:xfrm>
              <a:off x="9958646" y="2959331"/>
              <a:ext cx="1903616" cy="290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11546378" y="2959331"/>
              <a:ext cx="315884" cy="2909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▼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4" name="모서리가 둥근 직사각형 183"/>
          <p:cNvSpPr/>
          <p:nvPr/>
        </p:nvSpPr>
        <p:spPr>
          <a:xfrm>
            <a:off x="3365095" y="3282029"/>
            <a:ext cx="1138844" cy="473826"/>
          </a:xfrm>
          <a:prstGeom prst="roundRect">
            <a:avLst/>
          </a:prstGeom>
          <a:solidFill>
            <a:srgbClr val="F3F3F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로그인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4811682" y="3284182"/>
            <a:ext cx="1138844" cy="473826"/>
          </a:xfrm>
          <a:prstGeom prst="roundRect">
            <a:avLst/>
          </a:prstGeom>
          <a:solidFill>
            <a:srgbClr val="F3F3F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취소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190" name="그룹 189"/>
          <p:cNvGrpSpPr/>
          <p:nvPr/>
        </p:nvGrpSpPr>
        <p:grpSpPr>
          <a:xfrm>
            <a:off x="10166465" y="4646815"/>
            <a:ext cx="1454728" cy="261610"/>
            <a:chOff x="10166465" y="4646815"/>
            <a:chExt cx="1454728" cy="261610"/>
          </a:xfrm>
        </p:grpSpPr>
        <p:sp>
          <p:nvSpPr>
            <p:cNvPr id="187" name="타원 186"/>
            <p:cNvSpPr/>
            <p:nvPr/>
          </p:nvSpPr>
          <p:spPr>
            <a:xfrm>
              <a:off x="10166465" y="4655128"/>
              <a:ext cx="224444" cy="224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10216342" y="4705005"/>
              <a:ext cx="124690" cy="124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0415847" y="4646815"/>
              <a:ext cx="12053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label</a:t>
              </a:r>
              <a:endParaRPr lang="ko-KR" altLang="en-US" sz="1100" dirty="0"/>
            </a:p>
          </p:txBody>
        </p:sp>
      </p:grpSp>
      <p:grpSp>
        <p:nvGrpSpPr>
          <p:cNvPr id="191" name="그룹 190"/>
          <p:cNvGrpSpPr/>
          <p:nvPr/>
        </p:nvGrpSpPr>
        <p:grpSpPr>
          <a:xfrm>
            <a:off x="10166465" y="5004262"/>
            <a:ext cx="1454728" cy="261610"/>
            <a:chOff x="10166465" y="4646815"/>
            <a:chExt cx="1454728" cy="261610"/>
          </a:xfrm>
        </p:grpSpPr>
        <p:sp>
          <p:nvSpPr>
            <p:cNvPr id="192" name="타원 191"/>
            <p:cNvSpPr/>
            <p:nvPr/>
          </p:nvSpPr>
          <p:spPr>
            <a:xfrm>
              <a:off x="10166465" y="4655128"/>
              <a:ext cx="224444" cy="224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0415847" y="4646815"/>
              <a:ext cx="12053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label</a:t>
              </a:r>
              <a:endParaRPr lang="ko-KR" altLang="en-US" sz="1100" dirty="0"/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0099963" y="5397160"/>
            <a:ext cx="1205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ym typeface="Wingdings" panose="05000000000000000000" pitchFamily="2" charset="2"/>
              </a:rPr>
              <a:t> </a:t>
            </a:r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196" name="TextBox 195"/>
          <p:cNvSpPr txBox="1"/>
          <p:nvPr/>
        </p:nvSpPr>
        <p:spPr>
          <a:xfrm>
            <a:off x="10099963" y="5654854"/>
            <a:ext cx="1205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ym typeface="Wingdings" panose="05000000000000000000" pitchFamily="2" charset="2"/>
              </a:rPr>
              <a:t> </a:t>
            </a:r>
            <a:r>
              <a:rPr lang="en-US" altLang="ko-KR" sz="1100" dirty="0" smtClean="0"/>
              <a:t>label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3847232" y="2785863"/>
            <a:ext cx="1903616" cy="29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82958" y="2802488"/>
            <a:ext cx="964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PW : 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828675" y="628650"/>
            <a:ext cx="3343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로그인</a:t>
            </a:r>
            <a:endParaRPr lang="ko-KR" altLang="en-US" sz="24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929" y="1736866"/>
            <a:ext cx="3931733" cy="4309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29" name="직선 화살표 연결선 28"/>
          <p:cNvCxnSpPr/>
          <p:nvPr/>
        </p:nvCxnSpPr>
        <p:spPr>
          <a:xfrm flipH="1" flipV="1">
            <a:off x="6496598" y="1996830"/>
            <a:ext cx="876791" cy="4773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65734" y="2545894"/>
            <a:ext cx="1209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이미지 몇 초에 한 번씩 변경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9502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629</Words>
  <Application>Microsoft Office PowerPoint</Application>
  <PresentationFormat>와이드스크린</PresentationFormat>
  <Paragraphs>334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쿠폰 시트</vt:lpstr>
      <vt:lpstr>차트 시트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</dc:creator>
  <cp:lastModifiedBy>it</cp:lastModifiedBy>
  <cp:revision>56</cp:revision>
  <dcterms:created xsi:type="dcterms:W3CDTF">2021-06-01T12:51:45Z</dcterms:created>
  <dcterms:modified xsi:type="dcterms:W3CDTF">2021-06-11T13:00:40Z</dcterms:modified>
</cp:coreProperties>
</file>