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4" r:id="rId5"/>
    <p:sldId id="285" r:id="rId6"/>
    <p:sldId id="264" r:id="rId7"/>
    <p:sldId id="259" r:id="rId8"/>
    <p:sldId id="271" r:id="rId9"/>
    <p:sldId id="272" r:id="rId10"/>
    <p:sldId id="276" r:id="rId11"/>
    <p:sldId id="273" r:id="rId12"/>
    <p:sldId id="274" r:id="rId13"/>
    <p:sldId id="286" r:id="rId14"/>
    <p:sldId id="287" r:id="rId15"/>
    <p:sldId id="288" r:id="rId16"/>
    <p:sldId id="279" r:id="rId17"/>
    <p:sldId id="289" r:id="rId18"/>
    <p:sldId id="290" r:id="rId19"/>
    <p:sldId id="275" r:id="rId20"/>
    <p:sldId id="278" r:id="rId21"/>
    <p:sldId id="292" r:id="rId22"/>
    <p:sldId id="293" r:id="rId23"/>
    <p:sldId id="260" r:id="rId24"/>
    <p:sldId id="281" r:id="rId25"/>
    <p:sldId id="282" r:id="rId26"/>
    <p:sldId id="294" r:id="rId27"/>
    <p:sldId id="295" r:id="rId28"/>
    <p:sldId id="296" r:id="rId29"/>
    <p:sldId id="297" r:id="rId30"/>
    <p:sldId id="283" r:id="rId31"/>
    <p:sldId id="26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9259"/>
    <a:srgbClr val="007DDA"/>
    <a:srgbClr val="595959"/>
    <a:srgbClr val="E2E2E2"/>
    <a:srgbClr val="2FA6FF"/>
    <a:srgbClr val="FF9216"/>
    <a:srgbClr val="FF5959"/>
    <a:srgbClr val="444041"/>
    <a:srgbClr val="15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1264" autoAdjust="0"/>
  </p:normalViewPr>
  <p:slideViewPr>
    <p:cSldViewPr snapToGrid="0" showGuides="1">
      <p:cViewPr varScale="1">
        <p:scale>
          <a:sx n="105" d="100"/>
          <a:sy n="105" d="100"/>
        </p:scale>
        <p:origin x="232" y="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6C181-70DC-4646-9AEF-B9A3091AB7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CD704FF-4930-40AC-AC66-624F5BBD540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精准库存管理，降低药房药品的损耗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B5B0EB-6190-403B-B317-1FFAAE33D2DF}" type="parTrans" cxnId="{6A7B774D-A460-4AAA-9A94-65A86E6F14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46EDFB-45D7-4163-A3BF-67A4C34402FC}" type="sibTrans" cxnId="{6A7B774D-A460-4AAA-9A94-65A86E6F14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D8999E-AB41-4520-92A4-40A01742AE6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智能导航摆药，提高摆药工作效率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EE7395-FD96-4625-81F9-258C0948C1A4}" type="parTrans" cxnId="{47E24F78-FEDE-4D8C-BA56-86A78BF2B1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E08F02-548B-4DE8-B0E4-842175924DB9}" type="sibTrans" cxnId="{47E24F78-FEDE-4D8C-BA56-86A78BF2B1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24D10B-0527-4927-B526-22D3D408382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科室药品管理，保障临床突发用药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F603BF-FA4C-415F-8910-75BB9F6C2522}" type="parTrans" cxnId="{9E45FA2D-1D98-487A-A6C3-79612B9D65A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4F9076-CDBA-409F-AF4D-FBDE5C1A065D}" type="sibTrans" cxnId="{9E45FA2D-1D98-487A-A6C3-79612B9D65A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AD7E67-D13E-4BFB-B36D-D36A38F8010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全程数据留痕，辅助多维度的核算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11049-800B-45AF-8153-5B991D79AF1B}" type="parTrans" cxnId="{7A082CFD-EBFF-492B-A262-DC51CD41B3C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FDCAD7-796E-4331-8166-147D1C5F8865}" type="sibTrans" cxnId="{7A082CFD-EBFF-492B-A262-DC51CD41B3C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5ABAAA-718F-414A-A3B9-4650BC716F6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支持床头计费，实现药品管理全覆盖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8C412E-BBC1-46D2-B96A-9E7A7F182BC6}" type="parTrans" cxnId="{1077C93E-178B-4872-8728-0C66E080BC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CC34DB-CB52-4B4D-BE36-A351C7CC0BAE}" type="sibTrans" cxnId="{1077C93E-178B-4872-8728-0C66E080BC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8DB42-60A5-48BA-B094-7DE965FF1D89}" type="pres">
      <dgm:prSet presAssocID="{B776C181-70DC-4646-9AEF-B9A3091AB7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90EEBF5-7110-48FD-BBEB-95AE8C45D957}" type="pres">
      <dgm:prSet presAssocID="{B776C181-70DC-4646-9AEF-B9A3091AB765}" presName="Name1" presStyleCnt="0"/>
      <dgm:spPr/>
    </dgm:pt>
    <dgm:pt modelId="{F48556B8-80CC-4659-B843-C9A6C4929A37}" type="pres">
      <dgm:prSet presAssocID="{B776C181-70DC-4646-9AEF-B9A3091AB765}" presName="cycle" presStyleCnt="0"/>
      <dgm:spPr/>
    </dgm:pt>
    <dgm:pt modelId="{498E8546-27E9-4960-AA42-58E4B79B1024}" type="pres">
      <dgm:prSet presAssocID="{B776C181-70DC-4646-9AEF-B9A3091AB765}" presName="srcNode" presStyleLbl="node1" presStyleIdx="0" presStyleCnt="5"/>
      <dgm:spPr/>
    </dgm:pt>
    <dgm:pt modelId="{873E8FEB-8681-4B26-A71B-376D864C49EC}" type="pres">
      <dgm:prSet presAssocID="{B776C181-70DC-4646-9AEF-B9A3091AB76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C5D6B10-8E0E-49FC-B12F-56257DD37177}" type="pres">
      <dgm:prSet presAssocID="{B776C181-70DC-4646-9AEF-B9A3091AB765}" presName="extraNode" presStyleLbl="node1" presStyleIdx="0" presStyleCnt="5"/>
      <dgm:spPr/>
    </dgm:pt>
    <dgm:pt modelId="{1374AC33-B8E8-418A-A680-39DC4AEE78A0}" type="pres">
      <dgm:prSet presAssocID="{B776C181-70DC-4646-9AEF-B9A3091AB765}" presName="dstNode" presStyleLbl="node1" presStyleIdx="0" presStyleCnt="5"/>
      <dgm:spPr/>
    </dgm:pt>
    <dgm:pt modelId="{291DE2E9-3A92-479F-AE00-E83753CCE8E6}" type="pres">
      <dgm:prSet presAssocID="{DCD704FF-4930-40AC-AC66-624F5BBD540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2046C-CC3B-4540-B02B-E48BDD578BB2}" type="pres">
      <dgm:prSet presAssocID="{DCD704FF-4930-40AC-AC66-624F5BBD540A}" presName="accent_1" presStyleCnt="0"/>
      <dgm:spPr/>
    </dgm:pt>
    <dgm:pt modelId="{D4A6DD4C-57C4-4CC6-A84E-ADCC8EB475F0}" type="pres">
      <dgm:prSet presAssocID="{DCD704FF-4930-40AC-AC66-624F5BBD540A}" presName="accentRepeatNode" presStyleLbl="solidFgAcc1" presStyleIdx="0" presStyleCnt="5"/>
      <dgm:spPr/>
    </dgm:pt>
    <dgm:pt modelId="{30F4E56D-08E1-4F60-955E-75DA57BCC4C2}" type="pres">
      <dgm:prSet presAssocID="{F2D8999E-AB41-4520-92A4-40A01742AE6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828FB-48F2-4114-98D9-1A27DA55A45B}" type="pres">
      <dgm:prSet presAssocID="{F2D8999E-AB41-4520-92A4-40A01742AE62}" presName="accent_2" presStyleCnt="0"/>
      <dgm:spPr/>
    </dgm:pt>
    <dgm:pt modelId="{792CD5F8-71E5-47C8-9CB7-3EA9D26DD66C}" type="pres">
      <dgm:prSet presAssocID="{F2D8999E-AB41-4520-92A4-40A01742AE62}" presName="accentRepeatNode" presStyleLbl="solidFgAcc1" presStyleIdx="1" presStyleCnt="5"/>
      <dgm:spPr/>
    </dgm:pt>
    <dgm:pt modelId="{8A5CE9FC-B28E-4470-BF52-B0C192BED665}" type="pres">
      <dgm:prSet presAssocID="{F224D10B-0527-4927-B526-22D3D408382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58CFD-BA50-4146-BE63-10DC9CB31693}" type="pres">
      <dgm:prSet presAssocID="{F224D10B-0527-4927-B526-22D3D4083822}" presName="accent_3" presStyleCnt="0"/>
      <dgm:spPr/>
    </dgm:pt>
    <dgm:pt modelId="{8F0070CE-FC2C-4CAD-8CD2-0C204E6D2CF6}" type="pres">
      <dgm:prSet presAssocID="{F224D10B-0527-4927-B526-22D3D4083822}" presName="accentRepeatNode" presStyleLbl="solidFgAcc1" presStyleIdx="2" presStyleCnt="5"/>
      <dgm:spPr/>
    </dgm:pt>
    <dgm:pt modelId="{6AE4CDAA-9AC5-4E77-B231-32BEA820D37B}" type="pres">
      <dgm:prSet presAssocID="{BE5ABAAA-718F-414A-A3B9-4650BC716F6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62B03-64AF-4AB3-9AC2-202398D77286}" type="pres">
      <dgm:prSet presAssocID="{BE5ABAAA-718F-414A-A3B9-4650BC716F63}" presName="accent_4" presStyleCnt="0"/>
      <dgm:spPr/>
    </dgm:pt>
    <dgm:pt modelId="{03BE36F4-55CB-4864-BCFD-99CB11C2F56C}" type="pres">
      <dgm:prSet presAssocID="{BE5ABAAA-718F-414A-A3B9-4650BC716F63}" presName="accentRepeatNode" presStyleLbl="solidFgAcc1" presStyleIdx="3" presStyleCnt="5"/>
      <dgm:spPr/>
    </dgm:pt>
    <dgm:pt modelId="{DD1C77BC-1621-4C22-BC9A-AAF00CBA6D1C}" type="pres">
      <dgm:prSet presAssocID="{8EAD7E67-D13E-4BFB-B36D-D36A38F8010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756264-C416-424D-A93D-4BE8DAC9A79D}" type="pres">
      <dgm:prSet presAssocID="{8EAD7E67-D13E-4BFB-B36D-D36A38F80107}" presName="accent_5" presStyleCnt="0"/>
      <dgm:spPr/>
    </dgm:pt>
    <dgm:pt modelId="{6D1EB8F7-BEFA-427D-BEBA-300A168A7D7C}" type="pres">
      <dgm:prSet presAssocID="{8EAD7E67-D13E-4BFB-B36D-D36A38F80107}" presName="accentRepeatNode" presStyleLbl="solidFgAcc1" presStyleIdx="4" presStyleCnt="5"/>
      <dgm:spPr/>
    </dgm:pt>
  </dgm:ptLst>
  <dgm:cxnLst>
    <dgm:cxn modelId="{D34D4334-7EF6-4A33-A033-C484755CED68}" type="presOf" srcId="{8EAD7E67-D13E-4BFB-B36D-D36A38F80107}" destId="{DD1C77BC-1621-4C22-BC9A-AAF00CBA6D1C}" srcOrd="0" destOrd="0" presId="urn:microsoft.com/office/officeart/2008/layout/VerticalCurvedList"/>
    <dgm:cxn modelId="{2BD49C00-EAA5-4007-9243-31747AA8444A}" type="presOf" srcId="{BE5ABAAA-718F-414A-A3B9-4650BC716F63}" destId="{6AE4CDAA-9AC5-4E77-B231-32BEA820D37B}" srcOrd="0" destOrd="0" presId="urn:microsoft.com/office/officeart/2008/layout/VerticalCurvedList"/>
    <dgm:cxn modelId="{79275472-B794-414E-8484-461E03855E2F}" type="presOf" srcId="{DCD704FF-4930-40AC-AC66-624F5BBD540A}" destId="{291DE2E9-3A92-479F-AE00-E83753CCE8E6}" srcOrd="0" destOrd="0" presId="urn:microsoft.com/office/officeart/2008/layout/VerticalCurvedList"/>
    <dgm:cxn modelId="{6A7B774D-A460-4AAA-9A94-65A86E6F14C4}" srcId="{B776C181-70DC-4646-9AEF-B9A3091AB765}" destId="{DCD704FF-4930-40AC-AC66-624F5BBD540A}" srcOrd="0" destOrd="0" parTransId="{FFB5B0EB-6190-403B-B317-1FFAAE33D2DF}" sibTransId="{7746EDFB-45D7-4163-A3BF-67A4C34402FC}"/>
    <dgm:cxn modelId="{ED4B94C7-76AE-47F0-A67E-7AC5CAB8FF43}" type="presOf" srcId="{F224D10B-0527-4927-B526-22D3D4083822}" destId="{8A5CE9FC-B28E-4470-BF52-B0C192BED665}" srcOrd="0" destOrd="0" presId="urn:microsoft.com/office/officeart/2008/layout/VerticalCurvedList"/>
    <dgm:cxn modelId="{DCC47066-FFCB-44AD-949F-A50BE206DFAC}" type="presOf" srcId="{F2D8999E-AB41-4520-92A4-40A01742AE62}" destId="{30F4E56D-08E1-4F60-955E-75DA57BCC4C2}" srcOrd="0" destOrd="0" presId="urn:microsoft.com/office/officeart/2008/layout/VerticalCurvedList"/>
    <dgm:cxn modelId="{9742326B-A4A8-4FCF-B1CB-71A1C7ED8E55}" type="presOf" srcId="{B776C181-70DC-4646-9AEF-B9A3091AB765}" destId="{13F8DB42-60A5-48BA-B094-7DE965FF1D89}" srcOrd="0" destOrd="0" presId="urn:microsoft.com/office/officeart/2008/layout/VerticalCurvedList"/>
    <dgm:cxn modelId="{7A082CFD-EBFF-492B-A262-DC51CD41B3C9}" srcId="{B776C181-70DC-4646-9AEF-B9A3091AB765}" destId="{8EAD7E67-D13E-4BFB-B36D-D36A38F80107}" srcOrd="4" destOrd="0" parTransId="{62511049-800B-45AF-8153-5B991D79AF1B}" sibTransId="{31FDCAD7-796E-4331-8166-147D1C5F8865}"/>
    <dgm:cxn modelId="{9E45FA2D-1D98-487A-A6C3-79612B9D65A7}" srcId="{B776C181-70DC-4646-9AEF-B9A3091AB765}" destId="{F224D10B-0527-4927-B526-22D3D4083822}" srcOrd="2" destOrd="0" parTransId="{07F603BF-FA4C-415F-8910-75BB9F6C2522}" sibTransId="{E94F9076-CDBA-409F-AF4D-FBDE5C1A065D}"/>
    <dgm:cxn modelId="{47E24F78-FEDE-4D8C-BA56-86A78BF2B19F}" srcId="{B776C181-70DC-4646-9AEF-B9A3091AB765}" destId="{F2D8999E-AB41-4520-92A4-40A01742AE62}" srcOrd="1" destOrd="0" parTransId="{FEEE7395-FD96-4625-81F9-258C0948C1A4}" sibTransId="{38E08F02-548B-4DE8-B0E4-842175924DB9}"/>
    <dgm:cxn modelId="{F2EE6983-5692-4823-BCD0-3AC3C988E6A7}" type="presOf" srcId="{7746EDFB-45D7-4163-A3BF-67A4C34402FC}" destId="{873E8FEB-8681-4B26-A71B-376D864C49EC}" srcOrd="0" destOrd="0" presId="urn:microsoft.com/office/officeart/2008/layout/VerticalCurvedList"/>
    <dgm:cxn modelId="{1077C93E-178B-4872-8728-0C66E080BC4C}" srcId="{B776C181-70DC-4646-9AEF-B9A3091AB765}" destId="{BE5ABAAA-718F-414A-A3B9-4650BC716F63}" srcOrd="3" destOrd="0" parTransId="{078C412E-BBC1-46D2-B96A-9E7A7F182BC6}" sibTransId="{72CC34DB-CB52-4B4D-BE36-A351C7CC0BAE}"/>
    <dgm:cxn modelId="{6E32D588-C32D-47F6-90B5-EFFF94875B58}" type="presParOf" srcId="{13F8DB42-60A5-48BA-B094-7DE965FF1D89}" destId="{990EEBF5-7110-48FD-BBEB-95AE8C45D957}" srcOrd="0" destOrd="0" presId="urn:microsoft.com/office/officeart/2008/layout/VerticalCurvedList"/>
    <dgm:cxn modelId="{ED478982-4BE9-4E48-885D-2AFCF708FCF1}" type="presParOf" srcId="{990EEBF5-7110-48FD-BBEB-95AE8C45D957}" destId="{F48556B8-80CC-4659-B843-C9A6C4929A37}" srcOrd="0" destOrd="0" presId="urn:microsoft.com/office/officeart/2008/layout/VerticalCurvedList"/>
    <dgm:cxn modelId="{12C85BD2-B16A-44F3-A3EC-4D4B318F3722}" type="presParOf" srcId="{F48556B8-80CC-4659-B843-C9A6C4929A37}" destId="{498E8546-27E9-4960-AA42-58E4B79B1024}" srcOrd="0" destOrd="0" presId="urn:microsoft.com/office/officeart/2008/layout/VerticalCurvedList"/>
    <dgm:cxn modelId="{F90AFAF4-D72F-4DD9-BEDA-AC213E37091B}" type="presParOf" srcId="{F48556B8-80CC-4659-B843-C9A6C4929A37}" destId="{873E8FEB-8681-4B26-A71B-376D864C49EC}" srcOrd="1" destOrd="0" presId="urn:microsoft.com/office/officeart/2008/layout/VerticalCurvedList"/>
    <dgm:cxn modelId="{9AD649A5-E276-471D-93D3-F854CAEC5BFD}" type="presParOf" srcId="{F48556B8-80CC-4659-B843-C9A6C4929A37}" destId="{FC5D6B10-8E0E-49FC-B12F-56257DD37177}" srcOrd="2" destOrd="0" presId="urn:microsoft.com/office/officeart/2008/layout/VerticalCurvedList"/>
    <dgm:cxn modelId="{5685DF2D-82A5-4064-BE67-A2C8489CB926}" type="presParOf" srcId="{F48556B8-80CC-4659-B843-C9A6C4929A37}" destId="{1374AC33-B8E8-418A-A680-39DC4AEE78A0}" srcOrd="3" destOrd="0" presId="urn:microsoft.com/office/officeart/2008/layout/VerticalCurvedList"/>
    <dgm:cxn modelId="{CAAF41E9-20E2-4EB6-8E88-F8FF7CEF4D0B}" type="presParOf" srcId="{990EEBF5-7110-48FD-BBEB-95AE8C45D957}" destId="{291DE2E9-3A92-479F-AE00-E83753CCE8E6}" srcOrd="1" destOrd="0" presId="urn:microsoft.com/office/officeart/2008/layout/VerticalCurvedList"/>
    <dgm:cxn modelId="{F53D046C-B90A-4220-9552-B3166830D481}" type="presParOf" srcId="{990EEBF5-7110-48FD-BBEB-95AE8C45D957}" destId="{A362046C-CC3B-4540-B02B-E48BDD578BB2}" srcOrd="2" destOrd="0" presId="urn:microsoft.com/office/officeart/2008/layout/VerticalCurvedList"/>
    <dgm:cxn modelId="{5E9CD8BC-7C58-4328-B6DD-A09C841D8460}" type="presParOf" srcId="{A362046C-CC3B-4540-B02B-E48BDD578BB2}" destId="{D4A6DD4C-57C4-4CC6-A84E-ADCC8EB475F0}" srcOrd="0" destOrd="0" presId="urn:microsoft.com/office/officeart/2008/layout/VerticalCurvedList"/>
    <dgm:cxn modelId="{9C5E3347-2668-49D0-A08D-77D6F2AF21CD}" type="presParOf" srcId="{990EEBF5-7110-48FD-BBEB-95AE8C45D957}" destId="{30F4E56D-08E1-4F60-955E-75DA57BCC4C2}" srcOrd="3" destOrd="0" presId="urn:microsoft.com/office/officeart/2008/layout/VerticalCurvedList"/>
    <dgm:cxn modelId="{3770A43A-0CE3-4FC3-BF9B-875FED37C17C}" type="presParOf" srcId="{990EEBF5-7110-48FD-BBEB-95AE8C45D957}" destId="{D38828FB-48F2-4114-98D9-1A27DA55A45B}" srcOrd="4" destOrd="0" presId="urn:microsoft.com/office/officeart/2008/layout/VerticalCurvedList"/>
    <dgm:cxn modelId="{54C8B6DF-0206-40E0-9D57-3CF1AC0DC782}" type="presParOf" srcId="{D38828FB-48F2-4114-98D9-1A27DA55A45B}" destId="{792CD5F8-71E5-47C8-9CB7-3EA9D26DD66C}" srcOrd="0" destOrd="0" presId="urn:microsoft.com/office/officeart/2008/layout/VerticalCurvedList"/>
    <dgm:cxn modelId="{6EE32EFA-56C7-4C29-ACAB-DB049F3A793B}" type="presParOf" srcId="{990EEBF5-7110-48FD-BBEB-95AE8C45D957}" destId="{8A5CE9FC-B28E-4470-BF52-B0C192BED665}" srcOrd="5" destOrd="0" presId="urn:microsoft.com/office/officeart/2008/layout/VerticalCurvedList"/>
    <dgm:cxn modelId="{30931247-7C7B-49B7-8809-DA393120E477}" type="presParOf" srcId="{990EEBF5-7110-48FD-BBEB-95AE8C45D957}" destId="{BA158CFD-BA50-4146-BE63-10DC9CB31693}" srcOrd="6" destOrd="0" presId="urn:microsoft.com/office/officeart/2008/layout/VerticalCurvedList"/>
    <dgm:cxn modelId="{2D6F830B-E704-4577-B557-B8E67135E336}" type="presParOf" srcId="{BA158CFD-BA50-4146-BE63-10DC9CB31693}" destId="{8F0070CE-FC2C-4CAD-8CD2-0C204E6D2CF6}" srcOrd="0" destOrd="0" presId="urn:microsoft.com/office/officeart/2008/layout/VerticalCurvedList"/>
    <dgm:cxn modelId="{B718E91F-25B0-49ED-ADB0-77CF30DFCE5B}" type="presParOf" srcId="{990EEBF5-7110-48FD-BBEB-95AE8C45D957}" destId="{6AE4CDAA-9AC5-4E77-B231-32BEA820D37B}" srcOrd="7" destOrd="0" presId="urn:microsoft.com/office/officeart/2008/layout/VerticalCurvedList"/>
    <dgm:cxn modelId="{4108ED18-1CD1-4858-8B9E-29740DE1336C}" type="presParOf" srcId="{990EEBF5-7110-48FD-BBEB-95AE8C45D957}" destId="{34B62B03-64AF-4AB3-9AC2-202398D77286}" srcOrd="8" destOrd="0" presId="urn:microsoft.com/office/officeart/2008/layout/VerticalCurvedList"/>
    <dgm:cxn modelId="{2C44F477-B395-4C9E-81AB-6A1D1F0E8403}" type="presParOf" srcId="{34B62B03-64AF-4AB3-9AC2-202398D77286}" destId="{03BE36F4-55CB-4864-BCFD-99CB11C2F56C}" srcOrd="0" destOrd="0" presId="urn:microsoft.com/office/officeart/2008/layout/VerticalCurvedList"/>
    <dgm:cxn modelId="{BE80EC9C-DD41-4A72-AFF1-912F05E95EA2}" type="presParOf" srcId="{990EEBF5-7110-48FD-BBEB-95AE8C45D957}" destId="{DD1C77BC-1621-4C22-BC9A-AAF00CBA6D1C}" srcOrd="9" destOrd="0" presId="urn:microsoft.com/office/officeart/2008/layout/VerticalCurvedList"/>
    <dgm:cxn modelId="{C24EF839-84B1-46CE-87D5-959CDA7B15BD}" type="presParOf" srcId="{990EEBF5-7110-48FD-BBEB-95AE8C45D957}" destId="{1C756264-C416-424D-A93D-4BE8DAC9A79D}" srcOrd="10" destOrd="0" presId="urn:microsoft.com/office/officeart/2008/layout/VerticalCurvedList"/>
    <dgm:cxn modelId="{7DE453DB-0FF3-448C-BD17-342030BD240E}" type="presParOf" srcId="{1C756264-C416-424D-A93D-4BE8DAC9A79D}" destId="{6D1EB8F7-BEFA-427D-BEBA-300A168A7D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90E3C-0A43-4578-85B1-FDBEFFEAB5B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FF15ED6-2509-4B6E-8563-27E59E24309C}">
      <dgm:prSet phldrT="[文本]" custT="1"/>
      <dgm:spPr/>
      <dgm:t>
        <a:bodyPr/>
        <a:lstStyle/>
        <a:p>
          <a:pPr algn="ctr"/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优化工作流程，提高运作效率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3302A-4952-4D20-BEDF-C979E4435E5C}" type="parTrans" cxnId="{AB2D2BCE-C02F-4D3F-983B-21E2038396B1}">
      <dgm:prSet/>
      <dgm:spPr/>
      <dgm:t>
        <a:bodyPr/>
        <a:lstStyle/>
        <a:p>
          <a:pPr algn="ctr"/>
          <a:endParaRPr lang="zh-CN" altLang="en-US" sz="2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971241-D60B-48F8-B147-F4B613DFBED8}" type="sibTrans" cxnId="{AB2D2BCE-C02F-4D3F-983B-21E2038396B1}">
      <dgm:prSet/>
      <dgm:spPr/>
      <dgm:t>
        <a:bodyPr/>
        <a:lstStyle/>
        <a:p>
          <a:pPr algn="ctr"/>
          <a:endParaRPr lang="zh-CN" altLang="en-US" sz="24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567AC-FC33-498A-94EF-01F7B1F1A94C}">
      <dgm:prSet phldrT="[文本]" custT="1"/>
      <dgm:spPr/>
      <dgm:t>
        <a:bodyPr/>
        <a:lstStyle/>
        <a:p>
          <a:pPr algn="ctr"/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专业医嘱审核，保障用药安全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077F9A-9EFA-4C51-9702-6A0C5BE608D2}" type="parTrans" cxnId="{809148A4-F467-440D-ACE2-BCB141890F41}">
      <dgm:prSet/>
      <dgm:spPr/>
      <dgm:t>
        <a:bodyPr/>
        <a:lstStyle/>
        <a:p>
          <a:pPr algn="ctr"/>
          <a:endParaRPr lang="zh-CN" altLang="en-US" sz="2400">
            <a:solidFill>
              <a:schemeClr val="bg1"/>
            </a:solidFill>
          </a:endParaRPr>
        </a:p>
      </dgm:t>
    </dgm:pt>
    <dgm:pt modelId="{D2AD20AE-4E51-44FD-BB49-7A8D47861DF2}" type="sibTrans" cxnId="{809148A4-F467-440D-ACE2-BCB141890F41}">
      <dgm:prSet/>
      <dgm:spPr/>
      <dgm:t>
        <a:bodyPr/>
        <a:lstStyle/>
        <a:p>
          <a:pPr algn="ctr"/>
          <a:endParaRPr lang="zh-CN" altLang="en-US" sz="2400">
            <a:solidFill>
              <a:schemeClr val="bg1"/>
            </a:solidFill>
          </a:endParaRPr>
        </a:p>
      </dgm:t>
    </dgm:pt>
    <dgm:pt modelId="{893EF7A8-32EB-4CC2-A744-6CA1E71C2A36}">
      <dgm:prSet phldrT="[文本]" custT="1"/>
      <dgm:spPr/>
      <dgm:t>
        <a:bodyPr/>
        <a:lstStyle/>
        <a:p>
          <a:pPr algn="ctr"/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全程数据留痕，辅助多维核算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08872-279A-4BC8-977A-63C543BDCC48}" type="parTrans" cxnId="{7CAF2C57-976E-45A7-B15D-D2BBC5B8642F}">
      <dgm:prSet/>
      <dgm:spPr/>
      <dgm:t>
        <a:bodyPr/>
        <a:lstStyle/>
        <a:p>
          <a:pPr algn="ctr"/>
          <a:endParaRPr lang="zh-CN" altLang="en-US" sz="2400"/>
        </a:p>
      </dgm:t>
    </dgm:pt>
    <dgm:pt modelId="{CA20C9CA-EF23-49A1-802A-54EFBD3CB666}" type="sibTrans" cxnId="{7CAF2C57-976E-45A7-B15D-D2BBC5B8642F}">
      <dgm:prSet/>
      <dgm:spPr/>
      <dgm:t>
        <a:bodyPr/>
        <a:lstStyle/>
        <a:p>
          <a:pPr algn="ctr"/>
          <a:endParaRPr lang="zh-CN" altLang="en-US" sz="2400"/>
        </a:p>
      </dgm:t>
    </dgm:pt>
    <dgm:pt modelId="{33860704-4CF1-45BD-BDF9-0F352F1800CE}">
      <dgm:prSet phldrT="[文本]" custT="1"/>
      <dgm:spPr/>
      <dgm:t>
        <a:bodyPr/>
        <a:lstStyle/>
        <a:p>
          <a:pPr algn="ctr"/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精准库存管理，降低药品损耗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9C571B-E321-41D3-B8AE-877C1F470B96}" type="parTrans" cxnId="{348BF53C-417F-4690-AF87-AD60682E34D5}">
      <dgm:prSet/>
      <dgm:spPr/>
      <dgm:t>
        <a:bodyPr/>
        <a:lstStyle/>
        <a:p>
          <a:pPr algn="ctr"/>
          <a:endParaRPr lang="zh-CN" altLang="en-US" sz="2400"/>
        </a:p>
      </dgm:t>
    </dgm:pt>
    <dgm:pt modelId="{F61DD4C5-9EEE-47CF-86E0-7F11C17FFF3B}" type="sibTrans" cxnId="{348BF53C-417F-4690-AF87-AD60682E34D5}">
      <dgm:prSet/>
      <dgm:spPr/>
      <dgm:t>
        <a:bodyPr/>
        <a:lstStyle/>
        <a:p>
          <a:pPr algn="ctr"/>
          <a:endParaRPr lang="zh-CN" altLang="en-US" sz="2400"/>
        </a:p>
      </dgm:t>
    </dgm:pt>
    <dgm:pt modelId="{5801153C-550D-4F80-BA0A-E5210B292F26}" type="pres">
      <dgm:prSet presAssocID="{79C90E3C-0A43-4578-85B1-FDBEFFEAB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2883E7-4DAF-4404-B1F0-C9E511DDD24C}" type="pres">
      <dgm:prSet presAssocID="{33860704-4CF1-45BD-BDF9-0F352F1800C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4482D-48B9-4EA4-BBE3-87D523FD4A70}" type="pres">
      <dgm:prSet presAssocID="{F61DD4C5-9EEE-47CF-86E0-7F11C17FFF3B}" presName="spacer" presStyleCnt="0"/>
      <dgm:spPr/>
      <dgm:t>
        <a:bodyPr/>
        <a:lstStyle/>
        <a:p>
          <a:endParaRPr lang="zh-CN" altLang="en-US"/>
        </a:p>
      </dgm:t>
    </dgm:pt>
    <dgm:pt modelId="{9C4EE30D-79BE-4195-B14B-61C74D369DAB}" type="pres">
      <dgm:prSet presAssocID="{2FF15ED6-2509-4B6E-8563-27E59E24309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FBF319-09D2-4547-8A1F-E389FD9D61EB}" type="pres">
      <dgm:prSet presAssocID="{70971241-D60B-48F8-B147-F4B613DFBED8}" presName="spacer" presStyleCnt="0"/>
      <dgm:spPr/>
      <dgm:t>
        <a:bodyPr/>
        <a:lstStyle/>
        <a:p>
          <a:endParaRPr lang="zh-CN" altLang="en-US"/>
        </a:p>
      </dgm:t>
    </dgm:pt>
    <dgm:pt modelId="{9A2B08AC-BA24-4AD8-BFF5-B8B04D2E3688}" type="pres">
      <dgm:prSet presAssocID="{AC6567AC-FC33-498A-94EF-01F7B1F1A94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23553-D674-418A-894C-E5C33FA4E2C7}" type="pres">
      <dgm:prSet presAssocID="{D2AD20AE-4E51-44FD-BB49-7A8D47861DF2}" presName="spacer" presStyleCnt="0"/>
      <dgm:spPr/>
      <dgm:t>
        <a:bodyPr/>
        <a:lstStyle/>
        <a:p>
          <a:endParaRPr lang="zh-CN" altLang="en-US"/>
        </a:p>
      </dgm:t>
    </dgm:pt>
    <dgm:pt modelId="{2EF889DC-0E6A-4F70-8E29-614E8B64923D}" type="pres">
      <dgm:prSet presAssocID="{893EF7A8-32EB-4CC2-A744-6CA1E71C2A3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288E36-85E9-4D90-A5E3-78864D7201C7}" type="presOf" srcId="{893EF7A8-32EB-4CC2-A744-6CA1E71C2A36}" destId="{2EF889DC-0E6A-4F70-8E29-614E8B64923D}" srcOrd="0" destOrd="0" presId="urn:microsoft.com/office/officeart/2005/8/layout/vList2"/>
    <dgm:cxn modelId="{77193827-9AD1-47F5-B40A-E34AD99A0079}" type="presOf" srcId="{79C90E3C-0A43-4578-85B1-FDBEFFEAB5BD}" destId="{5801153C-550D-4F80-BA0A-E5210B292F26}" srcOrd="0" destOrd="0" presId="urn:microsoft.com/office/officeart/2005/8/layout/vList2"/>
    <dgm:cxn modelId="{37A32C83-5FB3-4989-BDB2-91F775FE4D43}" type="presOf" srcId="{2FF15ED6-2509-4B6E-8563-27E59E24309C}" destId="{9C4EE30D-79BE-4195-B14B-61C74D369DAB}" srcOrd="0" destOrd="0" presId="urn:microsoft.com/office/officeart/2005/8/layout/vList2"/>
    <dgm:cxn modelId="{AB2D2BCE-C02F-4D3F-983B-21E2038396B1}" srcId="{79C90E3C-0A43-4578-85B1-FDBEFFEAB5BD}" destId="{2FF15ED6-2509-4B6E-8563-27E59E24309C}" srcOrd="1" destOrd="0" parTransId="{5C83302A-4952-4D20-BEDF-C979E4435E5C}" sibTransId="{70971241-D60B-48F8-B147-F4B613DFBED8}"/>
    <dgm:cxn modelId="{1032DB92-F504-4F85-8EAC-2D0DA1CDBBB1}" type="presOf" srcId="{AC6567AC-FC33-498A-94EF-01F7B1F1A94C}" destId="{9A2B08AC-BA24-4AD8-BFF5-B8B04D2E3688}" srcOrd="0" destOrd="0" presId="urn:microsoft.com/office/officeart/2005/8/layout/vList2"/>
    <dgm:cxn modelId="{809148A4-F467-440D-ACE2-BCB141890F41}" srcId="{79C90E3C-0A43-4578-85B1-FDBEFFEAB5BD}" destId="{AC6567AC-FC33-498A-94EF-01F7B1F1A94C}" srcOrd="2" destOrd="0" parTransId="{C2077F9A-9EFA-4C51-9702-6A0C5BE608D2}" sibTransId="{D2AD20AE-4E51-44FD-BB49-7A8D47861DF2}"/>
    <dgm:cxn modelId="{348BF53C-417F-4690-AF87-AD60682E34D5}" srcId="{79C90E3C-0A43-4578-85B1-FDBEFFEAB5BD}" destId="{33860704-4CF1-45BD-BDF9-0F352F1800CE}" srcOrd="0" destOrd="0" parTransId="{629C571B-E321-41D3-B8AE-877C1F470B96}" sibTransId="{F61DD4C5-9EEE-47CF-86E0-7F11C17FFF3B}"/>
    <dgm:cxn modelId="{A03AE178-CCCD-4AA7-9FA8-0BA920056AD7}" type="presOf" srcId="{33860704-4CF1-45BD-BDF9-0F352F1800CE}" destId="{082883E7-4DAF-4404-B1F0-C9E511DDD24C}" srcOrd="0" destOrd="0" presId="urn:microsoft.com/office/officeart/2005/8/layout/vList2"/>
    <dgm:cxn modelId="{7CAF2C57-976E-45A7-B15D-D2BBC5B8642F}" srcId="{79C90E3C-0A43-4578-85B1-FDBEFFEAB5BD}" destId="{893EF7A8-32EB-4CC2-A744-6CA1E71C2A36}" srcOrd="3" destOrd="0" parTransId="{54308872-279A-4BC8-977A-63C543BDCC48}" sibTransId="{CA20C9CA-EF23-49A1-802A-54EFBD3CB666}"/>
    <dgm:cxn modelId="{42C66C20-AE8C-45A6-87A0-60A0542F8FE4}" type="presParOf" srcId="{5801153C-550D-4F80-BA0A-E5210B292F26}" destId="{082883E7-4DAF-4404-B1F0-C9E511DDD24C}" srcOrd="0" destOrd="0" presId="urn:microsoft.com/office/officeart/2005/8/layout/vList2"/>
    <dgm:cxn modelId="{9ECCA096-3D87-4F08-BBA3-4E92E91AFCB4}" type="presParOf" srcId="{5801153C-550D-4F80-BA0A-E5210B292F26}" destId="{5574482D-48B9-4EA4-BBE3-87D523FD4A70}" srcOrd="1" destOrd="0" presId="urn:microsoft.com/office/officeart/2005/8/layout/vList2"/>
    <dgm:cxn modelId="{0F2A5336-E33C-48C5-AE34-625A812D29CB}" type="presParOf" srcId="{5801153C-550D-4F80-BA0A-E5210B292F26}" destId="{9C4EE30D-79BE-4195-B14B-61C74D369DAB}" srcOrd="2" destOrd="0" presId="urn:microsoft.com/office/officeart/2005/8/layout/vList2"/>
    <dgm:cxn modelId="{0ED82735-7E89-42A1-B84B-406196A0B585}" type="presParOf" srcId="{5801153C-550D-4F80-BA0A-E5210B292F26}" destId="{50FBF319-09D2-4547-8A1F-E389FD9D61EB}" srcOrd="3" destOrd="0" presId="urn:microsoft.com/office/officeart/2005/8/layout/vList2"/>
    <dgm:cxn modelId="{05B68834-B82F-448F-955C-202B43A45873}" type="presParOf" srcId="{5801153C-550D-4F80-BA0A-E5210B292F26}" destId="{9A2B08AC-BA24-4AD8-BFF5-B8B04D2E3688}" srcOrd="4" destOrd="0" presId="urn:microsoft.com/office/officeart/2005/8/layout/vList2"/>
    <dgm:cxn modelId="{08C93B13-B8CA-4B7D-98B4-5E80EA97548E}" type="presParOf" srcId="{5801153C-550D-4F80-BA0A-E5210B292F26}" destId="{F6423553-D674-418A-894C-E5C33FA4E2C7}" srcOrd="5" destOrd="0" presId="urn:microsoft.com/office/officeart/2005/8/layout/vList2"/>
    <dgm:cxn modelId="{DAF6D50D-FE0E-4EB4-A8A5-6B2DFB23AF59}" type="presParOf" srcId="{5801153C-550D-4F80-BA0A-E5210B292F26}" destId="{2EF889DC-0E6A-4F70-8E29-614E8B64923D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E8FEB-8681-4B26-A71B-376D864C49EC}">
      <dsp:nvSpPr>
        <dsp:cNvPr id="0" name=""/>
        <dsp:cNvSpPr/>
      </dsp:nvSpPr>
      <dsp:spPr>
        <a:xfrm>
          <a:off x="-5743507" y="-879112"/>
          <a:ext cx="6837949" cy="6837949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E2E9-3A92-479F-AE00-E83753CCE8E6}">
      <dsp:nvSpPr>
        <dsp:cNvPr id="0" name=""/>
        <dsp:cNvSpPr/>
      </dsp:nvSpPr>
      <dsp:spPr>
        <a:xfrm>
          <a:off x="478397" y="317381"/>
          <a:ext cx="4902446" cy="635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1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精准库存管理，降低药房药品的损耗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97" y="317381"/>
        <a:ext cx="4902446" cy="635168"/>
      </dsp:txXfrm>
    </dsp:sp>
    <dsp:sp modelId="{D4A6DD4C-57C4-4CC6-A84E-ADCC8EB475F0}">
      <dsp:nvSpPr>
        <dsp:cNvPr id="0" name=""/>
        <dsp:cNvSpPr/>
      </dsp:nvSpPr>
      <dsp:spPr>
        <a:xfrm>
          <a:off x="81416" y="237985"/>
          <a:ext cx="793960" cy="79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4E56D-08E1-4F60-955E-75DA57BCC4C2}">
      <dsp:nvSpPr>
        <dsp:cNvPr id="0" name=""/>
        <dsp:cNvSpPr/>
      </dsp:nvSpPr>
      <dsp:spPr>
        <a:xfrm>
          <a:off x="933540" y="1269829"/>
          <a:ext cx="4447303" cy="635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1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智能导航摆药，提高摆药工作效率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540" y="1269829"/>
        <a:ext cx="4447303" cy="635168"/>
      </dsp:txXfrm>
    </dsp:sp>
    <dsp:sp modelId="{792CD5F8-71E5-47C8-9CB7-3EA9D26DD66C}">
      <dsp:nvSpPr>
        <dsp:cNvPr id="0" name=""/>
        <dsp:cNvSpPr/>
      </dsp:nvSpPr>
      <dsp:spPr>
        <a:xfrm>
          <a:off x="536560" y="1190433"/>
          <a:ext cx="793960" cy="79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CE9FC-B28E-4470-BF52-B0C192BED665}">
      <dsp:nvSpPr>
        <dsp:cNvPr id="0" name=""/>
        <dsp:cNvSpPr/>
      </dsp:nvSpPr>
      <dsp:spPr>
        <a:xfrm>
          <a:off x="1073232" y="2222277"/>
          <a:ext cx="4307611" cy="635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1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科室药品管理，保障临床突发用药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3232" y="2222277"/>
        <a:ext cx="4307611" cy="635168"/>
      </dsp:txXfrm>
    </dsp:sp>
    <dsp:sp modelId="{8F0070CE-FC2C-4CAD-8CD2-0C204E6D2CF6}">
      <dsp:nvSpPr>
        <dsp:cNvPr id="0" name=""/>
        <dsp:cNvSpPr/>
      </dsp:nvSpPr>
      <dsp:spPr>
        <a:xfrm>
          <a:off x="676252" y="2142881"/>
          <a:ext cx="793960" cy="79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4CDAA-9AC5-4E77-B231-32BEA820D37B}">
      <dsp:nvSpPr>
        <dsp:cNvPr id="0" name=""/>
        <dsp:cNvSpPr/>
      </dsp:nvSpPr>
      <dsp:spPr>
        <a:xfrm>
          <a:off x="933540" y="3174725"/>
          <a:ext cx="4447303" cy="635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1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支持床头计费，实现药品管理全覆盖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540" y="3174725"/>
        <a:ext cx="4447303" cy="635168"/>
      </dsp:txXfrm>
    </dsp:sp>
    <dsp:sp modelId="{03BE36F4-55CB-4864-BCFD-99CB11C2F56C}">
      <dsp:nvSpPr>
        <dsp:cNvPr id="0" name=""/>
        <dsp:cNvSpPr/>
      </dsp:nvSpPr>
      <dsp:spPr>
        <a:xfrm>
          <a:off x="536560" y="3095329"/>
          <a:ext cx="793960" cy="79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C77BC-1621-4C22-BC9A-AAF00CBA6D1C}">
      <dsp:nvSpPr>
        <dsp:cNvPr id="0" name=""/>
        <dsp:cNvSpPr/>
      </dsp:nvSpPr>
      <dsp:spPr>
        <a:xfrm>
          <a:off x="478397" y="4127174"/>
          <a:ext cx="4902446" cy="635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1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全程数据留痕，辅助多维度的核算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97" y="4127174"/>
        <a:ext cx="4902446" cy="635168"/>
      </dsp:txXfrm>
    </dsp:sp>
    <dsp:sp modelId="{6D1EB8F7-BEFA-427D-BEBA-300A168A7D7C}">
      <dsp:nvSpPr>
        <dsp:cNvPr id="0" name=""/>
        <dsp:cNvSpPr/>
      </dsp:nvSpPr>
      <dsp:spPr>
        <a:xfrm>
          <a:off x="81416" y="4047778"/>
          <a:ext cx="793960" cy="79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83E7-4DAF-4404-B1F0-C9E511DDD24C}">
      <dsp:nvSpPr>
        <dsp:cNvPr id="0" name=""/>
        <dsp:cNvSpPr/>
      </dsp:nvSpPr>
      <dsp:spPr>
        <a:xfrm>
          <a:off x="0" y="32204"/>
          <a:ext cx="4754467" cy="101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精准库存管理，降低药品损耗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47" y="81551"/>
        <a:ext cx="4655773" cy="912186"/>
      </dsp:txXfrm>
    </dsp:sp>
    <dsp:sp modelId="{9C4EE30D-79BE-4195-B14B-61C74D369DAB}">
      <dsp:nvSpPr>
        <dsp:cNvPr id="0" name=""/>
        <dsp:cNvSpPr/>
      </dsp:nvSpPr>
      <dsp:spPr>
        <a:xfrm>
          <a:off x="0" y="1198604"/>
          <a:ext cx="4754467" cy="101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优化工作流程，提高运作效率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47" y="1247951"/>
        <a:ext cx="4655773" cy="912186"/>
      </dsp:txXfrm>
    </dsp:sp>
    <dsp:sp modelId="{9A2B08AC-BA24-4AD8-BFF5-B8B04D2E3688}">
      <dsp:nvSpPr>
        <dsp:cNvPr id="0" name=""/>
        <dsp:cNvSpPr/>
      </dsp:nvSpPr>
      <dsp:spPr>
        <a:xfrm>
          <a:off x="0" y="2365004"/>
          <a:ext cx="4754467" cy="101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专业医嘱审核，保障用药安全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47" y="2414351"/>
        <a:ext cx="4655773" cy="912186"/>
      </dsp:txXfrm>
    </dsp:sp>
    <dsp:sp modelId="{2EF889DC-0E6A-4F70-8E29-614E8B64923D}">
      <dsp:nvSpPr>
        <dsp:cNvPr id="0" name=""/>
        <dsp:cNvSpPr/>
      </dsp:nvSpPr>
      <dsp:spPr>
        <a:xfrm>
          <a:off x="0" y="3531404"/>
          <a:ext cx="4754467" cy="101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全程数据留痕，辅助多维核算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47" y="3580751"/>
        <a:ext cx="4655773" cy="912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1D926-28FB-F549-A0BE-554F7B74C084}" type="datetimeFigureOut">
              <a:rPr kumimoji="1" lang="zh-CN" altLang="en-US" smtClean="0"/>
              <a:t>2016/4/13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C2DBD-50A8-5B40-90A1-10DF6D0FCF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用药安全的成本</a:t>
            </a:r>
            <a:r>
              <a:rPr lang="en-US" altLang="zh-CN" dirty="0" smtClean="0"/>
              <a:t>=</a:t>
            </a:r>
            <a:r>
              <a:rPr lang="zh-CN" altLang="en-US" dirty="0" smtClean="0"/>
              <a:t>出了用药事故带来的损失，负面影响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增加或降低什么增加亿元业务收入，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79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这不只一个包药机，结合软件硬件整体设计的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26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跟住院一个理由，结算点在这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019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静配的结算点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静配的计费</a:t>
            </a:r>
            <a:r>
              <a:rPr lang="en-US" altLang="zh-CN" dirty="0" smtClean="0"/>
              <a:t>—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医院模式的原因</a:t>
            </a:r>
            <a:endParaRPr lang="en-US" altLang="zh-CN" dirty="0" smtClean="0"/>
          </a:p>
          <a:p>
            <a:r>
              <a:rPr lang="zh-CN" altLang="en-US" dirty="0" smtClean="0"/>
              <a:t>静配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冲配；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增加供应商预算，具体有院方决定，具体在设备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50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急诊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快</a:t>
            </a:r>
          </a:p>
          <a:p>
            <a:r>
              <a:rPr kumimoji="1" lang="zh-CN" altLang="en-US" dirty="0" smtClean="0"/>
              <a:t>病区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长期临时</a:t>
            </a:r>
          </a:p>
          <a:p>
            <a:r>
              <a:rPr kumimoji="1" lang="zh-CN" altLang="en-US" dirty="0" smtClean="0"/>
              <a:t>门诊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好看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病区</a:t>
            </a:r>
            <a:r>
              <a:rPr kumimoji="1" lang="en-US" altLang="zh-CN" dirty="0" smtClean="0"/>
              <a:t>-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32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鑫特宝，跟国药和上药的方案。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17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0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90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达到效果、节约设计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药品来自供应商、物价、</a:t>
            </a:r>
            <a:r>
              <a:rPr lang="en-US" altLang="zh-CN" dirty="0" smtClean="0"/>
              <a:t>HIS—</a:t>
            </a:r>
            <a:r>
              <a:rPr lang="zh-CN" altLang="en-US" dirty="0" smtClean="0"/>
              <a:t>药品主索引。</a:t>
            </a:r>
            <a:endParaRPr lang="en-US" altLang="zh-CN" dirty="0" smtClean="0"/>
          </a:p>
          <a:p>
            <a:r>
              <a:rPr lang="zh-CN" altLang="en-US" dirty="0" smtClean="0"/>
              <a:t>供应、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23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40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药学服务的核心，支持药学服务收费做前瞻，至少要有这些功能</a:t>
            </a:r>
            <a:endParaRPr lang="en-US" altLang="zh-CN" dirty="0" smtClean="0"/>
          </a:p>
          <a:p>
            <a:r>
              <a:rPr lang="zh-CN" altLang="en-US" dirty="0" smtClean="0"/>
              <a:t>改善患者取药体验、改善门诊的就医体验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78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不是简单的设备的对接，环境设计，设备调度，信息系统的支撑，综合的工程，整体效果，至少从外观上是这样子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84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国药</a:t>
            </a:r>
            <a:r>
              <a:rPr lang="en-US" altLang="zh-CN" dirty="0" smtClean="0"/>
              <a:t>-</a:t>
            </a:r>
            <a:r>
              <a:rPr lang="zh-CN" altLang="en-US" dirty="0" smtClean="0"/>
              <a:t>包药机</a:t>
            </a:r>
            <a:endParaRPr lang="en-US" altLang="zh-CN" dirty="0" smtClean="0"/>
          </a:p>
          <a:p>
            <a:r>
              <a:rPr lang="zh-CN" altLang="en-US" dirty="0" smtClean="0"/>
              <a:t>门诊</a:t>
            </a:r>
            <a:r>
              <a:rPr lang="en-US" altLang="zh-CN" dirty="0" smtClean="0"/>
              <a:t>-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r>
              <a:rPr lang="zh-CN" altLang="en-US" dirty="0" smtClean="0"/>
              <a:t>住院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床头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提出了住院药房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C2DBD-50A8-5B40-90A1-10DF6D0FCF7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45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83270"/>
            <a:ext cx="12192000" cy="2774730"/>
          </a:xfrm>
          <a:prstGeom prst="rect">
            <a:avLst/>
          </a:prstGeom>
        </p:spPr>
      </p:pic>
      <p:sp>
        <p:nvSpPr>
          <p:cNvPr id="64" name="TextBox 14"/>
          <p:cNvSpPr txBox="1"/>
          <p:nvPr userDrawn="1"/>
        </p:nvSpPr>
        <p:spPr>
          <a:xfrm>
            <a:off x="636785" y="1419284"/>
            <a:ext cx="11499983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400" b="1" spc="1200" dirty="0" smtClean="0">
                <a:solidFill>
                  <a:srgbClr val="1D8DE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池州市人民医院</a:t>
            </a:r>
            <a:endParaRPr lang="en-US" altLang="zh-CN" sz="4400" b="1" spc="1200" dirty="0" smtClean="0">
              <a:solidFill>
                <a:srgbClr val="1D8DE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6600" b="1" spc="1200" dirty="0" smtClean="0">
                <a:solidFill>
                  <a:srgbClr val="1D8DE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药品供应链设计方案</a:t>
            </a:r>
          </a:p>
        </p:txBody>
      </p:sp>
      <p:sp>
        <p:nvSpPr>
          <p:cNvPr id="65" name="圆角矩形 3"/>
          <p:cNvSpPr/>
          <p:nvPr userDrawn="1"/>
        </p:nvSpPr>
        <p:spPr>
          <a:xfrm>
            <a:off x="2994325" y="694290"/>
            <a:ext cx="1048282" cy="501463"/>
          </a:xfrm>
          <a:prstGeom prst="roundRect">
            <a:avLst>
              <a:gd name="adj" fmla="val 5468"/>
            </a:avLst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dirty="0">
              <a:solidFill>
                <a:srgbClr val="FF9400"/>
              </a:solidFill>
            </a:endParaRPr>
          </a:p>
        </p:txBody>
      </p:sp>
      <p:sp>
        <p:nvSpPr>
          <p:cNvPr id="66" name="矩形 5"/>
          <p:cNvSpPr/>
          <p:nvPr userDrawn="1"/>
        </p:nvSpPr>
        <p:spPr>
          <a:xfrm>
            <a:off x="1178072" y="677255"/>
            <a:ext cx="139653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HIT </a:t>
            </a:r>
            <a:r>
              <a:rPr lang="zh-CN" alt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</a:t>
            </a:r>
            <a:endParaRPr lang="en-US" altLang="zh-CN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圆角矩形 4"/>
          <p:cNvSpPr/>
          <p:nvPr userDrawn="1"/>
        </p:nvSpPr>
        <p:spPr>
          <a:xfrm>
            <a:off x="2163483" y="5951399"/>
            <a:ext cx="7865035" cy="533512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苏州艾隆科技股份有限公司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7"/>
          <p:cNvSpPr/>
          <p:nvPr userDrawn="1"/>
        </p:nvSpPr>
        <p:spPr>
          <a:xfrm>
            <a:off x="5020234" y="4850747"/>
            <a:ext cx="1880599" cy="866686"/>
          </a:xfrm>
          <a:prstGeom prst="roundRect">
            <a:avLst>
              <a:gd name="adj" fmla="val 50000"/>
            </a:avLst>
          </a:prstGeom>
          <a:solidFill>
            <a:srgbClr val="FAFAFA">
              <a:alpha val="4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Freeform 60"/>
          <p:cNvSpPr>
            <a:spLocks/>
          </p:cNvSpPr>
          <p:nvPr userDrawn="1"/>
        </p:nvSpPr>
        <p:spPr bwMode="auto">
          <a:xfrm flipH="1">
            <a:off x="6065770" y="4850747"/>
            <a:ext cx="872836" cy="87197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128 h 128"/>
              <a:gd name="T8" fmla="*/ 128 w 128"/>
              <a:gd name="T9" fmla="*/ 64 h 128"/>
              <a:gd name="T10" fmla="*/ 64 w 128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0" name="矩形 10"/>
          <p:cNvSpPr/>
          <p:nvPr userDrawn="1"/>
        </p:nvSpPr>
        <p:spPr>
          <a:xfrm>
            <a:off x="4932262" y="5070525"/>
            <a:ext cx="1968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38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 userDrawn="1"/>
        </p:nvSpPr>
        <p:spPr>
          <a:xfrm rot="5400000">
            <a:off x="5167745" y="-1771562"/>
            <a:ext cx="1856511" cy="5399635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96183" y="248285"/>
            <a:ext cx="5399635" cy="106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目录页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848863" y="2736426"/>
            <a:ext cx="2280532" cy="2280532"/>
            <a:chOff x="1779588" y="2717359"/>
            <a:chExt cx="2280532" cy="2280532"/>
          </a:xfrm>
        </p:grpSpPr>
        <p:sp>
          <p:nvSpPr>
            <p:cNvPr id="9" name="椭圆 8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444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960936" y="2736426"/>
            <a:ext cx="2280532" cy="2280532"/>
            <a:chOff x="1779588" y="2717359"/>
            <a:chExt cx="2280532" cy="2280532"/>
          </a:xfrm>
        </p:grpSpPr>
        <p:sp>
          <p:nvSpPr>
            <p:cNvPr id="19" name="椭圆 18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444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73009" y="2736426"/>
            <a:ext cx="2280532" cy="2280532"/>
            <a:chOff x="1779588" y="2717359"/>
            <a:chExt cx="2280532" cy="2280532"/>
          </a:xfrm>
          <a:solidFill>
            <a:srgbClr val="444041"/>
          </a:solidFill>
        </p:grpSpPr>
        <p:sp>
          <p:nvSpPr>
            <p:cNvPr id="22" name="椭圆 21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5524571" y="3266238"/>
            <a:ext cx="1182687" cy="1275421"/>
            <a:chOff x="10279063" y="681038"/>
            <a:chExt cx="1397000" cy="1506538"/>
          </a:xfrm>
          <a:solidFill>
            <a:schemeClr val="bg1"/>
          </a:solidFill>
        </p:grpSpPr>
        <p:sp>
          <p:nvSpPr>
            <p:cNvPr id="30" name="Freeform 38"/>
            <p:cNvSpPr>
              <a:spLocks noEditPoints="1"/>
            </p:cNvSpPr>
            <p:nvPr/>
          </p:nvSpPr>
          <p:spPr bwMode="auto">
            <a:xfrm>
              <a:off x="10279063" y="681038"/>
              <a:ext cx="1397000" cy="1038225"/>
            </a:xfrm>
            <a:custGeom>
              <a:avLst/>
              <a:gdLst>
                <a:gd name="T0" fmla="*/ 83 w 489"/>
                <a:gd name="T1" fmla="*/ 363 h 363"/>
                <a:gd name="T2" fmla="*/ 0 w 489"/>
                <a:gd name="T3" fmla="*/ 280 h 363"/>
                <a:gd name="T4" fmla="*/ 0 w 489"/>
                <a:gd name="T5" fmla="*/ 280 h 363"/>
                <a:gd name="T6" fmla="*/ 0 w 489"/>
                <a:gd name="T7" fmla="*/ 83 h 363"/>
                <a:gd name="T8" fmla="*/ 83 w 489"/>
                <a:gd name="T9" fmla="*/ 0 h 363"/>
                <a:gd name="T10" fmla="*/ 83 w 489"/>
                <a:gd name="T11" fmla="*/ 0 h 363"/>
                <a:gd name="T12" fmla="*/ 406 w 489"/>
                <a:gd name="T13" fmla="*/ 0 h 363"/>
                <a:gd name="T14" fmla="*/ 489 w 489"/>
                <a:gd name="T15" fmla="*/ 83 h 363"/>
                <a:gd name="T16" fmla="*/ 489 w 489"/>
                <a:gd name="T17" fmla="*/ 83 h 363"/>
                <a:gd name="T18" fmla="*/ 489 w 489"/>
                <a:gd name="T19" fmla="*/ 280 h 363"/>
                <a:gd name="T20" fmla="*/ 406 w 489"/>
                <a:gd name="T21" fmla="*/ 363 h 363"/>
                <a:gd name="T22" fmla="*/ 406 w 489"/>
                <a:gd name="T23" fmla="*/ 363 h 363"/>
                <a:gd name="T24" fmla="*/ 83 w 489"/>
                <a:gd name="T25" fmla="*/ 363 h 363"/>
                <a:gd name="T26" fmla="*/ 43 w 489"/>
                <a:gd name="T27" fmla="*/ 83 h 363"/>
                <a:gd name="T28" fmla="*/ 43 w 489"/>
                <a:gd name="T29" fmla="*/ 280 h 363"/>
                <a:gd name="T30" fmla="*/ 83 w 489"/>
                <a:gd name="T31" fmla="*/ 320 h 363"/>
                <a:gd name="T32" fmla="*/ 83 w 489"/>
                <a:gd name="T33" fmla="*/ 320 h 363"/>
                <a:gd name="T34" fmla="*/ 406 w 489"/>
                <a:gd name="T35" fmla="*/ 320 h 363"/>
                <a:gd name="T36" fmla="*/ 446 w 489"/>
                <a:gd name="T37" fmla="*/ 280 h 363"/>
                <a:gd name="T38" fmla="*/ 446 w 489"/>
                <a:gd name="T39" fmla="*/ 280 h 363"/>
                <a:gd name="T40" fmla="*/ 446 w 489"/>
                <a:gd name="T41" fmla="*/ 83 h 363"/>
                <a:gd name="T42" fmla="*/ 406 w 489"/>
                <a:gd name="T43" fmla="*/ 43 h 363"/>
                <a:gd name="T44" fmla="*/ 406 w 489"/>
                <a:gd name="T45" fmla="*/ 43 h 363"/>
                <a:gd name="T46" fmla="*/ 83 w 489"/>
                <a:gd name="T47" fmla="*/ 43 h 363"/>
                <a:gd name="T48" fmla="*/ 43 w 489"/>
                <a:gd name="T49" fmla="*/ 8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9" h="363">
                  <a:moveTo>
                    <a:pt x="83" y="363"/>
                  </a:moveTo>
                  <a:cubicBezTo>
                    <a:pt x="37" y="363"/>
                    <a:pt x="0" y="326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1" y="0"/>
                    <a:pt x="489" y="38"/>
                    <a:pt x="489" y="83"/>
                  </a:cubicBezTo>
                  <a:cubicBezTo>
                    <a:pt x="489" y="83"/>
                    <a:pt x="489" y="83"/>
                    <a:pt x="489" y="83"/>
                  </a:cubicBezTo>
                  <a:cubicBezTo>
                    <a:pt x="489" y="280"/>
                    <a:pt x="489" y="280"/>
                    <a:pt x="489" y="280"/>
                  </a:cubicBezTo>
                  <a:cubicBezTo>
                    <a:pt x="489" y="326"/>
                    <a:pt x="451" y="363"/>
                    <a:pt x="406" y="363"/>
                  </a:cubicBezTo>
                  <a:cubicBezTo>
                    <a:pt x="406" y="363"/>
                    <a:pt x="406" y="363"/>
                    <a:pt x="406" y="363"/>
                  </a:cubicBezTo>
                  <a:cubicBezTo>
                    <a:pt x="83" y="363"/>
                    <a:pt x="83" y="363"/>
                    <a:pt x="83" y="363"/>
                  </a:cubicBezTo>
                  <a:close/>
                  <a:moveTo>
                    <a:pt x="43" y="83"/>
                  </a:moveTo>
                  <a:cubicBezTo>
                    <a:pt x="43" y="280"/>
                    <a:pt x="43" y="280"/>
                    <a:pt x="43" y="280"/>
                  </a:cubicBezTo>
                  <a:cubicBezTo>
                    <a:pt x="43" y="302"/>
                    <a:pt x="61" y="320"/>
                    <a:pt x="83" y="320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406" y="320"/>
                    <a:pt x="406" y="320"/>
                    <a:pt x="406" y="320"/>
                  </a:cubicBezTo>
                  <a:cubicBezTo>
                    <a:pt x="428" y="320"/>
                    <a:pt x="446" y="302"/>
                    <a:pt x="446" y="280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6" y="83"/>
                    <a:pt x="446" y="83"/>
                    <a:pt x="446" y="83"/>
                  </a:cubicBezTo>
                  <a:cubicBezTo>
                    <a:pt x="446" y="61"/>
                    <a:pt x="428" y="43"/>
                    <a:pt x="406" y="43"/>
                  </a:cubicBezTo>
                  <a:cubicBezTo>
                    <a:pt x="406" y="43"/>
                    <a:pt x="406" y="43"/>
                    <a:pt x="406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61" y="43"/>
                    <a:pt x="43" y="61"/>
                    <a:pt x="4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9"/>
            <p:cNvSpPr>
              <a:spLocks/>
            </p:cNvSpPr>
            <p:nvPr/>
          </p:nvSpPr>
          <p:spPr bwMode="auto">
            <a:xfrm>
              <a:off x="10655300" y="1741488"/>
              <a:ext cx="639763" cy="446088"/>
            </a:xfrm>
            <a:custGeom>
              <a:avLst/>
              <a:gdLst>
                <a:gd name="T0" fmla="*/ 219 w 224"/>
                <a:gd name="T1" fmla="*/ 119 h 156"/>
                <a:gd name="T2" fmla="*/ 130 w 224"/>
                <a:gd name="T3" fmla="*/ 15 h 156"/>
                <a:gd name="T4" fmla="*/ 112 w 224"/>
                <a:gd name="T5" fmla="*/ 0 h 156"/>
                <a:gd name="T6" fmla="*/ 95 w 224"/>
                <a:gd name="T7" fmla="*/ 15 h 156"/>
                <a:gd name="T8" fmla="*/ 6 w 224"/>
                <a:gd name="T9" fmla="*/ 119 h 156"/>
                <a:gd name="T10" fmla="*/ 8 w 224"/>
                <a:gd name="T11" fmla="*/ 140 h 156"/>
                <a:gd name="T12" fmla="*/ 30 w 224"/>
                <a:gd name="T13" fmla="*/ 138 h 156"/>
                <a:gd name="T14" fmla="*/ 96 w 224"/>
                <a:gd name="T15" fmla="*/ 64 h 156"/>
                <a:gd name="T16" fmla="*/ 96 w 224"/>
                <a:gd name="T17" fmla="*/ 140 h 156"/>
                <a:gd name="T18" fmla="*/ 112 w 224"/>
                <a:gd name="T19" fmla="*/ 156 h 156"/>
                <a:gd name="T20" fmla="*/ 129 w 224"/>
                <a:gd name="T21" fmla="*/ 140 h 156"/>
                <a:gd name="T22" fmla="*/ 129 w 224"/>
                <a:gd name="T23" fmla="*/ 64 h 156"/>
                <a:gd name="T24" fmla="*/ 195 w 224"/>
                <a:gd name="T25" fmla="*/ 138 h 156"/>
                <a:gd name="T26" fmla="*/ 216 w 224"/>
                <a:gd name="T27" fmla="*/ 140 h 156"/>
                <a:gd name="T28" fmla="*/ 219 w 224"/>
                <a:gd name="T29" fmla="*/ 11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56">
                  <a:moveTo>
                    <a:pt x="219" y="119"/>
                  </a:move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18" y="0"/>
                    <a:pt x="112" y="0"/>
                  </a:cubicBezTo>
                  <a:cubicBezTo>
                    <a:pt x="107" y="0"/>
                    <a:pt x="95" y="15"/>
                    <a:pt x="95" y="15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0" y="126"/>
                    <a:pt x="2" y="135"/>
                    <a:pt x="8" y="140"/>
                  </a:cubicBezTo>
                  <a:cubicBezTo>
                    <a:pt x="15" y="146"/>
                    <a:pt x="25" y="144"/>
                    <a:pt x="30" y="138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6" y="149"/>
                    <a:pt x="103" y="156"/>
                    <a:pt x="112" y="156"/>
                  </a:cubicBezTo>
                  <a:cubicBezTo>
                    <a:pt x="121" y="156"/>
                    <a:pt x="129" y="149"/>
                    <a:pt x="129" y="140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00" y="144"/>
                    <a:pt x="210" y="146"/>
                    <a:pt x="216" y="140"/>
                  </a:cubicBezTo>
                  <a:cubicBezTo>
                    <a:pt x="223" y="135"/>
                    <a:pt x="224" y="126"/>
                    <a:pt x="2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0"/>
            <p:cNvSpPr>
              <a:spLocks/>
            </p:cNvSpPr>
            <p:nvPr/>
          </p:nvSpPr>
          <p:spPr bwMode="auto">
            <a:xfrm>
              <a:off x="10493375" y="952501"/>
              <a:ext cx="968375" cy="503238"/>
            </a:xfrm>
            <a:custGeom>
              <a:avLst/>
              <a:gdLst>
                <a:gd name="T0" fmla="*/ 3 w 339"/>
                <a:gd name="T1" fmla="*/ 169 h 176"/>
                <a:gd name="T2" fmla="*/ 4 w 339"/>
                <a:gd name="T3" fmla="*/ 155 h 176"/>
                <a:gd name="T4" fmla="*/ 4 w 339"/>
                <a:gd name="T5" fmla="*/ 155 h 176"/>
                <a:gd name="T6" fmla="*/ 57 w 339"/>
                <a:gd name="T7" fmla="*/ 102 h 176"/>
                <a:gd name="T8" fmla="*/ 66 w 339"/>
                <a:gd name="T9" fmla="*/ 99 h 176"/>
                <a:gd name="T10" fmla="*/ 66 w 339"/>
                <a:gd name="T11" fmla="*/ 99 h 176"/>
                <a:gd name="T12" fmla="*/ 72 w 339"/>
                <a:gd name="T13" fmla="*/ 105 h 176"/>
                <a:gd name="T14" fmla="*/ 72 w 339"/>
                <a:gd name="T15" fmla="*/ 105 h 176"/>
                <a:gd name="T16" fmla="*/ 83 w 339"/>
                <a:gd name="T17" fmla="*/ 144 h 176"/>
                <a:gd name="T18" fmla="*/ 166 w 339"/>
                <a:gd name="T19" fmla="*/ 12 h 176"/>
                <a:gd name="T20" fmla="*/ 176 w 339"/>
                <a:gd name="T21" fmla="*/ 7 h 176"/>
                <a:gd name="T22" fmla="*/ 176 w 339"/>
                <a:gd name="T23" fmla="*/ 7 h 176"/>
                <a:gd name="T24" fmla="*/ 182 w 339"/>
                <a:gd name="T25" fmla="*/ 16 h 176"/>
                <a:gd name="T26" fmla="*/ 182 w 339"/>
                <a:gd name="T27" fmla="*/ 16 h 176"/>
                <a:gd name="T28" fmla="*/ 181 w 339"/>
                <a:gd name="T29" fmla="*/ 99 h 176"/>
                <a:gd name="T30" fmla="*/ 221 w 339"/>
                <a:gd name="T31" fmla="*/ 59 h 176"/>
                <a:gd name="T32" fmla="*/ 228 w 339"/>
                <a:gd name="T33" fmla="*/ 57 h 176"/>
                <a:gd name="T34" fmla="*/ 228 w 339"/>
                <a:gd name="T35" fmla="*/ 57 h 176"/>
                <a:gd name="T36" fmla="*/ 234 w 339"/>
                <a:gd name="T37" fmla="*/ 61 h 176"/>
                <a:gd name="T38" fmla="*/ 234 w 339"/>
                <a:gd name="T39" fmla="*/ 61 h 176"/>
                <a:gd name="T40" fmla="*/ 246 w 339"/>
                <a:gd name="T41" fmla="*/ 84 h 176"/>
                <a:gd name="T42" fmla="*/ 322 w 339"/>
                <a:gd name="T43" fmla="*/ 5 h 176"/>
                <a:gd name="T44" fmla="*/ 335 w 339"/>
                <a:gd name="T45" fmla="*/ 4 h 176"/>
                <a:gd name="T46" fmla="*/ 335 w 339"/>
                <a:gd name="T47" fmla="*/ 4 h 176"/>
                <a:gd name="T48" fmla="*/ 335 w 339"/>
                <a:gd name="T49" fmla="*/ 18 h 176"/>
                <a:gd name="T50" fmla="*/ 335 w 339"/>
                <a:gd name="T51" fmla="*/ 18 h 176"/>
                <a:gd name="T52" fmla="*/ 251 w 339"/>
                <a:gd name="T53" fmla="*/ 106 h 176"/>
                <a:gd name="T54" fmla="*/ 243 w 339"/>
                <a:gd name="T55" fmla="*/ 110 h 176"/>
                <a:gd name="T56" fmla="*/ 243 w 339"/>
                <a:gd name="T57" fmla="*/ 110 h 176"/>
                <a:gd name="T58" fmla="*/ 236 w 339"/>
                <a:gd name="T59" fmla="*/ 106 h 176"/>
                <a:gd name="T60" fmla="*/ 236 w 339"/>
                <a:gd name="T61" fmla="*/ 106 h 176"/>
                <a:gd name="T62" fmla="*/ 224 w 339"/>
                <a:gd name="T63" fmla="*/ 81 h 176"/>
                <a:gd name="T64" fmla="*/ 177 w 339"/>
                <a:gd name="T65" fmla="*/ 126 h 176"/>
                <a:gd name="T66" fmla="*/ 168 w 339"/>
                <a:gd name="T67" fmla="*/ 127 h 176"/>
                <a:gd name="T68" fmla="*/ 168 w 339"/>
                <a:gd name="T69" fmla="*/ 127 h 176"/>
                <a:gd name="T70" fmla="*/ 163 w 339"/>
                <a:gd name="T71" fmla="*/ 119 h 176"/>
                <a:gd name="T72" fmla="*/ 163 w 339"/>
                <a:gd name="T73" fmla="*/ 119 h 176"/>
                <a:gd name="T74" fmla="*/ 164 w 339"/>
                <a:gd name="T75" fmla="*/ 49 h 176"/>
                <a:gd name="T76" fmla="*/ 88 w 339"/>
                <a:gd name="T77" fmla="*/ 171 h 176"/>
                <a:gd name="T78" fmla="*/ 79 w 339"/>
                <a:gd name="T79" fmla="*/ 176 h 176"/>
                <a:gd name="T80" fmla="*/ 79 w 339"/>
                <a:gd name="T81" fmla="*/ 176 h 176"/>
                <a:gd name="T82" fmla="*/ 71 w 339"/>
                <a:gd name="T83" fmla="*/ 170 h 176"/>
                <a:gd name="T84" fmla="*/ 71 w 339"/>
                <a:gd name="T85" fmla="*/ 170 h 176"/>
                <a:gd name="T86" fmla="*/ 59 w 339"/>
                <a:gd name="T87" fmla="*/ 126 h 176"/>
                <a:gd name="T88" fmla="*/ 16 w 339"/>
                <a:gd name="T89" fmla="*/ 170 h 176"/>
                <a:gd name="T90" fmla="*/ 16 w 339"/>
                <a:gd name="T91" fmla="*/ 170 h 176"/>
                <a:gd name="T92" fmla="*/ 7 w 339"/>
                <a:gd name="T93" fmla="*/ 172 h 176"/>
                <a:gd name="T94" fmla="*/ 7 w 339"/>
                <a:gd name="T95" fmla="*/ 172 h 176"/>
                <a:gd name="T96" fmla="*/ 3 w 339"/>
                <a:gd name="T97" fmla="*/ 1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9" h="176">
                  <a:moveTo>
                    <a:pt x="3" y="169"/>
                  </a:moveTo>
                  <a:cubicBezTo>
                    <a:pt x="0" y="166"/>
                    <a:pt x="0" y="159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99"/>
                    <a:pt x="63" y="98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9" y="100"/>
                    <a:pt x="71" y="102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68" y="8"/>
                    <a:pt x="172" y="6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80" y="8"/>
                    <a:pt x="182" y="12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3" y="57"/>
                    <a:pt x="226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31" y="58"/>
                    <a:pt x="233" y="59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6" y="1"/>
                    <a:pt x="331" y="0"/>
                    <a:pt x="335" y="4"/>
                  </a:cubicBezTo>
                  <a:cubicBezTo>
                    <a:pt x="335" y="4"/>
                    <a:pt x="335" y="4"/>
                    <a:pt x="335" y="4"/>
                  </a:cubicBezTo>
                  <a:cubicBezTo>
                    <a:pt x="339" y="8"/>
                    <a:pt x="339" y="14"/>
                    <a:pt x="335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49" y="109"/>
                    <a:pt x="246" y="110"/>
                    <a:pt x="243" y="110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0" y="110"/>
                    <a:pt x="238" y="108"/>
                    <a:pt x="236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74" y="128"/>
                    <a:pt x="171" y="129"/>
                    <a:pt x="168" y="127"/>
                  </a:cubicBezTo>
                  <a:cubicBezTo>
                    <a:pt x="168" y="127"/>
                    <a:pt x="168" y="127"/>
                    <a:pt x="168" y="127"/>
                  </a:cubicBezTo>
                  <a:cubicBezTo>
                    <a:pt x="165" y="126"/>
                    <a:pt x="163" y="123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6" y="174"/>
                    <a:pt x="82" y="176"/>
                    <a:pt x="79" y="176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5" y="176"/>
                    <a:pt x="72" y="173"/>
                    <a:pt x="71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4" y="172"/>
                    <a:pt x="10" y="173"/>
                    <a:pt x="7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6" y="172"/>
                    <a:pt x="4" y="171"/>
                    <a:pt x="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文本框 147"/>
          <p:cNvSpPr txBox="1"/>
          <p:nvPr userDrawn="1"/>
        </p:nvSpPr>
        <p:spPr>
          <a:xfrm>
            <a:off x="1567339" y="5463845"/>
            <a:ext cx="284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业务背景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48"/>
          <p:cNvSpPr txBox="1"/>
          <p:nvPr userDrawn="1"/>
        </p:nvSpPr>
        <p:spPr>
          <a:xfrm>
            <a:off x="4678682" y="5463845"/>
            <a:ext cx="28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 userDrawn="1"/>
        </p:nvSpPr>
        <p:spPr>
          <a:xfrm>
            <a:off x="7789654" y="5463845"/>
            <a:ext cx="28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项目费用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315856" y="3248012"/>
            <a:ext cx="1336523" cy="1293647"/>
            <a:chOff x="3030538" y="663575"/>
            <a:chExt cx="1435101" cy="1389063"/>
          </a:xfrm>
          <a:solidFill>
            <a:schemeClr val="bg1"/>
          </a:solidFill>
        </p:grpSpPr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3030538" y="671513"/>
              <a:ext cx="1098550" cy="1103313"/>
            </a:xfrm>
            <a:custGeom>
              <a:avLst/>
              <a:gdLst>
                <a:gd name="T0" fmla="*/ 188 w 376"/>
                <a:gd name="T1" fmla="*/ 0 h 377"/>
                <a:gd name="T2" fmla="*/ 0 w 376"/>
                <a:gd name="T3" fmla="*/ 189 h 377"/>
                <a:gd name="T4" fmla="*/ 188 w 376"/>
                <a:gd name="T5" fmla="*/ 377 h 377"/>
                <a:gd name="T6" fmla="*/ 376 w 376"/>
                <a:gd name="T7" fmla="*/ 189 h 377"/>
                <a:gd name="T8" fmla="*/ 188 w 376"/>
                <a:gd name="T9" fmla="*/ 0 h 377"/>
                <a:gd name="T10" fmla="*/ 188 w 376"/>
                <a:gd name="T11" fmla="*/ 329 h 377"/>
                <a:gd name="T12" fmla="*/ 48 w 376"/>
                <a:gd name="T13" fmla="*/ 189 h 377"/>
                <a:gd name="T14" fmla="*/ 188 w 376"/>
                <a:gd name="T15" fmla="*/ 48 h 377"/>
                <a:gd name="T16" fmla="*/ 328 w 376"/>
                <a:gd name="T17" fmla="*/ 189 h 377"/>
                <a:gd name="T18" fmla="*/ 188 w 376"/>
                <a:gd name="T19" fmla="*/ 32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377">
                  <a:moveTo>
                    <a:pt x="188" y="0"/>
                  </a:moveTo>
                  <a:cubicBezTo>
                    <a:pt x="84" y="0"/>
                    <a:pt x="0" y="85"/>
                    <a:pt x="0" y="189"/>
                  </a:cubicBezTo>
                  <a:cubicBezTo>
                    <a:pt x="0" y="292"/>
                    <a:pt x="84" y="377"/>
                    <a:pt x="188" y="377"/>
                  </a:cubicBezTo>
                  <a:cubicBezTo>
                    <a:pt x="292" y="377"/>
                    <a:pt x="376" y="292"/>
                    <a:pt x="376" y="189"/>
                  </a:cubicBezTo>
                  <a:cubicBezTo>
                    <a:pt x="376" y="85"/>
                    <a:pt x="292" y="0"/>
                    <a:pt x="188" y="0"/>
                  </a:cubicBezTo>
                  <a:close/>
                  <a:moveTo>
                    <a:pt x="188" y="329"/>
                  </a:moveTo>
                  <a:cubicBezTo>
                    <a:pt x="111" y="329"/>
                    <a:pt x="48" y="266"/>
                    <a:pt x="48" y="189"/>
                  </a:cubicBezTo>
                  <a:cubicBezTo>
                    <a:pt x="48" y="111"/>
                    <a:pt x="111" y="48"/>
                    <a:pt x="188" y="48"/>
                  </a:cubicBezTo>
                  <a:cubicBezTo>
                    <a:pt x="265" y="48"/>
                    <a:pt x="328" y="111"/>
                    <a:pt x="328" y="189"/>
                  </a:cubicBezTo>
                  <a:cubicBezTo>
                    <a:pt x="328" y="266"/>
                    <a:pt x="265" y="329"/>
                    <a:pt x="18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3933826" y="1538288"/>
              <a:ext cx="111125" cy="115888"/>
            </a:xfrm>
            <a:custGeom>
              <a:avLst/>
              <a:gdLst>
                <a:gd name="T0" fmla="*/ 34 w 38"/>
                <a:gd name="T1" fmla="*/ 4 h 40"/>
                <a:gd name="T2" fmla="*/ 34 w 38"/>
                <a:gd name="T3" fmla="*/ 19 h 40"/>
                <a:gd name="T4" fmla="*/ 19 w 38"/>
                <a:gd name="T5" fmla="*/ 35 h 40"/>
                <a:gd name="T6" fmla="*/ 4 w 38"/>
                <a:gd name="T7" fmla="*/ 36 h 40"/>
                <a:gd name="T8" fmla="*/ 4 w 38"/>
                <a:gd name="T9" fmla="*/ 36 h 40"/>
                <a:gd name="T10" fmla="*/ 5 w 38"/>
                <a:gd name="T11" fmla="*/ 21 h 40"/>
                <a:gd name="T12" fmla="*/ 19 w 38"/>
                <a:gd name="T13" fmla="*/ 6 h 40"/>
                <a:gd name="T14" fmla="*/ 34 w 38"/>
                <a:gd name="T1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34" y="4"/>
                  </a:moveTo>
                  <a:cubicBezTo>
                    <a:pt x="38" y="8"/>
                    <a:pt x="38" y="15"/>
                    <a:pt x="34" y="19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0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2"/>
                    <a:pt x="1" y="26"/>
                    <a:pt x="5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4" y="1"/>
                    <a:pt x="30" y="0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3971926" y="1573213"/>
              <a:ext cx="493713" cy="479425"/>
            </a:xfrm>
            <a:custGeom>
              <a:avLst/>
              <a:gdLst>
                <a:gd name="T0" fmla="*/ 163 w 169"/>
                <a:gd name="T1" fmla="*/ 104 h 164"/>
                <a:gd name="T2" fmla="*/ 162 w 169"/>
                <a:gd name="T3" fmla="*/ 129 h 164"/>
                <a:gd name="T4" fmla="*/ 137 w 169"/>
                <a:gd name="T5" fmla="*/ 155 h 164"/>
                <a:gd name="T6" fmla="*/ 112 w 169"/>
                <a:gd name="T7" fmla="*/ 158 h 164"/>
                <a:gd name="T8" fmla="*/ 112 w 169"/>
                <a:gd name="T9" fmla="*/ 158 h 164"/>
                <a:gd name="T10" fmla="*/ 7 w 169"/>
                <a:gd name="T11" fmla="*/ 33 h 164"/>
                <a:gd name="T12" fmla="*/ 32 w 169"/>
                <a:gd name="T13" fmla="*/ 7 h 164"/>
                <a:gd name="T14" fmla="*/ 163 w 169"/>
                <a:gd name="T15" fmla="*/ 10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163" y="104"/>
                  </a:moveTo>
                  <a:cubicBezTo>
                    <a:pt x="169" y="110"/>
                    <a:pt x="169" y="121"/>
                    <a:pt x="162" y="129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0" y="163"/>
                    <a:pt x="119" y="164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05" y="151"/>
                    <a:pt x="0" y="41"/>
                    <a:pt x="7" y="3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9" y="0"/>
                    <a:pt x="156" y="97"/>
                    <a:pt x="16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000501" y="771525"/>
              <a:ext cx="271463" cy="58738"/>
            </a:xfrm>
            <a:custGeom>
              <a:avLst/>
              <a:gdLst>
                <a:gd name="T0" fmla="*/ 93 w 93"/>
                <a:gd name="T1" fmla="*/ 10 h 20"/>
                <a:gd name="T2" fmla="*/ 83 w 93"/>
                <a:gd name="T3" fmla="*/ 20 h 20"/>
                <a:gd name="T4" fmla="*/ 9 w 93"/>
                <a:gd name="T5" fmla="*/ 20 h 20"/>
                <a:gd name="T6" fmla="*/ 0 w 93"/>
                <a:gd name="T7" fmla="*/ 10 h 20"/>
                <a:gd name="T8" fmla="*/ 0 w 93"/>
                <a:gd name="T9" fmla="*/ 10 h 20"/>
                <a:gd name="T10" fmla="*/ 9 w 93"/>
                <a:gd name="T11" fmla="*/ 0 h 20"/>
                <a:gd name="T12" fmla="*/ 83 w 93"/>
                <a:gd name="T13" fmla="*/ 0 h 20"/>
                <a:gd name="T14" fmla="*/ 93 w 9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">
                  <a:moveTo>
                    <a:pt x="93" y="10"/>
                  </a:moveTo>
                  <a:cubicBezTo>
                    <a:pt x="93" y="15"/>
                    <a:pt x="89" y="20"/>
                    <a:pt x="8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3" y="4"/>
                    <a:pt x="9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4108451" y="663575"/>
              <a:ext cx="55563" cy="271463"/>
            </a:xfrm>
            <a:custGeom>
              <a:avLst/>
              <a:gdLst>
                <a:gd name="T0" fmla="*/ 9 w 19"/>
                <a:gd name="T1" fmla="*/ 0 h 93"/>
                <a:gd name="T2" fmla="*/ 19 w 19"/>
                <a:gd name="T3" fmla="*/ 10 h 93"/>
                <a:gd name="T4" fmla="*/ 19 w 19"/>
                <a:gd name="T5" fmla="*/ 84 h 93"/>
                <a:gd name="T6" fmla="*/ 9 w 19"/>
                <a:gd name="T7" fmla="*/ 93 h 93"/>
                <a:gd name="T8" fmla="*/ 9 w 19"/>
                <a:gd name="T9" fmla="*/ 93 h 93"/>
                <a:gd name="T10" fmla="*/ 0 w 19"/>
                <a:gd name="T11" fmla="*/ 84 h 93"/>
                <a:gd name="T12" fmla="*/ 0 w 19"/>
                <a:gd name="T13" fmla="*/ 10 h 93"/>
                <a:gd name="T14" fmla="*/ 9 w 19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3">
                  <a:moveTo>
                    <a:pt x="9" y="0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9"/>
                    <a:pt x="15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3590926" y="844550"/>
              <a:ext cx="354013" cy="287338"/>
            </a:xfrm>
            <a:custGeom>
              <a:avLst/>
              <a:gdLst>
                <a:gd name="T0" fmla="*/ 105 w 121"/>
                <a:gd name="T1" fmla="*/ 93 h 98"/>
                <a:gd name="T2" fmla="*/ 7 w 121"/>
                <a:gd name="T3" fmla="*/ 15 h 98"/>
                <a:gd name="T4" fmla="*/ 7 w 121"/>
                <a:gd name="T5" fmla="*/ 15 h 98"/>
                <a:gd name="T6" fmla="*/ 1 w 121"/>
                <a:gd name="T7" fmla="*/ 7 h 98"/>
                <a:gd name="T8" fmla="*/ 1 w 121"/>
                <a:gd name="T9" fmla="*/ 7 h 98"/>
                <a:gd name="T10" fmla="*/ 9 w 121"/>
                <a:gd name="T11" fmla="*/ 0 h 98"/>
                <a:gd name="T12" fmla="*/ 9 w 121"/>
                <a:gd name="T13" fmla="*/ 0 h 98"/>
                <a:gd name="T14" fmla="*/ 119 w 121"/>
                <a:gd name="T15" fmla="*/ 88 h 98"/>
                <a:gd name="T16" fmla="*/ 119 w 121"/>
                <a:gd name="T17" fmla="*/ 88 h 98"/>
                <a:gd name="T18" fmla="*/ 115 w 121"/>
                <a:gd name="T19" fmla="*/ 98 h 98"/>
                <a:gd name="T20" fmla="*/ 115 w 121"/>
                <a:gd name="T21" fmla="*/ 98 h 98"/>
                <a:gd name="T22" fmla="*/ 112 w 121"/>
                <a:gd name="T23" fmla="*/ 98 h 98"/>
                <a:gd name="T24" fmla="*/ 112 w 121"/>
                <a:gd name="T25" fmla="*/ 98 h 98"/>
                <a:gd name="T26" fmla="*/ 105 w 121"/>
                <a:gd name="T27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98">
                  <a:moveTo>
                    <a:pt x="105" y="93"/>
                  </a:moveTo>
                  <a:cubicBezTo>
                    <a:pt x="91" y="51"/>
                    <a:pt x="53" y="19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5"/>
                    <a:pt x="103" y="41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1" y="92"/>
                    <a:pt x="118" y="96"/>
                    <a:pt x="115" y="98"/>
                  </a:cubicBezTo>
                  <a:cubicBezTo>
                    <a:pt x="115" y="98"/>
                    <a:pt x="115" y="98"/>
                    <a:pt x="115" y="98"/>
                  </a:cubicBezTo>
                  <a:cubicBezTo>
                    <a:pt x="114" y="98"/>
                    <a:pt x="113" y="98"/>
                    <a:pt x="112" y="98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09" y="98"/>
                    <a:pt x="106" y="96"/>
                    <a:pt x="10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3906838" y="1149350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8626802" y="2800967"/>
            <a:ext cx="11689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8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 rot="5400000">
            <a:off x="5167745" y="-1771562"/>
            <a:ext cx="1856511" cy="5399635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396183" y="248285"/>
            <a:ext cx="5399635" cy="106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过渡页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TRANSITION PAGE 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848863" y="2736426"/>
            <a:ext cx="2280532" cy="2280532"/>
            <a:chOff x="1779588" y="2717359"/>
            <a:chExt cx="2280532" cy="2280532"/>
          </a:xfrm>
        </p:grpSpPr>
        <p:sp>
          <p:nvSpPr>
            <p:cNvPr id="9" name="椭圆 8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444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4960936" y="2736426"/>
            <a:ext cx="2280532" cy="2280532"/>
            <a:chOff x="1779588" y="2717359"/>
            <a:chExt cx="2280532" cy="2280532"/>
          </a:xfrm>
        </p:grpSpPr>
        <p:sp>
          <p:nvSpPr>
            <p:cNvPr id="12" name="椭圆 11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444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8073009" y="2736426"/>
            <a:ext cx="2280532" cy="2280532"/>
            <a:chOff x="1779588" y="2717359"/>
            <a:chExt cx="2280532" cy="2280532"/>
          </a:xfrm>
          <a:solidFill>
            <a:srgbClr val="444041"/>
          </a:solidFill>
        </p:grpSpPr>
        <p:sp>
          <p:nvSpPr>
            <p:cNvPr id="15" name="椭圆 14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2315856" y="3248012"/>
            <a:ext cx="1336523" cy="1293647"/>
            <a:chOff x="3030538" y="663575"/>
            <a:chExt cx="1435101" cy="1389063"/>
          </a:xfrm>
          <a:solidFill>
            <a:schemeClr val="bg1"/>
          </a:solidFill>
        </p:grpSpPr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3030538" y="671513"/>
              <a:ext cx="1098550" cy="1103313"/>
            </a:xfrm>
            <a:custGeom>
              <a:avLst/>
              <a:gdLst>
                <a:gd name="T0" fmla="*/ 188 w 376"/>
                <a:gd name="T1" fmla="*/ 0 h 377"/>
                <a:gd name="T2" fmla="*/ 0 w 376"/>
                <a:gd name="T3" fmla="*/ 189 h 377"/>
                <a:gd name="T4" fmla="*/ 188 w 376"/>
                <a:gd name="T5" fmla="*/ 377 h 377"/>
                <a:gd name="T6" fmla="*/ 376 w 376"/>
                <a:gd name="T7" fmla="*/ 189 h 377"/>
                <a:gd name="T8" fmla="*/ 188 w 376"/>
                <a:gd name="T9" fmla="*/ 0 h 377"/>
                <a:gd name="T10" fmla="*/ 188 w 376"/>
                <a:gd name="T11" fmla="*/ 329 h 377"/>
                <a:gd name="T12" fmla="*/ 48 w 376"/>
                <a:gd name="T13" fmla="*/ 189 h 377"/>
                <a:gd name="T14" fmla="*/ 188 w 376"/>
                <a:gd name="T15" fmla="*/ 48 h 377"/>
                <a:gd name="T16" fmla="*/ 328 w 376"/>
                <a:gd name="T17" fmla="*/ 189 h 377"/>
                <a:gd name="T18" fmla="*/ 188 w 376"/>
                <a:gd name="T19" fmla="*/ 32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377">
                  <a:moveTo>
                    <a:pt x="188" y="0"/>
                  </a:moveTo>
                  <a:cubicBezTo>
                    <a:pt x="84" y="0"/>
                    <a:pt x="0" y="85"/>
                    <a:pt x="0" y="189"/>
                  </a:cubicBezTo>
                  <a:cubicBezTo>
                    <a:pt x="0" y="292"/>
                    <a:pt x="84" y="377"/>
                    <a:pt x="188" y="377"/>
                  </a:cubicBezTo>
                  <a:cubicBezTo>
                    <a:pt x="292" y="377"/>
                    <a:pt x="376" y="292"/>
                    <a:pt x="376" y="189"/>
                  </a:cubicBezTo>
                  <a:cubicBezTo>
                    <a:pt x="376" y="85"/>
                    <a:pt x="292" y="0"/>
                    <a:pt x="188" y="0"/>
                  </a:cubicBezTo>
                  <a:close/>
                  <a:moveTo>
                    <a:pt x="188" y="329"/>
                  </a:moveTo>
                  <a:cubicBezTo>
                    <a:pt x="111" y="329"/>
                    <a:pt x="48" y="266"/>
                    <a:pt x="48" y="189"/>
                  </a:cubicBezTo>
                  <a:cubicBezTo>
                    <a:pt x="48" y="111"/>
                    <a:pt x="111" y="48"/>
                    <a:pt x="188" y="48"/>
                  </a:cubicBezTo>
                  <a:cubicBezTo>
                    <a:pt x="265" y="48"/>
                    <a:pt x="328" y="111"/>
                    <a:pt x="328" y="189"/>
                  </a:cubicBezTo>
                  <a:cubicBezTo>
                    <a:pt x="328" y="266"/>
                    <a:pt x="265" y="329"/>
                    <a:pt x="18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3933826" y="1538288"/>
              <a:ext cx="111125" cy="115888"/>
            </a:xfrm>
            <a:custGeom>
              <a:avLst/>
              <a:gdLst>
                <a:gd name="T0" fmla="*/ 34 w 38"/>
                <a:gd name="T1" fmla="*/ 4 h 40"/>
                <a:gd name="T2" fmla="*/ 34 w 38"/>
                <a:gd name="T3" fmla="*/ 19 h 40"/>
                <a:gd name="T4" fmla="*/ 19 w 38"/>
                <a:gd name="T5" fmla="*/ 35 h 40"/>
                <a:gd name="T6" fmla="*/ 4 w 38"/>
                <a:gd name="T7" fmla="*/ 36 h 40"/>
                <a:gd name="T8" fmla="*/ 4 w 38"/>
                <a:gd name="T9" fmla="*/ 36 h 40"/>
                <a:gd name="T10" fmla="*/ 5 w 38"/>
                <a:gd name="T11" fmla="*/ 21 h 40"/>
                <a:gd name="T12" fmla="*/ 19 w 38"/>
                <a:gd name="T13" fmla="*/ 6 h 40"/>
                <a:gd name="T14" fmla="*/ 34 w 38"/>
                <a:gd name="T1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34" y="4"/>
                  </a:moveTo>
                  <a:cubicBezTo>
                    <a:pt x="38" y="8"/>
                    <a:pt x="38" y="15"/>
                    <a:pt x="34" y="19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0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2"/>
                    <a:pt x="1" y="26"/>
                    <a:pt x="5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4" y="1"/>
                    <a:pt x="30" y="0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3971926" y="1573213"/>
              <a:ext cx="493713" cy="479425"/>
            </a:xfrm>
            <a:custGeom>
              <a:avLst/>
              <a:gdLst>
                <a:gd name="T0" fmla="*/ 163 w 169"/>
                <a:gd name="T1" fmla="*/ 104 h 164"/>
                <a:gd name="T2" fmla="*/ 162 w 169"/>
                <a:gd name="T3" fmla="*/ 129 h 164"/>
                <a:gd name="T4" fmla="*/ 137 w 169"/>
                <a:gd name="T5" fmla="*/ 155 h 164"/>
                <a:gd name="T6" fmla="*/ 112 w 169"/>
                <a:gd name="T7" fmla="*/ 158 h 164"/>
                <a:gd name="T8" fmla="*/ 112 w 169"/>
                <a:gd name="T9" fmla="*/ 158 h 164"/>
                <a:gd name="T10" fmla="*/ 7 w 169"/>
                <a:gd name="T11" fmla="*/ 33 h 164"/>
                <a:gd name="T12" fmla="*/ 32 w 169"/>
                <a:gd name="T13" fmla="*/ 7 h 164"/>
                <a:gd name="T14" fmla="*/ 163 w 169"/>
                <a:gd name="T15" fmla="*/ 10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163" y="104"/>
                  </a:moveTo>
                  <a:cubicBezTo>
                    <a:pt x="169" y="110"/>
                    <a:pt x="169" y="121"/>
                    <a:pt x="162" y="129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0" y="163"/>
                    <a:pt x="119" y="164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05" y="151"/>
                    <a:pt x="0" y="41"/>
                    <a:pt x="7" y="3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9" y="0"/>
                    <a:pt x="156" y="97"/>
                    <a:pt x="16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000501" y="771525"/>
              <a:ext cx="271463" cy="58738"/>
            </a:xfrm>
            <a:custGeom>
              <a:avLst/>
              <a:gdLst>
                <a:gd name="T0" fmla="*/ 93 w 93"/>
                <a:gd name="T1" fmla="*/ 10 h 20"/>
                <a:gd name="T2" fmla="*/ 83 w 93"/>
                <a:gd name="T3" fmla="*/ 20 h 20"/>
                <a:gd name="T4" fmla="*/ 9 w 93"/>
                <a:gd name="T5" fmla="*/ 20 h 20"/>
                <a:gd name="T6" fmla="*/ 0 w 93"/>
                <a:gd name="T7" fmla="*/ 10 h 20"/>
                <a:gd name="T8" fmla="*/ 0 w 93"/>
                <a:gd name="T9" fmla="*/ 10 h 20"/>
                <a:gd name="T10" fmla="*/ 9 w 93"/>
                <a:gd name="T11" fmla="*/ 0 h 20"/>
                <a:gd name="T12" fmla="*/ 83 w 93"/>
                <a:gd name="T13" fmla="*/ 0 h 20"/>
                <a:gd name="T14" fmla="*/ 93 w 9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">
                  <a:moveTo>
                    <a:pt x="93" y="10"/>
                  </a:moveTo>
                  <a:cubicBezTo>
                    <a:pt x="93" y="15"/>
                    <a:pt x="89" y="20"/>
                    <a:pt x="8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3" y="4"/>
                    <a:pt x="9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08451" y="663575"/>
              <a:ext cx="55563" cy="271463"/>
            </a:xfrm>
            <a:custGeom>
              <a:avLst/>
              <a:gdLst>
                <a:gd name="T0" fmla="*/ 9 w 19"/>
                <a:gd name="T1" fmla="*/ 0 h 93"/>
                <a:gd name="T2" fmla="*/ 19 w 19"/>
                <a:gd name="T3" fmla="*/ 10 h 93"/>
                <a:gd name="T4" fmla="*/ 19 w 19"/>
                <a:gd name="T5" fmla="*/ 84 h 93"/>
                <a:gd name="T6" fmla="*/ 9 w 19"/>
                <a:gd name="T7" fmla="*/ 93 h 93"/>
                <a:gd name="T8" fmla="*/ 9 w 19"/>
                <a:gd name="T9" fmla="*/ 93 h 93"/>
                <a:gd name="T10" fmla="*/ 0 w 19"/>
                <a:gd name="T11" fmla="*/ 84 h 93"/>
                <a:gd name="T12" fmla="*/ 0 w 19"/>
                <a:gd name="T13" fmla="*/ 10 h 93"/>
                <a:gd name="T14" fmla="*/ 9 w 19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3">
                  <a:moveTo>
                    <a:pt x="9" y="0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9"/>
                    <a:pt x="15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590926" y="844550"/>
              <a:ext cx="354013" cy="287338"/>
            </a:xfrm>
            <a:custGeom>
              <a:avLst/>
              <a:gdLst>
                <a:gd name="T0" fmla="*/ 105 w 121"/>
                <a:gd name="T1" fmla="*/ 93 h 98"/>
                <a:gd name="T2" fmla="*/ 7 w 121"/>
                <a:gd name="T3" fmla="*/ 15 h 98"/>
                <a:gd name="T4" fmla="*/ 7 w 121"/>
                <a:gd name="T5" fmla="*/ 15 h 98"/>
                <a:gd name="T6" fmla="*/ 1 w 121"/>
                <a:gd name="T7" fmla="*/ 7 h 98"/>
                <a:gd name="T8" fmla="*/ 1 w 121"/>
                <a:gd name="T9" fmla="*/ 7 h 98"/>
                <a:gd name="T10" fmla="*/ 9 w 121"/>
                <a:gd name="T11" fmla="*/ 0 h 98"/>
                <a:gd name="T12" fmla="*/ 9 w 121"/>
                <a:gd name="T13" fmla="*/ 0 h 98"/>
                <a:gd name="T14" fmla="*/ 119 w 121"/>
                <a:gd name="T15" fmla="*/ 88 h 98"/>
                <a:gd name="T16" fmla="*/ 119 w 121"/>
                <a:gd name="T17" fmla="*/ 88 h 98"/>
                <a:gd name="T18" fmla="*/ 115 w 121"/>
                <a:gd name="T19" fmla="*/ 98 h 98"/>
                <a:gd name="T20" fmla="*/ 115 w 121"/>
                <a:gd name="T21" fmla="*/ 98 h 98"/>
                <a:gd name="T22" fmla="*/ 112 w 121"/>
                <a:gd name="T23" fmla="*/ 98 h 98"/>
                <a:gd name="T24" fmla="*/ 112 w 121"/>
                <a:gd name="T25" fmla="*/ 98 h 98"/>
                <a:gd name="T26" fmla="*/ 105 w 121"/>
                <a:gd name="T27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98">
                  <a:moveTo>
                    <a:pt x="105" y="93"/>
                  </a:moveTo>
                  <a:cubicBezTo>
                    <a:pt x="91" y="51"/>
                    <a:pt x="53" y="19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5"/>
                    <a:pt x="103" y="41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1" y="92"/>
                    <a:pt x="118" y="96"/>
                    <a:pt x="115" y="98"/>
                  </a:cubicBezTo>
                  <a:cubicBezTo>
                    <a:pt x="115" y="98"/>
                    <a:pt x="115" y="98"/>
                    <a:pt x="115" y="98"/>
                  </a:cubicBezTo>
                  <a:cubicBezTo>
                    <a:pt x="114" y="98"/>
                    <a:pt x="113" y="98"/>
                    <a:pt x="112" y="98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09" y="98"/>
                    <a:pt x="106" y="96"/>
                    <a:pt x="10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3906838" y="1149350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5524571" y="3266238"/>
            <a:ext cx="1182687" cy="1275421"/>
            <a:chOff x="10279063" y="681038"/>
            <a:chExt cx="1397000" cy="1506538"/>
          </a:xfrm>
          <a:solidFill>
            <a:schemeClr val="bg1"/>
          </a:solidFill>
        </p:grpSpPr>
        <p:sp>
          <p:nvSpPr>
            <p:cNvPr id="41" name="Freeform 38"/>
            <p:cNvSpPr>
              <a:spLocks noEditPoints="1"/>
            </p:cNvSpPr>
            <p:nvPr/>
          </p:nvSpPr>
          <p:spPr bwMode="auto">
            <a:xfrm>
              <a:off x="10279063" y="681038"/>
              <a:ext cx="1397000" cy="1038225"/>
            </a:xfrm>
            <a:custGeom>
              <a:avLst/>
              <a:gdLst>
                <a:gd name="T0" fmla="*/ 83 w 489"/>
                <a:gd name="T1" fmla="*/ 363 h 363"/>
                <a:gd name="T2" fmla="*/ 0 w 489"/>
                <a:gd name="T3" fmla="*/ 280 h 363"/>
                <a:gd name="T4" fmla="*/ 0 w 489"/>
                <a:gd name="T5" fmla="*/ 280 h 363"/>
                <a:gd name="T6" fmla="*/ 0 w 489"/>
                <a:gd name="T7" fmla="*/ 83 h 363"/>
                <a:gd name="T8" fmla="*/ 83 w 489"/>
                <a:gd name="T9" fmla="*/ 0 h 363"/>
                <a:gd name="T10" fmla="*/ 83 w 489"/>
                <a:gd name="T11" fmla="*/ 0 h 363"/>
                <a:gd name="T12" fmla="*/ 406 w 489"/>
                <a:gd name="T13" fmla="*/ 0 h 363"/>
                <a:gd name="T14" fmla="*/ 489 w 489"/>
                <a:gd name="T15" fmla="*/ 83 h 363"/>
                <a:gd name="T16" fmla="*/ 489 w 489"/>
                <a:gd name="T17" fmla="*/ 83 h 363"/>
                <a:gd name="T18" fmla="*/ 489 w 489"/>
                <a:gd name="T19" fmla="*/ 280 h 363"/>
                <a:gd name="T20" fmla="*/ 406 w 489"/>
                <a:gd name="T21" fmla="*/ 363 h 363"/>
                <a:gd name="T22" fmla="*/ 406 w 489"/>
                <a:gd name="T23" fmla="*/ 363 h 363"/>
                <a:gd name="T24" fmla="*/ 83 w 489"/>
                <a:gd name="T25" fmla="*/ 363 h 363"/>
                <a:gd name="T26" fmla="*/ 43 w 489"/>
                <a:gd name="T27" fmla="*/ 83 h 363"/>
                <a:gd name="T28" fmla="*/ 43 w 489"/>
                <a:gd name="T29" fmla="*/ 280 h 363"/>
                <a:gd name="T30" fmla="*/ 83 w 489"/>
                <a:gd name="T31" fmla="*/ 320 h 363"/>
                <a:gd name="T32" fmla="*/ 83 w 489"/>
                <a:gd name="T33" fmla="*/ 320 h 363"/>
                <a:gd name="T34" fmla="*/ 406 w 489"/>
                <a:gd name="T35" fmla="*/ 320 h 363"/>
                <a:gd name="T36" fmla="*/ 446 w 489"/>
                <a:gd name="T37" fmla="*/ 280 h 363"/>
                <a:gd name="T38" fmla="*/ 446 w 489"/>
                <a:gd name="T39" fmla="*/ 280 h 363"/>
                <a:gd name="T40" fmla="*/ 446 w 489"/>
                <a:gd name="T41" fmla="*/ 83 h 363"/>
                <a:gd name="T42" fmla="*/ 406 w 489"/>
                <a:gd name="T43" fmla="*/ 43 h 363"/>
                <a:gd name="T44" fmla="*/ 406 w 489"/>
                <a:gd name="T45" fmla="*/ 43 h 363"/>
                <a:gd name="T46" fmla="*/ 83 w 489"/>
                <a:gd name="T47" fmla="*/ 43 h 363"/>
                <a:gd name="T48" fmla="*/ 43 w 489"/>
                <a:gd name="T49" fmla="*/ 8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9" h="363">
                  <a:moveTo>
                    <a:pt x="83" y="363"/>
                  </a:moveTo>
                  <a:cubicBezTo>
                    <a:pt x="37" y="363"/>
                    <a:pt x="0" y="326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1" y="0"/>
                    <a:pt x="489" y="38"/>
                    <a:pt x="489" y="83"/>
                  </a:cubicBezTo>
                  <a:cubicBezTo>
                    <a:pt x="489" y="83"/>
                    <a:pt x="489" y="83"/>
                    <a:pt x="489" y="83"/>
                  </a:cubicBezTo>
                  <a:cubicBezTo>
                    <a:pt x="489" y="280"/>
                    <a:pt x="489" y="280"/>
                    <a:pt x="489" y="280"/>
                  </a:cubicBezTo>
                  <a:cubicBezTo>
                    <a:pt x="489" y="326"/>
                    <a:pt x="451" y="363"/>
                    <a:pt x="406" y="363"/>
                  </a:cubicBezTo>
                  <a:cubicBezTo>
                    <a:pt x="406" y="363"/>
                    <a:pt x="406" y="363"/>
                    <a:pt x="406" y="363"/>
                  </a:cubicBezTo>
                  <a:cubicBezTo>
                    <a:pt x="83" y="363"/>
                    <a:pt x="83" y="363"/>
                    <a:pt x="83" y="363"/>
                  </a:cubicBezTo>
                  <a:close/>
                  <a:moveTo>
                    <a:pt x="43" y="83"/>
                  </a:moveTo>
                  <a:cubicBezTo>
                    <a:pt x="43" y="280"/>
                    <a:pt x="43" y="280"/>
                    <a:pt x="43" y="280"/>
                  </a:cubicBezTo>
                  <a:cubicBezTo>
                    <a:pt x="43" y="302"/>
                    <a:pt x="61" y="320"/>
                    <a:pt x="83" y="320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406" y="320"/>
                    <a:pt x="406" y="320"/>
                    <a:pt x="406" y="320"/>
                  </a:cubicBezTo>
                  <a:cubicBezTo>
                    <a:pt x="428" y="320"/>
                    <a:pt x="446" y="302"/>
                    <a:pt x="446" y="280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6" y="83"/>
                    <a:pt x="446" y="83"/>
                    <a:pt x="446" y="83"/>
                  </a:cubicBezTo>
                  <a:cubicBezTo>
                    <a:pt x="446" y="61"/>
                    <a:pt x="428" y="43"/>
                    <a:pt x="406" y="43"/>
                  </a:cubicBezTo>
                  <a:cubicBezTo>
                    <a:pt x="406" y="43"/>
                    <a:pt x="406" y="43"/>
                    <a:pt x="406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61" y="43"/>
                    <a:pt x="43" y="61"/>
                    <a:pt x="4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0655300" y="1741488"/>
              <a:ext cx="639763" cy="446088"/>
            </a:xfrm>
            <a:custGeom>
              <a:avLst/>
              <a:gdLst>
                <a:gd name="T0" fmla="*/ 219 w 224"/>
                <a:gd name="T1" fmla="*/ 119 h 156"/>
                <a:gd name="T2" fmla="*/ 130 w 224"/>
                <a:gd name="T3" fmla="*/ 15 h 156"/>
                <a:gd name="T4" fmla="*/ 112 w 224"/>
                <a:gd name="T5" fmla="*/ 0 h 156"/>
                <a:gd name="T6" fmla="*/ 95 w 224"/>
                <a:gd name="T7" fmla="*/ 15 h 156"/>
                <a:gd name="T8" fmla="*/ 6 w 224"/>
                <a:gd name="T9" fmla="*/ 119 h 156"/>
                <a:gd name="T10" fmla="*/ 8 w 224"/>
                <a:gd name="T11" fmla="*/ 140 h 156"/>
                <a:gd name="T12" fmla="*/ 30 w 224"/>
                <a:gd name="T13" fmla="*/ 138 h 156"/>
                <a:gd name="T14" fmla="*/ 96 w 224"/>
                <a:gd name="T15" fmla="*/ 64 h 156"/>
                <a:gd name="T16" fmla="*/ 96 w 224"/>
                <a:gd name="T17" fmla="*/ 140 h 156"/>
                <a:gd name="T18" fmla="*/ 112 w 224"/>
                <a:gd name="T19" fmla="*/ 156 h 156"/>
                <a:gd name="T20" fmla="*/ 129 w 224"/>
                <a:gd name="T21" fmla="*/ 140 h 156"/>
                <a:gd name="T22" fmla="*/ 129 w 224"/>
                <a:gd name="T23" fmla="*/ 64 h 156"/>
                <a:gd name="T24" fmla="*/ 195 w 224"/>
                <a:gd name="T25" fmla="*/ 138 h 156"/>
                <a:gd name="T26" fmla="*/ 216 w 224"/>
                <a:gd name="T27" fmla="*/ 140 h 156"/>
                <a:gd name="T28" fmla="*/ 219 w 224"/>
                <a:gd name="T29" fmla="*/ 11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56">
                  <a:moveTo>
                    <a:pt x="219" y="119"/>
                  </a:move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18" y="0"/>
                    <a:pt x="112" y="0"/>
                  </a:cubicBezTo>
                  <a:cubicBezTo>
                    <a:pt x="107" y="0"/>
                    <a:pt x="95" y="15"/>
                    <a:pt x="95" y="15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0" y="126"/>
                    <a:pt x="2" y="135"/>
                    <a:pt x="8" y="140"/>
                  </a:cubicBezTo>
                  <a:cubicBezTo>
                    <a:pt x="15" y="146"/>
                    <a:pt x="25" y="144"/>
                    <a:pt x="30" y="138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6" y="149"/>
                    <a:pt x="103" y="156"/>
                    <a:pt x="112" y="156"/>
                  </a:cubicBezTo>
                  <a:cubicBezTo>
                    <a:pt x="121" y="156"/>
                    <a:pt x="129" y="149"/>
                    <a:pt x="129" y="140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00" y="144"/>
                    <a:pt x="210" y="146"/>
                    <a:pt x="216" y="140"/>
                  </a:cubicBezTo>
                  <a:cubicBezTo>
                    <a:pt x="223" y="135"/>
                    <a:pt x="224" y="126"/>
                    <a:pt x="2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0493375" y="952501"/>
              <a:ext cx="968375" cy="503238"/>
            </a:xfrm>
            <a:custGeom>
              <a:avLst/>
              <a:gdLst>
                <a:gd name="T0" fmla="*/ 3 w 339"/>
                <a:gd name="T1" fmla="*/ 169 h 176"/>
                <a:gd name="T2" fmla="*/ 4 w 339"/>
                <a:gd name="T3" fmla="*/ 155 h 176"/>
                <a:gd name="T4" fmla="*/ 4 w 339"/>
                <a:gd name="T5" fmla="*/ 155 h 176"/>
                <a:gd name="T6" fmla="*/ 57 w 339"/>
                <a:gd name="T7" fmla="*/ 102 h 176"/>
                <a:gd name="T8" fmla="*/ 66 w 339"/>
                <a:gd name="T9" fmla="*/ 99 h 176"/>
                <a:gd name="T10" fmla="*/ 66 w 339"/>
                <a:gd name="T11" fmla="*/ 99 h 176"/>
                <a:gd name="T12" fmla="*/ 72 w 339"/>
                <a:gd name="T13" fmla="*/ 105 h 176"/>
                <a:gd name="T14" fmla="*/ 72 w 339"/>
                <a:gd name="T15" fmla="*/ 105 h 176"/>
                <a:gd name="T16" fmla="*/ 83 w 339"/>
                <a:gd name="T17" fmla="*/ 144 h 176"/>
                <a:gd name="T18" fmla="*/ 166 w 339"/>
                <a:gd name="T19" fmla="*/ 12 h 176"/>
                <a:gd name="T20" fmla="*/ 176 w 339"/>
                <a:gd name="T21" fmla="*/ 7 h 176"/>
                <a:gd name="T22" fmla="*/ 176 w 339"/>
                <a:gd name="T23" fmla="*/ 7 h 176"/>
                <a:gd name="T24" fmla="*/ 182 w 339"/>
                <a:gd name="T25" fmla="*/ 16 h 176"/>
                <a:gd name="T26" fmla="*/ 182 w 339"/>
                <a:gd name="T27" fmla="*/ 16 h 176"/>
                <a:gd name="T28" fmla="*/ 181 w 339"/>
                <a:gd name="T29" fmla="*/ 99 h 176"/>
                <a:gd name="T30" fmla="*/ 221 w 339"/>
                <a:gd name="T31" fmla="*/ 59 h 176"/>
                <a:gd name="T32" fmla="*/ 228 w 339"/>
                <a:gd name="T33" fmla="*/ 57 h 176"/>
                <a:gd name="T34" fmla="*/ 228 w 339"/>
                <a:gd name="T35" fmla="*/ 57 h 176"/>
                <a:gd name="T36" fmla="*/ 234 w 339"/>
                <a:gd name="T37" fmla="*/ 61 h 176"/>
                <a:gd name="T38" fmla="*/ 234 w 339"/>
                <a:gd name="T39" fmla="*/ 61 h 176"/>
                <a:gd name="T40" fmla="*/ 246 w 339"/>
                <a:gd name="T41" fmla="*/ 84 h 176"/>
                <a:gd name="T42" fmla="*/ 322 w 339"/>
                <a:gd name="T43" fmla="*/ 5 h 176"/>
                <a:gd name="T44" fmla="*/ 335 w 339"/>
                <a:gd name="T45" fmla="*/ 4 h 176"/>
                <a:gd name="T46" fmla="*/ 335 w 339"/>
                <a:gd name="T47" fmla="*/ 4 h 176"/>
                <a:gd name="T48" fmla="*/ 335 w 339"/>
                <a:gd name="T49" fmla="*/ 18 h 176"/>
                <a:gd name="T50" fmla="*/ 335 w 339"/>
                <a:gd name="T51" fmla="*/ 18 h 176"/>
                <a:gd name="T52" fmla="*/ 251 w 339"/>
                <a:gd name="T53" fmla="*/ 106 h 176"/>
                <a:gd name="T54" fmla="*/ 243 w 339"/>
                <a:gd name="T55" fmla="*/ 110 h 176"/>
                <a:gd name="T56" fmla="*/ 243 w 339"/>
                <a:gd name="T57" fmla="*/ 110 h 176"/>
                <a:gd name="T58" fmla="*/ 236 w 339"/>
                <a:gd name="T59" fmla="*/ 106 h 176"/>
                <a:gd name="T60" fmla="*/ 236 w 339"/>
                <a:gd name="T61" fmla="*/ 106 h 176"/>
                <a:gd name="T62" fmla="*/ 224 w 339"/>
                <a:gd name="T63" fmla="*/ 81 h 176"/>
                <a:gd name="T64" fmla="*/ 177 w 339"/>
                <a:gd name="T65" fmla="*/ 126 h 176"/>
                <a:gd name="T66" fmla="*/ 168 w 339"/>
                <a:gd name="T67" fmla="*/ 127 h 176"/>
                <a:gd name="T68" fmla="*/ 168 w 339"/>
                <a:gd name="T69" fmla="*/ 127 h 176"/>
                <a:gd name="T70" fmla="*/ 163 w 339"/>
                <a:gd name="T71" fmla="*/ 119 h 176"/>
                <a:gd name="T72" fmla="*/ 163 w 339"/>
                <a:gd name="T73" fmla="*/ 119 h 176"/>
                <a:gd name="T74" fmla="*/ 164 w 339"/>
                <a:gd name="T75" fmla="*/ 49 h 176"/>
                <a:gd name="T76" fmla="*/ 88 w 339"/>
                <a:gd name="T77" fmla="*/ 171 h 176"/>
                <a:gd name="T78" fmla="*/ 79 w 339"/>
                <a:gd name="T79" fmla="*/ 176 h 176"/>
                <a:gd name="T80" fmla="*/ 79 w 339"/>
                <a:gd name="T81" fmla="*/ 176 h 176"/>
                <a:gd name="T82" fmla="*/ 71 w 339"/>
                <a:gd name="T83" fmla="*/ 170 h 176"/>
                <a:gd name="T84" fmla="*/ 71 w 339"/>
                <a:gd name="T85" fmla="*/ 170 h 176"/>
                <a:gd name="T86" fmla="*/ 59 w 339"/>
                <a:gd name="T87" fmla="*/ 126 h 176"/>
                <a:gd name="T88" fmla="*/ 16 w 339"/>
                <a:gd name="T89" fmla="*/ 170 h 176"/>
                <a:gd name="T90" fmla="*/ 16 w 339"/>
                <a:gd name="T91" fmla="*/ 170 h 176"/>
                <a:gd name="T92" fmla="*/ 7 w 339"/>
                <a:gd name="T93" fmla="*/ 172 h 176"/>
                <a:gd name="T94" fmla="*/ 7 w 339"/>
                <a:gd name="T95" fmla="*/ 172 h 176"/>
                <a:gd name="T96" fmla="*/ 3 w 339"/>
                <a:gd name="T97" fmla="*/ 1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9" h="176">
                  <a:moveTo>
                    <a:pt x="3" y="169"/>
                  </a:moveTo>
                  <a:cubicBezTo>
                    <a:pt x="0" y="166"/>
                    <a:pt x="0" y="159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99"/>
                    <a:pt x="63" y="98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9" y="100"/>
                    <a:pt x="71" y="102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68" y="8"/>
                    <a:pt x="172" y="6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80" y="8"/>
                    <a:pt x="182" y="12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3" y="57"/>
                    <a:pt x="226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31" y="58"/>
                    <a:pt x="233" y="59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6" y="1"/>
                    <a:pt x="331" y="0"/>
                    <a:pt x="335" y="4"/>
                  </a:cubicBezTo>
                  <a:cubicBezTo>
                    <a:pt x="335" y="4"/>
                    <a:pt x="335" y="4"/>
                    <a:pt x="335" y="4"/>
                  </a:cubicBezTo>
                  <a:cubicBezTo>
                    <a:pt x="339" y="8"/>
                    <a:pt x="339" y="14"/>
                    <a:pt x="335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49" y="109"/>
                    <a:pt x="246" y="110"/>
                    <a:pt x="243" y="110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0" y="110"/>
                    <a:pt x="238" y="108"/>
                    <a:pt x="236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74" y="128"/>
                    <a:pt x="171" y="129"/>
                    <a:pt x="168" y="127"/>
                  </a:cubicBezTo>
                  <a:cubicBezTo>
                    <a:pt x="168" y="127"/>
                    <a:pt x="168" y="127"/>
                    <a:pt x="168" y="127"/>
                  </a:cubicBezTo>
                  <a:cubicBezTo>
                    <a:pt x="165" y="126"/>
                    <a:pt x="163" y="123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6" y="174"/>
                    <a:pt x="82" y="176"/>
                    <a:pt x="79" y="176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5" y="176"/>
                    <a:pt x="72" y="173"/>
                    <a:pt x="71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4" y="172"/>
                    <a:pt x="10" y="173"/>
                    <a:pt x="7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6" y="172"/>
                    <a:pt x="4" y="171"/>
                    <a:pt x="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矩形 43"/>
          <p:cNvSpPr/>
          <p:nvPr userDrawn="1"/>
        </p:nvSpPr>
        <p:spPr>
          <a:xfrm>
            <a:off x="8708555" y="2945668"/>
            <a:ext cx="100540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45" name="文本框 147"/>
          <p:cNvSpPr txBox="1"/>
          <p:nvPr userDrawn="1"/>
        </p:nvSpPr>
        <p:spPr>
          <a:xfrm>
            <a:off x="1567339" y="5463845"/>
            <a:ext cx="284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业务背景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48"/>
          <p:cNvSpPr txBox="1"/>
          <p:nvPr userDrawn="1"/>
        </p:nvSpPr>
        <p:spPr>
          <a:xfrm>
            <a:off x="4678682" y="5463845"/>
            <a:ext cx="28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48"/>
          <p:cNvSpPr txBox="1"/>
          <p:nvPr userDrawn="1"/>
        </p:nvSpPr>
        <p:spPr>
          <a:xfrm>
            <a:off x="7789654" y="5463845"/>
            <a:ext cx="28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项目费用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15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5"/>
          <p:cNvSpPr>
            <a:spLocks/>
          </p:cNvSpPr>
          <p:nvPr userDrawn="1"/>
        </p:nvSpPr>
        <p:spPr bwMode="auto">
          <a:xfrm>
            <a:off x="0" y="2339975"/>
            <a:ext cx="6589713" cy="2160588"/>
          </a:xfrm>
          <a:custGeom>
            <a:avLst/>
            <a:gdLst>
              <a:gd name="T0" fmla="*/ 0 w 4151"/>
              <a:gd name="T1" fmla="*/ 1361 h 1361"/>
              <a:gd name="T2" fmla="*/ 4151 w 4151"/>
              <a:gd name="T3" fmla="*/ 1361 h 1361"/>
              <a:gd name="T4" fmla="*/ 4151 w 4151"/>
              <a:gd name="T5" fmla="*/ 294 h 1361"/>
              <a:gd name="T6" fmla="*/ 1945 w 4151"/>
              <a:gd name="T7" fmla="*/ 0 h 1361"/>
              <a:gd name="T8" fmla="*/ 0 w 4151"/>
              <a:gd name="T9" fmla="*/ 136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1" h="1361">
                <a:moveTo>
                  <a:pt x="0" y="1361"/>
                </a:moveTo>
                <a:lnTo>
                  <a:pt x="4151" y="1361"/>
                </a:lnTo>
                <a:lnTo>
                  <a:pt x="4151" y="294"/>
                </a:lnTo>
                <a:lnTo>
                  <a:pt x="1945" y="0"/>
                </a:lnTo>
                <a:lnTo>
                  <a:pt x="0" y="1361"/>
                </a:lnTo>
                <a:close/>
              </a:path>
            </a:pathLst>
          </a:custGeom>
          <a:solidFill>
            <a:srgbClr val="007DD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6"/>
          <p:cNvSpPr>
            <a:spLocks/>
          </p:cNvSpPr>
          <p:nvPr userDrawn="1"/>
        </p:nvSpPr>
        <p:spPr bwMode="auto">
          <a:xfrm>
            <a:off x="0" y="-12700"/>
            <a:ext cx="3087688" cy="4513263"/>
          </a:xfrm>
          <a:custGeom>
            <a:avLst/>
            <a:gdLst>
              <a:gd name="T0" fmla="*/ 1945 w 1945"/>
              <a:gd name="T1" fmla="*/ 1482 h 2843"/>
              <a:gd name="T2" fmla="*/ 0 w 1945"/>
              <a:gd name="T3" fmla="*/ 0 h 2843"/>
              <a:gd name="T4" fmla="*/ 0 w 1945"/>
              <a:gd name="T5" fmla="*/ 2843 h 2843"/>
              <a:gd name="T6" fmla="*/ 1945 w 1945"/>
              <a:gd name="T7" fmla="*/ 148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5" h="2843">
                <a:moveTo>
                  <a:pt x="1945" y="1482"/>
                </a:moveTo>
                <a:lnTo>
                  <a:pt x="0" y="0"/>
                </a:lnTo>
                <a:lnTo>
                  <a:pt x="0" y="2843"/>
                </a:lnTo>
                <a:lnTo>
                  <a:pt x="1945" y="148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7"/>
          <p:cNvSpPr>
            <a:spLocks/>
          </p:cNvSpPr>
          <p:nvPr userDrawn="1"/>
        </p:nvSpPr>
        <p:spPr bwMode="auto">
          <a:xfrm>
            <a:off x="0" y="4500563"/>
            <a:ext cx="2390775" cy="1408113"/>
          </a:xfrm>
          <a:custGeom>
            <a:avLst/>
            <a:gdLst>
              <a:gd name="T0" fmla="*/ 0 w 1506"/>
              <a:gd name="T1" fmla="*/ 887 h 887"/>
              <a:gd name="T2" fmla="*/ 1506 w 1506"/>
              <a:gd name="T3" fmla="*/ 0 h 887"/>
              <a:gd name="T4" fmla="*/ 0 w 1506"/>
              <a:gd name="T5" fmla="*/ 0 h 887"/>
              <a:gd name="T6" fmla="*/ 0 w 1506"/>
              <a:gd name="T7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6" h="887">
                <a:moveTo>
                  <a:pt x="0" y="887"/>
                </a:moveTo>
                <a:lnTo>
                  <a:pt x="1506" y="0"/>
                </a:lnTo>
                <a:lnTo>
                  <a:pt x="0" y="0"/>
                </a:lnTo>
                <a:lnTo>
                  <a:pt x="0" y="8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8"/>
          <p:cNvSpPr>
            <a:spLocks/>
          </p:cNvSpPr>
          <p:nvPr userDrawn="1"/>
        </p:nvSpPr>
        <p:spPr bwMode="auto">
          <a:xfrm>
            <a:off x="2390775" y="4500563"/>
            <a:ext cx="4198938" cy="696913"/>
          </a:xfrm>
          <a:custGeom>
            <a:avLst/>
            <a:gdLst>
              <a:gd name="T0" fmla="*/ 2645 w 2645"/>
              <a:gd name="T1" fmla="*/ 0 h 439"/>
              <a:gd name="T2" fmla="*/ 2108 w 2645"/>
              <a:gd name="T3" fmla="*/ 439 h 439"/>
              <a:gd name="T4" fmla="*/ 0 w 2645"/>
              <a:gd name="T5" fmla="*/ 0 h 439"/>
              <a:gd name="T6" fmla="*/ 2645 w 2645"/>
              <a:gd name="T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5" h="439">
                <a:moveTo>
                  <a:pt x="2645" y="0"/>
                </a:moveTo>
                <a:lnTo>
                  <a:pt x="2108" y="439"/>
                </a:lnTo>
                <a:lnTo>
                  <a:pt x="0" y="0"/>
                </a:lnTo>
                <a:lnTo>
                  <a:pt x="264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文本框 130"/>
          <p:cNvSpPr txBox="1"/>
          <p:nvPr userDrawn="1"/>
        </p:nvSpPr>
        <p:spPr>
          <a:xfrm>
            <a:off x="2988012" y="282010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</a:rPr>
              <a:t>谢谢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2" name="Freeform 5"/>
          <p:cNvSpPr>
            <a:spLocks/>
          </p:cNvSpPr>
          <p:nvPr userDrawn="1"/>
        </p:nvSpPr>
        <p:spPr bwMode="auto">
          <a:xfrm>
            <a:off x="7505700" y="2616200"/>
            <a:ext cx="3715998" cy="2117293"/>
          </a:xfrm>
          <a:custGeom>
            <a:avLst/>
            <a:gdLst>
              <a:gd name="T0" fmla="*/ 621 w 2371"/>
              <a:gd name="T1" fmla="*/ 1057 h 1341"/>
              <a:gd name="T2" fmla="*/ 872 w 2371"/>
              <a:gd name="T3" fmla="*/ 1144 h 1341"/>
              <a:gd name="T4" fmla="*/ 1023 w 2371"/>
              <a:gd name="T5" fmla="*/ 1099 h 1341"/>
              <a:gd name="T6" fmla="*/ 1105 w 2371"/>
              <a:gd name="T7" fmla="*/ 1103 h 1341"/>
              <a:gd name="T8" fmla="*/ 1393 w 2371"/>
              <a:gd name="T9" fmla="*/ 883 h 1341"/>
              <a:gd name="T10" fmla="*/ 1521 w 2371"/>
              <a:gd name="T11" fmla="*/ 595 h 1341"/>
              <a:gd name="T12" fmla="*/ 1672 w 2371"/>
              <a:gd name="T13" fmla="*/ 503 h 1341"/>
              <a:gd name="T14" fmla="*/ 1699 w 2371"/>
              <a:gd name="T15" fmla="*/ 558 h 1341"/>
              <a:gd name="T16" fmla="*/ 1631 w 2371"/>
              <a:gd name="T17" fmla="*/ 911 h 1341"/>
              <a:gd name="T18" fmla="*/ 1708 w 2371"/>
              <a:gd name="T19" fmla="*/ 641 h 1341"/>
              <a:gd name="T20" fmla="*/ 1731 w 2371"/>
              <a:gd name="T21" fmla="*/ 508 h 1341"/>
              <a:gd name="T22" fmla="*/ 1690 w 2371"/>
              <a:gd name="T23" fmla="*/ 467 h 1341"/>
              <a:gd name="T24" fmla="*/ 1631 w 2371"/>
              <a:gd name="T25" fmla="*/ 425 h 1341"/>
              <a:gd name="T26" fmla="*/ 1622 w 2371"/>
              <a:gd name="T27" fmla="*/ 370 h 1341"/>
              <a:gd name="T28" fmla="*/ 1603 w 2371"/>
              <a:gd name="T29" fmla="*/ 348 h 1341"/>
              <a:gd name="T30" fmla="*/ 1558 w 2371"/>
              <a:gd name="T31" fmla="*/ 316 h 1341"/>
              <a:gd name="T32" fmla="*/ 1585 w 2371"/>
              <a:gd name="T33" fmla="*/ 210 h 1341"/>
              <a:gd name="T34" fmla="*/ 1603 w 2371"/>
              <a:gd name="T35" fmla="*/ 100 h 1341"/>
              <a:gd name="T36" fmla="*/ 1731 w 2371"/>
              <a:gd name="T37" fmla="*/ 0 h 1341"/>
              <a:gd name="T38" fmla="*/ 1919 w 2371"/>
              <a:gd name="T39" fmla="*/ 45 h 1341"/>
              <a:gd name="T40" fmla="*/ 1960 w 2371"/>
              <a:gd name="T41" fmla="*/ 247 h 1341"/>
              <a:gd name="T42" fmla="*/ 1905 w 2371"/>
              <a:gd name="T43" fmla="*/ 398 h 1341"/>
              <a:gd name="T44" fmla="*/ 1772 w 2371"/>
              <a:gd name="T45" fmla="*/ 499 h 1341"/>
              <a:gd name="T46" fmla="*/ 1759 w 2371"/>
              <a:gd name="T47" fmla="*/ 581 h 1341"/>
              <a:gd name="T48" fmla="*/ 1791 w 2371"/>
              <a:gd name="T49" fmla="*/ 764 h 1341"/>
              <a:gd name="T50" fmla="*/ 1941 w 2371"/>
              <a:gd name="T51" fmla="*/ 370 h 1341"/>
              <a:gd name="T52" fmla="*/ 2060 w 2371"/>
              <a:gd name="T53" fmla="*/ 444 h 1341"/>
              <a:gd name="T54" fmla="*/ 2261 w 2371"/>
              <a:gd name="T55" fmla="*/ 508 h 1341"/>
              <a:gd name="T56" fmla="*/ 2352 w 2371"/>
              <a:gd name="T57" fmla="*/ 865 h 1341"/>
              <a:gd name="T58" fmla="*/ 2362 w 2371"/>
              <a:gd name="T59" fmla="*/ 1167 h 1341"/>
              <a:gd name="T60" fmla="*/ 1466 w 2371"/>
              <a:gd name="T61" fmla="*/ 1076 h 1341"/>
              <a:gd name="T62" fmla="*/ 1325 w 2371"/>
              <a:gd name="T63" fmla="*/ 1186 h 1341"/>
              <a:gd name="T64" fmla="*/ 1169 w 2371"/>
              <a:gd name="T65" fmla="*/ 1250 h 1341"/>
              <a:gd name="T66" fmla="*/ 1073 w 2371"/>
              <a:gd name="T67" fmla="*/ 1218 h 1341"/>
              <a:gd name="T68" fmla="*/ 1064 w 2371"/>
              <a:gd name="T69" fmla="*/ 1277 h 1341"/>
              <a:gd name="T70" fmla="*/ 1000 w 2371"/>
              <a:gd name="T71" fmla="*/ 1318 h 1341"/>
              <a:gd name="T72" fmla="*/ 959 w 2371"/>
              <a:gd name="T73" fmla="*/ 1332 h 1341"/>
              <a:gd name="T74" fmla="*/ 923 w 2371"/>
              <a:gd name="T75" fmla="*/ 1318 h 1341"/>
              <a:gd name="T76" fmla="*/ 886 w 2371"/>
              <a:gd name="T77" fmla="*/ 1300 h 1341"/>
              <a:gd name="T78" fmla="*/ 466 w 2371"/>
              <a:gd name="T79" fmla="*/ 1254 h 1341"/>
              <a:gd name="T80" fmla="*/ 46 w 2371"/>
              <a:gd name="T81" fmla="*/ 1149 h 1341"/>
              <a:gd name="T82" fmla="*/ 14 w 2371"/>
              <a:gd name="T83" fmla="*/ 833 h 1341"/>
              <a:gd name="T84" fmla="*/ 37 w 2371"/>
              <a:gd name="T85" fmla="*/ 581 h 1341"/>
              <a:gd name="T86" fmla="*/ 201 w 2371"/>
              <a:gd name="T87" fmla="*/ 430 h 1341"/>
              <a:gd name="T88" fmla="*/ 274 w 2371"/>
              <a:gd name="T89" fmla="*/ 407 h 1341"/>
              <a:gd name="T90" fmla="*/ 402 w 2371"/>
              <a:gd name="T91" fmla="*/ 535 h 1341"/>
              <a:gd name="T92" fmla="*/ 439 w 2371"/>
              <a:gd name="T93" fmla="*/ 526 h 1341"/>
              <a:gd name="T94" fmla="*/ 283 w 2371"/>
              <a:gd name="T95" fmla="*/ 370 h 1341"/>
              <a:gd name="T96" fmla="*/ 233 w 2371"/>
              <a:gd name="T97" fmla="*/ 201 h 1341"/>
              <a:gd name="T98" fmla="*/ 283 w 2371"/>
              <a:gd name="T99" fmla="*/ 100 h 1341"/>
              <a:gd name="T100" fmla="*/ 379 w 2371"/>
              <a:gd name="T101" fmla="*/ 36 h 1341"/>
              <a:gd name="T102" fmla="*/ 562 w 2371"/>
              <a:gd name="T103" fmla="*/ 73 h 1341"/>
              <a:gd name="T104" fmla="*/ 571 w 2371"/>
              <a:gd name="T105" fmla="*/ 142 h 1341"/>
              <a:gd name="T106" fmla="*/ 617 w 2371"/>
              <a:gd name="T107" fmla="*/ 311 h 1341"/>
              <a:gd name="T108" fmla="*/ 585 w 2371"/>
              <a:gd name="T109" fmla="*/ 352 h 1341"/>
              <a:gd name="T110" fmla="*/ 580 w 2371"/>
              <a:gd name="T111" fmla="*/ 384 h 1341"/>
              <a:gd name="T112" fmla="*/ 576 w 2371"/>
              <a:gd name="T113" fmla="*/ 439 h 1341"/>
              <a:gd name="T114" fmla="*/ 521 w 2371"/>
              <a:gd name="T115" fmla="*/ 462 h 1341"/>
              <a:gd name="T116" fmla="*/ 493 w 2371"/>
              <a:gd name="T117" fmla="*/ 563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71" h="1341">
                <a:moveTo>
                  <a:pt x="525" y="654"/>
                </a:moveTo>
                <a:lnTo>
                  <a:pt x="525" y="654"/>
                </a:lnTo>
                <a:lnTo>
                  <a:pt x="548" y="700"/>
                </a:lnTo>
                <a:lnTo>
                  <a:pt x="566" y="751"/>
                </a:lnTo>
                <a:lnTo>
                  <a:pt x="585" y="801"/>
                </a:lnTo>
                <a:lnTo>
                  <a:pt x="598" y="851"/>
                </a:lnTo>
                <a:lnTo>
                  <a:pt x="608" y="902"/>
                </a:lnTo>
                <a:lnTo>
                  <a:pt x="617" y="957"/>
                </a:lnTo>
                <a:lnTo>
                  <a:pt x="621" y="1007"/>
                </a:lnTo>
                <a:lnTo>
                  <a:pt x="621" y="1057"/>
                </a:lnTo>
                <a:lnTo>
                  <a:pt x="621" y="1057"/>
                </a:lnTo>
                <a:lnTo>
                  <a:pt x="676" y="1071"/>
                </a:lnTo>
                <a:lnTo>
                  <a:pt x="758" y="1094"/>
                </a:lnTo>
                <a:lnTo>
                  <a:pt x="799" y="1108"/>
                </a:lnTo>
                <a:lnTo>
                  <a:pt x="836" y="1121"/>
                </a:lnTo>
                <a:lnTo>
                  <a:pt x="850" y="1126"/>
                </a:lnTo>
                <a:lnTo>
                  <a:pt x="859" y="1135"/>
                </a:lnTo>
                <a:lnTo>
                  <a:pt x="868" y="1140"/>
                </a:lnTo>
                <a:lnTo>
                  <a:pt x="872" y="1144"/>
                </a:lnTo>
                <a:lnTo>
                  <a:pt x="872" y="1144"/>
                </a:lnTo>
                <a:lnTo>
                  <a:pt x="882" y="1144"/>
                </a:lnTo>
                <a:lnTo>
                  <a:pt x="891" y="1140"/>
                </a:lnTo>
                <a:lnTo>
                  <a:pt x="914" y="1131"/>
                </a:lnTo>
                <a:lnTo>
                  <a:pt x="936" y="1117"/>
                </a:lnTo>
                <a:lnTo>
                  <a:pt x="964" y="1103"/>
                </a:lnTo>
                <a:lnTo>
                  <a:pt x="978" y="1099"/>
                </a:lnTo>
                <a:lnTo>
                  <a:pt x="991" y="1099"/>
                </a:lnTo>
                <a:lnTo>
                  <a:pt x="1000" y="1094"/>
                </a:lnTo>
                <a:lnTo>
                  <a:pt x="1014" y="1094"/>
                </a:lnTo>
                <a:lnTo>
                  <a:pt x="1023" y="1099"/>
                </a:lnTo>
                <a:lnTo>
                  <a:pt x="1032" y="1099"/>
                </a:lnTo>
                <a:lnTo>
                  <a:pt x="1041" y="1108"/>
                </a:lnTo>
                <a:lnTo>
                  <a:pt x="1051" y="1117"/>
                </a:lnTo>
                <a:lnTo>
                  <a:pt x="1051" y="1117"/>
                </a:lnTo>
                <a:lnTo>
                  <a:pt x="1064" y="1117"/>
                </a:lnTo>
                <a:lnTo>
                  <a:pt x="1078" y="1117"/>
                </a:lnTo>
                <a:lnTo>
                  <a:pt x="1087" y="1112"/>
                </a:lnTo>
                <a:lnTo>
                  <a:pt x="1101" y="1108"/>
                </a:lnTo>
                <a:lnTo>
                  <a:pt x="1101" y="1108"/>
                </a:lnTo>
                <a:lnTo>
                  <a:pt x="1105" y="1103"/>
                </a:lnTo>
                <a:lnTo>
                  <a:pt x="1110" y="1094"/>
                </a:lnTo>
                <a:lnTo>
                  <a:pt x="1133" y="1076"/>
                </a:lnTo>
                <a:lnTo>
                  <a:pt x="1165" y="1057"/>
                </a:lnTo>
                <a:lnTo>
                  <a:pt x="1197" y="1034"/>
                </a:lnTo>
                <a:lnTo>
                  <a:pt x="1261" y="1002"/>
                </a:lnTo>
                <a:lnTo>
                  <a:pt x="1288" y="984"/>
                </a:lnTo>
                <a:lnTo>
                  <a:pt x="1288" y="984"/>
                </a:lnTo>
                <a:lnTo>
                  <a:pt x="1352" y="929"/>
                </a:lnTo>
                <a:lnTo>
                  <a:pt x="1375" y="906"/>
                </a:lnTo>
                <a:lnTo>
                  <a:pt x="1393" y="883"/>
                </a:lnTo>
                <a:lnTo>
                  <a:pt x="1411" y="860"/>
                </a:lnTo>
                <a:lnTo>
                  <a:pt x="1430" y="828"/>
                </a:lnTo>
                <a:lnTo>
                  <a:pt x="1448" y="792"/>
                </a:lnTo>
                <a:lnTo>
                  <a:pt x="1471" y="746"/>
                </a:lnTo>
                <a:lnTo>
                  <a:pt x="1471" y="746"/>
                </a:lnTo>
                <a:lnTo>
                  <a:pt x="1475" y="732"/>
                </a:lnTo>
                <a:lnTo>
                  <a:pt x="1485" y="705"/>
                </a:lnTo>
                <a:lnTo>
                  <a:pt x="1503" y="650"/>
                </a:lnTo>
                <a:lnTo>
                  <a:pt x="1512" y="618"/>
                </a:lnTo>
                <a:lnTo>
                  <a:pt x="1521" y="595"/>
                </a:lnTo>
                <a:lnTo>
                  <a:pt x="1530" y="586"/>
                </a:lnTo>
                <a:lnTo>
                  <a:pt x="1535" y="581"/>
                </a:lnTo>
                <a:lnTo>
                  <a:pt x="1539" y="577"/>
                </a:lnTo>
                <a:lnTo>
                  <a:pt x="1549" y="572"/>
                </a:lnTo>
                <a:lnTo>
                  <a:pt x="1549" y="572"/>
                </a:lnTo>
                <a:lnTo>
                  <a:pt x="1553" y="567"/>
                </a:lnTo>
                <a:lnTo>
                  <a:pt x="1567" y="563"/>
                </a:lnTo>
                <a:lnTo>
                  <a:pt x="1608" y="540"/>
                </a:lnTo>
                <a:lnTo>
                  <a:pt x="1654" y="512"/>
                </a:lnTo>
                <a:lnTo>
                  <a:pt x="1672" y="503"/>
                </a:lnTo>
                <a:lnTo>
                  <a:pt x="1686" y="494"/>
                </a:lnTo>
                <a:lnTo>
                  <a:pt x="1686" y="494"/>
                </a:lnTo>
                <a:lnTo>
                  <a:pt x="1699" y="485"/>
                </a:lnTo>
                <a:lnTo>
                  <a:pt x="1699" y="485"/>
                </a:lnTo>
                <a:lnTo>
                  <a:pt x="1699" y="494"/>
                </a:lnTo>
                <a:lnTo>
                  <a:pt x="1699" y="503"/>
                </a:lnTo>
                <a:lnTo>
                  <a:pt x="1699" y="522"/>
                </a:lnTo>
                <a:lnTo>
                  <a:pt x="1699" y="540"/>
                </a:lnTo>
                <a:lnTo>
                  <a:pt x="1699" y="558"/>
                </a:lnTo>
                <a:lnTo>
                  <a:pt x="1699" y="558"/>
                </a:lnTo>
                <a:lnTo>
                  <a:pt x="1690" y="599"/>
                </a:lnTo>
                <a:lnTo>
                  <a:pt x="1681" y="636"/>
                </a:lnTo>
                <a:lnTo>
                  <a:pt x="1658" y="714"/>
                </a:lnTo>
                <a:lnTo>
                  <a:pt x="1649" y="755"/>
                </a:lnTo>
                <a:lnTo>
                  <a:pt x="1640" y="801"/>
                </a:lnTo>
                <a:lnTo>
                  <a:pt x="1635" y="824"/>
                </a:lnTo>
                <a:lnTo>
                  <a:pt x="1631" y="851"/>
                </a:lnTo>
                <a:lnTo>
                  <a:pt x="1631" y="883"/>
                </a:lnTo>
                <a:lnTo>
                  <a:pt x="1631" y="911"/>
                </a:lnTo>
                <a:lnTo>
                  <a:pt x="1631" y="911"/>
                </a:lnTo>
                <a:lnTo>
                  <a:pt x="1631" y="934"/>
                </a:lnTo>
                <a:lnTo>
                  <a:pt x="1631" y="952"/>
                </a:lnTo>
                <a:lnTo>
                  <a:pt x="1635" y="993"/>
                </a:lnTo>
                <a:lnTo>
                  <a:pt x="1635" y="1034"/>
                </a:lnTo>
                <a:lnTo>
                  <a:pt x="1635" y="1057"/>
                </a:lnTo>
                <a:lnTo>
                  <a:pt x="1635" y="1080"/>
                </a:lnTo>
                <a:lnTo>
                  <a:pt x="1635" y="1080"/>
                </a:lnTo>
                <a:lnTo>
                  <a:pt x="1676" y="838"/>
                </a:lnTo>
                <a:lnTo>
                  <a:pt x="1699" y="691"/>
                </a:lnTo>
                <a:lnTo>
                  <a:pt x="1708" y="641"/>
                </a:lnTo>
                <a:lnTo>
                  <a:pt x="1713" y="622"/>
                </a:lnTo>
                <a:lnTo>
                  <a:pt x="1713" y="622"/>
                </a:lnTo>
                <a:lnTo>
                  <a:pt x="1718" y="604"/>
                </a:lnTo>
                <a:lnTo>
                  <a:pt x="1722" y="590"/>
                </a:lnTo>
                <a:lnTo>
                  <a:pt x="1722" y="572"/>
                </a:lnTo>
                <a:lnTo>
                  <a:pt x="1722" y="558"/>
                </a:lnTo>
                <a:lnTo>
                  <a:pt x="1722" y="544"/>
                </a:lnTo>
                <a:lnTo>
                  <a:pt x="1722" y="531"/>
                </a:lnTo>
                <a:lnTo>
                  <a:pt x="1727" y="517"/>
                </a:lnTo>
                <a:lnTo>
                  <a:pt x="1731" y="508"/>
                </a:lnTo>
                <a:lnTo>
                  <a:pt x="1736" y="499"/>
                </a:lnTo>
                <a:lnTo>
                  <a:pt x="1736" y="499"/>
                </a:lnTo>
                <a:lnTo>
                  <a:pt x="1731" y="480"/>
                </a:lnTo>
                <a:lnTo>
                  <a:pt x="1727" y="467"/>
                </a:lnTo>
                <a:lnTo>
                  <a:pt x="1722" y="467"/>
                </a:lnTo>
                <a:lnTo>
                  <a:pt x="1722" y="462"/>
                </a:lnTo>
                <a:lnTo>
                  <a:pt x="1718" y="462"/>
                </a:lnTo>
                <a:lnTo>
                  <a:pt x="1713" y="462"/>
                </a:lnTo>
                <a:lnTo>
                  <a:pt x="1704" y="467"/>
                </a:lnTo>
                <a:lnTo>
                  <a:pt x="1690" y="467"/>
                </a:lnTo>
                <a:lnTo>
                  <a:pt x="1672" y="467"/>
                </a:lnTo>
                <a:lnTo>
                  <a:pt x="1658" y="467"/>
                </a:lnTo>
                <a:lnTo>
                  <a:pt x="1644" y="467"/>
                </a:lnTo>
                <a:lnTo>
                  <a:pt x="1644" y="467"/>
                </a:lnTo>
                <a:lnTo>
                  <a:pt x="1640" y="462"/>
                </a:lnTo>
                <a:lnTo>
                  <a:pt x="1635" y="457"/>
                </a:lnTo>
                <a:lnTo>
                  <a:pt x="1635" y="453"/>
                </a:lnTo>
                <a:lnTo>
                  <a:pt x="1631" y="448"/>
                </a:lnTo>
                <a:lnTo>
                  <a:pt x="1631" y="430"/>
                </a:lnTo>
                <a:lnTo>
                  <a:pt x="1631" y="425"/>
                </a:lnTo>
                <a:lnTo>
                  <a:pt x="1626" y="421"/>
                </a:lnTo>
                <a:lnTo>
                  <a:pt x="1626" y="421"/>
                </a:lnTo>
                <a:lnTo>
                  <a:pt x="1617" y="403"/>
                </a:lnTo>
                <a:lnTo>
                  <a:pt x="1612" y="389"/>
                </a:lnTo>
                <a:lnTo>
                  <a:pt x="1612" y="384"/>
                </a:lnTo>
                <a:lnTo>
                  <a:pt x="1612" y="380"/>
                </a:lnTo>
                <a:lnTo>
                  <a:pt x="1612" y="375"/>
                </a:lnTo>
                <a:lnTo>
                  <a:pt x="1617" y="375"/>
                </a:lnTo>
                <a:lnTo>
                  <a:pt x="1617" y="375"/>
                </a:lnTo>
                <a:lnTo>
                  <a:pt x="1622" y="370"/>
                </a:lnTo>
                <a:lnTo>
                  <a:pt x="1622" y="370"/>
                </a:lnTo>
                <a:lnTo>
                  <a:pt x="1617" y="370"/>
                </a:lnTo>
                <a:lnTo>
                  <a:pt x="1612" y="366"/>
                </a:lnTo>
                <a:lnTo>
                  <a:pt x="1608" y="361"/>
                </a:lnTo>
                <a:lnTo>
                  <a:pt x="1608" y="361"/>
                </a:lnTo>
                <a:lnTo>
                  <a:pt x="1603" y="361"/>
                </a:lnTo>
                <a:lnTo>
                  <a:pt x="1599" y="361"/>
                </a:lnTo>
                <a:lnTo>
                  <a:pt x="1599" y="357"/>
                </a:lnTo>
                <a:lnTo>
                  <a:pt x="1599" y="357"/>
                </a:lnTo>
                <a:lnTo>
                  <a:pt x="1603" y="348"/>
                </a:lnTo>
                <a:lnTo>
                  <a:pt x="1603" y="343"/>
                </a:lnTo>
                <a:lnTo>
                  <a:pt x="1599" y="338"/>
                </a:lnTo>
                <a:lnTo>
                  <a:pt x="1599" y="338"/>
                </a:lnTo>
                <a:lnTo>
                  <a:pt x="1594" y="334"/>
                </a:lnTo>
                <a:lnTo>
                  <a:pt x="1585" y="329"/>
                </a:lnTo>
                <a:lnTo>
                  <a:pt x="1576" y="325"/>
                </a:lnTo>
                <a:lnTo>
                  <a:pt x="1567" y="320"/>
                </a:lnTo>
                <a:lnTo>
                  <a:pt x="1567" y="320"/>
                </a:lnTo>
                <a:lnTo>
                  <a:pt x="1562" y="320"/>
                </a:lnTo>
                <a:lnTo>
                  <a:pt x="1558" y="316"/>
                </a:lnTo>
                <a:lnTo>
                  <a:pt x="1558" y="311"/>
                </a:lnTo>
                <a:lnTo>
                  <a:pt x="1558" y="306"/>
                </a:lnTo>
                <a:lnTo>
                  <a:pt x="1562" y="293"/>
                </a:lnTo>
                <a:lnTo>
                  <a:pt x="1567" y="279"/>
                </a:lnTo>
                <a:lnTo>
                  <a:pt x="1576" y="265"/>
                </a:lnTo>
                <a:lnTo>
                  <a:pt x="1580" y="247"/>
                </a:lnTo>
                <a:lnTo>
                  <a:pt x="1585" y="229"/>
                </a:lnTo>
                <a:lnTo>
                  <a:pt x="1585" y="219"/>
                </a:lnTo>
                <a:lnTo>
                  <a:pt x="1585" y="210"/>
                </a:lnTo>
                <a:lnTo>
                  <a:pt x="1585" y="210"/>
                </a:lnTo>
                <a:lnTo>
                  <a:pt x="1585" y="196"/>
                </a:lnTo>
                <a:lnTo>
                  <a:pt x="1585" y="187"/>
                </a:lnTo>
                <a:lnTo>
                  <a:pt x="1590" y="174"/>
                </a:lnTo>
                <a:lnTo>
                  <a:pt x="1594" y="164"/>
                </a:lnTo>
                <a:lnTo>
                  <a:pt x="1603" y="142"/>
                </a:lnTo>
                <a:lnTo>
                  <a:pt x="1608" y="132"/>
                </a:lnTo>
                <a:lnTo>
                  <a:pt x="1612" y="119"/>
                </a:lnTo>
                <a:lnTo>
                  <a:pt x="1612" y="119"/>
                </a:lnTo>
                <a:lnTo>
                  <a:pt x="1608" y="114"/>
                </a:lnTo>
                <a:lnTo>
                  <a:pt x="1603" y="100"/>
                </a:lnTo>
                <a:lnTo>
                  <a:pt x="1603" y="91"/>
                </a:lnTo>
                <a:lnTo>
                  <a:pt x="1603" y="77"/>
                </a:lnTo>
                <a:lnTo>
                  <a:pt x="1603" y="77"/>
                </a:lnTo>
                <a:lnTo>
                  <a:pt x="1635" y="50"/>
                </a:lnTo>
                <a:lnTo>
                  <a:pt x="1663" y="27"/>
                </a:lnTo>
                <a:lnTo>
                  <a:pt x="1676" y="18"/>
                </a:lnTo>
                <a:lnTo>
                  <a:pt x="1690" y="13"/>
                </a:lnTo>
                <a:lnTo>
                  <a:pt x="1704" y="9"/>
                </a:lnTo>
                <a:lnTo>
                  <a:pt x="1718" y="4"/>
                </a:lnTo>
                <a:lnTo>
                  <a:pt x="1731" y="0"/>
                </a:lnTo>
                <a:lnTo>
                  <a:pt x="1749" y="0"/>
                </a:lnTo>
                <a:lnTo>
                  <a:pt x="1763" y="0"/>
                </a:lnTo>
                <a:lnTo>
                  <a:pt x="1781" y="0"/>
                </a:lnTo>
                <a:lnTo>
                  <a:pt x="1800" y="4"/>
                </a:lnTo>
                <a:lnTo>
                  <a:pt x="1818" y="4"/>
                </a:lnTo>
                <a:lnTo>
                  <a:pt x="1864" y="18"/>
                </a:lnTo>
                <a:lnTo>
                  <a:pt x="1864" y="18"/>
                </a:lnTo>
                <a:lnTo>
                  <a:pt x="1882" y="22"/>
                </a:lnTo>
                <a:lnTo>
                  <a:pt x="1900" y="32"/>
                </a:lnTo>
                <a:lnTo>
                  <a:pt x="1919" y="45"/>
                </a:lnTo>
                <a:lnTo>
                  <a:pt x="1932" y="59"/>
                </a:lnTo>
                <a:lnTo>
                  <a:pt x="1941" y="77"/>
                </a:lnTo>
                <a:lnTo>
                  <a:pt x="1955" y="96"/>
                </a:lnTo>
                <a:lnTo>
                  <a:pt x="1960" y="114"/>
                </a:lnTo>
                <a:lnTo>
                  <a:pt x="1969" y="132"/>
                </a:lnTo>
                <a:lnTo>
                  <a:pt x="1969" y="155"/>
                </a:lnTo>
                <a:lnTo>
                  <a:pt x="1973" y="178"/>
                </a:lnTo>
                <a:lnTo>
                  <a:pt x="1969" y="201"/>
                </a:lnTo>
                <a:lnTo>
                  <a:pt x="1969" y="224"/>
                </a:lnTo>
                <a:lnTo>
                  <a:pt x="1960" y="247"/>
                </a:lnTo>
                <a:lnTo>
                  <a:pt x="1955" y="274"/>
                </a:lnTo>
                <a:lnTo>
                  <a:pt x="1946" y="297"/>
                </a:lnTo>
                <a:lnTo>
                  <a:pt x="1932" y="320"/>
                </a:lnTo>
                <a:lnTo>
                  <a:pt x="1932" y="320"/>
                </a:lnTo>
                <a:lnTo>
                  <a:pt x="1928" y="329"/>
                </a:lnTo>
                <a:lnTo>
                  <a:pt x="1923" y="338"/>
                </a:lnTo>
                <a:lnTo>
                  <a:pt x="1919" y="357"/>
                </a:lnTo>
                <a:lnTo>
                  <a:pt x="1914" y="375"/>
                </a:lnTo>
                <a:lnTo>
                  <a:pt x="1909" y="389"/>
                </a:lnTo>
                <a:lnTo>
                  <a:pt x="1905" y="398"/>
                </a:lnTo>
                <a:lnTo>
                  <a:pt x="1900" y="407"/>
                </a:lnTo>
                <a:lnTo>
                  <a:pt x="1891" y="416"/>
                </a:lnTo>
                <a:lnTo>
                  <a:pt x="1882" y="430"/>
                </a:lnTo>
                <a:lnTo>
                  <a:pt x="1868" y="439"/>
                </a:lnTo>
                <a:lnTo>
                  <a:pt x="1855" y="453"/>
                </a:lnTo>
                <a:lnTo>
                  <a:pt x="1832" y="467"/>
                </a:lnTo>
                <a:lnTo>
                  <a:pt x="1809" y="480"/>
                </a:lnTo>
                <a:lnTo>
                  <a:pt x="1809" y="480"/>
                </a:lnTo>
                <a:lnTo>
                  <a:pt x="1786" y="494"/>
                </a:lnTo>
                <a:lnTo>
                  <a:pt x="1772" y="499"/>
                </a:lnTo>
                <a:lnTo>
                  <a:pt x="1763" y="503"/>
                </a:lnTo>
                <a:lnTo>
                  <a:pt x="1763" y="503"/>
                </a:lnTo>
                <a:lnTo>
                  <a:pt x="1772" y="526"/>
                </a:lnTo>
                <a:lnTo>
                  <a:pt x="1772" y="535"/>
                </a:lnTo>
                <a:lnTo>
                  <a:pt x="1772" y="544"/>
                </a:lnTo>
                <a:lnTo>
                  <a:pt x="1772" y="554"/>
                </a:lnTo>
                <a:lnTo>
                  <a:pt x="1768" y="563"/>
                </a:lnTo>
                <a:lnTo>
                  <a:pt x="1763" y="572"/>
                </a:lnTo>
                <a:lnTo>
                  <a:pt x="1759" y="581"/>
                </a:lnTo>
                <a:lnTo>
                  <a:pt x="1759" y="581"/>
                </a:lnTo>
                <a:lnTo>
                  <a:pt x="1763" y="604"/>
                </a:lnTo>
                <a:lnTo>
                  <a:pt x="1768" y="627"/>
                </a:lnTo>
                <a:lnTo>
                  <a:pt x="1772" y="659"/>
                </a:lnTo>
                <a:lnTo>
                  <a:pt x="1777" y="686"/>
                </a:lnTo>
                <a:lnTo>
                  <a:pt x="1781" y="719"/>
                </a:lnTo>
                <a:lnTo>
                  <a:pt x="1781" y="746"/>
                </a:lnTo>
                <a:lnTo>
                  <a:pt x="1781" y="773"/>
                </a:lnTo>
                <a:lnTo>
                  <a:pt x="1777" y="801"/>
                </a:lnTo>
                <a:lnTo>
                  <a:pt x="1777" y="801"/>
                </a:lnTo>
                <a:lnTo>
                  <a:pt x="1791" y="764"/>
                </a:lnTo>
                <a:lnTo>
                  <a:pt x="1813" y="714"/>
                </a:lnTo>
                <a:lnTo>
                  <a:pt x="1873" y="586"/>
                </a:lnTo>
                <a:lnTo>
                  <a:pt x="1905" y="522"/>
                </a:lnTo>
                <a:lnTo>
                  <a:pt x="1928" y="462"/>
                </a:lnTo>
                <a:lnTo>
                  <a:pt x="1946" y="421"/>
                </a:lnTo>
                <a:lnTo>
                  <a:pt x="1950" y="407"/>
                </a:lnTo>
                <a:lnTo>
                  <a:pt x="1950" y="398"/>
                </a:lnTo>
                <a:lnTo>
                  <a:pt x="1950" y="398"/>
                </a:lnTo>
                <a:lnTo>
                  <a:pt x="1941" y="370"/>
                </a:lnTo>
                <a:lnTo>
                  <a:pt x="1941" y="370"/>
                </a:lnTo>
                <a:lnTo>
                  <a:pt x="1946" y="370"/>
                </a:lnTo>
                <a:lnTo>
                  <a:pt x="1955" y="380"/>
                </a:lnTo>
                <a:lnTo>
                  <a:pt x="1969" y="384"/>
                </a:lnTo>
                <a:lnTo>
                  <a:pt x="1978" y="393"/>
                </a:lnTo>
                <a:lnTo>
                  <a:pt x="1987" y="403"/>
                </a:lnTo>
                <a:lnTo>
                  <a:pt x="1996" y="412"/>
                </a:lnTo>
                <a:lnTo>
                  <a:pt x="2001" y="421"/>
                </a:lnTo>
                <a:lnTo>
                  <a:pt x="2005" y="425"/>
                </a:lnTo>
                <a:lnTo>
                  <a:pt x="2005" y="425"/>
                </a:lnTo>
                <a:lnTo>
                  <a:pt x="2060" y="444"/>
                </a:lnTo>
                <a:lnTo>
                  <a:pt x="2110" y="457"/>
                </a:lnTo>
                <a:lnTo>
                  <a:pt x="2147" y="467"/>
                </a:lnTo>
                <a:lnTo>
                  <a:pt x="2179" y="471"/>
                </a:lnTo>
                <a:lnTo>
                  <a:pt x="2206" y="476"/>
                </a:lnTo>
                <a:lnTo>
                  <a:pt x="2225" y="480"/>
                </a:lnTo>
                <a:lnTo>
                  <a:pt x="2238" y="490"/>
                </a:lnTo>
                <a:lnTo>
                  <a:pt x="2247" y="494"/>
                </a:lnTo>
                <a:lnTo>
                  <a:pt x="2252" y="499"/>
                </a:lnTo>
                <a:lnTo>
                  <a:pt x="2257" y="503"/>
                </a:lnTo>
                <a:lnTo>
                  <a:pt x="2261" y="508"/>
                </a:lnTo>
                <a:lnTo>
                  <a:pt x="2270" y="526"/>
                </a:lnTo>
                <a:lnTo>
                  <a:pt x="2275" y="549"/>
                </a:lnTo>
                <a:lnTo>
                  <a:pt x="2284" y="577"/>
                </a:lnTo>
                <a:lnTo>
                  <a:pt x="2307" y="659"/>
                </a:lnTo>
                <a:lnTo>
                  <a:pt x="2320" y="719"/>
                </a:lnTo>
                <a:lnTo>
                  <a:pt x="2339" y="787"/>
                </a:lnTo>
                <a:lnTo>
                  <a:pt x="2339" y="787"/>
                </a:lnTo>
                <a:lnTo>
                  <a:pt x="2348" y="815"/>
                </a:lnTo>
                <a:lnTo>
                  <a:pt x="2348" y="838"/>
                </a:lnTo>
                <a:lnTo>
                  <a:pt x="2352" y="865"/>
                </a:lnTo>
                <a:lnTo>
                  <a:pt x="2352" y="893"/>
                </a:lnTo>
                <a:lnTo>
                  <a:pt x="2357" y="952"/>
                </a:lnTo>
                <a:lnTo>
                  <a:pt x="2357" y="980"/>
                </a:lnTo>
                <a:lnTo>
                  <a:pt x="2362" y="1002"/>
                </a:lnTo>
                <a:lnTo>
                  <a:pt x="2362" y="1002"/>
                </a:lnTo>
                <a:lnTo>
                  <a:pt x="2366" y="1048"/>
                </a:lnTo>
                <a:lnTo>
                  <a:pt x="2371" y="1085"/>
                </a:lnTo>
                <a:lnTo>
                  <a:pt x="2371" y="1112"/>
                </a:lnTo>
                <a:lnTo>
                  <a:pt x="2371" y="1140"/>
                </a:lnTo>
                <a:lnTo>
                  <a:pt x="2362" y="1167"/>
                </a:lnTo>
                <a:lnTo>
                  <a:pt x="2352" y="1190"/>
                </a:lnTo>
                <a:lnTo>
                  <a:pt x="2325" y="1259"/>
                </a:lnTo>
                <a:lnTo>
                  <a:pt x="1498" y="1259"/>
                </a:lnTo>
                <a:lnTo>
                  <a:pt x="1498" y="1259"/>
                </a:lnTo>
                <a:lnTo>
                  <a:pt x="1507" y="1195"/>
                </a:lnTo>
                <a:lnTo>
                  <a:pt x="1517" y="1126"/>
                </a:lnTo>
                <a:lnTo>
                  <a:pt x="1526" y="1062"/>
                </a:lnTo>
                <a:lnTo>
                  <a:pt x="1530" y="1025"/>
                </a:lnTo>
                <a:lnTo>
                  <a:pt x="1535" y="993"/>
                </a:lnTo>
                <a:lnTo>
                  <a:pt x="1466" y="1076"/>
                </a:lnTo>
                <a:lnTo>
                  <a:pt x="1466" y="1076"/>
                </a:lnTo>
                <a:lnTo>
                  <a:pt x="1462" y="1080"/>
                </a:lnTo>
                <a:lnTo>
                  <a:pt x="1457" y="1085"/>
                </a:lnTo>
                <a:lnTo>
                  <a:pt x="1439" y="1099"/>
                </a:lnTo>
                <a:lnTo>
                  <a:pt x="1425" y="1117"/>
                </a:lnTo>
                <a:lnTo>
                  <a:pt x="1416" y="1126"/>
                </a:lnTo>
                <a:lnTo>
                  <a:pt x="1411" y="1131"/>
                </a:lnTo>
                <a:lnTo>
                  <a:pt x="1411" y="1131"/>
                </a:lnTo>
                <a:lnTo>
                  <a:pt x="1379" y="1149"/>
                </a:lnTo>
                <a:lnTo>
                  <a:pt x="1325" y="1186"/>
                </a:lnTo>
                <a:lnTo>
                  <a:pt x="1293" y="1204"/>
                </a:lnTo>
                <a:lnTo>
                  <a:pt x="1261" y="1227"/>
                </a:lnTo>
                <a:lnTo>
                  <a:pt x="1233" y="1250"/>
                </a:lnTo>
                <a:lnTo>
                  <a:pt x="1210" y="1273"/>
                </a:lnTo>
                <a:lnTo>
                  <a:pt x="1210" y="1273"/>
                </a:lnTo>
                <a:lnTo>
                  <a:pt x="1206" y="1273"/>
                </a:lnTo>
                <a:lnTo>
                  <a:pt x="1201" y="1268"/>
                </a:lnTo>
                <a:lnTo>
                  <a:pt x="1188" y="1268"/>
                </a:lnTo>
                <a:lnTo>
                  <a:pt x="1179" y="1259"/>
                </a:lnTo>
                <a:lnTo>
                  <a:pt x="1169" y="1250"/>
                </a:lnTo>
                <a:lnTo>
                  <a:pt x="1151" y="1231"/>
                </a:lnTo>
                <a:lnTo>
                  <a:pt x="1137" y="1213"/>
                </a:lnTo>
                <a:lnTo>
                  <a:pt x="1137" y="1213"/>
                </a:lnTo>
                <a:lnTo>
                  <a:pt x="1133" y="1218"/>
                </a:lnTo>
                <a:lnTo>
                  <a:pt x="1128" y="1227"/>
                </a:lnTo>
                <a:lnTo>
                  <a:pt x="1119" y="1236"/>
                </a:lnTo>
                <a:lnTo>
                  <a:pt x="1105" y="1241"/>
                </a:lnTo>
                <a:lnTo>
                  <a:pt x="1092" y="1245"/>
                </a:lnTo>
                <a:lnTo>
                  <a:pt x="1092" y="1245"/>
                </a:lnTo>
                <a:lnTo>
                  <a:pt x="1073" y="1218"/>
                </a:lnTo>
                <a:lnTo>
                  <a:pt x="1073" y="1218"/>
                </a:lnTo>
                <a:lnTo>
                  <a:pt x="1083" y="1236"/>
                </a:lnTo>
                <a:lnTo>
                  <a:pt x="1087" y="1245"/>
                </a:lnTo>
                <a:lnTo>
                  <a:pt x="1092" y="1254"/>
                </a:lnTo>
                <a:lnTo>
                  <a:pt x="1092" y="1259"/>
                </a:lnTo>
                <a:lnTo>
                  <a:pt x="1087" y="1263"/>
                </a:lnTo>
                <a:lnTo>
                  <a:pt x="1087" y="1268"/>
                </a:lnTo>
                <a:lnTo>
                  <a:pt x="1078" y="1273"/>
                </a:lnTo>
                <a:lnTo>
                  <a:pt x="1064" y="1277"/>
                </a:lnTo>
                <a:lnTo>
                  <a:pt x="1064" y="1277"/>
                </a:lnTo>
                <a:lnTo>
                  <a:pt x="1055" y="1286"/>
                </a:lnTo>
                <a:lnTo>
                  <a:pt x="1051" y="1295"/>
                </a:lnTo>
                <a:lnTo>
                  <a:pt x="1041" y="1300"/>
                </a:lnTo>
                <a:lnTo>
                  <a:pt x="1032" y="1305"/>
                </a:lnTo>
                <a:lnTo>
                  <a:pt x="1014" y="1309"/>
                </a:lnTo>
                <a:lnTo>
                  <a:pt x="1005" y="1314"/>
                </a:lnTo>
                <a:lnTo>
                  <a:pt x="1000" y="1318"/>
                </a:lnTo>
                <a:lnTo>
                  <a:pt x="1000" y="1318"/>
                </a:lnTo>
                <a:lnTo>
                  <a:pt x="1000" y="1318"/>
                </a:lnTo>
                <a:lnTo>
                  <a:pt x="1000" y="1318"/>
                </a:lnTo>
                <a:lnTo>
                  <a:pt x="1000" y="1323"/>
                </a:lnTo>
                <a:lnTo>
                  <a:pt x="996" y="1323"/>
                </a:lnTo>
                <a:lnTo>
                  <a:pt x="991" y="1328"/>
                </a:lnTo>
                <a:lnTo>
                  <a:pt x="987" y="1328"/>
                </a:lnTo>
                <a:lnTo>
                  <a:pt x="982" y="1328"/>
                </a:lnTo>
                <a:lnTo>
                  <a:pt x="978" y="1328"/>
                </a:lnTo>
                <a:lnTo>
                  <a:pt x="968" y="1328"/>
                </a:lnTo>
                <a:lnTo>
                  <a:pt x="968" y="1328"/>
                </a:lnTo>
                <a:lnTo>
                  <a:pt x="964" y="1328"/>
                </a:lnTo>
                <a:lnTo>
                  <a:pt x="959" y="1332"/>
                </a:lnTo>
                <a:lnTo>
                  <a:pt x="955" y="1332"/>
                </a:lnTo>
                <a:lnTo>
                  <a:pt x="950" y="1332"/>
                </a:lnTo>
                <a:lnTo>
                  <a:pt x="946" y="1332"/>
                </a:lnTo>
                <a:lnTo>
                  <a:pt x="941" y="1328"/>
                </a:lnTo>
                <a:lnTo>
                  <a:pt x="941" y="1323"/>
                </a:lnTo>
                <a:lnTo>
                  <a:pt x="941" y="1318"/>
                </a:lnTo>
                <a:lnTo>
                  <a:pt x="941" y="1318"/>
                </a:lnTo>
                <a:lnTo>
                  <a:pt x="932" y="1318"/>
                </a:lnTo>
                <a:lnTo>
                  <a:pt x="927" y="1323"/>
                </a:lnTo>
                <a:lnTo>
                  <a:pt x="923" y="1318"/>
                </a:lnTo>
                <a:lnTo>
                  <a:pt x="914" y="1314"/>
                </a:lnTo>
                <a:lnTo>
                  <a:pt x="914" y="1314"/>
                </a:lnTo>
                <a:lnTo>
                  <a:pt x="914" y="1305"/>
                </a:lnTo>
                <a:lnTo>
                  <a:pt x="914" y="1300"/>
                </a:lnTo>
                <a:lnTo>
                  <a:pt x="914" y="1295"/>
                </a:lnTo>
                <a:lnTo>
                  <a:pt x="914" y="1295"/>
                </a:lnTo>
                <a:lnTo>
                  <a:pt x="909" y="1300"/>
                </a:lnTo>
                <a:lnTo>
                  <a:pt x="909" y="1300"/>
                </a:lnTo>
                <a:lnTo>
                  <a:pt x="900" y="1300"/>
                </a:lnTo>
                <a:lnTo>
                  <a:pt x="886" y="1300"/>
                </a:lnTo>
                <a:lnTo>
                  <a:pt x="886" y="1300"/>
                </a:lnTo>
                <a:lnTo>
                  <a:pt x="877" y="1277"/>
                </a:lnTo>
                <a:lnTo>
                  <a:pt x="868" y="1268"/>
                </a:lnTo>
                <a:lnTo>
                  <a:pt x="859" y="1259"/>
                </a:lnTo>
                <a:lnTo>
                  <a:pt x="804" y="1341"/>
                </a:lnTo>
                <a:lnTo>
                  <a:pt x="562" y="1263"/>
                </a:lnTo>
                <a:lnTo>
                  <a:pt x="562" y="1263"/>
                </a:lnTo>
                <a:lnTo>
                  <a:pt x="548" y="1259"/>
                </a:lnTo>
                <a:lnTo>
                  <a:pt x="525" y="1254"/>
                </a:lnTo>
                <a:lnTo>
                  <a:pt x="466" y="1254"/>
                </a:lnTo>
                <a:lnTo>
                  <a:pt x="393" y="1254"/>
                </a:lnTo>
                <a:lnTo>
                  <a:pt x="311" y="1254"/>
                </a:lnTo>
                <a:lnTo>
                  <a:pt x="155" y="1259"/>
                </a:lnTo>
                <a:lnTo>
                  <a:pt x="37" y="1259"/>
                </a:lnTo>
                <a:lnTo>
                  <a:pt x="37" y="1259"/>
                </a:lnTo>
                <a:lnTo>
                  <a:pt x="37" y="1241"/>
                </a:lnTo>
                <a:lnTo>
                  <a:pt x="37" y="1222"/>
                </a:lnTo>
                <a:lnTo>
                  <a:pt x="41" y="1204"/>
                </a:lnTo>
                <a:lnTo>
                  <a:pt x="41" y="1186"/>
                </a:lnTo>
                <a:lnTo>
                  <a:pt x="46" y="1149"/>
                </a:lnTo>
                <a:lnTo>
                  <a:pt x="55" y="1108"/>
                </a:lnTo>
                <a:lnTo>
                  <a:pt x="55" y="1085"/>
                </a:lnTo>
                <a:lnTo>
                  <a:pt x="55" y="1062"/>
                </a:lnTo>
                <a:lnTo>
                  <a:pt x="55" y="1030"/>
                </a:lnTo>
                <a:lnTo>
                  <a:pt x="50" y="1002"/>
                </a:lnTo>
                <a:lnTo>
                  <a:pt x="46" y="966"/>
                </a:lnTo>
                <a:lnTo>
                  <a:pt x="37" y="925"/>
                </a:lnTo>
                <a:lnTo>
                  <a:pt x="27" y="883"/>
                </a:lnTo>
                <a:lnTo>
                  <a:pt x="14" y="833"/>
                </a:lnTo>
                <a:lnTo>
                  <a:pt x="14" y="833"/>
                </a:lnTo>
                <a:lnTo>
                  <a:pt x="5" y="810"/>
                </a:lnTo>
                <a:lnTo>
                  <a:pt x="5" y="787"/>
                </a:lnTo>
                <a:lnTo>
                  <a:pt x="0" y="760"/>
                </a:lnTo>
                <a:lnTo>
                  <a:pt x="0" y="737"/>
                </a:lnTo>
                <a:lnTo>
                  <a:pt x="0" y="709"/>
                </a:lnTo>
                <a:lnTo>
                  <a:pt x="5" y="682"/>
                </a:lnTo>
                <a:lnTo>
                  <a:pt x="9" y="654"/>
                </a:lnTo>
                <a:lnTo>
                  <a:pt x="18" y="631"/>
                </a:lnTo>
                <a:lnTo>
                  <a:pt x="27" y="604"/>
                </a:lnTo>
                <a:lnTo>
                  <a:pt x="37" y="581"/>
                </a:lnTo>
                <a:lnTo>
                  <a:pt x="50" y="558"/>
                </a:lnTo>
                <a:lnTo>
                  <a:pt x="64" y="535"/>
                </a:lnTo>
                <a:lnTo>
                  <a:pt x="78" y="517"/>
                </a:lnTo>
                <a:lnTo>
                  <a:pt x="96" y="499"/>
                </a:lnTo>
                <a:lnTo>
                  <a:pt x="114" y="485"/>
                </a:lnTo>
                <a:lnTo>
                  <a:pt x="137" y="471"/>
                </a:lnTo>
                <a:lnTo>
                  <a:pt x="137" y="471"/>
                </a:lnTo>
                <a:lnTo>
                  <a:pt x="155" y="462"/>
                </a:lnTo>
                <a:lnTo>
                  <a:pt x="178" y="448"/>
                </a:lnTo>
                <a:lnTo>
                  <a:pt x="201" y="430"/>
                </a:lnTo>
                <a:lnTo>
                  <a:pt x="224" y="412"/>
                </a:lnTo>
                <a:lnTo>
                  <a:pt x="260" y="380"/>
                </a:lnTo>
                <a:lnTo>
                  <a:pt x="279" y="366"/>
                </a:lnTo>
                <a:lnTo>
                  <a:pt x="279" y="366"/>
                </a:lnTo>
                <a:lnTo>
                  <a:pt x="279" y="366"/>
                </a:lnTo>
                <a:lnTo>
                  <a:pt x="279" y="366"/>
                </a:lnTo>
                <a:lnTo>
                  <a:pt x="260" y="384"/>
                </a:lnTo>
                <a:lnTo>
                  <a:pt x="260" y="384"/>
                </a:lnTo>
                <a:lnTo>
                  <a:pt x="260" y="384"/>
                </a:lnTo>
                <a:lnTo>
                  <a:pt x="274" y="407"/>
                </a:lnTo>
                <a:lnTo>
                  <a:pt x="288" y="430"/>
                </a:lnTo>
                <a:lnTo>
                  <a:pt x="306" y="453"/>
                </a:lnTo>
                <a:lnTo>
                  <a:pt x="320" y="476"/>
                </a:lnTo>
                <a:lnTo>
                  <a:pt x="338" y="494"/>
                </a:lnTo>
                <a:lnTo>
                  <a:pt x="361" y="517"/>
                </a:lnTo>
                <a:lnTo>
                  <a:pt x="379" y="535"/>
                </a:lnTo>
                <a:lnTo>
                  <a:pt x="402" y="554"/>
                </a:lnTo>
                <a:lnTo>
                  <a:pt x="402" y="554"/>
                </a:lnTo>
                <a:lnTo>
                  <a:pt x="402" y="535"/>
                </a:lnTo>
                <a:lnTo>
                  <a:pt x="402" y="535"/>
                </a:lnTo>
                <a:lnTo>
                  <a:pt x="416" y="540"/>
                </a:lnTo>
                <a:lnTo>
                  <a:pt x="429" y="544"/>
                </a:lnTo>
                <a:lnTo>
                  <a:pt x="452" y="558"/>
                </a:lnTo>
                <a:lnTo>
                  <a:pt x="452" y="558"/>
                </a:lnTo>
                <a:lnTo>
                  <a:pt x="457" y="544"/>
                </a:lnTo>
                <a:lnTo>
                  <a:pt x="457" y="544"/>
                </a:lnTo>
                <a:lnTo>
                  <a:pt x="443" y="540"/>
                </a:lnTo>
                <a:lnTo>
                  <a:pt x="443" y="540"/>
                </a:lnTo>
                <a:lnTo>
                  <a:pt x="439" y="531"/>
                </a:lnTo>
                <a:lnTo>
                  <a:pt x="439" y="526"/>
                </a:lnTo>
                <a:lnTo>
                  <a:pt x="434" y="522"/>
                </a:lnTo>
                <a:lnTo>
                  <a:pt x="429" y="512"/>
                </a:lnTo>
                <a:lnTo>
                  <a:pt x="416" y="503"/>
                </a:lnTo>
                <a:lnTo>
                  <a:pt x="397" y="490"/>
                </a:lnTo>
                <a:lnTo>
                  <a:pt x="379" y="471"/>
                </a:lnTo>
                <a:lnTo>
                  <a:pt x="352" y="444"/>
                </a:lnTo>
                <a:lnTo>
                  <a:pt x="320" y="412"/>
                </a:lnTo>
                <a:lnTo>
                  <a:pt x="283" y="370"/>
                </a:lnTo>
                <a:lnTo>
                  <a:pt x="283" y="370"/>
                </a:lnTo>
                <a:lnTo>
                  <a:pt x="283" y="370"/>
                </a:lnTo>
                <a:lnTo>
                  <a:pt x="288" y="361"/>
                </a:lnTo>
                <a:lnTo>
                  <a:pt x="288" y="361"/>
                </a:lnTo>
                <a:lnTo>
                  <a:pt x="283" y="357"/>
                </a:lnTo>
                <a:lnTo>
                  <a:pt x="279" y="352"/>
                </a:lnTo>
                <a:lnTo>
                  <a:pt x="270" y="334"/>
                </a:lnTo>
                <a:lnTo>
                  <a:pt x="260" y="311"/>
                </a:lnTo>
                <a:lnTo>
                  <a:pt x="251" y="279"/>
                </a:lnTo>
                <a:lnTo>
                  <a:pt x="242" y="251"/>
                </a:lnTo>
                <a:lnTo>
                  <a:pt x="238" y="224"/>
                </a:lnTo>
                <a:lnTo>
                  <a:pt x="233" y="201"/>
                </a:lnTo>
                <a:lnTo>
                  <a:pt x="233" y="196"/>
                </a:lnTo>
                <a:lnTo>
                  <a:pt x="238" y="192"/>
                </a:lnTo>
                <a:lnTo>
                  <a:pt x="238" y="192"/>
                </a:lnTo>
                <a:lnTo>
                  <a:pt x="242" y="178"/>
                </a:lnTo>
                <a:lnTo>
                  <a:pt x="251" y="169"/>
                </a:lnTo>
                <a:lnTo>
                  <a:pt x="260" y="151"/>
                </a:lnTo>
                <a:lnTo>
                  <a:pt x="265" y="132"/>
                </a:lnTo>
                <a:lnTo>
                  <a:pt x="270" y="119"/>
                </a:lnTo>
                <a:lnTo>
                  <a:pt x="279" y="105"/>
                </a:lnTo>
                <a:lnTo>
                  <a:pt x="283" y="100"/>
                </a:lnTo>
                <a:lnTo>
                  <a:pt x="288" y="96"/>
                </a:lnTo>
                <a:lnTo>
                  <a:pt x="292" y="87"/>
                </a:lnTo>
                <a:lnTo>
                  <a:pt x="301" y="82"/>
                </a:lnTo>
                <a:lnTo>
                  <a:pt x="315" y="77"/>
                </a:lnTo>
                <a:lnTo>
                  <a:pt x="329" y="68"/>
                </a:lnTo>
                <a:lnTo>
                  <a:pt x="329" y="68"/>
                </a:lnTo>
                <a:lnTo>
                  <a:pt x="347" y="59"/>
                </a:lnTo>
                <a:lnTo>
                  <a:pt x="361" y="50"/>
                </a:lnTo>
                <a:lnTo>
                  <a:pt x="370" y="41"/>
                </a:lnTo>
                <a:lnTo>
                  <a:pt x="379" y="36"/>
                </a:lnTo>
                <a:lnTo>
                  <a:pt x="393" y="36"/>
                </a:lnTo>
                <a:lnTo>
                  <a:pt x="411" y="36"/>
                </a:lnTo>
                <a:lnTo>
                  <a:pt x="439" y="41"/>
                </a:lnTo>
                <a:lnTo>
                  <a:pt x="484" y="45"/>
                </a:lnTo>
                <a:lnTo>
                  <a:pt x="484" y="45"/>
                </a:lnTo>
                <a:lnTo>
                  <a:pt x="512" y="55"/>
                </a:lnTo>
                <a:lnTo>
                  <a:pt x="525" y="55"/>
                </a:lnTo>
                <a:lnTo>
                  <a:pt x="539" y="59"/>
                </a:lnTo>
                <a:lnTo>
                  <a:pt x="548" y="68"/>
                </a:lnTo>
                <a:lnTo>
                  <a:pt x="562" y="73"/>
                </a:lnTo>
                <a:lnTo>
                  <a:pt x="571" y="82"/>
                </a:lnTo>
                <a:lnTo>
                  <a:pt x="585" y="96"/>
                </a:lnTo>
                <a:lnTo>
                  <a:pt x="585" y="96"/>
                </a:lnTo>
                <a:lnTo>
                  <a:pt x="585" y="105"/>
                </a:lnTo>
                <a:lnTo>
                  <a:pt x="585" y="119"/>
                </a:lnTo>
                <a:lnTo>
                  <a:pt x="580" y="128"/>
                </a:lnTo>
                <a:lnTo>
                  <a:pt x="580" y="132"/>
                </a:lnTo>
                <a:lnTo>
                  <a:pt x="576" y="137"/>
                </a:lnTo>
                <a:lnTo>
                  <a:pt x="571" y="142"/>
                </a:lnTo>
                <a:lnTo>
                  <a:pt x="571" y="142"/>
                </a:lnTo>
                <a:lnTo>
                  <a:pt x="580" y="169"/>
                </a:lnTo>
                <a:lnTo>
                  <a:pt x="585" y="192"/>
                </a:lnTo>
                <a:lnTo>
                  <a:pt x="594" y="219"/>
                </a:lnTo>
                <a:lnTo>
                  <a:pt x="594" y="233"/>
                </a:lnTo>
                <a:lnTo>
                  <a:pt x="598" y="251"/>
                </a:lnTo>
                <a:lnTo>
                  <a:pt x="608" y="270"/>
                </a:lnTo>
                <a:lnTo>
                  <a:pt x="617" y="297"/>
                </a:lnTo>
                <a:lnTo>
                  <a:pt x="617" y="297"/>
                </a:lnTo>
                <a:lnTo>
                  <a:pt x="617" y="306"/>
                </a:lnTo>
                <a:lnTo>
                  <a:pt x="617" y="311"/>
                </a:lnTo>
                <a:lnTo>
                  <a:pt x="617" y="316"/>
                </a:lnTo>
                <a:lnTo>
                  <a:pt x="612" y="320"/>
                </a:lnTo>
                <a:lnTo>
                  <a:pt x="608" y="325"/>
                </a:lnTo>
                <a:lnTo>
                  <a:pt x="603" y="329"/>
                </a:lnTo>
                <a:lnTo>
                  <a:pt x="589" y="334"/>
                </a:lnTo>
                <a:lnTo>
                  <a:pt x="589" y="334"/>
                </a:lnTo>
                <a:lnTo>
                  <a:pt x="585" y="343"/>
                </a:lnTo>
                <a:lnTo>
                  <a:pt x="585" y="348"/>
                </a:lnTo>
                <a:lnTo>
                  <a:pt x="585" y="352"/>
                </a:lnTo>
                <a:lnTo>
                  <a:pt x="585" y="352"/>
                </a:lnTo>
                <a:lnTo>
                  <a:pt x="585" y="357"/>
                </a:lnTo>
                <a:lnTo>
                  <a:pt x="589" y="361"/>
                </a:lnTo>
                <a:lnTo>
                  <a:pt x="589" y="361"/>
                </a:lnTo>
                <a:lnTo>
                  <a:pt x="589" y="366"/>
                </a:lnTo>
                <a:lnTo>
                  <a:pt x="585" y="370"/>
                </a:lnTo>
                <a:lnTo>
                  <a:pt x="585" y="375"/>
                </a:lnTo>
                <a:lnTo>
                  <a:pt x="580" y="375"/>
                </a:lnTo>
                <a:lnTo>
                  <a:pt x="576" y="380"/>
                </a:lnTo>
                <a:lnTo>
                  <a:pt x="576" y="380"/>
                </a:lnTo>
                <a:lnTo>
                  <a:pt x="580" y="384"/>
                </a:lnTo>
                <a:lnTo>
                  <a:pt x="585" y="393"/>
                </a:lnTo>
                <a:lnTo>
                  <a:pt x="585" y="393"/>
                </a:lnTo>
                <a:lnTo>
                  <a:pt x="585" y="398"/>
                </a:lnTo>
                <a:lnTo>
                  <a:pt x="585" y="403"/>
                </a:lnTo>
                <a:lnTo>
                  <a:pt x="580" y="407"/>
                </a:lnTo>
                <a:lnTo>
                  <a:pt x="580" y="407"/>
                </a:lnTo>
                <a:lnTo>
                  <a:pt x="576" y="407"/>
                </a:lnTo>
                <a:lnTo>
                  <a:pt x="576" y="412"/>
                </a:lnTo>
                <a:lnTo>
                  <a:pt x="576" y="421"/>
                </a:lnTo>
                <a:lnTo>
                  <a:pt x="576" y="439"/>
                </a:lnTo>
                <a:lnTo>
                  <a:pt x="576" y="448"/>
                </a:lnTo>
                <a:lnTo>
                  <a:pt x="571" y="453"/>
                </a:lnTo>
                <a:lnTo>
                  <a:pt x="571" y="453"/>
                </a:lnTo>
                <a:lnTo>
                  <a:pt x="566" y="457"/>
                </a:lnTo>
                <a:lnTo>
                  <a:pt x="562" y="457"/>
                </a:lnTo>
                <a:lnTo>
                  <a:pt x="557" y="462"/>
                </a:lnTo>
                <a:lnTo>
                  <a:pt x="548" y="462"/>
                </a:lnTo>
                <a:lnTo>
                  <a:pt x="548" y="462"/>
                </a:lnTo>
                <a:lnTo>
                  <a:pt x="534" y="462"/>
                </a:lnTo>
                <a:lnTo>
                  <a:pt x="521" y="462"/>
                </a:lnTo>
                <a:lnTo>
                  <a:pt x="507" y="467"/>
                </a:lnTo>
                <a:lnTo>
                  <a:pt x="493" y="471"/>
                </a:lnTo>
                <a:lnTo>
                  <a:pt x="493" y="471"/>
                </a:lnTo>
                <a:lnTo>
                  <a:pt x="489" y="480"/>
                </a:lnTo>
                <a:lnTo>
                  <a:pt x="484" y="494"/>
                </a:lnTo>
                <a:lnTo>
                  <a:pt x="484" y="503"/>
                </a:lnTo>
                <a:lnTo>
                  <a:pt x="484" y="517"/>
                </a:lnTo>
                <a:lnTo>
                  <a:pt x="484" y="531"/>
                </a:lnTo>
                <a:lnTo>
                  <a:pt x="484" y="540"/>
                </a:lnTo>
                <a:lnTo>
                  <a:pt x="493" y="563"/>
                </a:lnTo>
                <a:lnTo>
                  <a:pt x="498" y="590"/>
                </a:lnTo>
                <a:lnTo>
                  <a:pt x="507" y="613"/>
                </a:lnTo>
                <a:lnTo>
                  <a:pt x="525" y="654"/>
                </a:lnTo>
                <a:lnTo>
                  <a:pt x="525" y="65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6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 userDrawn="1"/>
        </p:nvSpPr>
        <p:spPr>
          <a:xfrm>
            <a:off x="397667" y="544117"/>
            <a:ext cx="553738" cy="5537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 rot="2503191" flipV="1">
            <a:off x="488019" y="665939"/>
            <a:ext cx="373033" cy="310094"/>
          </a:xfrm>
          <a:custGeom>
            <a:avLst/>
            <a:gdLst>
              <a:gd name="T0" fmla="*/ 69 w 101"/>
              <a:gd name="T1" fmla="*/ 51 h 84"/>
              <a:gd name="T2" fmla="*/ 9 w 101"/>
              <a:gd name="T3" fmla="*/ 51 h 84"/>
              <a:gd name="T4" fmla="*/ 0 w 101"/>
              <a:gd name="T5" fmla="*/ 42 h 84"/>
              <a:gd name="T6" fmla="*/ 9 w 101"/>
              <a:gd name="T7" fmla="*/ 33 h 84"/>
              <a:gd name="T8" fmla="*/ 69 w 101"/>
              <a:gd name="T9" fmla="*/ 33 h 84"/>
              <a:gd name="T10" fmla="*/ 52 w 101"/>
              <a:gd name="T11" fmla="*/ 16 h 84"/>
              <a:gd name="T12" fmla="*/ 52 w 101"/>
              <a:gd name="T13" fmla="*/ 4 h 84"/>
              <a:gd name="T14" fmla="*/ 65 w 101"/>
              <a:gd name="T15" fmla="*/ 4 h 84"/>
              <a:gd name="T16" fmla="*/ 97 w 101"/>
              <a:gd name="T17" fmla="*/ 36 h 84"/>
              <a:gd name="T18" fmla="*/ 97 w 101"/>
              <a:gd name="T19" fmla="*/ 49 h 84"/>
              <a:gd name="T20" fmla="*/ 65 w 101"/>
              <a:gd name="T21" fmla="*/ 80 h 84"/>
              <a:gd name="T22" fmla="*/ 53 w 101"/>
              <a:gd name="T23" fmla="*/ 80 h 84"/>
              <a:gd name="T24" fmla="*/ 53 w 101"/>
              <a:gd name="T25" fmla="*/ 68 h 84"/>
              <a:gd name="T26" fmla="*/ 69 w 101"/>
              <a:gd name="T27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84">
                <a:moveTo>
                  <a:pt x="69" y="51"/>
                </a:moveTo>
                <a:cubicBezTo>
                  <a:pt x="69" y="51"/>
                  <a:pt x="28" y="51"/>
                  <a:pt x="9" y="51"/>
                </a:cubicBezTo>
                <a:cubicBezTo>
                  <a:pt x="4" y="51"/>
                  <a:pt x="0" y="47"/>
                  <a:pt x="0" y="42"/>
                </a:cubicBezTo>
                <a:cubicBezTo>
                  <a:pt x="0" y="37"/>
                  <a:pt x="4" y="33"/>
                  <a:pt x="9" y="33"/>
                </a:cubicBezTo>
                <a:cubicBezTo>
                  <a:pt x="25" y="33"/>
                  <a:pt x="69" y="33"/>
                  <a:pt x="69" y="33"/>
                </a:cubicBezTo>
                <a:cubicBezTo>
                  <a:pt x="69" y="33"/>
                  <a:pt x="66" y="30"/>
                  <a:pt x="52" y="16"/>
                </a:cubicBezTo>
                <a:cubicBezTo>
                  <a:pt x="49" y="13"/>
                  <a:pt x="49" y="7"/>
                  <a:pt x="52" y="4"/>
                </a:cubicBezTo>
                <a:cubicBezTo>
                  <a:pt x="56" y="0"/>
                  <a:pt x="62" y="0"/>
                  <a:pt x="65" y="4"/>
                </a:cubicBezTo>
                <a:cubicBezTo>
                  <a:pt x="76" y="15"/>
                  <a:pt x="97" y="36"/>
                  <a:pt x="97" y="36"/>
                </a:cubicBezTo>
                <a:cubicBezTo>
                  <a:pt x="101" y="39"/>
                  <a:pt x="101" y="45"/>
                  <a:pt x="97" y="49"/>
                </a:cubicBezTo>
                <a:cubicBezTo>
                  <a:pt x="97" y="49"/>
                  <a:pt x="79" y="67"/>
                  <a:pt x="65" y="80"/>
                </a:cubicBezTo>
                <a:cubicBezTo>
                  <a:pt x="62" y="84"/>
                  <a:pt x="56" y="84"/>
                  <a:pt x="53" y="80"/>
                </a:cubicBezTo>
                <a:cubicBezTo>
                  <a:pt x="49" y="77"/>
                  <a:pt x="49" y="71"/>
                  <a:pt x="53" y="68"/>
                </a:cubicBezTo>
                <a:cubicBezTo>
                  <a:pt x="64" y="57"/>
                  <a:pt x="69" y="51"/>
                  <a:pt x="69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459842" y="6297928"/>
            <a:ext cx="359813" cy="360000"/>
          </a:xfrm>
          <a:prstGeom prst="ellipse">
            <a:avLst/>
          </a:prstGeom>
          <a:solidFill>
            <a:srgbClr val="007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314703" y="6308651"/>
            <a:ext cx="650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322208" y="1058417"/>
            <a:ext cx="274320" cy="182880"/>
          </a:xfrm>
          <a:prstGeom prst="rect">
            <a:avLst/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-322208" y="1322939"/>
            <a:ext cx="274320" cy="18288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2"/>
          <p:cNvSpPr/>
          <p:nvPr userDrawn="1"/>
        </p:nvSpPr>
        <p:spPr>
          <a:xfrm>
            <a:off x="-322208" y="1587461"/>
            <a:ext cx="274320" cy="18288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3"/>
          <p:cNvSpPr/>
          <p:nvPr userDrawn="1"/>
        </p:nvSpPr>
        <p:spPr>
          <a:xfrm>
            <a:off x="-322208" y="1905490"/>
            <a:ext cx="274320" cy="18288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8"/>
          <p:cNvSpPr/>
          <p:nvPr/>
        </p:nvSpPr>
        <p:spPr>
          <a:xfrm>
            <a:off x="4221908" y="2481661"/>
            <a:ext cx="1764000" cy="2638754"/>
          </a:xfrm>
          <a:custGeom>
            <a:avLst/>
            <a:gdLst>
              <a:gd name="connsiteX0" fmla="*/ 268813 w 2638754"/>
              <a:gd name="connsiteY0" fmla="*/ 0 h 1612558"/>
              <a:gd name="connsiteX1" fmla="*/ 2369941 w 2638754"/>
              <a:gd name="connsiteY1" fmla="*/ 0 h 1612558"/>
              <a:gd name="connsiteX2" fmla="*/ 2638754 w 2638754"/>
              <a:gd name="connsiteY2" fmla="*/ 268813 h 1612558"/>
              <a:gd name="connsiteX3" fmla="*/ 2638754 w 2638754"/>
              <a:gd name="connsiteY3" fmla="*/ 1612558 h 1612558"/>
              <a:gd name="connsiteX4" fmla="*/ 2638754 w 2638754"/>
              <a:gd name="connsiteY4" fmla="*/ 1612558 h 1612558"/>
              <a:gd name="connsiteX5" fmla="*/ 0 w 2638754"/>
              <a:gd name="connsiteY5" fmla="*/ 1612558 h 1612558"/>
              <a:gd name="connsiteX6" fmla="*/ 0 w 2638754"/>
              <a:gd name="connsiteY6" fmla="*/ 1612558 h 1612558"/>
              <a:gd name="connsiteX7" fmla="*/ 0 w 2638754"/>
              <a:gd name="connsiteY7" fmla="*/ 268813 h 1612558"/>
              <a:gd name="connsiteX8" fmla="*/ 268813 w 2638754"/>
              <a:gd name="connsiteY8" fmla="*/ 0 h 161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754" h="1612558">
                <a:moveTo>
                  <a:pt x="1" y="1448285"/>
                </a:moveTo>
                <a:lnTo>
                  <a:pt x="1" y="164273"/>
                </a:lnTo>
                <a:cubicBezTo>
                  <a:pt x="1" y="73548"/>
                  <a:pt x="196942" y="0"/>
                  <a:pt x="439880" y="0"/>
                </a:cubicBezTo>
                <a:lnTo>
                  <a:pt x="2638753" y="0"/>
                </a:lnTo>
                <a:lnTo>
                  <a:pt x="2638753" y="0"/>
                </a:lnTo>
                <a:lnTo>
                  <a:pt x="2638753" y="1612558"/>
                </a:lnTo>
                <a:lnTo>
                  <a:pt x="2638753" y="1612558"/>
                </a:lnTo>
                <a:lnTo>
                  <a:pt x="439880" y="1612558"/>
                </a:lnTo>
                <a:cubicBezTo>
                  <a:pt x="196942" y="1612558"/>
                  <a:pt x="1" y="1539010"/>
                  <a:pt x="1" y="1448285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31133" tIns="332733" rIns="228600" bIns="332733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  <a:endPara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29"/>
          <p:cNvSpPr/>
          <p:nvPr/>
        </p:nvSpPr>
        <p:spPr>
          <a:xfrm>
            <a:off x="6133283" y="2485129"/>
            <a:ext cx="1764000" cy="2638754"/>
          </a:xfrm>
          <a:custGeom>
            <a:avLst/>
            <a:gdLst>
              <a:gd name="connsiteX0" fmla="*/ 268813 w 2638754"/>
              <a:gd name="connsiteY0" fmla="*/ 0 h 1612558"/>
              <a:gd name="connsiteX1" fmla="*/ 2369941 w 2638754"/>
              <a:gd name="connsiteY1" fmla="*/ 0 h 1612558"/>
              <a:gd name="connsiteX2" fmla="*/ 2638754 w 2638754"/>
              <a:gd name="connsiteY2" fmla="*/ 268813 h 1612558"/>
              <a:gd name="connsiteX3" fmla="*/ 2638754 w 2638754"/>
              <a:gd name="connsiteY3" fmla="*/ 1612558 h 1612558"/>
              <a:gd name="connsiteX4" fmla="*/ 2638754 w 2638754"/>
              <a:gd name="connsiteY4" fmla="*/ 1612558 h 1612558"/>
              <a:gd name="connsiteX5" fmla="*/ 0 w 2638754"/>
              <a:gd name="connsiteY5" fmla="*/ 1612558 h 1612558"/>
              <a:gd name="connsiteX6" fmla="*/ 0 w 2638754"/>
              <a:gd name="connsiteY6" fmla="*/ 1612558 h 1612558"/>
              <a:gd name="connsiteX7" fmla="*/ 0 w 2638754"/>
              <a:gd name="connsiteY7" fmla="*/ 268813 h 1612558"/>
              <a:gd name="connsiteX8" fmla="*/ 268813 w 2638754"/>
              <a:gd name="connsiteY8" fmla="*/ 0 h 161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8754" h="1612558">
                <a:moveTo>
                  <a:pt x="2638754" y="164273"/>
                </a:moveTo>
                <a:lnTo>
                  <a:pt x="2638754" y="1448285"/>
                </a:lnTo>
                <a:cubicBezTo>
                  <a:pt x="2638754" y="1539010"/>
                  <a:pt x="2441813" y="1612558"/>
                  <a:pt x="2198874" y="1612558"/>
                </a:cubicBezTo>
                <a:lnTo>
                  <a:pt x="0" y="1612558"/>
                </a:lnTo>
                <a:lnTo>
                  <a:pt x="0" y="1612558"/>
                </a:lnTo>
                <a:lnTo>
                  <a:pt x="0" y="0"/>
                </a:lnTo>
                <a:lnTo>
                  <a:pt x="0" y="0"/>
                </a:lnTo>
                <a:lnTo>
                  <a:pt x="2198874" y="0"/>
                </a:lnTo>
                <a:cubicBezTo>
                  <a:pt x="2441813" y="0"/>
                  <a:pt x="2638754" y="73548"/>
                  <a:pt x="2638754" y="164273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28600" tIns="332734" rIns="231133" bIns="33273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ircular Arrow 30"/>
          <p:cNvSpPr/>
          <p:nvPr/>
        </p:nvSpPr>
        <p:spPr>
          <a:xfrm>
            <a:off x="5253616" y="1618559"/>
            <a:ext cx="1685782" cy="1685700"/>
          </a:xfrm>
          <a:prstGeom prst="circularArrow">
            <a:avLst>
              <a:gd name="adj1" fmla="val 12500"/>
              <a:gd name="adj2" fmla="val 1142322"/>
              <a:gd name="adj3" fmla="val 20457678"/>
              <a:gd name="adj4" fmla="val 10800000"/>
              <a:gd name="adj5" fmla="val 12500"/>
            </a:avLst>
          </a:prstGeom>
          <a:solidFill>
            <a:srgbClr val="59595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ircular Arrow 31"/>
          <p:cNvSpPr/>
          <p:nvPr/>
        </p:nvSpPr>
        <p:spPr>
          <a:xfrm rot="10800000">
            <a:off x="5253616" y="4327191"/>
            <a:ext cx="1685782" cy="1685700"/>
          </a:xfrm>
          <a:prstGeom prst="circularArrow">
            <a:avLst>
              <a:gd name="adj1" fmla="val 12500"/>
              <a:gd name="adj2" fmla="val 1142322"/>
              <a:gd name="adj3" fmla="val 20457678"/>
              <a:gd name="adj4" fmla="val 10800000"/>
              <a:gd name="adj5" fmla="val 12500"/>
            </a:avLst>
          </a:prstGeom>
          <a:solidFill>
            <a:srgbClr val="59595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1250264"/>
              <a:satOff val="-16880"/>
              <a:lumOff val="-2745"/>
              <a:alphaOff val="0"/>
            </a:schemeClr>
          </a:fillRef>
          <a:effectRef idx="2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ound Same Side Corner Rectangle 50"/>
          <p:cNvSpPr/>
          <p:nvPr/>
        </p:nvSpPr>
        <p:spPr>
          <a:xfrm rot="16200000">
            <a:off x="-99936" y="2402572"/>
            <a:ext cx="864001" cy="252000"/>
          </a:xfrm>
          <a:prstGeom prst="round2SameRect">
            <a:avLst>
              <a:gd name="adj1" fmla="val 12701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ound Same Side Corner Rectangle 51"/>
          <p:cNvSpPr/>
          <p:nvPr/>
        </p:nvSpPr>
        <p:spPr>
          <a:xfrm rot="5400000" flipH="1">
            <a:off x="1529742" y="1052574"/>
            <a:ext cx="864000" cy="2952000"/>
          </a:xfrm>
          <a:prstGeom prst="round2SameRect">
            <a:avLst>
              <a:gd name="adj1" fmla="val 11379"/>
              <a:gd name="adj2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提供电子化补货信息</a:t>
            </a:r>
          </a:p>
        </p:txBody>
      </p:sp>
      <p:sp>
        <p:nvSpPr>
          <p:cNvPr id="12" name="Round Same Side Corner Rectangle 54"/>
          <p:cNvSpPr/>
          <p:nvPr/>
        </p:nvSpPr>
        <p:spPr>
          <a:xfrm rot="16200000">
            <a:off x="-99935" y="3587890"/>
            <a:ext cx="864000" cy="252000"/>
          </a:xfrm>
          <a:prstGeom prst="round2SameRect">
            <a:avLst>
              <a:gd name="adj1" fmla="val 12701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 Same Side Corner Rectangle 55"/>
          <p:cNvSpPr/>
          <p:nvPr/>
        </p:nvSpPr>
        <p:spPr>
          <a:xfrm rot="5400000" flipH="1">
            <a:off x="1529742" y="2237890"/>
            <a:ext cx="864000" cy="2952000"/>
          </a:xfrm>
          <a:prstGeom prst="round2SameRect">
            <a:avLst>
              <a:gd name="adj1" fmla="val 11379"/>
              <a:gd name="adj2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提供快捷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的资质管理</a:t>
            </a:r>
          </a:p>
        </p:txBody>
      </p:sp>
      <p:sp>
        <p:nvSpPr>
          <p:cNvPr id="14" name="Round Same Side Corner Rectangle 56"/>
          <p:cNvSpPr/>
          <p:nvPr/>
        </p:nvSpPr>
        <p:spPr>
          <a:xfrm rot="16200000">
            <a:off x="-99935" y="4773206"/>
            <a:ext cx="864000" cy="252000"/>
          </a:xfrm>
          <a:prstGeom prst="round2SameRect">
            <a:avLst>
              <a:gd name="adj1" fmla="val 12701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 Same Side Corner Rectangle 57"/>
          <p:cNvSpPr/>
          <p:nvPr/>
        </p:nvSpPr>
        <p:spPr>
          <a:xfrm rot="5400000" flipH="1">
            <a:off x="1529742" y="3423206"/>
            <a:ext cx="864000" cy="2952000"/>
          </a:xfrm>
          <a:prstGeom prst="round2SameRect">
            <a:avLst>
              <a:gd name="adj1" fmla="val 13650"/>
              <a:gd name="adj2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提供药品供应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</a:p>
        </p:txBody>
      </p:sp>
      <p:sp>
        <p:nvSpPr>
          <p:cNvPr id="18" name="Right Brace 62"/>
          <p:cNvSpPr/>
          <p:nvPr/>
        </p:nvSpPr>
        <p:spPr>
          <a:xfrm>
            <a:off x="3632699" y="2398843"/>
            <a:ext cx="431189" cy="2700000"/>
          </a:xfrm>
          <a:prstGeom prst="rightBrace">
            <a:avLst>
              <a:gd name="adj1" fmla="val 77341"/>
              <a:gd name="adj2" fmla="val 50499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64"/>
          <p:cNvSpPr/>
          <p:nvPr/>
        </p:nvSpPr>
        <p:spPr>
          <a:xfrm rot="5400000" flipH="1">
            <a:off x="11313038" y="2402573"/>
            <a:ext cx="864000" cy="252000"/>
          </a:xfrm>
          <a:prstGeom prst="round2SameRect">
            <a:avLst>
              <a:gd name="adj1" fmla="val 12701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 Same Side Corner Rectangle 65"/>
          <p:cNvSpPr/>
          <p:nvPr/>
        </p:nvSpPr>
        <p:spPr>
          <a:xfrm rot="5400000" flipH="1">
            <a:off x="9657602" y="1052574"/>
            <a:ext cx="864000" cy="2952000"/>
          </a:xfrm>
          <a:prstGeom prst="round2SameRect">
            <a:avLst>
              <a:gd name="adj1" fmla="val 0"/>
              <a:gd name="adj2" fmla="val 14762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提供实时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库存信息</a:t>
            </a:r>
          </a:p>
        </p:txBody>
      </p:sp>
      <p:sp>
        <p:nvSpPr>
          <p:cNvPr id="21" name="Round Same Side Corner Rectangle 66"/>
          <p:cNvSpPr/>
          <p:nvPr/>
        </p:nvSpPr>
        <p:spPr>
          <a:xfrm rot="5400000" flipH="1">
            <a:off x="11313038" y="3587889"/>
            <a:ext cx="864000" cy="252000"/>
          </a:xfrm>
          <a:prstGeom prst="round2SameRect">
            <a:avLst>
              <a:gd name="adj1" fmla="val 12701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 Same Side Corner Rectangle 67"/>
          <p:cNvSpPr/>
          <p:nvPr/>
        </p:nvSpPr>
        <p:spPr>
          <a:xfrm rot="5400000" flipH="1">
            <a:off x="9657602" y="2237890"/>
            <a:ext cx="864000" cy="2952000"/>
          </a:xfrm>
          <a:prstGeom prst="round2SameRect">
            <a:avLst>
              <a:gd name="adj1" fmla="val 0"/>
              <a:gd name="adj2" fmla="val 17034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提供主动补货辅助</a:t>
            </a:r>
          </a:p>
        </p:txBody>
      </p:sp>
      <p:sp>
        <p:nvSpPr>
          <p:cNvPr id="23" name="Round Same Side Corner Rectangle 68"/>
          <p:cNvSpPr/>
          <p:nvPr/>
        </p:nvSpPr>
        <p:spPr>
          <a:xfrm rot="5400000" flipH="1">
            <a:off x="11313038" y="4773206"/>
            <a:ext cx="864000" cy="252000"/>
          </a:xfrm>
          <a:prstGeom prst="round2SameRect">
            <a:avLst>
              <a:gd name="adj1" fmla="val 12701"/>
              <a:gd name="adj2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 Same Side Corner Rectangle 69"/>
          <p:cNvSpPr/>
          <p:nvPr/>
        </p:nvSpPr>
        <p:spPr>
          <a:xfrm rot="5400000" flipH="1">
            <a:off x="9657602" y="3423206"/>
            <a:ext cx="864000" cy="2952000"/>
          </a:xfrm>
          <a:prstGeom prst="round2SameRect">
            <a:avLst>
              <a:gd name="adj1" fmla="val 0"/>
              <a:gd name="adj2" fmla="val 1362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提供多维核算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</a:p>
        </p:txBody>
      </p:sp>
      <p:sp>
        <p:nvSpPr>
          <p:cNvPr id="27" name="Right Brace 72"/>
          <p:cNvSpPr/>
          <p:nvPr/>
        </p:nvSpPr>
        <p:spPr>
          <a:xfrm flipH="1">
            <a:off x="7975676" y="2398843"/>
            <a:ext cx="431189" cy="2700000"/>
          </a:xfrm>
          <a:prstGeom prst="rightBrace">
            <a:avLst>
              <a:gd name="adj1" fmla="val 77341"/>
              <a:gd name="adj2" fmla="val 50499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/>
          <p:cNvSpPr txBox="1"/>
          <p:nvPr/>
        </p:nvSpPr>
        <p:spPr>
          <a:xfrm>
            <a:off x="1108363" y="526471"/>
            <a:ext cx="481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方案设计 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供应链管理系统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饼形 17"/>
          <p:cNvSpPr/>
          <p:nvPr/>
        </p:nvSpPr>
        <p:spPr>
          <a:xfrm rot="16200000">
            <a:off x="3020167" y="3238535"/>
            <a:ext cx="2812656" cy="2830684"/>
          </a:xfrm>
          <a:custGeom>
            <a:avLst/>
            <a:gdLst/>
            <a:ahLst/>
            <a:cxnLst/>
            <a:rect l="l" t="t" r="r" b="b"/>
            <a:pathLst>
              <a:path w="2608412" h="2625132">
                <a:moveTo>
                  <a:pt x="54" y="2625132"/>
                </a:moveTo>
                <a:cubicBezTo>
                  <a:pt x="-4399" y="1930455"/>
                  <a:pt x="268440" y="1262700"/>
                  <a:pt x="758084" y="769907"/>
                </a:cubicBezTo>
                <a:cubicBezTo>
                  <a:pt x="1247728" y="277114"/>
                  <a:pt x="1913720" y="0"/>
                  <a:pt x="2608412" y="0"/>
                </a:cubicBezTo>
                <a:lnTo>
                  <a:pt x="2608412" y="671343"/>
                </a:lnTo>
                <a:lnTo>
                  <a:pt x="2600619" y="671343"/>
                </a:lnTo>
                <a:lnTo>
                  <a:pt x="2600619" y="668925"/>
                </a:lnTo>
                <a:lnTo>
                  <a:pt x="2551981" y="671343"/>
                </a:lnTo>
                <a:lnTo>
                  <a:pt x="2513037" y="671343"/>
                </a:lnTo>
                <a:lnTo>
                  <a:pt x="2513037" y="673279"/>
                </a:lnTo>
                <a:cubicBezTo>
                  <a:pt x="2027428" y="692820"/>
                  <a:pt x="1566493" y="896115"/>
                  <a:pt x="1222449" y="1242371"/>
                </a:cubicBezTo>
                <a:cubicBezTo>
                  <a:pt x="858519" y="1608641"/>
                  <a:pt x="655389" y="2104678"/>
                  <a:pt x="657990" y="2620915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饼形 22"/>
          <p:cNvSpPr/>
          <p:nvPr/>
        </p:nvSpPr>
        <p:spPr>
          <a:xfrm rot="5400000">
            <a:off x="5833731" y="1813319"/>
            <a:ext cx="1421881" cy="1430996"/>
          </a:xfrm>
          <a:custGeom>
            <a:avLst/>
            <a:gdLst/>
            <a:ahLst/>
            <a:cxnLst/>
            <a:rect l="l" t="t" r="r" b="b"/>
            <a:pathLst>
              <a:path w="1318630" h="1327083">
                <a:moveTo>
                  <a:pt x="27" y="1327083"/>
                </a:moveTo>
                <a:cubicBezTo>
                  <a:pt x="-2224" y="975903"/>
                  <a:pt x="135704" y="638333"/>
                  <a:pt x="383234" y="389211"/>
                </a:cubicBezTo>
                <a:cubicBezTo>
                  <a:pt x="630764" y="140089"/>
                  <a:pt x="967443" y="0"/>
                  <a:pt x="1318630" y="0"/>
                </a:cubicBezTo>
                <a:lnTo>
                  <a:pt x="1318630" y="637901"/>
                </a:lnTo>
                <a:cubicBezTo>
                  <a:pt x="1138228" y="637905"/>
                  <a:pt x="965280" y="709871"/>
                  <a:pt x="838126" y="837843"/>
                </a:cubicBezTo>
                <a:cubicBezTo>
                  <a:pt x="710966" y="965821"/>
                  <a:pt x="640110" y="1139237"/>
                  <a:pt x="641266" y="1319644"/>
                </a:cubicBezTo>
                <a:lnTo>
                  <a:pt x="643521" y="1319629"/>
                </a:lnTo>
                <a:lnTo>
                  <a:pt x="640171" y="132298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饼形 18"/>
          <p:cNvSpPr/>
          <p:nvPr/>
        </p:nvSpPr>
        <p:spPr>
          <a:xfrm rot="10800000">
            <a:off x="5836562" y="3241280"/>
            <a:ext cx="2094936" cy="2108363"/>
          </a:xfrm>
          <a:custGeom>
            <a:avLst/>
            <a:gdLst/>
            <a:ahLst/>
            <a:cxnLst/>
            <a:rect l="l" t="t" r="r" b="b"/>
            <a:pathLst>
              <a:path w="1942810" h="1955263">
                <a:moveTo>
                  <a:pt x="40" y="1955263"/>
                </a:moveTo>
                <a:cubicBezTo>
                  <a:pt x="-3277" y="1437850"/>
                  <a:pt x="199941" y="940490"/>
                  <a:pt x="564640" y="573446"/>
                </a:cubicBezTo>
                <a:cubicBezTo>
                  <a:pt x="929339" y="206402"/>
                  <a:pt x="1425386" y="0"/>
                  <a:pt x="1942810" y="0"/>
                </a:cubicBezTo>
                <a:lnTo>
                  <a:pt x="1942810" y="628108"/>
                </a:lnTo>
                <a:cubicBezTo>
                  <a:pt x="1591915" y="628283"/>
                  <a:pt x="1255564" y="768348"/>
                  <a:pt x="1008225" y="1017279"/>
                </a:cubicBezTo>
                <a:cubicBezTo>
                  <a:pt x="761610" y="1265480"/>
                  <a:pt x="623788" y="1601476"/>
                  <a:pt x="625186" y="1951256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饼形 19"/>
          <p:cNvSpPr/>
          <p:nvPr/>
        </p:nvSpPr>
        <p:spPr>
          <a:xfrm>
            <a:off x="5106116" y="2516916"/>
            <a:ext cx="1460889" cy="1460889"/>
          </a:xfrm>
          <a:prstGeom prst="pie">
            <a:avLst>
              <a:gd name="adj1" fmla="val 10777963"/>
              <a:gd name="adj2" fmla="val 16200000"/>
            </a:avLst>
          </a:pr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5217596" y="2526207"/>
            <a:ext cx="625492" cy="769441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 smtClean="0">
                <a:solidFill>
                  <a:schemeClr val="bg1"/>
                </a:solidFill>
                <a:latin typeface="Broadway" pitchFamily="82" charset="0"/>
              </a:rPr>
              <a:t>A</a:t>
            </a:r>
            <a:endParaRPr lang="zh-CN" altLang="en-US" sz="4400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5867165" y="1886076"/>
            <a:ext cx="588623" cy="769441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 smtClean="0">
                <a:solidFill>
                  <a:schemeClr val="bg1"/>
                </a:solidFill>
                <a:latin typeface="Broadway" pitchFamily="82" charset="0"/>
              </a:rPr>
              <a:t>B</a:t>
            </a:r>
            <a:endParaRPr lang="zh-CN" altLang="en-US" sz="4400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7272800" y="3265619"/>
            <a:ext cx="583814" cy="769441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 smtClean="0">
                <a:solidFill>
                  <a:schemeClr val="bg1"/>
                </a:solidFill>
                <a:latin typeface="Broadway" pitchFamily="82" charset="0"/>
              </a:rPr>
              <a:t>C</a:t>
            </a:r>
            <a:endParaRPr lang="zh-CN" altLang="en-US" sz="4400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5274746" y="5349643"/>
            <a:ext cx="607859" cy="769441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 smtClean="0">
                <a:solidFill>
                  <a:schemeClr val="bg1"/>
                </a:solidFill>
                <a:latin typeface="Broadway" pitchFamily="82" charset="0"/>
              </a:rPr>
              <a:t>D</a:t>
            </a:r>
            <a:endParaRPr lang="zh-CN" altLang="en-US" sz="4400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2264591" y="1879796"/>
            <a:ext cx="3314084" cy="41950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保障院内药品及时供应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4169505" y="3575627"/>
            <a:ext cx="2510145" cy="54858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加强药品存储安全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7"/>
          <p:cNvSpPr>
            <a:spLocks noChangeArrowheads="1"/>
          </p:cNvSpPr>
          <p:nvPr/>
        </p:nvSpPr>
        <p:spPr bwMode="auto">
          <a:xfrm>
            <a:off x="6638895" y="5312603"/>
            <a:ext cx="4395898" cy="51057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实物库存管理，保障库存精度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08364" y="526471"/>
            <a:ext cx="472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方案设计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>
                <a:solidFill>
                  <a:srgbClr val="007DDA"/>
                </a:solidFill>
              </a:rPr>
              <a:t>药库建设</a:t>
            </a:r>
          </a:p>
        </p:txBody>
      </p:sp>
    </p:spTree>
    <p:extLst>
      <p:ext uri="{BB962C8B-B14F-4D97-AF65-F5344CB8AC3E}">
        <p14:creationId xmlns:p14="http://schemas.microsoft.com/office/powerpoint/2010/main" val="23167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884577" y="2892072"/>
            <a:ext cx="2386910" cy="23869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903400" y="1813291"/>
            <a:ext cx="1841857" cy="18418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206363" y="4392740"/>
            <a:ext cx="1210444" cy="12104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4039516" y="3685586"/>
            <a:ext cx="822536" cy="82111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 flipH="1">
            <a:off x="3004833" y="2534164"/>
            <a:ext cx="16389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门诊二级库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 flipH="1">
            <a:off x="1077663" y="3577696"/>
            <a:ext cx="20007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门诊药品调剂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门诊退发药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自动化设备协同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 flipH="1">
            <a:off x="3157023" y="4844074"/>
            <a:ext cx="1309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智能取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药引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6331273" y="1836469"/>
            <a:ext cx="5138213" cy="3936859"/>
          </a:xfrm>
          <a:prstGeom prst="rect">
            <a:avLst/>
          </a:prstGeom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精准库存管理，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降低药房药品损耗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减少人工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操作，保障药品调剂安全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提高设备运转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提供药学辅助，加强药品使用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有序取药，提高患者的满意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全程数据留痕，辅助多维度的核算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08364" y="526471"/>
            <a:ext cx="472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方案设计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门诊药房建设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0193" y="1238966"/>
            <a:ext cx="7848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DDA"/>
                </a:solidFill>
              </a:rPr>
              <a:t>自动化门诊药房平面图</a:t>
            </a:r>
            <a:endParaRPr lang="zh-CN" altLang="en-US" sz="2000" b="1" dirty="0">
              <a:solidFill>
                <a:srgbClr val="007DD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73" y="423411"/>
            <a:ext cx="6053853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门诊 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04" y="-228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26"/>
          <p:cNvGrpSpPr>
            <a:grpSpLocks/>
          </p:cNvGrpSpPr>
          <p:nvPr/>
        </p:nvGrpSpPr>
        <p:grpSpPr bwMode="auto">
          <a:xfrm>
            <a:off x="3348514" y="502545"/>
            <a:ext cx="4080590" cy="2874963"/>
            <a:chOff x="-267856" y="0"/>
            <a:chExt cx="4318008" cy="2058849"/>
          </a:xfrm>
        </p:grpSpPr>
        <p:sp>
          <p:nvSpPr>
            <p:cNvPr id="7" name="矩形 15"/>
            <p:cNvSpPr>
              <a:spLocks noChangeArrowheads="1"/>
            </p:cNvSpPr>
            <p:nvPr/>
          </p:nvSpPr>
          <p:spPr bwMode="auto">
            <a:xfrm>
              <a:off x="2855173" y="1206184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8" name="组合 21"/>
            <p:cNvGrpSpPr>
              <a:grpSpLocks/>
            </p:cNvGrpSpPr>
            <p:nvPr/>
          </p:nvGrpSpPr>
          <p:grpSpPr bwMode="auto">
            <a:xfrm>
              <a:off x="-267856" y="0"/>
              <a:ext cx="4318008" cy="2058849"/>
              <a:chOff x="-267856" y="0"/>
              <a:chExt cx="4318008" cy="2058849"/>
            </a:xfrm>
          </p:grpSpPr>
          <p:sp>
            <p:nvSpPr>
              <p:cNvPr id="9" name="线形标注 2(带强调线) 14"/>
              <p:cNvSpPr>
                <a:spLocks/>
              </p:cNvSpPr>
              <p:nvPr/>
            </p:nvSpPr>
            <p:spPr bwMode="auto">
              <a:xfrm>
                <a:off x="-267856" y="0"/>
                <a:ext cx="1398345" cy="818866"/>
              </a:xfrm>
              <a:prstGeom prst="accentCallout2">
                <a:avLst>
                  <a:gd name="adj1" fmla="val 38750"/>
                  <a:gd name="adj2" fmla="val 100315"/>
                  <a:gd name="adj3" fmla="val 38750"/>
                  <a:gd name="adj4" fmla="val 199426"/>
                  <a:gd name="adj5" fmla="val 102495"/>
                  <a:gd name="adj6" fmla="val 229454"/>
                </a:avLst>
              </a:prstGeom>
              <a:noFill/>
              <a:ln w="28575" cap="flat" cmpd="sng">
                <a:solidFill>
                  <a:srgbClr val="0070C0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混合处方调配区域</a:t>
                </a:r>
              </a:p>
            </p:txBody>
          </p:sp>
          <p:sp>
            <p:nvSpPr>
              <p:cNvPr id="10" name="椭圆 20"/>
              <p:cNvSpPr>
                <a:spLocks noChangeArrowheads="1"/>
              </p:cNvSpPr>
              <p:nvPr/>
            </p:nvSpPr>
            <p:spPr bwMode="auto">
              <a:xfrm rot="19439072">
                <a:off x="2077297" y="722852"/>
                <a:ext cx="1972855" cy="1335997"/>
              </a:xfrm>
              <a:prstGeom prst="ellipse">
                <a:avLst/>
              </a:prstGeom>
              <a:noFill/>
              <a:ln w="28575" cap="flat" cmpd="sng">
                <a:solidFill>
                  <a:srgbClr val="0070C0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11" name="组合 25"/>
          <p:cNvGrpSpPr>
            <a:grpSpLocks/>
          </p:cNvGrpSpPr>
          <p:nvPr/>
        </p:nvGrpSpPr>
        <p:grpSpPr bwMode="auto">
          <a:xfrm>
            <a:off x="9242116" y="3597477"/>
            <a:ext cx="2014019" cy="1217612"/>
            <a:chOff x="0" y="0"/>
            <a:chExt cx="2439933" cy="1188198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48143" y="0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b="1">
                <a:solidFill>
                  <a:srgbClr val="FF0000"/>
                </a:solidFill>
                <a:latin typeface="方正超粗黑_GBK" pitchFamily="1" charset="-122"/>
                <a:ea typeface="方正超粗黑_GBK" pitchFamily="1" charset="-122"/>
                <a:sym typeface="方正超粗黑_GBK" pitchFamily="1" charset="-122"/>
              </a:endParaRPr>
            </a:p>
          </p:txBody>
        </p:sp>
        <p:sp>
          <p:nvSpPr>
            <p:cNvPr id="13" name="线形标注 2(带强调线) 12"/>
            <p:cNvSpPr>
              <a:spLocks/>
            </p:cNvSpPr>
            <p:nvPr/>
          </p:nvSpPr>
          <p:spPr bwMode="auto">
            <a:xfrm>
              <a:off x="0" y="369332"/>
              <a:ext cx="2439933" cy="818866"/>
            </a:xfrm>
            <a:prstGeom prst="accentCallout2">
              <a:avLst>
                <a:gd name="adj1" fmla="val 27079"/>
                <a:gd name="adj2" fmla="val -199"/>
                <a:gd name="adj3" fmla="val -91324"/>
                <a:gd name="adj4" fmla="val -20463"/>
                <a:gd name="adj5" fmla="val -230674"/>
                <a:gd name="adj6" fmla="val 4170"/>
              </a:avLst>
            </a:prstGeom>
            <a:noFill/>
            <a:ln w="28575" cap="flat" cmpd="sng">
              <a:solidFill>
                <a:srgbClr val="0070C0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完整处方直发区域（可现配预配结合）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30193" y="1238966"/>
            <a:ext cx="7848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DDA"/>
                </a:solidFill>
              </a:rPr>
              <a:t>自动化门诊药房效果图</a:t>
            </a:r>
            <a:endParaRPr lang="zh-CN" altLang="en-US" sz="20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8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门诊 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9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线形标注 1(带强调线) 16"/>
          <p:cNvSpPr>
            <a:spLocks/>
          </p:cNvSpPr>
          <p:nvPr/>
        </p:nvSpPr>
        <p:spPr bwMode="auto">
          <a:xfrm>
            <a:off x="8468126" y="146050"/>
            <a:ext cx="2803525" cy="384175"/>
          </a:xfrm>
          <a:prstGeom prst="accentCallout1">
            <a:avLst>
              <a:gd name="adj1" fmla="val 29801"/>
              <a:gd name="adj2" fmla="val -2718"/>
              <a:gd name="adj3" fmla="val 365398"/>
              <a:gd name="adj4" fmla="val -17458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盒装药品快速发药系统1台</a:t>
            </a:r>
          </a:p>
        </p:txBody>
      </p:sp>
      <p:sp>
        <p:nvSpPr>
          <p:cNvPr id="5" name="线形标注 1(带强调线) 10"/>
          <p:cNvSpPr>
            <a:spLocks/>
          </p:cNvSpPr>
          <p:nvPr/>
        </p:nvSpPr>
        <p:spPr bwMode="auto">
          <a:xfrm>
            <a:off x="5310750" y="205795"/>
            <a:ext cx="1981200" cy="327025"/>
          </a:xfrm>
          <a:prstGeom prst="accentCallout1">
            <a:avLst>
              <a:gd name="adj1" fmla="val 113921"/>
              <a:gd name="adj2" fmla="val 46642"/>
              <a:gd name="adj3" fmla="val 748490"/>
              <a:gd name="adj4" fmla="val 9720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智能调配机1台</a:t>
            </a:r>
            <a:endParaRPr lang="zh-CN" altLang="en-US"/>
          </a:p>
        </p:txBody>
      </p:sp>
      <p:sp>
        <p:nvSpPr>
          <p:cNvPr id="6" name="线形标注 1(带强调线) 17"/>
          <p:cNvSpPr>
            <a:spLocks/>
          </p:cNvSpPr>
          <p:nvPr/>
        </p:nvSpPr>
        <p:spPr bwMode="auto">
          <a:xfrm>
            <a:off x="2712661" y="842962"/>
            <a:ext cx="2214563" cy="422275"/>
          </a:xfrm>
          <a:prstGeom prst="accentCallout1">
            <a:avLst>
              <a:gd name="adj1" fmla="val 27028"/>
              <a:gd name="adj2" fmla="val 103444"/>
              <a:gd name="adj3" fmla="val 388588"/>
              <a:gd name="adj4" fmla="val 109380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麻精药品管理机1台</a:t>
            </a:r>
          </a:p>
        </p:txBody>
      </p:sp>
      <p:sp>
        <p:nvSpPr>
          <p:cNvPr id="7" name="线形标注 1(带强调线) 16"/>
          <p:cNvSpPr>
            <a:spLocks/>
          </p:cNvSpPr>
          <p:nvPr/>
        </p:nvSpPr>
        <p:spPr bwMode="auto">
          <a:xfrm>
            <a:off x="7416424" y="5637212"/>
            <a:ext cx="2803525" cy="384175"/>
          </a:xfrm>
          <a:prstGeom prst="accentCallout1">
            <a:avLst>
              <a:gd name="adj1" fmla="val 29801"/>
              <a:gd name="adj2" fmla="val -2718"/>
              <a:gd name="adj3" fmla="val -327981"/>
              <a:gd name="adj4" fmla="val -14560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整处方传输系统1套</a:t>
            </a:r>
          </a:p>
        </p:txBody>
      </p:sp>
      <p:sp>
        <p:nvSpPr>
          <p:cNvPr id="8" name="线形标注 1(带强调线) 10"/>
          <p:cNvSpPr>
            <a:spLocks/>
          </p:cNvSpPr>
          <p:nvPr/>
        </p:nvSpPr>
        <p:spPr bwMode="auto">
          <a:xfrm>
            <a:off x="7841874" y="4467225"/>
            <a:ext cx="1981200" cy="325437"/>
          </a:xfrm>
          <a:prstGeom prst="accentCallout1">
            <a:avLst>
              <a:gd name="adj1" fmla="val 35157"/>
              <a:gd name="adj2" fmla="val -3847"/>
              <a:gd name="adj3" fmla="val -365037"/>
              <a:gd name="adj4" fmla="val -41088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发筐机1台</a:t>
            </a:r>
            <a:endParaRPr lang="zh-CN" altLang="en-US" dirty="0"/>
          </a:p>
        </p:txBody>
      </p:sp>
      <p:sp>
        <p:nvSpPr>
          <p:cNvPr id="9" name="线形标注 1(带强调线) 17"/>
          <p:cNvSpPr>
            <a:spLocks/>
          </p:cNvSpPr>
          <p:nvPr/>
        </p:nvSpPr>
        <p:spPr bwMode="auto">
          <a:xfrm>
            <a:off x="8983286" y="3428999"/>
            <a:ext cx="2214563" cy="277813"/>
          </a:xfrm>
          <a:prstGeom prst="accentCallout1">
            <a:avLst>
              <a:gd name="adj1" fmla="val -9897"/>
              <a:gd name="adj2" fmla="val 47737"/>
              <a:gd name="adj3" fmla="val -508600"/>
              <a:gd name="adj4" fmla="val 53410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直发传输系统1套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0193" y="1238966"/>
            <a:ext cx="7848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DDA"/>
                </a:solidFill>
              </a:rPr>
              <a:t>自动化门诊药房配置图</a:t>
            </a:r>
            <a:endParaRPr lang="zh-CN" altLang="en-US" sz="20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48538022"/>
              </p:ext>
            </p:extLst>
          </p:nvPr>
        </p:nvGraphicFramePr>
        <p:xfrm>
          <a:off x="5873875" y="1277085"/>
          <a:ext cx="5452073" cy="507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 rot="2700000">
            <a:off x="1019337" y="2990546"/>
            <a:ext cx="2386910" cy="23869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038160" y="1911765"/>
            <a:ext cx="1841857" cy="18418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3341123" y="4491214"/>
            <a:ext cx="1210444" cy="12104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4174276" y="3784060"/>
            <a:ext cx="822536" cy="82111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 flipH="1">
            <a:off x="3139593" y="2632638"/>
            <a:ext cx="16389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二级库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 flipH="1">
            <a:off x="1477664" y="3679971"/>
            <a:ext cx="20007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住院摆药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退发药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科室药品管理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8364" y="526471"/>
            <a:ext cx="472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方案设计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>
                <a:solidFill>
                  <a:srgbClr val="007DDA"/>
                </a:solidFill>
              </a:rPr>
              <a:t>住院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药房建设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27" y="69686"/>
            <a:ext cx="7547502" cy="6480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03681" y="363915"/>
            <a:ext cx="78483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DDA"/>
                </a:solidFill>
              </a:rPr>
              <a:t>住院</a:t>
            </a:r>
            <a:endParaRPr lang="en-US" altLang="zh-CN" sz="3200" b="1" dirty="0" smtClean="0">
              <a:solidFill>
                <a:srgbClr val="007DDA"/>
              </a:solidFill>
            </a:endParaRPr>
          </a:p>
          <a:p>
            <a:r>
              <a:rPr lang="zh-CN" altLang="en-US" sz="3200" b="1" dirty="0" smtClean="0">
                <a:solidFill>
                  <a:srgbClr val="007DDA"/>
                </a:solidFill>
              </a:rPr>
              <a:t>、急诊自动化药房平面图</a:t>
            </a:r>
            <a:endParaRPr lang="zh-CN" altLang="en-US" sz="2000" b="1" dirty="0">
              <a:solidFill>
                <a:srgbClr val="007DDA"/>
              </a:solidFill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 flipH="1">
            <a:off x="8464984" y="692006"/>
            <a:ext cx="3380651" cy="2201862"/>
            <a:chOff x="-2329268" y="0"/>
            <a:chExt cx="6379420" cy="2058849"/>
          </a:xfrm>
        </p:grpSpPr>
        <p:sp>
          <p:nvSpPr>
            <p:cNvPr id="7" name="线形标注 2(带强调线) 14"/>
            <p:cNvSpPr>
              <a:spLocks/>
            </p:cNvSpPr>
            <p:nvPr/>
          </p:nvSpPr>
          <p:spPr bwMode="auto">
            <a:xfrm>
              <a:off x="-2329268" y="0"/>
              <a:ext cx="3459761" cy="818866"/>
            </a:xfrm>
            <a:prstGeom prst="accentCallout2">
              <a:avLst>
                <a:gd name="adj1" fmla="val 38750"/>
                <a:gd name="adj2" fmla="val 100315"/>
                <a:gd name="adj3" fmla="val 38750"/>
                <a:gd name="adj4" fmla="val 141173"/>
                <a:gd name="adj5" fmla="val 93671"/>
                <a:gd name="adj6" fmla="val 164728"/>
              </a:avLst>
            </a:prstGeom>
            <a:noFill/>
            <a:ln w="28575" cap="flat" cmpd="sng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住院药房部分：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分包机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椭圆 20"/>
            <p:cNvSpPr>
              <a:spLocks noChangeArrowheads="1"/>
            </p:cNvSpPr>
            <p:nvPr/>
          </p:nvSpPr>
          <p:spPr bwMode="auto">
            <a:xfrm rot="19439072">
              <a:off x="2077297" y="722852"/>
              <a:ext cx="1972855" cy="1335997"/>
            </a:xfrm>
            <a:prstGeom prst="ellipse">
              <a:avLst/>
            </a:prstGeom>
            <a:noFill/>
            <a:ln w="28575" cap="flat" cmpd="sng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8DB5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26"/>
          <p:cNvGrpSpPr>
            <a:grpSpLocks/>
          </p:cNvGrpSpPr>
          <p:nvPr/>
        </p:nvGrpSpPr>
        <p:grpSpPr bwMode="auto">
          <a:xfrm>
            <a:off x="5029693" y="2806412"/>
            <a:ext cx="4230285" cy="2347480"/>
            <a:chOff x="-1213050" y="0"/>
            <a:chExt cx="5263202" cy="2058849"/>
          </a:xfrm>
        </p:grpSpPr>
        <p:sp>
          <p:nvSpPr>
            <p:cNvPr id="10" name="矩形 15"/>
            <p:cNvSpPr>
              <a:spLocks noChangeArrowheads="1"/>
            </p:cNvSpPr>
            <p:nvPr/>
          </p:nvSpPr>
          <p:spPr bwMode="auto">
            <a:xfrm>
              <a:off x="2855173" y="1206184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-1213050" y="0"/>
              <a:ext cx="5263202" cy="2058849"/>
              <a:chOff x="-1213050" y="0"/>
              <a:chExt cx="5263202" cy="2058849"/>
            </a:xfrm>
          </p:grpSpPr>
          <p:sp>
            <p:nvSpPr>
              <p:cNvPr id="12" name="线形标注 2(带强调线) 14"/>
              <p:cNvSpPr>
                <a:spLocks/>
              </p:cNvSpPr>
              <p:nvPr/>
            </p:nvSpPr>
            <p:spPr bwMode="auto">
              <a:xfrm>
                <a:off x="-1213050" y="0"/>
                <a:ext cx="2343542" cy="818866"/>
              </a:xfrm>
              <a:prstGeom prst="accentCallout2">
                <a:avLst>
                  <a:gd name="adj1" fmla="val 38750"/>
                  <a:gd name="adj2" fmla="val 100315"/>
                  <a:gd name="adj3" fmla="val 38750"/>
                  <a:gd name="adj4" fmla="val 154171"/>
                  <a:gd name="adj5" fmla="val 83352"/>
                  <a:gd name="adj6" fmla="val 168830"/>
                </a:avLst>
              </a:prstGeom>
              <a:noFill/>
              <a:ln w="28575" cap="flat" cmpd="sng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急诊药房部分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智能调配机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麻精药品管理机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椭圆 20"/>
              <p:cNvSpPr>
                <a:spLocks noChangeArrowheads="1"/>
              </p:cNvSpPr>
              <p:nvPr/>
            </p:nvSpPr>
            <p:spPr bwMode="auto">
              <a:xfrm rot="19439072">
                <a:off x="2077297" y="722852"/>
                <a:ext cx="1972855" cy="1335997"/>
              </a:xfrm>
              <a:prstGeom prst="ellipse">
                <a:avLst/>
              </a:prstGeom>
              <a:noFill/>
              <a:ln w="28575" cap="flat" cmpd="sng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84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3681" y="363915"/>
            <a:ext cx="78483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DDA"/>
                </a:solidFill>
              </a:rPr>
              <a:t>住院</a:t>
            </a:r>
            <a:endParaRPr lang="en-US" altLang="zh-CN" sz="3200" b="1" dirty="0" smtClean="0">
              <a:solidFill>
                <a:srgbClr val="007DDA"/>
              </a:solidFill>
            </a:endParaRPr>
          </a:p>
          <a:p>
            <a:r>
              <a:rPr lang="zh-CN" altLang="en-US" sz="3200" b="1" dirty="0" smtClean="0">
                <a:solidFill>
                  <a:srgbClr val="007DDA"/>
                </a:solidFill>
              </a:rPr>
              <a:t>、急诊自动化药房效果图</a:t>
            </a:r>
            <a:endParaRPr lang="zh-CN" altLang="en-US" sz="2000" b="1" dirty="0">
              <a:solidFill>
                <a:srgbClr val="007DDA"/>
              </a:solidFill>
            </a:endParaRPr>
          </a:p>
        </p:txBody>
      </p:sp>
      <p:pic>
        <p:nvPicPr>
          <p:cNvPr id="5" name="Picture 2" descr="住院 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85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(带强调线) 16"/>
          <p:cNvSpPr>
            <a:spLocks/>
          </p:cNvSpPr>
          <p:nvPr/>
        </p:nvSpPr>
        <p:spPr bwMode="auto">
          <a:xfrm>
            <a:off x="6825691" y="266700"/>
            <a:ext cx="2505075" cy="555625"/>
          </a:xfrm>
          <a:prstGeom prst="accentCallout1">
            <a:avLst>
              <a:gd name="adj1" fmla="val 20546"/>
              <a:gd name="adj2" fmla="val -3042"/>
              <a:gd name="adj3" fmla="val 252167"/>
              <a:gd name="adj4" fmla="val -19537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全自动药品分包机1台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剥药机1台、点数机1台</a:t>
            </a:r>
          </a:p>
        </p:txBody>
      </p:sp>
      <p:sp>
        <p:nvSpPr>
          <p:cNvPr id="7" name="线形标注 1(带强调线) 17"/>
          <p:cNvSpPr>
            <a:spLocks/>
          </p:cNvSpPr>
          <p:nvPr/>
        </p:nvSpPr>
        <p:spPr bwMode="auto">
          <a:xfrm>
            <a:off x="3020453" y="1735138"/>
            <a:ext cx="2212975" cy="382587"/>
          </a:xfrm>
          <a:prstGeom prst="accentCallout1">
            <a:avLst>
              <a:gd name="adj1" fmla="val 29801"/>
              <a:gd name="adj2" fmla="val 103440"/>
              <a:gd name="adj3" fmla="val 277981"/>
              <a:gd name="adj4" fmla="val 127847"/>
            </a:avLst>
          </a:prstGeom>
          <a:solidFill>
            <a:srgbClr val="0070C0"/>
          </a:solidFill>
          <a:ln w="38100" cap="flat" cmpd="sng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麻精药品管理机1台</a:t>
            </a:r>
          </a:p>
        </p:txBody>
      </p:sp>
      <p:sp>
        <p:nvSpPr>
          <p:cNvPr id="8" name="线形标注 1(带强调线) 10"/>
          <p:cNvSpPr>
            <a:spLocks/>
          </p:cNvSpPr>
          <p:nvPr/>
        </p:nvSpPr>
        <p:spPr bwMode="auto">
          <a:xfrm>
            <a:off x="9356166" y="2657475"/>
            <a:ext cx="1981200" cy="327025"/>
          </a:xfrm>
          <a:prstGeom prst="accentCallout1">
            <a:avLst>
              <a:gd name="adj1" fmla="val 35088"/>
              <a:gd name="adj2" fmla="val -3847"/>
              <a:gd name="adj3" fmla="val 412866"/>
              <a:gd name="adj4" fmla="val -38431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智能调配机1台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3469259" y="4608970"/>
            <a:ext cx="2023366" cy="1736827"/>
          </a:xfrm>
          <a:custGeom>
            <a:avLst/>
            <a:gdLst>
              <a:gd name="connsiteX0" fmla="*/ 0 w 2023366"/>
              <a:gd name="connsiteY0" fmla="*/ 868414 h 1736827"/>
              <a:gd name="connsiteX1" fmla="*/ 434207 w 2023366"/>
              <a:gd name="connsiteY1" fmla="*/ 0 h 1736827"/>
              <a:gd name="connsiteX2" fmla="*/ 1589159 w 2023366"/>
              <a:gd name="connsiteY2" fmla="*/ 0 h 1736827"/>
              <a:gd name="connsiteX3" fmla="*/ 2023366 w 2023366"/>
              <a:gd name="connsiteY3" fmla="*/ 868414 h 1736827"/>
              <a:gd name="connsiteX4" fmla="*/ 1589159 w 2023366"/>
              <a:gd name="connsiteY4" fmla="*/ 1736827 h 1736827"/>
              <a:gd name="connsiteX5" fmla="*/ 434207 w 2023366"/>
              <a:gd name="connsiteY5" fmla="*/ 1736827 h 1736827"/>
              <a:gd name="connsiteX6" fmla="*/ 0 w 2023366"/>
              <a:gd name="connsiteY6" fmla="*/ 868414 h 173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3366" h="1736827">
                <a:moveTo>
                  <a:pt x="0" y="868414"/>
                </a:moveTo>
                <a:lnTo>
                  <a:pt x="434207" y="0"/>
                </a:lnTo>
                <a:lnTo>
                  <a:pt x="1589159" y="0"/>
                </a:lnTo>
                <a:lnTo>
                  <a:pt x="2023366" y="868414"/>
                </a:lnTo>
                <a:lnTo>
                  <a:pt x="1589159" y="1736827"/>
                </a:lnTo>
                <a:lnTo>
                  <a:pt x="434207" y="1736827"/>
                </a:lnTo>
                <a:lnTo>
                  <a:pt x="0" y="86841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3349" tIns="299454" rIns="313349" bIns="29945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快速发药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532545" y="5376459"/>
            <a:ext cx="236208" cy="203684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5185109" y="3651559"/>
            <a:ext cx="2023366" cy="1736827"/>
          </a:xfrm>
          <a:custGeom>
            <a:avLst/>
            <a:gdLst>
              <a:gd name="connsiteX0" fmla="*/ 0 w 2023366"/>
              <a:gd name="connsiteY0" fmla="*/ 868414 h 1736827"/>
              <a:gd name="connsiteX1" fmla="*/ 434207 w 2023366"/>
              <a:gd name="connsiteY1" fmla="*/ 0 h 1736827"/>
              <a:gd name="connsiteX2" fmla="*/ 1589159 w 2023366"/>
              <a:gd name="connsiteY2" fmla="*/ 0 h 1736827"/>
              <a:gd name="connsiteX3" fmla="*/ 2023366 w 2023366"/>
              <a:gd name="connsiteY3" fmla="*/ 868414 h 1736827"/>
              <a:gd name="connsiteX4" fmla="*/ 1589159 w 2023366"/>
              <a:gd name="connsiteY4" fmla="*/ 1736827 h 1736827"/>
              <a:gd name="connsiteX5" fmla="*/ 434207 w 2023366"/>
              <a:gd name="connsiteY5" fmla="*/ 1736827 h 1736827"/>
              <a:gd name="connsiteX6" fmla="*/ 0 w 2023366"/>
              <a:gd name="connsiteY6" fmla="*/ 868414 h 173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3366" h="1736827">
                <a:moveTo>
                  <a:pt x="0" y="868414"/>
                </a:moveTo>
                <a:lnTo>
                  <a:pt x="434207" y="0"/>
                </a:lnTo>
                <a:lnTo>
                  <a:pt x="1589159" y="0"/>
                </a:lnTo>
                <a:lnTo>
                  <a:pt x="2023366" y="868414"/>
                </a:lnTo>
                <a:lnTo>
                  <a:pt x="1589159" y="1736827"/>
                </a:lnTo>
                <a:lnTo>
                  <a:pt x="434207" y="1736827"/>
                </a:lnTo>
                <a:lnTo>
                  <a:pt x="0" y="86841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3349" tIns="299454" rIns="313349" bIns="29945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模式切换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6571160" y="5145708"/>
            <a:ext cx="236208" cy="203684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 9"/>
          <p:cNvSpPr/>
          <p:nvPr/>
        </p:nvSpPr>
        <p:spPr>
          <a:xfrm>
            <a:off x="3469259" y="2715710"/>
            <a:ext cx="2023366" cy="1736827"/>
          </a:xfrm>
          <a:custGeom>
            <a:avLst/>
            <a:gdLst>
              <a:gd name="connsiteX0" fmla="*/ 0 w 2023366"/>
              <a:gd name="connsiteY0" fmla="*/ 868414 h 1736827"/>
              <a:gd name="connsiteX1" fmla="*/ 434207 w 2023366"/>
              <a:gd name="connsiteY1" fmla="*/ 0 h 1736827"/>
              <a:gd name="connsiteX2" fmla="*/ 1589159 w 2023366"/>
              <a:gd name="connsiteY2" fmla="*/ 0 h 1736827"/>
              <a:gd name="connsiteX3" fmla="*/ 2023366 w 2023366"/>
              <a:gd name="connsiteY3" fmla="*/ 868414 h 1736827"/>
              <a:gd name="connsiteX4" fmla="*/ 1589159 w 2023366"/>
              <a:gd name="connsiteY4" fmla="*/ 1736827 h 1736827"/>
              <a:gd name="connsiteX5" fmla="*/ 434207 w 2023366"/>
              <a:gd name="connsiteY5" fmla="*/ 1736827 h 1736827"/>
              <a:gd name="connsiteX6" fmla="*/ 0 w 2023366"/>
              <a:gd name="connsiteY6" fmla="*/ 868414 h 173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3366" h="1736827">
                <a:moveTo>
                  <a:pt x="0" y="868414"/>
                </a:moveTo>
                <a:lnTo>
                  <a:pt x="434207" y="0"/>
                </a:lnTo>
                <a:lnTo>
                  <a:pt x="1589159" y="0"/>
                </a:lnTo>
                <a:lnTo>
                  <a:pt x="2023366" y="868414"/>
                </a:lnTo>
                <a:lnTo>
                  <a:pt x="1589159" y="1736827"/>
                </a:lnTo>
                <a:lnTo>
                  <a:pt x="434207" y="1736827"/>
                </a:lnTo>
                <a:lnTo>
                  <a:pt x="0" y="86841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3349" tIns="299454" rIns="313349" bIns="29945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快速调配</a:t>
            </a:r>
          </a:p>
        </p:txBody>
      </p:sp>
      <p:sp>
        <p:nvSpPr>
          <p:cNvPr id="11" name="六边形 10"/>
          <p:cNvSpPr/>
          <p:nvPr/>
        </p:nvSpPr>
        <p:spPr>
          <a:xfrm>
            <a:off x="4846396" y="2751492"/>
            <a:ext cx="236208" cy="203684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六边形 11"/>
          <p:cNvSpPr/>
          <p:nvPr/>
        </p:nvSpPr>
        <p:spPr>
          <a:xfrm>
            <a:off x="5185109" y="1758299"/>
            <a:ext cx="2023366" cy="1736827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六边形 12"/>
          <p:cNvSpPr/>
          <p:nvPr/>
        </p:nvSpPr>
        <p:spPr>
          <a:xfrm>
            <a:off x="5231460" y="2528081"/>
            <a:ext cx="236208" cy="203684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>
          <a:xfrm>
            <a:off x="6909874" y="2712957"/>
            <a:ext cx="2023366" cy="1736827"/>
          </a:xfrm>
          <a:custGeom>
            <a:avLst/>
            <a:gdLst>
              <a:gd name="connsiteX0" fmla="*/ 0 w 2023366"/>
              <a:gd name="connsiteY0" fmla="*/ 868414 h 1736827"/>
              <a:gd name="connsiteX1" fmla="*/ 434207 w 2023366"/>
              <a:gd name="connsiteY1" fmla="*/ 0 h 1736827"/>
              <a:gd name="connsiteX2" fmla="*/ 1589159 w 2023366"/>
              <a:gd name="connsiteY2" fmla="*/ 0 h 1736827"/>
              <a:gd name="connsiteX3" fmla="*/ 2023366 w 2023366"/>
              <a:gd name="connsiteY3" fmla="*/ 868414 h 1736827"/>
              <a:gd name="connsiteX4" fmla="*/ 1589159 w 2023366"/>
              <a:gd name="connsiteY4" fmla="*/ 1736827 h 1736827"/>
              <a:gd name="connsiteX5" fmla="*/ 434207 w 2023366"/>
              <a:gd name="connsiteY5" fmla="*/ 1736827 h 1736827"/>
              <a:gd name="connsiteX6" fmla="*/ 0 w 2023366"/>
              <a:gd name="connsiteY6" fmla="*/ 868414 h 173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3366" h="1736827">
                <a:moveTo>
                  <a:pt x="0" y="868414"/>
                </a:moveTo>
                <a:lnTo>
                  <a:pt x="434207" y="0"/>
                </a:lnTo>
                <a:lnTo>
                  <a:pt x="1589159" y="0"/>
                </a:lnTo>
                <a:lnTo>
                  <a:pt x="2023366" y="868414"/>
                </a:lnTo>
                <a:lnTo>
                  <a:pt x="1589159" y="1736827"/>
                </a:lnTo>
                <a:lnTo>
                  <a:pt x="434207" y="1736827"/>
                </a:lnTo>
                <a:lnTo>
                  <a:pt x="0" y="86841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3349" tIns="299454" rIns="313349" bIns="29945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多维度</a:t>
            </a:r>
            <a:r>
              <a:rPr lang="en-US" altLang="zh-CN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核算</a:t>
            </a:r>
            <a:endPara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8649791" y="3479528"/>
            <a:ext cx="236208" cy="203684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6933941" y="4994624"/>
            <a:ext cx="3965428" cy="50585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支持不同类型药房任务切换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8949730" y="2963440"/>
            <a:ext cx="2382579" cy="34313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全程数据留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429709" y="4042067"/>
            <a:ext cx="3314084" cy="109423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调度设备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减少人工操作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药学辅助，保障发药安全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08364" y="526471"/>
            <a:ext cx="472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方案设计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>
                <a:solidFill>
                  <a:srgbClr val="007DDA"/>
                </a:solidFill>
              </a:rPr>
              <a:t>急诊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药房建设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7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403512876"/>
              </p:ext>
            </p:extLst>
          </p:nvPr>
        </p:nvGraphicFramePr>
        <p:xfrm>
          <a:off x="6217335" y="1676530"/>
          <a:ext cx="4754467" cy="4574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矩形 14"/>
          <p:cNvSpPr/>
          <p:nvPr/>
        </p:nvSpPr>
        <p:spPr>
          <a:xfrm rot="2700000">
            <a:off x="884577" y="3136773"/>
            <a:ext cx="2386910" cy="2386910"/>
          </a:xfrm>
          <a:prstGeom prst="rect">
            <a:avLst/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903400" y="2057992"/>
            <a:ext cx="1841857" cy="1841856"/>
          </a:xfrm>
          <a:prstGeom prst="rect">
            <a:avLst/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3206363" y="4637441"/>
            <a:ext cx="1210444" cy="1210444"/>
          </a:xfrm>
          <a:prstGeom prst="rect">
            <a:avLst/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4039516" y="3930287"/>
            <a:ext cx="822536" cy="821119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 flipH="1">
            <a:off x="3004833" y="2778865"/>
            <a:ext cx="16389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静配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二级库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 flipH="1">
            <a:off x="1114882" y="3619590"/>
            <a:ext cx="20007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医嘱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批次分配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核对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舱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3"/>
          <p:cNvSpPr txBox="1">
            <a:spLocks noChangeArrowheads="1"/>
          </p:cNvSpPr>
          <p:nvPr/>
        </p:nvSpPr>
        <p:spPr bwMode="auto">
          <a:xfrm flipH="1">
            <a:off x="3157023" y="5088775"/>
            <a:ext cx="1309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配送接收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108363" y="526471"/>
            <a:ext cx="61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方案设计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静脉配置中心建设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84" y="152116"/>
            <a:ext cx="7846232" cy="65537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0650" y="750282"/>
            <a:ext cx="7848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DDA"/>
                </a:solidFill>
              </a:rPr>
              <a:t>静脉配置中心自动化平面图</a:t>
            </a:r>
            <a:endParaRPr lang="zh-CN" altLang="en-US" sz="2000" b="1" dirty="0">
              <a:solidFill>
                <a:srgbClr val="007DDA"/>
              </a:solidFill>
            </a:endParaRPr>
          </a:p>
        </p:txBody>
      </p:sp>
      <p:grpSp>
        <p:nvGrpSpPr>
          <p:cNvPr id="10" name="组合 26"/>
          <p:cNvGrpSpPr>
            <a:grpSpLocks/>
          </p:cNvGrpSpPr>
          <p:nvPr/>
        </p:nvGrpSpPr>
        <p:grpSpPr bwMode="auto">
          <a:xfrm flipH="1">
            <a:off x="6318250" y="2130425"/>
            <a:ext cx="4848225" cy="3073400"/>
            <a:chOff x="0" y="0"/>
            <a:chExt cx="4050152" cy="2058849"/>
          </a:xfrm>
        </p:grpSpPr>
        <p:sp>
          <p:nvSpPr>
            <p:cNvPr id="11" name="矩形 15"/>
            <p:cNvSpPr>
              <a:spLocks noChangeArrowheads="1"/>
            </p:cNvSpPr>
            <p:nvPr/>
          </p:nvSpPr>
          <p:spPr bwMode="auto">
            <a:xfrm>
              <a:off x="2855173" y="1206184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12" name="组合 21"/>
            <p:cNvGrpSpPr>
              <a:grpSpLocks/>
            </p:cNvGrpSpPr>
            <p:nvPr/>
          </p:nvGrpSpPr>
          <p:grpSpPr bwMode="auto">
            <a:xfrm>
              <a:off x="0" y="0"/>
              <a:ext cx="4050152" cy="2058849"/>
              <a:chOff x="0" y="0"/>
              <a:chExt cx="4050152" cy="2058849"/>
            </a:xfrm>
          </p:grpSpPr>
          <p:sp>
            <p:nvSpPr>
              <p:cNvPr id="13" name="线形标注 2(带强调线) 14"/>
              <p:cNvSpPr>
                <a:spLocks/>
              </p:cNvSpPr>
              <p:nvPr/>
            </p:nvSpPr>
            <p:spPr bwMode="auto">
              <a:xfrm>
                <a:off x="0" y="0"/>
                <a:ext cx="1130490" cy="818866"/>
              </a:xfrm>
              <a:prstGeom prst="accentCallout2">
                <a:avLst>
                  <a:gd name="adj1" fmla="val 38750"/>
                  <a:gd name="adj2" fmla="val 100315"/>
                  <a:gd name="adj3" fmla="val 38750"/>
                  <a:gd name="adj4" fmla="val 199426"/>
                  <a:gd name="adj5" fmla="val 102495"/>
                  <a:gd name="adj6" fmla="val 229454"/>
                </a:avLst>
              </a:prstGeom>
              <a:noFill/>
              <a:ln w="28575" cap="flat" cmpd="sng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自动排药区：3台统排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机1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台盘点机</a:t>
                </a:r>
              </a:p>
            </p:txBody>
          </p:sp>
          <p:sp>
            <p:nvSpPr>
              <p:cNvPr id="14" name="椭圆 20"/>
              <p:cNvSpPr>
                <a:spLocks noChangeArrowheads="1"/>
              </p:cNvSpPr>
              <p:nvPr/>
            </p:nvSpPr>
            <p:spPr bwMode="auto">
              <a:xfrm rot="19439072">
                <a:off x="2077297" y="722852"/>
                <a:ext cx="1972855" cy="1335997"/>
              </a:xfrm>
              <a:prstGeom prst="ellipse">
                <a:avLst/>
              </a:prstGeom>
              <a:noFill/>
              <a:ln w="28575" cap="flat" cmpd="sng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17" name="组合 21"/>
          <p:cNvGrpSpPr>
            <a:grpSpLocks/>
          </p:cNvGrpSpPr>
          <p:nvPr/>
        </p:nvGrpSpPr>
        <p:grpSpPr bwMode="auto">
          <a:xfrm flipH="1">
            <a:off x="7259638" y="941388"/>
            <a:ext cx="2940049" cy="2201862"/>
            <a:chOff x="-1497835" y="0"/>
            <a:chExt cx="5547987" cy="2058849"/>
          </a:xfrm>
        </p:grpSpPr>
        <p:sp>
          <p:nvSpPr>
            <p:cNvPr id="18" name="线形标注 2(带强调线) 14"/>
            <p:cNvSpPr>
              <a:spLocks/>
            </p:cNvSpPr>
            <p:nvPr/>
          </p:nvSpPr>
          <p:spPr bwMode="auto">
            <a:xfrm>
              <a:off x="-1497835" y="0"/>
              <a:ext cx="2628326" cy="818866"/>
            </a:xfrm>
            <a:prstGeom prst="accentCallout2">
              <a:avLst>
                <a:gd name="adj1" fmla="val 38750"/>
                <a:gd name="adj2" fmla="val 100315"/>
                <a:gd name="adj3" fmla="val 38750"/>
                <a:gd name="adj4" fmla="val 141173"/>
                <a:gd name="adj5" fmla="val 93671"/>
                <a:gd name="adj6" fmla="val 164728"/>
              </a:avLst>
            </a:prstGeom>
            <a:noFill/>
            <a:ln w="28575" cap="flat" cmpd="sng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自动贴签区：</a:t>
              </a:r>
            </a:p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2台贴签机</a:t>
              </a:r>
            </a:p>
          </p:txBody>
        </p:sp>
        <p:sp>
          <p:nvSpPr>
            <p:cNvPr id="19" name="椭圆 20"/>
            <p:cNvSpPr>
              <a:spLocks noChangeArrowheads="1"/>
            </p:cNvSpPr>
            <p:nvPr/>
          </p:nvSpPr>
          <p:spPr bwMode="auto">
            <a:xfrm rot="19439072">
              <a:off x="2077297" y="722852"/>
              <a:ext cx="1972855" cy="1335997"/>
            </a:xfrm>
            <a:prstGeom prst="ellipse">
              <a:avLst/>
            </a:prstGeom>
            <a:noFill/>
            <a:ln w="28575" cap="flat" cmpd="sng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8DB5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" name="组合 26"/>
          <p:cNvGrpSpPr>
            <a:grpSpLocks/>
          </p:cNvGrpSpPr>
          <p:nvPr/>
        </p:nvGrpSpPr>
        <p:grpSpPr bwMode="auto">
          <a:xfrm>
            <a:off x="2867357" y="1323975"/>
            <a:ext cx="3387393" cy="1522413"/>
            <a:chOff x="-1213050" y="0"/>
            <a:chExt cx="5263202" cy="2058849"/>
          </a:xfrm>
        </p:grpSpPr>
        <p:sp>
          <p:nvSpPr>
            <p:cNvPr id="21" name="矩形 15"/>
            <p:cNvSpPr>
              <a:spLocks noChangeArrowheads="1"/>
            </p:cNvSpPr>
            <p:nvPr/>
          </p:nvSpPr>
          <p:spPr bwMode="auto">
            <a:xfrm>
              <a:off x="2855173" y="1206184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-1213050" y="0"/>
              <a:ext cx="5263202" cy="2058849"/>
              <a:chOff x="-1213050" y="0"/>
              <a:chExt cx="5263202" cy="2058849"/>
            </a:xfrm>
          </p:grpSpPr>
          <p:sp>
            <p:nvSpPr>
              <p:cNvPr id="23" name="线形标注 2(带强调线) 14"/>
              <p:cNvSpPr>
                <a:spLocks/>
              </p:cNvSpPr>
              <p:nvPr/>
            </p:nvSpPr>
            <p:spPr bwMode="auto">
              <a:xfrm>
                <a:off x="-1213050" y="0"/>
                <a:ext cx="2343542" cy="818866"/>
              </a:xfrm>
              <a:prstGeom prst="accentCallout2">
                <a:avLst>
                  <a:gd name="adj1" fmla="val 38750"/>
                  <a:gd name="adj2" fmla="val 100315"/>
                  <a:gd name="adj3" fmla="val 38750"/>
                  <a:gd name="adj4" fmla="val 154171"/>
                  <a:gd name="adj5" fmla="val 83352"/>
                  <a:gd name="adj6" fmla="val 168830"/>
                </a:avLst>
              </a:prstGeom>
              <a:noFill/>
              <a:ln w="28575" cap="flat" cmpd="sng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自动分拣区：</a:t>
                </a: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1台分拣机</a:t>
                </a:r>
              </a:p>
            </p:txBody>
          </p:sp>
          <p:sp>
            <p:nvSpPr>
              <p:cNvPr id="24" name="椭圆 20"/>
              <p:cNvSpPr>
                <a:spLocks noChangeArrowheads="1"/>
              </p:cNvSpPr>
              <p:nvPr/>
            </p:nvSpPr>
            <p:spPr bwMode="auto">
              <a:xfrm rot="19439072">
                <a:off x="2077297" y="722852"/>
                <a:ext cx="1972855" cy="1335997"/>
              </a:xfrm>
              <a:prstGeom prst="ellipse">
                <a:avLst/>
              </a:prstGeom>
              <a:noFill/>
              <a:ln w="28575" cap="flat" cmpd="sng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5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0650" y="750282"/>
            <a:ext cx="7848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DDA"/>
                </a:solidFill>
              </a:rPr>
              <a:t>静脉配置中心自动化效果图</a:t>
            </a:r>
            <a:endParaRPr lang="zh-CN" altLang="en-US" sz="2000" b="1" dirty="0">
              <a:solidFill>
                <a:srgbClr val="007DDA"/>
              </a:solidFill>
            </a:endParaRPr>
          </a:p>
        </p:txBody>
      </p:sp>
      <p:pic>
        <p:nvPicPr>
          <p:cNvPr id="25" name="Picture 2" descr="静配中心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49" y="1287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线形标注 1(带强调线) 17"/>
          <p:cNvSpPr>
            <a:spLocks/>
          </p:cNvSpPr>
          <p:nvPr/>
        </p:nvSpPr>
        <p:spPr bwMode="auto">
          <a:xfrm>
            <a:off x="8689886" y="776467"/>
            <a:ext cx="1471613" cy="422275"/>
          </a:xfrm>
          <a:prstGeom prst="accentCallout1">
            <a:avLst>
              <a:gd name="adj1" fmla="val 27069"/>
              <a:gd name="adj2" fmla="val -5176"/>
              <a:gd name="adj3" fmla="val 200148"/>
              <a:gd name="adj4" fmla="val -51940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统排机</a:t>
            </a:r>
          </a:p>
        </p:txBody>
      </p:sp>
      <p:sp>
        <p:nvSpPr>
          <p:cNvPr id="27" name="线形标注 1(带强调线) 16"/>
          <p:cNvSpPr>
            <a:spLocks/>
          </p:cNvSpPr>
          <p:nvPr/>
        </p:nvSpPr>
        <p:spPr bwMode="auto">
          <a:xfrm>
            <a:off x="8702586" y="2476679"/>
            <a:ext cx="1404938" cy="384175"/>
          </a:xfrm>
          <a:prstGeom prst="accentCallout1">
            <a:avLst>
              <a:gd name="adj1" fmla="val 29750"/>
              <a:gd name="adj2" fmla="val -5421"/>
              <a:gd name="adj3" fmla="val -62148"/>
              <a:gd name="adj4" fmla="val -90333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盘点机</a:t>
            </a:r>
          </a:p>
        </p:txBody>
      </p:sp>
      <p:sp>
        <p:nvSpPr>
          <p:cNvPr id="28" name="线形标注 1(带强调线) 10"/>
          <p:cNvSpPr>
            <a:spLocks/>
          </p:cNvSpPr>
          <p:nvPr/>
        </p:nvSpPr>
        <p:spPr bwMode="auto">
          <a:xfrm>
            <a:off x="4962436" y="1024117"/>
            <a:ext cx="1423988" cy="325437"/>
          </a:xfrm>
          <a:prstGeom prst="accentCallout1">
            <a:avLst>
              <a:gd name="adj1" fmla="val 35157"/>
              <a:gd name="adj2" fmla="val 105352"/>
              <a:gd name="adj3" fmla="val 404884"/>
              <a:gd name="adj4" fmla="val 127162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自动贴签机</a:t>
            </a:r>
          </a:p>
        </p:txBody>
      </p:sp>
      <p:sp>
        <p:nvSpPr>
          <p:cNvPr id="29" name="线形标注 1(带强调线) 17"/>
          <p:cNvSpPr>
            <a:spLocks/>
          </p:cNvSpPr>
          <p:nvPr/>
        </p:nvSpPr>
        <p:spPr bwMode="auto">
          <a:xfrm>
            <a:off x="2108111" y="3948292"/>
            <a:ext cx="1471613" cy="422275"/>
          </a:xfrm>
          <a:prstGeom prst="accentCallout1">
            <a:avLst>
              <a:gd name="adj1" fmla="val 27069"/>
              <a:gd name="adj2" fmla="val 105176"/>
              <a:gd name="adj3" fmla="val 287972"/>
              <a:gd name="adj4" fmla="val 154704"/>
            </a:avLst>
          </a:prstGeom>
          <a:solidFill>
            <a:srgbClr val="0070C0"/>
          </a:solidFill>
          <a:ln w="28575" cap="flat" cmpd="sng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自动分拣机</a:t>
            </a:r>
          </a:p>
        </p:txBody>
      </p:sp>
    </p:spTree>
    <p:extLst>
      <p:ext uri="{BB962C8B-B14F-4D97-AF65-F5344CB8AC3E}">
        <p14:creationId xmlns:p14="http://schemas.microsoft.com/office/powerpoint/2010/main" val="24386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73009" y="2736426"/>
            <a:ext cx="2280532" cy="2280532"/>
            <a:chOff x="1779588" y="2717359"/>
            <a:chExt cx="2280532" cy="2280532"/>
          </a:xfrm>
          <a:solidFill>
            <a:srgbClr val="444041"/>
          </a:solidFill>
        </p:grpSpPr>
        <p:sp>
          <p:nvSpPr>
            <p:cNvPr id="3" name="椭圆 2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21931" y="3238981"/>
            <a:ext cx="1182687" cy="1275421"/>
            <a:chOff x="10279063" y="681038"/>
            <a:chExt cx="1397000" cy="1506538"/>
          </a:xfrm>
          <a:solidFill>
            <a:schemeClr val="bg1"/>
          </a:solidFill>
        </p:grpSpPr>
        <p:sp>
          <p:nvSpPr>
            <p:cNvPr id="6" name="Freeform 38"/>
            <p:cNvSpPr>
              <a:spLocks noEditPoints="1"/>
            </p:cNvSpPr>
            <p:nvPr/>
          </p:nvSpPr>
          <p:spPr bwMode="auto">
            <a:xfrm>
              <a:off x="10279063" y="681038"/>
              <a:ext cx="1397000" cy="1038225"/>
            </a:xfrm>
            <a:custGeom>
              <a:avLst/>
              <a:gdLst>
                <a:gd name="T0" fmla="*/ 83 w 489"/>
                <a:gd name="T1" fmla="*/ 363 h 363"/>
                <a:gd name="T2" fmla="*/ 0 w 489"/>
                <a:gd name="T3" fmla="*/ 280 h 363"/>
                <a:gd name="T4" fmla="*/ 0 w 489"/>
                <a:gd name="T5" fmla="*/ 280 h 363"/>
                <a:gd name="T6" fmla="*/ 0 w 489"/>
                <a:gd name="T7" fmla="*/ 83 h 363"/>
                <a:gd name="T8" fmla="*/ 83 w 489"/>
                <a:gd name="T9" fmla="*/ 0 h 363"/>
                <a:gd name="T10" fmla="*/ 83 w 489"/>
                <a:gd name="T11" fmla="*/ 0 h 363"/>
                <a:gd name="T12" fmla="*/ 406 w 489"/>
                <a:gd name="T13" fmla="*/ 0 h 363"/>
                <a:gd name="T14" fmla="*/ 489 w 489"/>
                <a:gd name="T15" fmla="*/ 83 h 363"/>
                <a:gd name="T16" fmla="*/ 489 w 489"/>
                <a:gd name="T17" fmla="*/ 83 h 363"/>
                <a:gd name="T18" fmla="*/ 489 w 489"/>
                <a:gd name="T19" fmla="*/ 280 h 363"/>
                <a:gd name="T20" fmla="*/ 406 w 489"/>
                <a:gd name="T21" fmla="*/ 363 h 363"/>
                <a:gd name="T22" fmla="*/ 406 w 489"/>
                <a:gd name="T23" fmla="*/ 363 h 363"/>
                <a:gd name="T24" fmla="*/ 83 w 489"/>
                <a:gd name="T25" fmla="*/ 363 h 363"/>
                <a:gd name="T26" fmla="*/ 43 w 489"/>
                <a:gd name="T27" fmla="*/ 83 h 363"/>
                <a:gd name="T28" fmla="*/ 43 w 489"/>
                <a:gd name="T29" fmla="*/ 280 h 363"/>
                <a:gd name="T30" fmla="*/ 83 w 489"/>
                <a:gd name="T31" fmla="*/ 320 h 363"/>
                <a:gd name="T32" fmla="*/ 83 w 489"/>
                <a:gd name="T33" fmla="*/ 320 h 363"/>
                <a:gd name="T34" fmla="*/ 406 w 489"/>
                <a:gd name="T35" fmla="*/ 320 h 363"/>
                <a:gd name="T36" fmla="*/ 446 w 489"/>
                <a:gd name="T37" fmla="*/ 280 h 363"/>
                <a:gd name="T38" fmla="*/ 446 w 489"/>
                <a:gd name="T39" fmla="*/ 280 h 363"/>
                <a:gd name="T40" fmla="*/ 446 w 489"/>
                <a:gd name="T41" fmla="*/ 83 h 363"/>
                <a:gd name="T42" fmla="*/ 406 w 489"/>
                <a:gd name="T43" fmla="*/ 43 h 363"/>
                <a:gd name="T44" fmla="*/ 406 w 489"/>
                <a:gd name="T45" fmla="*/ 43 h 363"/>
                <a:gd name="T46" fmla="*/ 83 w 489"/>
                <a:gd name="T47" fmla="*/ 43 h 363"/>
                <a:gd name="T48" fmla="*/ 43 w 489"/>
                <a:gd name="T49" fmla="*/ 8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9" h="363">
                  <a:moveTo>
                    <a:pt x="83" y="363"/>
                  </a:moveTo>
                  <a:cubicBezTo>
                    <a:pt x="37" y="363"/>
                    <a:pt x="0" y="326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1" y="0"/>
                    <a:pt x="489" y="38"/>
                    <a:pt x="489" y="83"/>
                  </a:cubicBezTo>
                  <a:cubicBezTo>
                    <a:pt x="489" y="83"/>
                    <a:pt x="489" y="83"/>
                    <a:pt x="489" y="83"/>
                  </a:cubicBezTo>
                  <a:cubicBezTo>
                    <a:pt x="489" y="280"/>
                    <a:pt x="489" y="280"/>
                    <a:pt x="489" y="280"/>
                  </a:cubicBezTo>
                  <a:cubicBezTo>
                    <a:pt x="489" y="326"/>
                    <a:pt x="451" y="363"/>
                    <a:pt x="406" y="363"/>
                  </a:cubicBezTo>
                  <a:cubicBezTo>
                    <a:pt x="406" y="363"/>
                    <a:pt x="406" y="363"/>
                    <a:pt x="406" y="363"/>
                  </a:cubicBezTo>
                  <a:cubicBezTo>
                    <a:pt x="83" y="363"/>
                    <a:pt x="83" y="363"/>
                    <a:pt x="83" y="363"/>
                  </a:cubicBezTo>
                  <a:close/>
                  <a:moveTo>
                    <a:pt x="43" y="83"/>
                  </a:moveTo>
                  <a:cubicBezTo>
                    <a:pt x="43" y="280"/>
                    <a:pt x="43" y="280"/>
                    <a:pt x="43" y="280"/>
                  </a:cubicBezTo>
                  <a:cubicBezTo>
                    <a:pt x="43" y="302"/>
                    <a:pt x="61" y="320"/>
                    <a:pt x="83" y="320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406" y="320"/>
                    <a:pt x="406" y="320"/>
                    <a:pt x="406" y="320"/>
                  </a:cubicBezTo>
                  <a:cubicBezTo>
                    <a:pt x="428" y="320"/>
                    <a:pt x="446" y="302"/>
                    <a:pt x="446" y="280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6" y="83"/>
                    <a:pt x="446" y="83"/>
                    <a:pt x="446" y="83"/>
                  </a:cubicBezTo>
                  <a:cubicBezTo>
                    <a:pt x="446" y="61"/>
                    <a:pt x="428" y="43"/>
                    <a:pt x="406" y="43"/>
                  </a:cubicBezTo>
                  <a:cubicBezTo>
                    <a:pt x="406" y="43"/>
                    <a:pt x="406" y="43"/>
                    <a:pt x="406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61" y="43"/>
                    <a:pt x="43" y="61"/>
                    <a:pt x="4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10655300" y="1741488"/>
              <a:ext cx="639763" cy="446088"/>
            </a:xfrm>
            <a:custGeom>
              <a:avLst/>
              <a:gdLst>
                <a:gd name="T0" fmla="*/ 219 w 224"/>
                <a:gd name="T1" fmla="*/ 119 h 156"/>
                <a:gd name="T2" fmla="*/ 130 w 224"/>
                <a:gd name="T3" fmla="*/ 15 h 156"/>
                <a:gd name="T4" fmla="*/ 112 w 224"/>
                <a:gd name="T5" fmla="*/ 0 h 156"/>
                <a:gd name="T6" fmla="*/ 95 w 224"/>
                <a:gd name="T7" fmla="*/ 15 h 156"/>
                <a:gd name="T8" fmla="*/ 6 w 224"/>
                <a:gd name="T9" fmla="*/ 119 h 156"/>
                <a:gd name="T10" fmla="*/ 8 w 224"/>
                <a:gd name="T11" fmla="*/ 140 h 156"/>
                <a:gd name="T12" fmla="*/ 30 w 224"/>
                <a:gd name="T13" fmla="*/ 138 h 156"/>
                <a:gd name="T14" fmla="*/ 96 w 224"/>
                <a:gd name="T15" fmla="*/ 64 h 156"/>
                <a:gd name="T16" fmla="*/ 96 w 224"/>
                <a:gd name="T17" fmla="*/ 140 h 156"/>
                <a:gd name="T18" fmla="*/ 112 w 224"/>
                <a:gd name="T19" fmla="*/ 156 h 156"/>
                <a:gd name="T20" fmla="*/ 129 w 224"/>
                <a:gd name="T21" fmla="*/ 140 h 156"/>
                <a:gd name="T22" fmla="*/ 129 w 224"/>
                <a:gd name="T23" fmla="*/ 64 h 156"/>
                <a:gd name="T24" fmla="*/ 195 w 224"/>
                <a:gd name="T25" fmla="*/ 138 h 156"/>
                <a:gd name="T26" fmla="*/ 216 w 224"/>
                <a:gd name="T27" fmla="*/ 140 h 156"/>
                <a:gd name="T28" fmla="*/ 219 w 224"/>
                <a:gd name="T29" fmla="*/ 11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56">
                  <a:moveTo>
                    <a:pt x="219" y="119"/>
                  </a:move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18" y="0"/>
                    <a:pt x="112" y="0"/>
                  </a:cubicBezTo>
                  <a:cubicBezTo>
                    <a:pt x="107" y="0"/>
                    <a:pt x="95" y="15"/>
                    <a:pt x="95" y="15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0" y="126"/>
                    <a:pt x="2" y="135"/>
                    <a:pt x="8" y="140"/>
                  </a:cubicBezTo>
                  <a:cubicBezTo>
                    <a:pt x="15" y="146"/>
                    <a:pt x="25" y="144"/>
                    <a:pt x="30" y="138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6" y="149"/>
                    <a:pt x="103" y="156"/>
                    <a:pt x="112" y="156"/>
                  </a:cubicBezTo>
                  <a:cubicBezTo>
                    <a:pt x="121" y="156"/>
                    <a:pt x="129" y="149"/>
                    <a:pt x="129" y="140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00" y="144"/>
                    <a:pt x="210" y="146"/>
                    <a:pt x="216" y="140"/>
                  </a:cubicBezTo>
                  <a:cubicBezTo>
                    <a:pt x="223" y="135"/>
                    <a:pt x="224" y="126"/>
                    <a:pt x="2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10493375" y="952501"/>
              <a:ext cx="968375" cy="503238"/>
            </a:xfrm>
            <a:custGeom>
              <a:avLst/>
              <a:gdLst>
                <a:gd name="T0" fmla="*/ 3 w 339"/>
                <a:gd name="T1" fmla="*/ 169 h 176"/>
                <a:gd name="T2" fmla="*/ 4 w 339"/>
                <a:gd name="T3" fmla="*/ 155 h 176"/>
                <a:gd name="T4" fmla="*/ 4 w 339"/>
                <a:gd name="T5" fmla="*/ 155 h 176"/>
                <a:gd name="T6" fmla="*/ 57 w 339"/>
                <a:gd name="T7" fmla="*/ 102 h 176"/>
                <a:gd name="T8" fmla="*/ 66 w 339"/>
                <a:gd name="T9" fmla="*/ 99 h 176"/>
                <a:gd name="T10" fmla="*/ 66 w 339"/>
                <a:gd name="T11" fmla="*/ 99 h 176"/>
                <a:gd name="T12" fmla="*/ 72 w 339"/>
                <a:gd name="T13" fmla="*/ 105 h 176"/>
                <a:gd name="T14" fmla="*/ 72 w 339"/>
                <a:gd name="T15" fmla="*/ 105 h 176"/>
                <a:gd name="T16" fmla="*/ 83 w 339"/>
                <a:gd name="T17" fmla="*/ 144 h 176"/>
                <a:gd name="T18" fmla="*/ 166 w 339"/>
                <a:gd name="T19" fmla="*/ 12 h 176"/>
                <a:gd name="T20" fmla="*/ 176 w 339"/>
                <a:gd name="T21" fmla="*/ 7 h 176"/>
                <a:gd name="T22" fmla="*/ 176 w 339"/>
                <a:gd name="T23" fmla="*/ 7 h 176"/>
                <a:gd name="T24" fmla="*/ 182 w 339"/>
                <a:gd name="T25" fmla="*/ 16 h 176"/>
                <a:gd name="T26" fmla="*/ 182 w 339"/>
                <a:gd name="T27" fmla="*/ 16 h 176"/>
                <a:gd name="T28" fmla="*/ 181 w 339"/>
                <a:gd name="T29" fmla="*/ 99 h 176"/>
                <a:gd name="T30" fmla="*/ 221 w 339"/>
                <a:gd name="T31" fmla="*/ 59 h 176"/>
                <a:gd name="T32" fmla="*/ 228 w 339"/>
                <a:gd name="T33" fmla="*/ 57 h 176"/>
                <a:gd name="T34" fmla="*/ 228 w 339"/>
                <a:gd name="T35" fmla="*/ 57 h 176"/>
                <a:gd name="T36" fmla="*/ 234 w 339"/>
                <a:gd name="T37" fmla="*/ 61 h 176"/>
                <a:gd name="T38" fmla="*/ 234 w 339"/>
                <a:gd name="T39" fmla="*/ 61 h 176"/>
                <a:gd name="T40" fmla="*/ 246 w 339"/>
                <a:gd name="T41" fmla="*/ 84 h 176"/>
                <a:gd name="T42" fmla="*/ 322 w 339"/>
                <a:gd name="T43" fmla="*/ 5 h 176"/>
                <a:gd name="T44" fmla="*/ 335 w 339"/>
                <a:gd name="T45" fmla="*/ 4 h 176"/>
                <a:gd name="T46" fmla="*/ 335 w 339"/>
                <a:gd name="T47" fmla="*/ 4 h 176"/>
                <a:gd name="T48" fmla="*/ 335 w 339"/>
                <a:gd name="T49" fmla="*/ 18 h 176"/>
                <a:gd name="T50" fmla="*/ 335 w 339"/>
                <a:gd name="T51" fmla="*/ 18 h 176"/>
                <a:gd name="T52" fmla="*/ 251 w 339"/>
                <a:gd name="T53" fmla="*/ 106 h 176"/>
                <a:gd name="T54" fmla="*/ 243 w 339"/>
                <a:gd name="T55" fmla="*/ 110 h 176"/>
                <a:gd name="T56" fmla="*/ 243 w 339"/>
                <a:gd name="T57" fmla="*/ 110 h 176"/>
                <a:gd name="T58" fmla="*/ 236 w 339"/>
                <a:gd name="T59" fmla="*/ 106 h 176"/>
                <a:gd name="T60" fmla="*/ 236 w 339"/>
                <a:gd name="T61" fmla="*/ 106 h 176"/>
                <a:gd name="T62" fmla="*/ 224 w 339"/>
                <a:gd name="T63" fmla="*/ 81 h 176"/>
                <a:gd name="T64" fmla="*/ 177 w 339"/>
                <a:gd name="T65" fmla="*/ 126 h 176"/>
                <a:gd name="T66" fmla="*/ 168 w 339"/>
                <a:gd name="T67" fmla="*/ 127 h 176"/>
                <a:gd name="T68" fmla="*/ 168 w 339"/>
                <a:gd name="T69" fmla="*/ 127 h 176"/>
                <a:gd name="T70" fmla="*/ 163 w 339"/>
                <a:gd name="T71" fmla="*/ 119 h 176"/>
                <a:gd name="T72" fmla="*/ 163 w 339"/>
                <a:gd name="T73" fmla="*/ 119 h 176"/>
                <a:gd name="T74" fmla="*/ 164 w 339"/>
                <a:gd name="T75" fmla="*/ 49 h 176"/>
                <a:gd name="T76" fmla="*/ 88 w 339"/>
                <a:gd name="T77" fmla="*/ 171 h 176"/>
                <a:gd name="T78" fmla="*/ 79 w 339"/>
                <a:gd name="T79" fmla="*/ 176 h 176"/>
                <a:gd name="T80" fmla="*/ 79 w 339"/>
                <a:gd name="T81" fmla="*/ 176 h 176"/>
                <a:gd name="T82" fmla="*/ 71 w 339"/>
                <a:gd name="T83" fmla="*/ 170 h 176"/>
                <a:gd name="T84" fmla="*/ 71 w 339"/>
                <a:gd name="T85" fmla="*/ 170 h 176"/>
                <a:gd name="T86" fmla="*/ 59 w 339"/>
                <a:gd name="T87" fmla="*/ 126 h 176"/>
                <a:gd name="T88" fmla="*/ 16 w 339"/>
                <a:gd name="T89" fmla="*/ 170 h 176"/>
                <a:gd name="T90" fmla="*/ 16 w 339"/>
                <a:gd name="T91" fmla="*/ 170 h 176"/>
                <a:gd name="T92" fmla="*/ 7 w 339"/>
                <a:gd name="T93" fmla="*/ 172 h 176"/>
                <a:gd name="T94" fmla="*/ 7 w 339"/>
                <a:gd name="T95" fmla="*/ 172 h 176"/>
                <a:gd name="T96" fmla="*/ 3 w 339"/>
                <a:gd name="T97" fmla="*/ 1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9" h="176">
                  <a:moveTo>
                    <a:pt x="3" y="169"/>
                  </a:moveTo>
                  <a:cubicBezTo>
                    <a:pt x="0" y="166"/>
                    <a:pt x="0" y="159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99"/>
                    <a:pt x="63" y="98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9" y="100"/>
                    <a:pt x="71" y="102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68" y="8"/>
                    <a:pt x="172" y="6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80" y="8"/>
                    <a:pt x="182" y="12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3" y="57"/>
                    <a:pt x="226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31" y="58"/>
                    <a:pt x="233" y="59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6" y="1"/>
                    <a:pt x="331" y="0"/>
                    <a:pt x="335" y="4"/>
                  </a:cubicBezTo>
                  <a:cubicBezTo>
                    <a:pt x="335" y="4"/>
                    <a:pt x="335" y="4"/>
                    <a:pt x="335" y="4"/>
                  </a:cubicBezTo>
                  <a:cubicBezTo>
                    <a:pt x="339" y="8"/>
                    <a:pt x="339" y="14"/>
                    <a:pt x="335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49" y="109"/>
                    <a:pt x="246" y="110"/>
                    <a:pt x="243" y="110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0" y="110"/>
                    <a:pt x="238" y="108"/>
                    <a:pt x="236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74" y="128"/>
                    <a:pt x="171" y="129"/>
                    <a:pt x="168" y="127"/>
                  </a:cubicBezTo>
                  <a:cubicBezTo>
                    <a:pt x="168" y="127"/>
                    <a:pt x="168" y="127"/>
                    <a:pt x="168" y="127"/>
                  </a:cubicBezTo>
                  <a:cubicBezTo>
                    <a:pt x="165" y="126"/>
                    <a:pt x="163" y="123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6" y="174"/>
                    <a:pt x="82" y="176"/>
                    <a:pt x="79" y="176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5" y="176"/>
                    <a:pt x="72" y="173"/>
                    <a:pt x="71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4" y="172"/>
                    <a:pt x="10" y="173"/>
                    <a:pt x="7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6" y="172"/>
                    <a:pt x="4" y="171"/>
                    <a:pt x="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6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08363" y="526471"/>
            <a:ext cx="61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项目费用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软件部分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70490"/>
              </p:ext>
            </p:extLst>
          </p:nvPr>
        </p:nvGraphicFramePr>
        <p:xfrm>
          <a:off x="399246" y="1176849"/>
          <a:ext cx="11603865" cy="5607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2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4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序号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altLang="en-US" sz="1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  <a:endParaRPr lang="zh-CN" altLang="en-US" sz="1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altLang="en-US" sz="1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金额（万元）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医药信息基础平台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药品主索引、供应业务库、调配业务库、使用业务库、自动化设备调度、医院系统协同引擎、供应商系统协同服务以及访问控制、通讯接口、通知预警、物流管理等基础服务。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平台是实现现代药事管理的基础；是药品供应、调配以及使用的数据中心；是实现精确库存、智能补货、快速核算的基础；是多种自动化设备协同调度的中心。                                                                                                                                                        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150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供应链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动态补货、单据同步、资质同步、证照管理等，支持</a:t>
                      </a:r>
                      <a:r>
                        <a:rPr lang="en-US" altLang="zh-CN" sz="900" u="none" strike="noStrike" dirty="0">
                          <a:effectLst/>
                        </a:rPr>
                        <a:t>10</a:t>
                      </a:r>
                      <a:r>
                        <a:rPr lang="zh-CN" altLang="en-US" sz="900" u="none" strike="noStrike" dirty="0">
                          <a:effectLst/>
                        </a:rPr>
                        <a:t>家以内的供应商业务。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是医院与供应商开展药品供应的桥梁；为各家供应商提供实时院内库存信息、主动补货信息以及多维度核算辅助；也为医院提供电子化补货信息、便捷的资质管理等。                                                                                                                                                                                  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58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药库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实物储位、精准库存、储位导航、库存监控、药品保养等，支持</a:t>
                      </a:r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r>
                        <a:rPr lang="zh-CN" altLang="en-US" sz="900" u="none" strike="noStrike" dirty="0">
                          <a:effectLst/>
                        </a:rPr>
                        <a:t>个物理库的管理。                                                                                  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保障院内药品供应，加强院内药品存储安全，实现实物库存管理，保障库存精度。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42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智能取药引导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智能分窗、患者取号、取药显示、窗口指引等。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引导患者有序取药，提高患者满意度，促进医院业务的提升。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门诊药品调剂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处方核对、预配调剂、调剂干预、现配调剂等，支持多种模式的处方调剂。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减少人为手工操作，降低人为因素导致的药品损耗，保障药品调剂安全。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门诊退发药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发药确认、费用核算、药品说明书、用药咨询等。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保障药品使用安全，辅助药学业务开展，为门诊药品的多维度核算提供精准数据支撑。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门诊二级库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凑整请领、储位引导、自动盘点、库存监测、报损报废等。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实现库存精细化管理，降低药房药品损耗。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门诊自动化设备协同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设备调度、处方分配、设备监控、储位调优等，支持多种设备协同联动。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实现多类型多功能设备之间的业务协同，最大化的提高设备运转效率，提升业务效率，降低运营成本。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急诊药房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药品调剂、药品退发、库存管控、药学协同、效期预警等。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支持急诊业务模式和门诊业务模式的切换，保障快速调配、快速发药，同时为急诊药品的多维度核算提供精准数据支撑。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35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住院二级库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科室库存监管、大输液库存管理、用药统计、药品效期等。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降低过期、盘亏、人为的药品报损，保障药品库存的合理性。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住院摆药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口服摆药、针剂摆药、输液摆药、摆药统计等。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支持智能储位导航，提高摆药效率，加快药品周转效率。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住院退发药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科室领药、病区退药、报账管理、发药确认等。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实现长期医嘱、临时医嘱、出院带药、特殊用药等多种发药模式，为住院药品的多维度核算提供精准数据支撑。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科室药品管理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临时医嘱、基数库存、库存预警、用药清单等。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实现科室药品管理，保障临床突发用药：支持病区床头收费模式，实现药品管理全覆盖。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35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静脉配置中心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医嘱审核、批次分配、冲配核对、舱内计费、配送接收等；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实现院内输液的集中配置，保障临床患者用药安全，提高运作效率。为静配药品的多维度核算提供精准数据支撑。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50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4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合计</a:t>
                      </a:r>
                      <a:endParaRPr lang="zh-CN" altLang="en-US" sz="2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495.00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14" marR="6514" marT="6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89244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41042"/>
              </p:ext>
            </p:extLst>
          </p:nvPr>
        </p:nvGraphicFramePr>
        <p:xfrm>
          <a:off x="296213" y="1580884"/>
          <a:ext cx="11590987" cy="3696232"/>
        </p:xfrm>
        <a:graphic>
          <a:graphicData uri="http://schemas.openxmlformats.org/drawingml/2006/table">
            <a:tbl>
              <a:tblPr/>
              <a:tblGrid>
                <a:gridCol w="5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4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573" marR="6573" marT="6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marL="6573" marR="6573" marT="6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573" marR="6573" marT="6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金额（万元）</a:t>
                      </a:r>
                    </a:p>
                  </a:txBody>
                  <a:tcPr marL="6573" marR="6573" marT="6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数据准备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药品目录整理、术语字典整理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定制开发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定制各类单据标签的样式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数据迁移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历史数据清洗、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历史数据迁移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其他系统对接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与合理用药、财务系统、护理信息系统、药品冷链监测系统等对接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HIS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基础信息、发药退药、药品管理、处方管理、医嘱管理等接口对接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供应商接口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药品基础信息、资质信息、票据信息、退货信息、发货信息、订单信息等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5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设备接口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设备基础信息、设备故障、处方信息、设备加药、设备出药、设备盘点等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3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573" marR="6573" marT="6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88.00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73" marR="6573" marT="6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08363" y="526471"/>
            <a:ext cx="61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项目费用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软件实施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0740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8363" y="526471"/>
            <a:ext cx="61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项目费用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门诊药房自动化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2477"/>
              </p:ext>
            </p:extLst>
          </p:nvPr>
        </p:nvGraphicFramePr>
        <p:xfrm>
          <a:off x="223040" y="1159923"/>
          <a:ext cx="11767192" cy="5685196"/>
        </p:xfrm>
        <a:graphic>
          <a:graphicData uri="http://schemas.openxmlformats.org/drawingml/2006/table">
            <a:tbl>
              <a:tblPr firstRow="1" firstCol="1" bandRow="1"/>
              <a:tblGrid>
                <a:gridCol w="52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序号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设备名称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设备简述</a:t>
                      </a:r>
                      <a:endParaRPr lang="zh-CN" sz="11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说明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数量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单价</a:t>
                      </a:r>
                      <a:r>
                        <a:rPr lang="zh-CN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（万元）</a:t>
                      </a:r>
                      <a:endParaRPr lang="zh-CN" altLang="zh-CN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总价</a:t>
                      </a:r>
                      <a:r>
                        <a:rPr lang="zh-CN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（万元）</a:t>
                      </a:r>
                      <a:endParaRPr lang="zh-CN" altLang="zh-CN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快速发药机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主要用于储存发放盒装药品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；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配有全自动加药机械手，可同时添加两种药品，补药速度大于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2500/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时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；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设备配有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个出药口，可扩展至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个。出药速度大于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3000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盒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小时。药品储存种类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1200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种，药品储存量大于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18000</a:t>
                      </a:r>
                      <a:r>
                        <a:rPr lang="zh-CN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盒。设备含有发药操作电脑，后台补药操作电脑。设备含有补药打印机、发药打印机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塔式服务器。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altLang="en-US" sz="11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altLang="en-US" sz="11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altLang="en-US" sz="11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所有配置解决口服药处方药品的自动化调配，药品可通过直发传输系统直接传送至发药前台。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  <a:endParaRPr lang="zh-CN" sz="11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140.00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140.00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直发</a:t>
                      </a:r>
                      <a:r>
                        <a:rPr lang="zh-CN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传输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实时发药传输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通道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；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一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体式出药螺旋滑道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套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6.80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6.80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智能</a:t>
                      </a:r>
                      <a:r>
                        <a:rPr lang="zh-CN" altLang="en-US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药框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含有智能药筐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96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；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无线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路由器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；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个身份读卡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器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；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96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个身份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卡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；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含有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充电站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；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功能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由于智能药架，智能药筐绑定处方后，可随意摆放，不受位置限制，并亮灯提示配好处方的位置。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套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12.00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12.00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高速发药机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解决高频次盒装药品的发放，如一次发放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10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盒以上的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药品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；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发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药速度达到单个槽位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盒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/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秒。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一张处方中如有多种包装药品（如：针剂、麻精、冷藏药品等）可通过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5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7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8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所有设备配置进行调配。所有设备接到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HIS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传输的信息后，会自动调配药品，药师将所有药品拣选合并到智能药筐，然后直接放到整处方传输系统，系统自动将调配好的处方分拣至指定窗口。整体方案自动化覆盖率达到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95%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，调配药师活动范围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5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平方米内。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40.00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40.00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5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整处方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传输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将混合性处方（处方中有盒装药、针剂、麻精药、冰箱药等）直接传输至发药前台，并自动分拣至每个窗口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。针对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个发药窗口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套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自动发筐机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自动发放智能药筐，并自动打卡绑定处方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。含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配药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电脑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配药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打印机</a:t>
                      </a: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.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.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</a:t>
                      </a: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7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智能调配机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存储、发放异型药品（如针剂、眼膏等不规则包装药品）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。自动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将药品转至药师面前，亮灯提示药品位置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。含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配药电脑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。含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驱动软件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8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麻精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药品</a:t>
                      </a:r>
                      <a: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/>
                      </a:r>
                      <a:br>
                        <a:rPr lang="en-US" alt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</a:b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管理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机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储存、发放麻精药品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。含有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配药操作电脑及驱动软件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。设备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含有指纹识别、密码识别、打卡登录功能，可做到双人双锁，五专管理</a:t>
                      </a: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。设备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含有双摄像头，可记录跟踪药品去向。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713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合计</a:t>
                      </a:r>
                      <a:endParaRPr lang="zh-CN" sz="11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266.80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47817" marR="4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8363" y="526471"/>
            <a:ext cx="61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项目费用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>
                <a:solidFill>
                  <a:srgbClr val="007DDA"/>
                </a:solidFill>
              </a:rPr>
              <a:t>住院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药房自动化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2117"/>
              </p:ext>
            </p:extLst>
          </p:nvPr>
        </p:nvGraphicFramePr>
        <p:xfrm>
          <a:off x="437880" y="1275010"/>
          <a:ext cx="11449320" cy="5396245"/>
        </p:xfrm>
        <a:graphic>
          <a:graphicData uri="http://schemas.openxmlformats.org/drawingml/2006/table">
            <a:tbl>
              <a:tblPr firstRow="1" firstCol="1" bandRow="1"/>
              <a:tblGrid>
                <a:gridCol w="644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设备名称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设备简述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单价</a:t>
                      </a: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（万元）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总价</a:t>
                      </a: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（万元）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全自动药品分包机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日本松下全进口设备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口服锭剂药品的单剂量全自动分包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具备智能药盒，位置可随意摆放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分包速度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60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包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分钟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具有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UTC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外摆药功能，外摆药槽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48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含包装袋、墨带各两卷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69.00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69.00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全自动点数机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实现全自动片剂、胶囊点数。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可用于协定处方自动计数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双通道同时点数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3.60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3.60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自动拆包机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、针对各种铝朔泡眼包装药品进行剥粒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、可调节间距，自动剥粒，杜绝手工操作污染。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1.50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1.50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台式电脑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（双核，内存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2G 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硬盘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500G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，双网卡）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Windows10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专业版中文系统，显示器大于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20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寸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5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密闭保鲜盒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用于药品缓存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200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0.001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0.20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无线</a:t>
                      </a:r>
                      <a:r>
                        <a:rPr lang="zh-CN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条形码</a:t>
                      </a:r>
                      <a:r>
                        <a:rPr lang="en-US" altLang="zh-CN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/>
                      </a:r>
                      <a:br>
                        <a:rPr lang="en-US" altLang="zh-CN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</a:br>
                      <a:r>
                        <a:rPr lang="zh-CN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扫描器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Symbol Ls4278 Wireless Barcode Scanner                                      </a:t>
                      </a:r>
                      <a:b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</a:b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Symbol Ls4278 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0.25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0.25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7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激光打印机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HP LJ-1020 plus Laser Printer             </a:t>
                      </a:r>
                      <a:b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</a:b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惠普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LJ-1020 plus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激光打印机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0.10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0.10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841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合计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75.15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1951"/>
              </p:ext>
            </p:extLst>
          </p:nvPr>
        </p:nvGraphicFramePr>
        <p:xfrm>
          <a:off x="180304" y="1803042"/>
          <a:ext cx="11560935" cy="4141070"/>
        </p:xfrm>
        <a:graphic>
          <a:graphicData uri="http://schemas.openxmlformats.org/drawingml/2006/table">
            <a:tbl>
              <a:tblPr firstRow="1" firstCol="1" bandRow="1"/>
              <a:tblGrid>
                <a:gridCol w="60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6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9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设备名称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描</a:t>
                      </a:r>
                      <a:r>
                        <a:rPr lang="zh-CN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说明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单价</a:t>
                      </a: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（万元）</a:t>
                      </a:r>
                      <a:endParaRPr lang="zh-CN" altLang="zh-CN" sz="16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总价</a:t>
                      </a: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（万元）</a:t>
                      </a:r>
                      <a:endParaRPr lang="zh-CN" altLang="zh-CN" sz="16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智能调配机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、存储、发放异型药品（如针剂、眼膏等不规则包装药品）。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、自动将药品转至药师面前，亮灯提示药品位置。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、含配药电脑。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、含驱动软件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急诊药房自动化系统可确保值班药师发药的准确，提高发药效率，减轻药师劳动强度。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0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麻精药品管理机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、储存、发放麻精药品。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、含有配药操作电脑及驱动软件。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、设备含有指纹识别、密码识别、打卡登录功能，可做到双人双锁，五专管理。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、设备含有双摄像头，可记录跟踪药品去向。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18.00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22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合计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36.00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08363" y="526471"/>
            <a:ext cx="8100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项目费用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>
                <a:solidFill>
                  <a:srgbClr val="007DDA"/>
                </a:solidFill>
              </a:rPr>
              <a:t>急诊药房自动化（是否选用由院方定）</a:t>
            </a:r>
          </a:p>
          <a:p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8363" y="526471"/>
            <a:ext cx="920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项目费用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静脉配置中心自动化</a:t>
            </a:r>
            <a:r>
              <a:rPr lang="zh-CN" altLang="en-US" sz="2400" b="1" dirty="0">
                <a:solidFill>
                  <a:srgbClr val="007DDA"/>
                </a:solidFill>
              </a:rPr>
              <a:t>（是否选用由院方定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）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28301"/>
              </p:ext>
            </p:extLst>
          </p:nvPr>
        </p:nvGraphicFramePr>
        <p:xfrm>
          <a:off x="270455" y="1230247"/>
          <a:ext cx="11590988" cy="5551304"/>
        </p:xfrm>
        <a:graphic>
          <a:graphicData uri="http://schemas.openxmlformats.org/drawingml/2006/table">
            <a:tbl>
              <a:tblPr firstRow="1" firstCol="1" bandRow="1"/>
              <a:tblGrid>
                <a:gridCol w="61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设备名称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说明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数量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单价</a:t>
                      </a: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（万元）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总价</a:t>
                      </a: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（万元）</a:t>
                      </a:r>
                      <a:endParaRPr lang="zh-CN" altLang="zh-CN" sz="16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统排机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、存储、发放异型药品（如针剂、眼膏等不规则包装药品）。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、自动将药品转至药师面前，亮灯提示药品位置。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、含配药电脑。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、含驱动软件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自动化混合调配设备的使用将大幅提高充配质量；自动贴签机和自动分拣机将大大提高</a:t>
                      </a:r>
                      <a:r>
                        <a:rPr lang="en-US" altLang="zh-CN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PIVAS</a:t>
                      </a:r>
                      <a:r>
                        <a:rPr lang="zh-CN" alt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的工作效率，并可节约人力成本；目视管理深入</a:t>
                      </a:r>
                      <a:r>
                        <a:rPr lang="en-US" altLang="zh-CN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PIVAS</a:t>
                      </a:r>
                      <a:r>
                        <a:rPr lang="zh-CN" altLang="en-US" sz="1400" kern="100" dirty="0" smtClean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各环节，大幅降低人为的差错风险；条形码系统贯穿物流验收与配送，提升系统配发安全。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140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22.00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66.00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全自动</a:t>
                      </a:r>
                      <a:r>
                        <a:rPr lang="en-US" altLang="zh-CN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/>
                      </a:r>
                      <a:br>
                        <a:rPr lang="en-US" altLang="zh-CN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</a:br>
                      <a:r>
                        <a:rPr lang="zh-CN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盘点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机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用于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PIVAS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针剂类药品自动盘点，以及排药时的准确核对。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采用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RFID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技术设备能自动识别药品信息（药品名称，规格，产地等），而无需扫描条码。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设备能自动消除包装重量误差，盘点误差在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0.2%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能与需排药品数量进行自动的比对，其中针对西林瓶可以做到有盖、无盖的同步核对。保证药品进舱前的数量准确。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15.00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15.00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自动贴签机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打印医嘱标签并自动往溶媒包装上贴上标签。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根据当前溶媒的物理尺寸调整通道，从形状上对当前溶媒进行核对。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贴标精度：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±1mm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贴签速度：大于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20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袋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分钟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140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38.00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76.00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自动分拣机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能智能分拣管理配置完毕的输液袋的发放。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自动扫描输液袋条码，智能机械手根据病区并将输液袋分拣至指定的智能发放单元。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每小时智能分拣的输液袋数量大于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1500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袋。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提供不少于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32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个发放单元，每个发放单元装载量大于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公斤。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140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台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48.00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48.00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69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合计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黑体" panose="02010609060101010101" pitchFamily="49" charset="-122"/>
                        </a:rPr>
                        <a:t>205.00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8863" y="2736426"/>
            <a:ext cx="2280532" cy="2280532"/>
            <a:chOff x="1779588" y="2717359"/>
            <a:chExt cx="2280532" cy="2280532"/>
          </a:xfrm>
        </p:grpSpPr>
        <p:sp>
          <p:nvSpPr>
            <p:cNvPr id="3" name="椭圆 2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15856" y="3248012"/>
            <a:ext cx="1336523" cy="1293647"/>
            <a:chOff x="3030538" y="663575"/>
            <a:chExt cx="1435101" cy="1389063"/>
          </a:xfrm>
          <a:solidFill>
            <a:schemeClr val="bg1"/>
          </a:solidFill>
        </p:grpSpPr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3030538" y="671513"/>
              <a:ext cx="1098550" cy="1103313"/>
            </a:xfrm>
            <a:custGeom>
              <a:avLst/>
              <a:gdLst>
                <a:gd name="T0" fmla="*/ 188 w 376"/>
                <a:gd name="T1" fmla="*/ 0 h 377"/>
                <a:gd name="T2" fmla="*/ 0 w 376"/>
                <a:gd name="T3" fmla="*/ 189 h 377"/>
                <a:gd name="T4" fmla="*/ 188 w 376"/>
                <a:gd name="T5" fmla="*/ 377 h 377"/>
                <a:gd name="T6" fmla="*/ 376 w 376"/>
                <a:gd name="T7" fmla="*/ 189 h 377"/>
                <a:gd name="T8" fmla="*/ 188 w 376"/>
                <a:gd name="T9" fmla="*/ 0 h 377"/>
                <a:gd name="T10" fmla="*/ 188 w 376"/>
                <a:gd name="T11" fmla="*/ 329 h 377"/>
                <a:gd name="T12" fmla="*/ 48 w 376"/>
                <a:gd name="T13" fmla="*/ 189 h 377"/>
                <a:gd name="T14" fmla="*/ 188 w 376"/>
                <a:gd name="T15" fmla="*/ 48 h 377"/>
                <a:gd name="T16" fmla="*/ 328 w 376"/>
                <a:gd name="T17" fmla="*/ 189 h 377"/>
                <a:gd name="T18" fmla="*/ 188 w 376"/>
                <a:gd name="T19" fmla="*/ 32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377">
                  <a:moveTo>
                    <a:pt x="188" y="0"/>
                  </a:moveTo>
                  <a:cubicBezTo>
                    <a:pt x="84" y="0"/>
                    <a:pt x="0" y="85"/>
                    <a:pt x="0" y="189"/>
                  </a:cubicBezTo>
                  <a:cubicBezTo>
                    <a:pt x="0" y="292"/>
                    <a:pt x="84" y="377"/>
                    <a:pt x="188" y="377"/>
                  </a:cubicBezTo>
                  <a:cubicBezTo>
                    <a:pt x="292" y="377"/>
                    <a:pt x="376" y="292"/>
                    <a:pt x="376" y="189"/>
                  </a:cubicBezTo>
                  <a:cubicBezTo>
                    <a:pt x="376" y="85"/>
                    <a:pt x="292" y="0"/>
                    <a:pt x="188" y="0"/>
                  </a:cubicBezTo>
                  <a:close/>
                  <a:moveTo>
                    <a:pt x="188" y="329"/>
                  </a:moveTo>
                  <a:cubicBezTo>
                    <a:pt x="111" y="329"/>
                    <a:pt x="48" y="266"/>
                    <a:pt x="48" y="189"/>
                  </a:cubicBezTo>
                  <a:cubicBezTo>
                    <a:pt x="48" y="111"/>
                    <a:pt x="111" y="48"/>
                    <a:pt x="188" y="48"/>
                  </a:cubicBezTo>
                  <a:cubicBezTo>
                    <a:pt x="265" y="48"/>
                    <a:pt x="328" y="111"/>
                    <a:pt x="328" y="189"/>
                  </a:cubicBezTo>
                  <a:cubicBezTo>
                    <a:pt x="328" y="266"/>
                    <a:pt x="265" y="329"/>
                    <a:pt x="18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3933826" y="1538288"/>
              <a:ext cx="111125" cy="115888"/>
            </a:xfrm>
            <a:custGeom>
              <a:avLst/>
              <a:gdLst>
                <a:gd name="T0" fmla="*/ 34 w 38"/>
                <a:gd name="T1" fmla="*/ 4 h 40"/>
                <a:gd name="T2" fmla="*/ 34 w 38"/>
                <a:gd name="T3" fmla="*/ 19 h 40"/>
                <a:gd name="T4" fmla="*/ 19 w 38"/>
                <a:gd name="T5" fmla="*/ 35 h 40"/>
                <a:gd name="T6" fmla="*/ 4 w 38"/>
                <a:gd name="T7" fmla="*/ 36 h 40"/>
                <a:gd name="T8" fmla="*/ 4 w 38"/>
                <a:gd name="T9" fmla="*/ 36 h 40"/>
                <a:gd name="T10" fmla="*/ 5 w 38"/>
                <a:gd name="T11" fmla="*/ 21 h 40"/>
                <a:gd name="T12" fmla="*/ 19 w 38"/>
                <a:gd name="T13" fmla="*/ 6 h 40"/>
                <a:gd name="T14" fmla="*/ 34 w 38"/>
                <a:gd name="T1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34" y="4"/>
                  </a:moveTo>
                  <a:cubicBezTo>
                    <a:pt x="38" y="8"/>
                    <a:pt x="38" y="15"/>
                    <a:pt x="34" y="19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0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2"/>
                    <a:pt x="1" y="26"/>
                    <a:pt x="5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4" y="1"/>
                    <a:pt x="30" y="0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3971926" y="1573213"/>
              <a:ext cx="493713" cy="479425"/>
            </a:xfrm>
            <a:custGeom>
              <a:avLst/>
              <a:gdLst>
                <a:gd name="T0" fmla="*/ 163 w 169"/>
                <a:gd name="T1" fmla="*/ 104 h 164"/>
                <a:gd name="T2" fmla="*/ 162 w 169"/>
                <a:gd name="T3" fmla="*/ 129 h 164"/>
                <a:gd name="T4" fmla="*/ 137 w 169"/>
                <a:gd name="T5" fmla="*/ 155 h 164"/>
                <a:gd name="T6" fmla="*/ 112 w 169"/>
                <a:gd name="T7" fmla="*/ 158 h 164"/>
                <a:gd name="T8" fmla="*/ 112 w 169"/>
                <a:gd name="T9" fmla="*/ 158 h 164"/>
                <a:gd name="T10" fmla="*/ 7 w 169"/>
                <a:gd name="T11" fmla="*/ 33 h 164"/>
                <a:gd name="T12" fmla="*/ 32 w 169"/>
                <a:gd name="T13" fmla="*/ 7 h 164"/>
                <a:gd name="T14" fmla="*/ 163 w 169"/>
                <a:gd name="T15" fmla="*/ 10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163" y="104"/>
                  </a:moveTo>
                  <a:cubicBezTo>
                    <a:pt x="169" y="110"/>
                    <a:pt x="169" y="121"/>
                    <a:pt x="162" y="129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0" y="163"/>
                    <a:pt x="119" y="164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05" y="151"/>
                    <a:pt x="0" y="41"/>
                    <a:pt x="7" y="3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9" y="0"/>
                    <a:pt x="156" y="97"/>
                    <a:pt x="16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4000501" y="771525"/>
              <a:ext cx="271463" cy="58738"/>
            </a:xfrm>
            <a:custGeom>
              <a:avLst/>
              <a:gdLst>
                <a:gd name="T0" fmla="*/ 93 w 93"/>
                <a:gd name="T1" fmla="*/ 10 h 20"/>
                <a:gd name="T2" fmla="*/ 83 w 93"/>
                <a:gd name="T3" fmla="*/ 20 h 20"/>
                <a:gd name="T4" fmla="*/ 9 w 93"/>
                <a:gd name="T5" fmla="*/ 20 h 20"/>
                <a:gd name="T6" fmla="*/ 0 w 93"/>
                <a:gd name="T7" fmla="*/ 10 h 20"/>
                <a:gd name="T8" fmla="*/ 0 w 93"/>
                <a:gd name="T9" fmla="*/ 10 h 20"/>
                <a:gd name="T10" fmla="*/ 9 w 93"/>
                <a:gd name="T11" fmla="*/ 0 h 20"/>
                <a:gd name="T12" fmla="*/ 83 w 93"/>
                <a:gd name="T13" fmla="*/ 0 h 20"/>
                <a:gd name="T14" fmla="*/ 93 w 9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">
                  <a:moveTo>
                    <a:pt x="93" y="10"/>
                  </a:moveTo>
                  <a:cubicBezTo>
                    <a:pt x="93" y="15"/>
                    <a:pt x="89" y="20"/>
                    <a:pt x="8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3" y="4"/>
                    <a:pt x="9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108451" y="663575"/>
              <a:ext cx="55563" cy="271463"/>
            </a:xfrm>
            <a:custGeom>
              <a:avLst/>
              <a:gdLst>
                <a:gd name="T0" fmla="*/ 9 w 19"/>
                <a:gd name="T1" fmla="*/ 0 h 93"/>
                <a:gd name="T2" fmla="*/ 19 w 19"/>
                <a:gd name="T3" fmla="*/ 10 h 93"/>
                <a:gd name="T4" fmla="*/ 19 w 19"/>
                <a:gd name="T5" fmla="*/ 84 h 93"/>
                <a:gd name="T6" fmla="*/ 9 w 19"/>
                <a:gd name="T7" fmla="*/ 93 h 93"/>
                <a:gd name="T8" fmla="*/ 9 w 19"/>
                <a:gd name="T9" fmla="*/ 93 h 93"/>
                <a:gd name="T10" fmla="*/ 0 w 19"/>
                <a:gd name="T11" fmla="*/ 84 h 93"/>
                <a:gd name="T12" fmla="*/ 0 w 19"/>
                <a:gd name="T13" fmla="*/ 10 h 93"/>
                <a:gd name="T14" fmla="*/ 9 w 19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3">
                  <a:moveTo>
                    <a:pt x="9" y="0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9"/>
                    <a:pt x="15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3590926" y="844550"/>
              <a:ext cx="354013" cy="287338"/>
            </a:xfrm>
            <a:custGeom>
              <a:avLst/>
              <a:gdLst>
                <a:gd name="T0" fmla="*/ 105 w 121"/>
                <a:gd name="T1" fmla="*/ 93 h 98"/>
                <a:gd name="T2" fmla="*/ 7 w 121"/>
                <a:gd name="T3" fmla="*/ 15 h 98"/>
                <a:gd name="T4" fmla="*/ 7 w 121"/>
                <a:gd name="T5" fmla="*/ 15 h 98"/>
                <a:gd name="T6" fmla="*/ 1 w 121"/>
                <a:gd name="T7" fmla="*/ 7 h 98"/>
                <a:gd name="T8" fmla="*/ 1 w 121"/>
                <a:gd name="T9" fmla="*/ 7 h 98"/>
                <a:gd name="T10" fmla="*/ 9 w 121"/>
                <a:gd name="T11" fmla="*/ 0 h 98"/>
                <a:gd name="T12" fmla="*/ 9 w 121"/>
                <a:gd name="T13" fmla="*/ 0 h 98"/>
                <a:gd name="T14" fmla="*/ 119 w 121"/>
                <a:gd name="T15" fmla="*/ 88 h 98"/>
                <a:gd name="T16" fmla="*/ 119 w 121"/>
                <a:gd name="T17" fmla="*/ 88 h 98"/>
                <a:gd name="T18" fmla="*/ 115 w 121"/>
                <a:gd name="T19" fmla="*/ 98 h 98"/>
                <a:gd name="T20" fmla="*/ 115 w 121"/>
                <a:gd name="T21" fmla="*/ 98 h 98"/>
                <a:gd name="T22" fmla="*/ 112 w 121"/>
                <a:gd name="T23" fmla="*/ 98 h 98"/>
                <a:gd name="T24" fmla="*/ 112 w 121"/>
                <a:gd name="T25" fmla="*/ 98 h 98"/>
                <a:gd name="T26" fmla="*/ 105 w 121"/>
                <a:gd name="T27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98">
                  <a:moveTo>
                    <a:pt x="105" y="93"/>
                  </a:moveTo>
                  <a:cubicBezTo>
                    <a:pt x="91" y="51"/>
                    <a:pt x="53" y="19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5"/>
                    <a:pt x="103" y="41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1" y="92"/>
                    <a:pt x="118" y="96"/>
                    <a:pt x="115" y="98"/>
                  </a:cubicBezTo>
                  <a:cubicBezTo>
                    <a:pt x="115" y="98"/>
                    <a:pt x="115" y="98"/>
                    <a:pt x="115" y="98"/>
                  </a:cubicBezTo>
                  <a:cubicBezTo>
                    <a:pt x="114" y="98"/>
                    <a:pt x="113" y="98"/>
                    <a:pt x="112" y="98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09" y="98"/>
                    <a:pt x="106" y="96"/>
                    <a:pt x="10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906838" y="1149350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1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68337"/>
              </p:ext>
            </p:extLst>
          </p:nvPr>
        </p:nvGraphicFramePr>
        <p:xfrm>
          <a:off x="682582" y="1270098"/>
          <a:ext cx="107409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126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软硬件费用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8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2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含待选项目金额（万元）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不含待选项目金额（万元）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2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495.00</a:t>
                      </a:r>
                      <a:endParaRPr lang="zh-CN" altLang="en-US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495.00</a:t>
                      </a:r>
                      <a:endParaRPr lang="zh-CN" altLang="en-US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88.00</a:t>
                      </a:r>
                      <a:endParaRPr lang="zh-CN" altLang="en-US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88.00</a:t>
                      </a:r>
                      <a:endParaRPr lang="zh-CN" altLang="en-US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2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自动化设备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门诊药房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266.80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266.80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住院药房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75.15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75.15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急诊药房（选用）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36.00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静脉配置中心（选用）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205.00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2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总价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1165.95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924.95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85973"/>
              </p:ext>
            </p:extLst>
          </p:nvPr>
        </p:nvGraphicFramePr>
        <p:xfrm>
          <a:off x="682582" y="5039779"/>
          <a:ext cx="1074097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项目运营费用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8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含待选项目金额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（万元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不含待选项目金额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（万元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年）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药品运营人力成本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具体由院方选定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具体由院方选定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具体由院方选定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软硬件维护费用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按软硬件总体预算的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116.60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92.50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08363" y="526471"/>
            <a:ext cx="61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项目费用 </a:t>
            </a:r>
            <a:r>
              <a:rPr lang="en-US" altLang="zh-CN" sz="3600" b="1" dirty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总体费用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4620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3488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2"/>
          <p:cNvGrpSpPr/>
          <p:nvPr/>
        </p:nvGrpSpPr>
        <p:grpSpPr>
          <a:xfrm>
            <a:off x="2452060" y="3738159"/>
            <a:ext cx="7288662" cy="1926002"/>
            <a:chOff x="1169537" y="3193963"/>
            <a:chExt cx="6207380" cy="1640278"/>
          </a:xfrm>
        </p:grpSpPr>
        <p:sp>
          <p:nvSpPr>
            <p:cNvPr id="3" name="椭圆 2"/>
            <p:cNvSpPr/>
            <p:nvPr/>
          </p:nvSpPr>
          <p:spPr>
            <a:xfrm>
              <a:off x="2884098" y="3345596"/>
              <a:ext cx="2778258" cy="73414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346086" y="3309253"/>
              <a:ext cx="3854282" cy="101848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676184" y="3257297"/>
              <a:ext cx="5194086" cy="1372518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69537" y="3193963"/>
              <a:ext cx="6207380" cy="1640278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5842661" y="2307312"/>
            <a:ext cx="507456" cy="507456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6"/>
          <p:cNvCxnSpPr>
            <a:stCxn id="7" idx="4"/>
          </p:cNvCxnSpPr>
          <p:nvPr/>
        </p:nvCxnSpPr>
        <p:spPr>
          <a:xfrm>
            <a:off x="6096389" y="2814768"/>
            <a:ext cx="0" cy="1532448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65047" y="3399248"/>
            <a:ext cx="314329" cy="314329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18"/>
          <p:cNvCxnSpPr>
            <a:stCxn id="9" idx="4"/>
          </p:cNvCxnSpPr>
          <p:nvPr/>
        </p:nvCxnSpPr>
        <p:spPr>
          <a:xfrm>
            <a:off x="3322212" y="3713577"/>
            <a:ext cx="0" cy="683426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16391" y="4303079"/>
            <a:ext cx="314329" cy="314329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24"/>
          <p:cNvCxnSpPr>
            <a:stCxn id="11" idx="4"/>
          </p:cNvCxnSpPr>
          <p:nvPr/>
        </p:nvCxnSpPr>
        <p:spPr>
          <a:xfrm>
            <a:off x="8673556" y="4617408"/>
            <a:ext cx="0" cy="31993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221420" y="4607382"/>
            <a:ext cx="314329" cy="314329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28"/>
          <p:cNvCxnSpPr>
            <a:stCxn id="13" idx="4"/>
          </p:cNvCxnSpPr>
          <p:nvPr/>
        </p:nvCxnSpPr>
        <p:spPr>
          <a:xfrm>
            <a:off x="5378585" y="4921711"/>
            <a:ext cx="0" cy="31993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730567" y="4030095"/>
            <a:ext cx="314329" cy="314329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31"/>
          <p:cNvCxnSpPr>
            <a:stCxn id="15" idx="4"/>
          </p:cNvCxnSpPr>
          <p:nvPr/>
        </p:nvCxnSpPr>
        <p:spPr>
          <a:xfrm>
            <a:off x="7887732" y="4344424"/>
            <a:ext cx="0" cy="31993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123673" y="3726426"/>
            <a:ext cx="314329" cy="314329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34"/>
          <p:cNvCxnSpPr>
            <a:stCxn id="17" idx="4"/>
          </p:cNvCxnSpPr>
          <p:nvPr/>
        </p:nvCxnSpPr>
        <p:spPr>
          <a:xfrm>
            <a:off x="5280838" y="4040755"/>
            <a:ext cx="0" cy="31993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322047" y="4645786"/>
            <a:ext cx="204643" cy="204643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连接符 40"/>
          <p:cNvCxnSpPr>
            <a:stCxn id="19" idx="4"/>
          </p:cNvCxnSpPr>
          <p:nvPr/>
        </p:nvCxnSpPr>
        <p:spPr>
          <a:xfrm>
            <a:off x="7424369" y="4850429"/>
            <a:ext cx="0" cy="267119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247797" y="3307703"/>
            <a:ext cx="204643" cy="204643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46"/>
          <p:cNvCxnSpPr>
            <a:stCxn id="21" idx="4"/>
          </p:cNvCxnSpPr>
          <p:nvPr/>
        </p:nvCxnSpPr>
        <p:spPr>
          <a:xfrm>
            <a:off x="6350119" y="3512346"/>
            <a:ext cx="0" cy="267119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467217" y="4677832"/>
            <a:ext cx="204643" cy="204643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49"/>
          <p:cNvCxnSpPr>
            <a:stCxn id="23" idx="4"/>
          </p:cNvCxnSpPr>
          <p:nvPr/>
        </p:nvCxnSpPr>
        <p:spPr>
          <a:xfrm>
            <a:off x="3569539" y="4882475"/>
            <a:ext cx="0" cy="267119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812897" y="3683273"/>
            <a:ext cx="204643" cy="204643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连接符 55"/>
          <p:cNvCxnSpPr>
            <a:stCxn id="25" idx="4"/>
          </p:cNvCxnSpPr>
          <p:nvPr/>
        </p:nvCxnSpPr>
        <p:spPr>
          <a:xfrm>
            <a:off x="8915219" y="3887916"/>
            <a:ext cx="0" cy="267119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11430" y="2247078"/>
            <a:ext cx="2262125" cy="507815"/>
          </a:xfrm>
          <a:prstGeom prst="rect">
            <a:avLst/>
          </a:prstGeom>
          <a:noFill/>
          <a:ln w="28575">
            <a:noFill/>
          </a:ln>
        </p:spPr>
        <p:txBody>
          <a:bodyPr wrap="none" lIns="91424" tIns="45712" rIns="91424" bIns="457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降低或转移运营成本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538189" y="3111208"/>
            <a:ext cx="3416288" cy="507815"/>
          </a:xfrm>
          <a:prstGeom prst="rect">
            <a:avLst/>
          </a:prstGeom>
          <a:noFill/>
          <a:ln w="28575">
            <a:noFill/>
          </a:ln>
        </p:spPr>
        <p:txBody>
          <a:bodyPr wrap="none" lIns="91424" tIns="45712" rIns="91424" bIns="457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改善患者认可度，扩大业务收入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79009" y="3262737"/>
            <a:ext cx="2723790" cy="458892"/>
          </a:xfrm>
          <a:prstGeom prst="rect">
            <a:avLst/>
          </a:prstGeom>
          <a:noFill/>
          <a:ln w="28575">
            <a:noFill/>
          </a:ln>
        </p:spPr>
        <p:txBody>
          <a:bodyPr wrap="none" lIns="91424" tIns="45712" rIns="91424" bIns="457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降低用药安全相关的成本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836944" y="4197693"/>
            <a:ext cx="2954623" cy="458892"/>
          </a:xfrm>
          <a:prstGeom prst="rect">
            <a:avLst/>
          </a:prstGeom>
          <a:noFill/>
          <a:ln w="28575">
            <a:noFill/>
          </a:ln>
        </p:spPr>
        <p:txBody>
          <a:bodyPr wrap="none" lIns="91424" tIns="45712" rIns="91424" bIns="457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为药学服务收费做业务准备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108363" y="526471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业务背景 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— </a:t>
            </a:r>
            <a:r>
              <a:rPr lang="zh-CN" altLang="en-US" sz="2400" b="1" dirty="0">
                <a:solidFill>
                  <a:srgbClr val="007DDA"/>
                </a:solidFill>
              </a:rPr>
              <a:t>医院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需求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322" y="4515766"/>
            <a:ext cx="34163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精细化管理，提升医院管理水平</a:t>
            </a:r>
          </a:p>
        </p:txBody>
      </p:sp>
    </p:spTree>
    <p:extLst>
      <p:ext uri="{BB962C8B-B14F-4D97-AF65-F5344CB8AC3E}">
        <p14:creationId xmlns:p14="http://schemas.microsoft.com/office/powerpoint/2010/main" val="6584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8363" y="526471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业务背景 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供应商需求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 rot="19747294" flipH="1">
            <a:off x="3647321" y="2145195"/>
            <a:ext cx="905279" cy="90527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rgbClr val="10315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flipH="1">
            <a:off x="2106708" y="2747485"/>
            <a:ext cx="1117525" cy="111752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rgbClr val="103154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rot="19498993" flipH="1">
            <a:off x="2751749" y="2076081"/>
            <a:ext cx="394921" cy="39492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rgbClr val="103154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rot="1719657" flipH="1">
            <a:off x="2674186" y="4590440"/>
            <a:ext cx="828630" cy="82863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rgbClr val="103154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1418744" flipH="1">
            <a:off x="1853399" y="4231073"/>
            <a:ext cx="603619" cy="6036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rgbClr val="10315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608903" flipH="1">
            <a:off x="3511879" y="3171108"/>
            <a:ext cx="1546291" cy="154629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rgbClr val="103154"/>
              </a:solidFill>
            </a:endParaRPr>
          </a:p>
        </p:txBody>
      </p:sp>
      <p:cxnSp>
        <p:nvCxnSpPr>
          <p:cNvPr id="9" name="直线连接符 14"/>
          <p:cNvCxnSpPr>
            <a:stCxn id="5" idx="5"/>
            <a:endCxn id="4" idx="0"/>
          </p:cNvCxnSpPr>
          <p:nvPr/>
        </p:nvCxnSpPr>
        <p:spPr>
          <a:xfrm flipH="1">
            <a:off x="2665470" y="2468012"/>
            <a:ext cx="249508" cy="279473"/>
          </a:xfrm>
          <a:prstGeom prst="line">
            <a:avLst/>
          </a:prstGeom>
          <a:ln w="12700" cmpd="sng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23"/>
          <p:cNvCxnSpPr/>
          <p:nvPr/>
        </p:nvCxnSpPr>
        <p:spPr>
          <a:xfrm flipH="1" flipV="1">
            <a:off x="2236684" y="4663418"/>
            <a:ext cx="609586" cy="134154"/>
          </a:xfrm>
          <a:prstGeom prst="line">
            <a:avLst/>
          </a:prstGeom>
          <a:ln w="12700" cmpd="sng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55"/>
          <p:cNvCxnSpPr>
            <a:stCxn id="8" idx="4"/>
            <a:endCxn id="6" idx="1"/>
          </p:cNvCxnSpPr>
          <p:nvPr/>
        </p:nvCxnSpPr>
        <p:spPr>
          <a:xfrm flipH="1">
            <a:off x="3486083" y="4705303"/>
            <a:ext cx="662714" cy="182897"/>
          </a:xfrm>
          <a:prstGeom prst="line">
            <a:avLst/>
          </a:prstGeom>
          <a:ln w="12700" cmpd="sng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8"/>
          <p:cNvCxnSpPr>
            <a:stCxn id="8" idx="0"/>
            <a:endCxn id="3" idx="4"/>
          </p:cNvCxnSpPr>
          <p:nvPr/>
        </p:nvCxnSpPr>
        <p:spPr>
          <a:xfrm flipH="1" flipV="1">
            <a:off x="4332263" y="2986316"/>
            <a:ext cx="88988" cy="196888"/>
          </a:xfrm>
          <a:prstGeom prst="line">
            <a:avLst/>
          </a:prstGeom>
          <a:ln w="12700" cmpd="sng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95704" y="1900503"/>
            <a:ext cx="216000" cy="57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95704" y="2990480"/>
            <a:ext cx="216000" cy="57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395704" y="4080457"/>
            <a:ext cx="216000" cy="57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线连接符 55"/>
          <p:cNvCxnSpPr>
            <a:stCxn id="3" idx="6"/>
          </p:cNvCxnSpPr>
          <p:nvPr/>
        </p:nvCxnSpPr>
        <p:spPr>
          <a:xfrm flipH="1">
            <a:off x="3224233" y="2830138"/>
            <a:ext cx="487246" cy="290980"/>
          </a:xfrm>
          <a:prstGeom prst="line">
            <a:avLst/>
          </a:prstGeom>
          <a:ln w="12700" cmpd="sng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 Same Side Corner Rectangle 41"/>
          <p:cNvSpPr/>
          <p:nvPr/>
        </p:nvSpPr>
        <p:spPr>
          <a:xfrm rot="5400000" flipH="1">
            <a:off x="7833961" y="758727"/>
            <a:ext cx="576000" cy="2842570"/>
          </a:xfrm>
          <a:prstGeom prst="round2SameRect">
            <a:avLst>
              <a:gd name="adj1" fmla="val 11379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低院内损耗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 Same Side Corner Rectangle 43"/>
          <p:cNvSpPr/>
          <p:nvPr/>
        </p:nvSpPr>
        <p:spPr>
          <a:xfrm rot="5400000" flipH="1">
            <a:off x="7833962" y="1849344"/>
            <a:ext cx="576000" cy="2842571"/>
          </a:xfrm>
          <a:prstGeom prst="round2SameRect">
            <a:avLst>
              <a:gd name="adj1" fmla="val 11379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缩短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结算周期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ound Same Side Corner Rectangle 57"/>
          <p:cNvSpPr/>
          <p:nvPr/>
        </p:nvSpPr>
        <p:spPr>
          <a:xfrm rot="5400000" flipH="1">
            <a:off x="7833962" y="2939962"/>
            <a:ext cx="576000" cy="2842572"/>
          </a:xfrm>
          <a:prstGeom prst="round2SameRect">
            <a:avLst>
              <a:gd name="adj1" fmla="val 13650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加快药品周转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 Same Side Corner Rectangle 60"/>
          <p:cNvSpPr/>
          <p:nvPr/>
        </p:nvSpPr>
        <p:spPr>
          <a:xfrm rot="5400000" flipH="1">
            <a:off x="7833960" y="4030581"/>
            <a:ext cx="576000" cy="2842568"/>
          </a:xfrm>
          <a:prstGeom prst="round2SameRect">
            <a:avLst>
              <a:gd name="adj1" fmla="val 11379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障竞争公平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95704" y="5170434"/>
            <a:ext cx="216000" cy="57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8363" y="526471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业务背景 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业务焦点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057374" y="1522031"/>
            <a:ext cx="2025915" cy="1194148"/>
          </a:xfrm>
          <a:custGeom>
            <a:avLst/>
            <a:gdLst>
              <a:gd name="T0" fmla="*/ 579995 w 798"/>
              <a:gd name="T1" fmla="*/ 631863 h 470"/>
              <a:gd name="T2" fmla="*/ 659537 w 798"/>
              <a:gd name="T3" fmla="*/ 779463 h 470"/>
              <a:gd name="T4" fmla="*/ 737422 w 798"/>
              <a:gd name="T5" fmla="*/ 631863 h 470"/>
              <a:gd name="T6" fmla="*/ 1045648 w 798"/>
              <a:gd name="T7" fmla="*/ 728052 h 470"/>
              <a:gd name="T8" fmla="*/ 1322388 w 798"/>
              <a:gd name="T9" fmla="*/ 230522 h 470"/>
              <a:gd name="T10" fmla="*/ 0 w 798"/>
              <a:gd name="T11" fmla="*/ 227205 h 470"/>
              <a:gd name="T12" fmla="*/ 275083 w 798"/>
              <a:gd name="T13" fmla="*/ 726393 h 470"/>
              <a:gd name="T14" fmla="*/ 579995 w 798"/>
              <a:gd name="T15" fmla="*/ 631863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70">
                <a:moveTo>
                  <a:pt x="350" y="381"/>
                </a:moveTo>
                <a:cubicBezTo>
                  <a:pt x="398" y="470"/>
                  <a:pt x="398" y="470"/>
                  <a:pt x="398" y="470"/>
                </a:cubicBezTo>
                <a:cubicBezTo>
                  <a:pt x="445" y="381"/>
                  <a:pt x="445" y="381"/>
                  <a:pt x="445" y="381"/>
                </a:cubicBezTo>
                <a:cubicBezTo>
                  <a:pt x="512" y="388"/>
                  <a:pt x="575" y="408"/>
                  <a:pt x="631" y="439"/>
                </a:cubicBezTo>
                <a:cubicBezTo>
                  <a:pt x="798" y="139"/>
                  <a:pt x="798" y="139"/>
                  <a:pt x="798" y="139"/>
                </a:cubicBezTo>
                <a:cubicBezTo>
                  <a:pt x="550" y="1"/>
                  <a:pt x="249" y="0"/>
                  <a:pt x="0" y="137"/>
                </a:cubicBezTo>
                <a:cubicBezTo>
                  <a:pt x="166" y="438"/>
                  <a:pt x="166" y="438"/>
                  <a:pt x="166" y="438"/>
                </a:cubicBezTo>
                <a:cubicBezTo>
                  <a:pt x="222" y="407"/>
                  <a:pt x="284" y="387"/>
                  <a:pt x="350" y="38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5035482" y="4693453"/>
            <a:ext cx="2025916" cy="1189284"/>
          </a:xfrm>
          <a:custGeom>
            <a:avLst/>
            <a:gdLst>
              <a:gd name="T0" fmla="*/ 594909 w 798"/>
              <a:gd name="T1" fmla="*/ 144310 h 468"/>
              <a:gd name="T2" fmla="*/ 672794 w 798"/>
              <a:gd name="T3" fmla="*/ 0 h 468"/>
              <a:gd name="T4" fmla="*/ 747365 w 798"/>
              <a:gd name="T5" fmla="*/ 144310 h 468"/>
              <a:gd name="T6" fmla="*/ 1050619 w 798"/>
              <a:gd name="T7" fmla="*/ 51421 h 468"/>
              <a:gd name="T8" fmla="*/ 1322388 w 798"/>
              <a:gd name="T9" fmla="*/ 552359 h 468"/>
              <a:gd name="T10" fmla="*/ 0 w 798"/>
              <a:gd name="T11" fmla="*/ 539089 h 468"/>
              <a:gd name="T12" fmla="*/ 280055 w 798"/>
              <a:gd name="T13" fmla="*/ 43127 h 468"/>
              <a:gd name="T14" fmla="*/ 594909 w 798"/>
              <a:gd name="T15" fmla="*/ 144310 h 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68">
                <a:moveTo>
                  <a:pt x="359" y="87"/>
                </a:moveTo>
                <a:cubicBezTo>
                  <a:pt x="406" y="0"/>
                  <a:pt x="406" y="0"/>
                  <a:pt x="406" y="0"/>
                </a:cubicBezTo>
                <a:cubicBezTo>
                  <a:pt x="451" y="87"/>
                  <a:pt x="451" y="87"/>
                  <a:pt x="451" y="87"/>
                </a:cubicBezTo>
                <a:cubicBezTo>
                  <a:pt x="517" y="80"/>
                  <a:pt x="579" y="61"/>
                  <a:pt x="634" y="31"/>
                </a:cubicBezTo>
                <a:cubicBezTo>
                  <a:pt x="798" y="333"/>
                  <a:pt x="798" y="333"/>
                  <a:pt x="798" y="333"/>
                </a:cubicBezTo>
                <a:cubicBezTo>
                  <a:pt x="548" y="468"/>
                  <a:pt x="246" y="465"/>
                  <a:pt x="0" y="325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226" y="59"/>
                  <a:pt x="291" y="80"/>
                  <a:pt x="359" y="8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8" name="Freeform 7"/>
          <p:cNvSpPr>
            <a:spLocks/>
          </p:cNvSpPr>
          <p:nvPr/>
        </p:nvSpPr>
        <p:spPr bwMode="auto">
          <a:xfrm>
            <a:off x="3975100" y="3713328"/>
            <a:ext cx="1454379" cy="1770548"/>
          </a:xfrm>
          <a:custGeom>
            <a:avLst/>
            <a:gdLst>
              <a:gd name="T0" fmla="*/ 644481 w 573"/>
              <a:gd name="T1" fmla="*/ 328305 h 697"/>
              <a:gd name="T2" fmla="*/ 806843 w 573"/>
              <a:gd name="T3" fmla="*/ 321673 h 697"/>
              <a:gd name="T4" fmla="*/ 722349 w 573"/>
              <a:gd name="T5" fmla="*/ 459295 h 697"/>
              <a:gd name="T6" fmla="*/ 949325 w 573"/>
              <a:gd name="T7" fmla="*/ 669875 h 697"/>
              <a:gd name="T8" fmla="*/ 652764 w 573"/>
              <a:gd name="T9" fmla="*/ 1155700 h 697"/>
              <a:gd name="T10" fmla="*/ 0 w 573"/>
              <a:gd name="T11" fmla="*/ 4974 h 697"/>
              <a:gd name="T12" fmla="*/ 569926 w 573"/>
              <a:gd name="T13" fmla="*/ 0 h 697"/>
              <a:gd name="T14" fmla="*/ 644481 w 573"/>
              <a:gd name="T15" fmla="*/ 32830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3" h="697">
                <a:moveTo>
                  <a:pt x="389" y="198"/>
                </a:moveTo>
                <a:cubicBezTo>
                  <a:pt x="487" y="194"/>
                  <a:pt x="487" y="194"/>
                  <a:pt x="487" y="194"/>
                </a:cubicBezTo>
                <a:cubicBezTo>
                  <a:pt x="436" y="277"/>
                  <a:pt x="436" y="277"/>
                  <a:pt x="436" y="277"/>
                </a:cubicBezTo>
                <a:cubicBezTo>
                  <a:pt x="473" y="328"/>
                  <a:pt x="520" y="371"/>
                  <a:pt x="573" y="404"/>
                </a:cubicBezTo>
                <a:cubicBezTo>
                  <a:pt x="394" y="697"/>
                  <a:pt x="394" y="697"/>
                  <a:pt x="394" y="697"/>
                </a:cubicBezTo>
                <a:cubicBezTo>
                  <a:pt x="152" y="549"/>
                  <a:pt x="3" y="287"/>
                  <a:pt x="0" y="3"/>
                </a:cubicBezTo>
                <a:cubicBezTo>
                  <a:pt x="344" y="0"/>
                  <a:pt x="344" y="0"/>
                  <a:pt x="344" y="0"/>
                </a:cubicBezTo>
                <a:cubicBezTo>
                  <a:pt x="345" y="71"/>
                  <a:pt x="361" y="138"/>
                  <a:pt x="389" y="19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3977534" y="1906298"/>
            <a:ext cx="1464107" cy="1770548"/>
          </a:xfrm>
          <a:custGeom>
            <a:avLst/>
            <a:gdLst>
              <a:gd name="T0" fmla="*/ 698951 w 577"/>
              <a:gd name="T1" fmla="*/ 734541 h 697"/>
              <a:gd name="T2" fmla="*/ 790047 w 577"/>
              <a:gd name="T3" fmla="*/ 868848 h 697"/>
              <a:gd name="T4" fmla="*/ 627731 w 577"/>
              <a:gd name="T5" fmla="*/ 868848 h 697"/>
              <a:gd name="T6" fmla="*/ 568105 w 577"/>
              <a:gd name="T7" fmla="*/ 1155700 h 697"/>
              <a:gd name="T8" fmla="*/ 0 w 577"/>
              <a:gd name="T9" fmla="*/ 1142435 h 697"/>
              <a:gd name="T10" fmla="*/ 665826 w 577"/>
              <a:gd name="T11" fmla="*/ 0 h 697"/>
              <a:gd name="T12" fmla="*/ 955675 w 577"/>
              <a:gd name="T13" fmla="*/ 489141 h 697"/>
              <a:gd name="T14" fmla="*/ 698951 w 577"/>
              <a:gd name="T15" fmla="*/ 73454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422" y="443"/>
                </a:moveTo>
                <a:cubicBezTo>
                  <a:pt x="477" y="524"/>
                  <a:pt x="477" y="524"/>
                  <a:pt x="477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57" y="578"/>
                  <a:pt x="344" y="636"/>
                  <a:pt x="343" y="697"/>
                </a:cubicBezTo>
                <a:cubicBezTo>
                  <a:pt x="0" y="689"/>
                  <a:pt x="0" y="689"/>
                  <a:pt x="0" y="689"/>
                </a:cubicBezTo>
                <a:cubicBezTo>
                  <a:pt x="6" y="406"/>
                  <a:pt x="158" y="145"/>
                  <a:pt x="402" y="0"/>
                </a:cubicBezTo>
                <a:cubicBezTo>
                  <a:pt x="577" y="295"/>
                  <a:pt x="577" y="295"/>
                  <a:pt x="577" y="295"/>
                </a:cubicBezTo>
                <a:cubicBezTo>
                  <a:pt x="515" y="332"/>
                  <a:pt x="462" y="383"/>
                  <a:pt x="422" y="44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0" name="Freeform 9"/>
          <p:cNvSpPr>
            <a:spLocks/>
          </p:cNvSpPr>
          <p:nvPr/>
        </p:nvSpPr>
        <p:spPr bwMode="auto">
          <a:xfrm>
            <a:off x="6689293" y="3727920"/>
            <a:ext cx="1464107" cy="1770548"/>
          </a:xfrm>
          <a:custGeom>
            <a:avLst/>
            <a:gdLst>
              <a:gd name="T0" fmla="*/ 256724 w 577"/>
              <a:gd name="T1" fmla="*/ 419501 h 697"/>
              <a:gd name="T2" fmla="*/ 165628 w 577"/>
              <a:gd name="T3" fmla="*/ 285194 h 697"/>
              <a:gd name="T4" fmla="*/ 327944 w 577"/>
              <a:gd name="T5" fmla="*/ 285194 h 697"/>
              <a:gd name="T6" fmla="*/ 387570 w 577"/>
              <a:gd name="T7" fmla="*/ 0 h 697"/>
              <a:gd name="T8" fmla="*/ 955675 w 577"/>
              <a:gd name="T9" fmla="*/ 11607 h 697"/>
              <a:gd name="T10" fmla="*/ 289849 w 577"/>
              <a:gd name="T11" fmla="*/ 1155700 h 697"/>
              <a:gd name="T12" fmla="*/ 0 w 577"/>
              <a:gd name="T13" fmla="*/ 664901 h 697"/>
              <a:gd name="T14" fmla="*/ 256724 w 577"/>
              <a:gd name="T15" fmla="*/ 41950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155" y="253"/>
                </a:moveTo>
                <a:cubicBezTo>
                  <a:pt x="100" y="172"/>
                  <a:pt x="100" y="172"/>
                  <a:pt x="100" y="172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20" y="119"/>
                  <a:pt x="233" y="61"/>
                  <a:pt x="234" y="0"/>
                </a:cubicBezTo>
                <a:cubicBezTo>
                  <a:pt x="577" y="7"/>
                  <a:pt x="577" y="7"/>
                  <a:pt x="577" y="7"/>
                </a:cubicBezTo>
                <a:cubicBezTo>
                  <a:pt x="571" y="291"/>
                  <a:pt x="419" y="551"/>
                  <a:pt x="175" y="697"/>
                </a:cubicBezTo>
                <a:cubicBezTo>
                  <a:pt x="0" y="401"/>
                  <a:pt x="0" y="401"/>
                  <a:pt x="0" y="401"/>
                </a:cubicBezTo>
                <a:cubicBezTo>
                  <a:pt x="62" y="364"/>
                  <a:pt x="115" y="314"/>
                  <a:pt x="155" y="25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1" name="Freeform 10"/>
          <p:cNvSpPr>
            <a:spLocks/>
          </p:cNvSpPr>
          <p:nvPr/>
        </p:nvSpPr>
        <p:spPr bwMode="auto">
          <a:xfrm>
            <a:off x="6696589" y="1916028"/>
            <a:ext cx="1456810" cy="1770548"/>
          </a:xfrm>
          <a:custGeom>
            <a:avLst/>
            <a:gdLst>
              <a:gd name="T0" fmla="*/ 0 w 574"/>
              <a:gd name="T1" fmla="*/ 485825 h 697"/>
              <a:gd name="T2" fmla="*/ 294882 w 574"/>
              <a:gd name="T3" fmla="*/ 0 h 697"/>
              <a:gd name="T4" fmla="*/ 950913 w 574"/>
              <a:gd name="T5" fmla="*/ 1147409 h 697"/>
              <a:gd name="T6" fmla="*/ 382685 w 574"/>
              <a:gd name="T7" fmla="*/ 1155700 h 697"/>
              <a:gd name="T8" fmla="*/ 314762 w 574"/>
              <a:gd name="T9" fmla="*/ 842318 h 697"/>
              <a:gd name="T10" fmla="*/ 150755 w 574"/>
              <a:gd name="T11" fmla="*/ 847292 h 697"/>
              <a:gd name="T12" fmla="*/ 238557 w 574"/>
              <a:gd name="T13" fmla="*/ 709669 h 697"/>
              <a:gd name="T14" fmla="*/ 0 w 574"/>
              <a:gd name="T15" fmla="*/ 48582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4" h="697">
                <a:moveTo>
                  <a:pt x="0" y="293"/>
                </a:moveTo>
                <a:cubicBezTo>
                  <a:pt x="178" y="0"/>
                  <a:pt x="178" y="0"/>
                  <a:pt x="178" y="0"/>
                </a:cubicBezTo>
                <a:cubicBezTo>
                  <a:pt x="421" y="147"/>
                  <a:pt x="571" y="409"/>
                  <a:pt x="574" y="692"/>
                </a:cubicBezTo>
                <a:cubicBezTo>
                  <a:pt x="231" y="697"/>
                  <a:pt x="231" y="697"/>
                  <a:pt x="231" y="697"/>
                </a:cubicBezTo>
                <a:cubicBezTo>
                  <a:pt x="230" y="630"/>
                  <a:pt x="215" y="566"/>
                  <a:pt x="190" y="508"/>
                </a:cubicBezTo>
                <a:cubicBezTo>
                  <a:pt x="91" y="511"/>
                  <a:pt x="91" y="511"/>
                  <a:pt x="91" y="511"/>
                </a:cubicBezTo>
                <a:cubicBezTo>
                  <a:pt x="144" y="428"/>
                  <a:pt x="144" y="428"/>
                  <a:pt x="144" y="428"/>
                </a:cubicBezTo>
                <a:cubicBezTo>
                  <a:pt x="106" y="374"/>
                  <a:pt x="57" y="328"/>
                  <a:pt x="0" y="29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4341666" y="4199244"/>
            <a:ext cx="701337" cy="570696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66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69" name="Freeform 55"/>
          <p:cNvSpPr>
            <a:spLocks noEditPoints="1"/>
          </p:cNvSpPr>
          <p:nvPr/>
        </p:nvSpPr>
        <p:spPr bwMode="auto">
          <a:xfrm>
            <a:off x="5760240" y="5026646"/>
            <a:ext cx="603154" cy="629906"/>
          </a:xfrm>
          <a:custGeom>
            <a:avLst/>
            <a:gdLst>
              <a:gd name="T0" fmla="*/ 253757 w 129"/>
              <a:gd name="T1" fmla="*/ 281274 h 135"/>
              <a:gd name="T2" fmla="*/ 388279 w 129"/>
              <a:gd name="T3" fmla="*/ 79490 h 135"/>
              <a:gd name="T4" fmla="*/ 388279 w 129"/>
              <a:gd name="T5" fmla="*/ 64204 h 135"/>
              <a:gd name="T6" fmla="*/ 357706 w 129"/>
              <a:gd name="T7" fmla="*/ 30573 h 135"/>
              <a:gd name="T8" fmla="*/ 342420 w 129"/>
              <a:gd name="T9" fmla="*/ 30573 h 135"/>
              <a:gd name="T10" fmla="*/ 327133 w 129"/>
              <a:gd name="T11" fmla="*/ 48917 h 135"/>
              <a:gd name="T12" fmla="*/ 308789 w 129"/>
              <a:gd name="T13" fmla="*/ 48917 h 135"/>
              <a:gd name="T14" fmla="*/ 308789 w 129"/>
              <a:gd name="T15" fmla="*/ 0 h 135"/>
              <a:gd name="T16" fmla="*/ 82548 w 129"/>
              <a:gd name="T17" fmla="*/ 0 h 135"/>
              <a:gd name="T18" fmla="*/ 82548 w 129"/>
              <a:gd name="T19" fmla="*/ 48917 h 135"/>
              <a:gd name="T20" fmla="*/ 67261 w 129"/>
              <a:gd name="T21" fmla="*/ 48917 h 135"/>
              <a:gd name="T22" fmla="*/ 51974 w 129"/>
              <a:gd name="T23" fmla="*/ 30573 h 135"/>
              <a:gd name="T24" fmla="*/ 36688 w 129"/>
              <a:gd name="T25" fmla="*/ 30573 h 135"/>
              <a:gd name="T26" fmla="*/ 3057 w 129"/>
              <a:gd name="T27" fmla="*/ 64204 h 135"/>
              <a:gd name="T28" fmla="*/ 3057 w 129"/>
              <a:gd name="T29" fmla="*/ 79490 h 135"/>
              <a:gd name="T30" fmla="*/ 140637 w 129"/>
              <a:gd name="T31" fmla="*/ 281274 h 135"/>
              <a:gd name="T32" fmla="*/ 180382 w 129"/>
              <a:gd name="T33" fmla="*/ 299618 h 135"/>
              <a:gd name="T34" fmla="*/ 180382 w 129"/>
              <a:gd name="T35" fmla="*/ 314905 h 135"/>
              <a:gd name="T36" fmla="*/ 165095 w 129"/>
              <a:gd name="T37" fmla="*/ 324077 h 135"/>
              <a:gd name="T38" fmla="*/ 180382 w 129"/>
              <a:gd name="T39" fmla="*/ 330191 h 135"/>
              <a:gd name="T40" fmla="*/ 180382 w 129"/>
              <a:gd name="T41" fmla="*/ 348535 h 135"/>
              <a:gd name="T42" fmla="*/ 165095 w 129"/>
              <a:gd name="T43" fmla="*/ 363822 h 135"/>
              <a:gd name="T44" fmla="*/ 146751 w 129"/>
              <a:gd name="T45" fmla="*/ 379108 h 135"/>
              <a:gd name="T46" fmla="*/ 131465 w 129"/>
              <a:gd name="T47" fmla="*/ 394395 h 135"/>
              <a:gd name="T48" fmla="*/ 149809 w 129"/>
              <a:gd name="T49" fmla="*/ 412739 h 135"/>
              <a:gd name="T50" fmla="*/ 244585 w 129"/>
              <a:gd name="T51" fmla="*/ 412739 h 135"/>
              <a:gd name="T52" fmla="*/ 259872 w 129"/>
              <a:gd name="T53" fmla="*/ 394395 h 135"/>
              <a:gd name="T54" fmla="*/ 244585 w 129"/>
              <a:gd name="T55" fmla="*/ 379108 h 135"/>
              <a:gd name="T56" fmla="*/ 226242 w 129"/>
              <a:gd name="T57" fmla="*/ 363822 h 135"/>
              <a:gd name="T58" fmla="*/ 210955 w 129"/>
              <a:gd name="T59" fmla="*/ 348535 h 135"/>
              <a:gd name="T60" fmla="*/ 210955 w 129"/>
              <a:gd name="T61" fmla="*/ 330191 h 135"/>
              <a:gd name="T62" fmla="*/ 229299 w 129"/>
              <a:gd name="T63" fmla="*/ 324077 h 135"/>
              <a:gd name="T64" fmla="*/ 210955 w 129"/>
              <a:gd name="T65" fmla="*/ 314905 h 135"/>
              <a:gd name="T66" fmla="*/ 210955 w 129"/>
              <a:gd name="T67" fmla="*/ 299618 h 135"/>
              <a:gd name="T68" fmla="*/ 253757 w 129"/>
              <a:gd name="T69" fmla="*/ 281274 h 135"/>
              <a:gd name="T70" fmla="*/ 308789 w 129"/>
              <a:gd name="T71" fmla="*/ 64204 h 135"/>
              <a:gd name="T72" fmla="*/ 327133 w 129"/>
              <a:gd name="T73" fmla="*/ 64204 h 135"/>
              <a:gd name="T74" fmla="*/ 342420 w 129"/>
              <a:gd name="T75" fmla="*/ 48917 h 135"/>
              <a:gd name="T76" fmla="*/ 357706 w 129"/>
              <a:gd name="T77" fmla="*/ 64204 h 135"/>
              <a:gd name="T78" fmla="*/ 357706 w 129"/>
              <a:gd name="T79" fmla="*/ 79490 h 135"/>
              <a:gd name="T80" fmla="*/ 278216 w 129"/>
              <a:gd name="T81" fmla="*/ 217070 h 135"/>
              <a:gd name="T82" fmla="*/ 308789 w 129"/>
              <a:gd name="T83" fmla="*/ 64204 h 135"/>
              <a:gd name="T84" fmla="*/ 110063 w 129"/>
              <a:gd name="T85" fmla="*/ 220127 h 135"/>
              <a:gd name="T86" fmla="*/ 30573 w 129"/>
              <a:gd name="T87" fmla="*/ 82548 h 135"/>
              <a:gd name="T88" fmla="*/ 30573 w 129"/>
              <a:gd name="T89" fmla="*/ 67261 h 135"/>
              <a:gd name="T90" fmla="*/ 45860 w 129"/>
              <a:gd name="T91" fmla="*/ 51975 h 135"/>
              <a:gd name="T92" fmla="*/ 61146 w 129"/>
              <a:gd name="T93" fmla="*/ 67261 h 135"/>
              <a:gd name="T94" fmla="*/ 79490 w 129"/>
              <a:gd name="T95" fmla="*/ 67261 h 135"/>
              <a:gd name="T96" fmla="*/ 110063 w 129"/>
              <a:gd name="T97" fmla="*/ 22012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70" name="Group 25"/>
          <p:cNvGrpSpPr/>
          <p:nvPr/>
        </p:nvGrpSpPr>
        <p:grpSpPr>
          <a:xfrm>
            <a:off x="4375285" y="2656458"/>
            <a:ext cx="481769" cy="474123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71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73" name="Freeform 34"/>
          <p:cNvSpPr>
            <a:spLocks/>
          </p:cNvSpPr>
          <p:nvPr/>
        </p:nvSpPr>
        <p:spPr bwMode="auto">
          <a:xfrm>
            <a:off x="7170842" y="2655376"/>
            <a:ext cx="508304" cy="449934"/>
          </a:xfrm>
          <a:custGeom>
            <a:avLst/>
            <a:gdLst>
              <a:gd name="T0" fmla="*/ 331787 w 136"/>
              <a:gd name="T1" fmla="*/ 117317 h 120"/>
              <a:gd name="T2" fmla="*/ 165894 w 136"/>
              <a:gd name="T3" fmla="*/ 0 h 120"/>
              <a:gd name="T4" fmla="*/ 0 w 136"/>
              <a:gd name="T5" fmla="*/ 117317 h 120"/>
              <a:gd name="T6" fmla="*/ 90266 w 136"/>
              <a:gd name="T7" fmla="*/ 222413 h 120"/>
              <a:gd name="T8" fmla="*/ 53671 w 136"/>
              <a:gd name="T9" fmla="*/ 293292 h 120"/>
              <a:gd name="T10" fmla="*/ 178092 w 136"/>
              <a:gd name="T11" fmla="*/ 234634 h 120"/>
              <a:gd name="T12" fmla="*/ 331787 w 136"/>
              <a:gd name="T13" fmla="*/ 117317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74" name="Group 28"/>
          <p:cNvGrpSpPr/>
          <p:nvPr/>
        </p:nvGrpSpPr>
        <p:grpSpPr>
          <a:xfrm>
            <a:off x="7266577" y="4253759"/>
            <a:ext cx="411680" cy="516183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75" name="Freeform 80"/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81"/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82"/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79" name="Group 33"/>
          <p:cNvGrpSpPr/>
          <p:nvPr/>
        </p:nvGrpSpPr>
        <p:grpSpPr>
          <a:xfrm>
            <a:off x="5775539" y="1735246"/>
            <a:ext cx="572700" cy="645955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80" name="Freeform 147"/>
            <p:cNvSpPr>
              <a:spLocks/>
            </p:cNvSpPr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149"/>
            <p:cNvSpPr>
              <a:spLocks/>
            </p:cNvSpPr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83" name="Freeform 55"/>
          <p:cNvSpPr>
            <a:spLocks noEditPoints="1"/>
          </p:cNvSpPr>
          <p:nvPr/>
        </p:nvSpPr>
        <p:spPr bwMode="auto">
          <a:xfrm>
            <a:off x="5760240" y="5026646"/>
            <a:ext cx="603154" cy="629906"/>
          </a:xfrm>
          <a:custGeom>
            <a:avLst/>
            <a:gdLst>
              <a:gd name="T0" fmla="*/ 253757 w 129"/>
              <a:gd name="T1" fmla="*/ 281274 h 135"/>
              <a:gd name="T2" fmla="*/ 388279 w 129"/>
              <a:gd name="T3" fmla="*/ 79490 h 135"/>
              <a:gd name="T4" fmla="*/ 388279 w 129"/>
              <a:gd name="T5" fmla="*/ 64204 h 135"/>
              <a:gd name="T6" fmla="*/ 357706 w 129"/>
              <a:gd name="T7" fmla="*/ 30573 h 135"/>
              <a:gd name="T8" fmla="*/ 342420 w 129"/>
              <a:gd name="T9" fmla="*/ 30573 h 135"/>
              <a:gd name="T10" fmla="*/ 327133 w 129"/>
              <a:gd name="T11" fmla="*/ 48917 h 135"/>
              <a:gd name="T12" fmla="*/ 308789 w 129"/>
              <a:gd name="T13" fmla="*/ 48917 h 135"/>
              <a:gd name="T14" fmla="*/ 308789 w 129"/>
              <a:gd name="T15" fmla="*/ 0 h 135"/>
              <a:gd name="T16" fmla="*/ 82548 w 129"/>
              <a:gd name="T17" fmla="*/ 0 h 135"/>
              <a:gd name="T18" fmla="*/ 82548 w 129"/>
              <a:gd name="T19" fmla="*/ 48917 h 135"/>
              <a:gd name="T20" fmla="*/ 67261 w 129"/>
              <a:gd name="T21" fmla="*/ 48917 h 135"/>
              <a:gd name="T22" fmla="*/ 51974 w 129"/>
              <a:gd name="T23" fmla="*/ 30573 h 135"/>
              <a:gd name="T24" fmla="*/ 36688 w 129"/>
              <a:gd name="T25" fmla="*/ 30573 h 135"/>
              <a:gd name="T26" fmla="*/ 3057 w 129"/>
              <a:gd name="T27" fmla="*/ 64204 h 135"/>
              <a:gd name="T28" fmla="*/ 3057 w 129"/>
              <a:gd name="T29" fmla="*/ 79490 h 135"/>
              <a:gd name="T30" fmla="*/ 140637 w 129"/>
              <a:gd name="T31" fmla="*/ 281274 h 135"/>
              <a:gd name="T32" fmla="*/ 180382 w 129"/>
              <a:gd name="T33" fmla="*/ 299618 h 135"/>
              <a:gd name="T34" fmla="*/ 180382 w 129"/>
              <a:gd name="T35" fmla="*/ 314905 h 135"/>
              <a:gd name="T36" fmla="*/ 165095 w 129"/>
              <a:gd name="T37" fmla="*/ 324077 h 135"/>
              <a:gd name="T38" fmla="*/ 180382 w 129"/>
              <a:gd name="T39" fmla="*/ 330191 h 135"/>
              <a:gd name="T40" fmla="*/ 180382 w 129"/>
              <a:gd name="T41" fmla="*/ 348535 h 135"/>
              <a:gd name="T42" fmla="*/ 165095 w 129"/>
              <a:gd name="T43" fmla="*/ 363822 h 135"/>
              <a:gd name="T44" fmla="*/ 146751 w 129"/>
              <a:gd name="T45" fmla="*/ 379108 h 135"/>
              <a:gd name="T46" fmla="*/ 131465 w 129"/>
              <a:gd name="T47" fmla="*/ 394395 h 135"/>
              <a:gd name="T48" fmla="*/ 149809 w 129"/>
              <a:gd name="T49" fmla="*/ 412739 h 135"/>
              <a:gd name="T50" fmla="*/ 244585 w 129"/>
              <a:gd name="T51" fmla="*/ 412739 h 135"/>
              <a:gd name="T52" fmla="*/ 259872 w 129"/>
              <a:gd name="T53" fmla="*/ 394395 h 135"/>
              <a:gd name="T54" fmla="*/ 244585 w 129"/>
              <a:gd name="T55" fmla="*/ 379108 h 135"/>
              <a:gd name="T56" fmla="*/ 226242 w 129"/>
              <a:gd name="T57" fmla="*/ 363822 h 135"/>
              <a:gd name="T58" fmla="*/ 210955 w 129"/>
              <a:gd name="T59" fmla="*/ 348535 h 135"/>
              <a:gd name="T60" fmla="*/ 210955 w 129"/>
              <a:gd name="T61" fmla="*/ 330191 h 135"/>
              <a:gd name="T62" fmla="*/ 229299 w 129"/>
              <a:gd name="T63" fmla="*/ 324077 h 135"/>
              <a:gd name="T64" fmla="*/ 210955 w 129"/>
              <a:gd name="T65" fmla="*/ 314905 h 135"/>
              <a:gd name="T66" fmla="*/ 210955 w 129"/>
              <a:gd name="T67" fmla="*/ 299618 h 135"/>
              <a:gd name="T68" fmla="*/ 253757 w 129"/>
              <a:gd name="T69" fmla="*/ 281274 h 135"/>
              <a:gd name="T70" fmla="*/ 308789 w 129"/>
              <a:gd name="T71" fmla="*/ 64204 h 135"/>
              <a:gd name="T72" fmla="*/ 327133 w 129"/>
              <a:gd name="T73" fmla="*/ 64204 h 135"/>
              <a:gd name="T74" fmla="*/ 342420 w 129"/>
              <a:gd name="T75" fmla="*/ 48917 h 135"/>
              <a:gd name="T76" fmla="*/ 357706 w 129"/>
              <a:gd name="T77" fmla="*/ 64204 h 135"/>
              <a:gd name="T78" fmla="*/ 357706 w 129"/>
              <a:gd name="T79" fmla="*/ 79490 h 135"/>
              <a:gd name="T80" fmla="*/ 278216 w 129"/>
              <a:gd name="T81" fmla="*/ 217070 h 135"/>
              <a:gd name="T82" fmla="*/ 308789 w 129"/>
              <a:gd name="T83" fmla="*/ 64204 h 135"/>
              <a:gd name="T84" fmla="*/ 110063 w 129"/>
              <a:gd name="T85" fmla="*/ 220127 h 135"/>
              <a:gd name="T86" fmla="*/ 30573 w 129"/>
              <a:gd name="T87" fmla="*/ 82548 h 135"/>
              <a:gd name="T88" fmla="*/ 30573 w 129"/>
              <a:gd name="T89" fmla="*/ 67261 h 135"/>
              <a:gd name="T90" fmla="*/ 45860 w 129"/>
              <a:gd name="T91" fmla="*/ 51975 h 135"/>
              <a:gd name="T92" fmla="*/ 61146 w 129"/>
              <a:gd name="T93" fmla="*/ 67261 h 135"/>
              <a:gd name="T94" fmla="*/ 79490 w 129"/>
              <a:gd name="T95" fmla="*/ 67261 h 135"/>
              <a:gd name="T96" fmla="*/ 110063 w 129"/>
              <a:gd name="T97" fmla="*/ 22012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84" name="组 7"/>
          <p:cNvGrpSpPr/>
          <p:nvPr/>
        </p:nvGrpSpPr>
        <p:grpSpPr>
          <a:xfrm>
            <a:off x="5571856" y="3034019"/>
            <a:ext cx="996950" cy="1165225"/>
            <a:chOff x="4333875" y="882650"/>
            <a:chExt cx="996950" cy="1165225"/>
          </a:xfrm>
          <a:solidFill>
            <a:srgbClr val="ED7D3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86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87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88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89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0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1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2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3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4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5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6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7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98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972227" y="2033712"/>
            <a:ext cx="2911091" cy="6136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如何有效降低损耗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508181" y="3336908"/>
            <a:ext cx="2911091" cy="6136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如何提升库存精度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972227" y="4639133"/>
            <a:ext cx="2911091" cy="6136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如何提高核算效率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8281182" y="2032881"/>
            <a:ext cx="2911091" cy="6136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如何提高医院收入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8712037" y="3336908"/>
            <a:ext cx="2911091" cy="6136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如何加快药品周转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8281182" y="4639133"/>
            <a:ext cx="2911091" cy="61368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如何满足业务需求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398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60936" y="2736426"/>
            <a:ext cx="2280532" cy="2280532"/>
            <a:chOff x="1779588" y="2717359"/>
            <a:chExt cx="2280532" cy="2280532"/>
          </a:xfrm>
        </p:grpSpPr>
        <p:sp>
          <p:nvSpPr>
            <p:cNvPr id="3" name="椭圆 2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88427" y="3336466"/>
            <a:ext cx="1225550" cy="1131888"/>
            <a:chOff x="10590213" y="4900613"/>
            <a:chExt cx="1225550" cy="1131888"/>
          </a:xfrm>
          <a:solidFill>
            <a:schemeClr val="bg1"/>
          </a:solidFill>
        </p:grpSpPr>
        <p:sp>
          <p:nvSpPr>
            <p:cNvPr id="6" name="Freeform 110"/>
            <p:cNvSpPr>
              <a:spLocks noEditPoints="1"/>
            </p:cNvSpPr>
            <p:nvPr/>
          </p:nvSpPr>
          <p:spPr bwMode="auto">
            <a:xfrm>
              <a:off x="11083925" y="4900613"/>
              <a:ext cx="731838" cy="735013"/>
            </a:xfrm>
            <a:custGeom>
              <a:avLst/>
              <a:gdLst>
                <a:gd name="T0" fmla="*/ 233 w 256"/>
                <a:gd name="T1" fmla="*/ 24 h 257"/>
                <a:gd name="T2" fmla="*/ 149 w 256"/>
                <a:gd name="T3" fmla="*/ 24 h 257"/>
                <a:gd name="T4" fmla="*/ 0 w 256"/>
                <a:gd name="T5" fmla="*/ 173 h 257"/>
                <a:gd name="T6" fmla="*/ 84 w 256"/>
                <a:gd name="T7" fmla="*/ 257 h 257"/>
                <a:gd name="T8" fmla="*/ 233 w 256"/>
                <a:gd name="T9" fmla="*/ 108 h 257"/>
                <a:gd name="T10" fmla="*/ 233 w 256"/>
                <a:gd name="T11" fmla="*/ 24 h 257"/>
                <a:gd name="T12" fmla="*/ 50 w 256"/>
                <a:gd name="T13" fmla="*/ 174 h 257"/>
                <a:gd name="T14" fmla="*/ 40 w 256"/>
                <a:gd name="T15" fmla="*/ 164 h 257"/>
                <a:gd name="T16" fmla="*/ 166 w 256"/>
                <a:gd name="T17" fmla="*/ 38 h 257"/>
                <a:gd name="T18" fmla="*/ 176 w 256"/>
                <a:gd name="T19" fmla="*/ 38 h 257"/>
                <a:gd name="T20" fmla="*/ 176 w 256"/>
                <a:gd name="T21" fmla="*/ 48 h 257"/>
                <a:gd name="T22" fmla="*/ 50 w 256"/>
                <a:gd name="T23" fmla="*/ 174 h 257"/>
                <a:gd name="T24" fmla="*/ 71 w 256"/>
                <a:gd name="T25" fmla="*/ 195 h 257"/>
                <a:gd name="T26" fmla="*/ 61 w 256"/>
                <a:gd name="T27" fmla="*/ 185 h 257"/>
                <a:gd name="T28" fmla="*/ 198 w 256"/>
                <a:gd name="T29" fmla="*/ 49 h 257"/>
                <a:gd name="T30" fmla="*/ 208 w 256"/>
                <a:gd name="T31" fmla="*/ 49 h 257"/>
                <a:gd name="T32" fmla="*/ 208 w 256"/>
                <a:gd name="T33" fmla="*/ 59 h 257"/>
                <a:gd name="T34" fmla="*/ 71 w 256"/>
                <a:gd name="T35" fmla="*/ 195 h 257"/>
                <a:gd name="T36" fmla="*/ 92 w 256"/>
                <a:gd name="T37" fmla="*/ 216 h 257"/>
                <a:gd name="T38" fmla="*/ 82 w 256"/>
                <a:gd name="T39" fmla="*/ 206 h 257"/>
                <a:gd name="T40" fmla="*/ 208 w 256"/>
                <a:gd name="T41" fmla="*/ 80 h 257"/>
                <a:gd name="T42" fmla="*/ 218 w 256"/>
                <a:gd name="T43" fmla="*/ 80 h 257"/>
                <a:gd name="T44" fmla="*/ 218 w 256"/>
                <a:gd name="T45" fmla="*/ 90 h 257"/>
                <a:gd name="T46" fmla="*/ 92 w 256"/>
                <a:gd name="T47" fmla="*/ 2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6" h="257">
                  <a:moveTo>
                    <a:pt x="233" y="24"/>
                  </a:moveTo>
                  <a:cubicBezTo>
                    <a:pt x="210" y="0"/>
                    <a:pt x="172" y="0"/>
                    <a:pt x="149" y="2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56" y="85"/>
                    <a:pt x="256" y="47"/>
                    <a:pt x="233" y="24"/>
                  </a:cubicBezTo>
                  <a:close/>
                  <a:moveTo>
                    <a:pt x="50" y="174"/>
                  </a:moveTo>
                  <a:cubicBezTo>
                    <a:pt x="40" y="164"/>
                    <a:pt x="40" y="164"/>
                    <a:pt x="40" y="164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69" y="36"/>
                    <a:pt x="173" y="36"/>
                    <a:pt x="176" y="38"/>
                  </a:cubicBezTo>
                  <a:cubicBezTo>
                    <a:pt x="179" y="41"/>
                    <a:pt x="179" y="46"/>
                    <a:pt x="176" y="48"/>
                  </a:cubicBezTo>
                  <a:lnTo>
                    <a:pt x="50" y="174"/>
                  </a:lnTo>
                  <a:close/>
                  <a:moveTo>
                    <a:pt x="71" y="195"/>
                  </a:moveTo>
                  <a:cubicBezTo>
                    <a:pt x="61" y="185"/>
                    <a:pt x="61" y="185"/>
                    <a:pt x="61" y="185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200" y="46"/>
                    <a:pt x="205" y="46"/>
                    <a:pt x="208" y="49"/>
                  </a:cubicBezTo>
                  <a:cubicBezTo>
                    <a:pt x="210" y="52"/>
                    <a:pt x="210" y="56"/>
                    <a:pt x="208" y="59"/>
                  </a:cubicBezTo>
                  <a:lnTo>
                    <a:pt x="71" y="195"/>
                  </a:lnTo>
                  <a:close/>
                  <a:moveTo>
                    <a:pt x="92" y="216"/>
                  </a:moveTo>
                  <a:cubicBezTo>
                    <a:pt x="82" y="206"/>
                    <a:pt x="82" y="206"/>
                    <a:pt x="82" y="206"/>
                  </a:cubicBezTo>
                  <a:cubicBezTo>
                    <a:pt x="208" y="80"/>
                    <a:pt x="208" y="80"/>
                    <a:pt x="208" y="80"/>
                  </a:cubicBezTo>
                  <a:cubicBezTo>
                    <a:pt x="211" y="78"/>
                    <a:pt x="215" y="78"/>
                    <a:pt x="218" y="80"/>
                  </a:cubicBezTo>
                  <a:cubicBezTo>
                    <a:pt x="221" y="83"/>
                    <a:pt x="221" y="88"/>
                    <a:pt x="218" y="90"/>
                  </a:cubicBezTo>
                  <a:lnTo>
                    <a:pt x="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7" name="Freeform 111"/>
            <p:cNvSpPr>
              <a:spLocks/>
            </p:cNvSpPr>
            <p:nvPr/>
          </p:nvSpPr>
          <p:spPr bwMode="auto">
            <a:xfrm>
              <a:off x="10679113" y="5527676"/>
              <a:ext cx="504825" cy="504825"/>
            </a:xfrm>
            <a:custGeom>
              <a:avLst/>
              <a:gdLst>
                <a:gd name="T0" fmla="*/ 205 w 318"/>
                <a:gd name="T1" fmla="*/ 190 h 318"/>
                <a:gd name="T2" fmla="*/ 192 w 318"/>
                <a:gd name="T3" fmla="*/ 176 h 318"/>
                <a:gd name="T4" fmla="*/ 318 w 318"/>
                <a:gd name="T5" fmla="*/ 50 h 318"/>
                <a:gd name="T6" fmla="*/ 268 w 318"/>
                <a:gd name="T7" fmla="*/ 0 h 318"/>
                <a:gd name="T8" fmla="*/ 142 w 318"/>
                <a:gd name="T9" fmla="*/ 126 h 318"/>
                <a:gd name="T10" fmla="*/ 129 w 318"/>
                <a:gd name="T11" fmla="*/ 113 h 318"/>
                <a:gd name="T12" fmla="*/ 99 w 318"/>
                <a:gd name="T13" fmla="*/ 127 h 318"/>
                <a:gd name="T14" fmla="*/ 0 w 318"/>
                <a:gd name="T15" fmla="*/ 289 h 318"/>
                <a:gd name="T16" fmla="*/ 28 w 318"/>
                <a:gd name="T17" fmla="*/ 318 h 318"/>
                <a:gd name="T18" fmla="*/ 189 w 318"/>
                <a:gd name="T19" fmla="*/ 221 h 318"/>
                <a:gd name="T20" fmla="*/ 205 w 318"/>
                <a:gd name="T21" fmla="*/ 19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318">
                  <a:moveTo>
                    <a:pt x="205" y="190"/>
                  </a:moveTo>
                  <a:lnTo>
                    <a:pt x="192" y="176"/>
                  </a:lnTo>
                  <a:lnTo>
                    <a:pt x="318" y="50"/>
                  </a:lnTo>
                  <a:lnTo>
                    <a:pt x="268" y="0"/>
                  </a:lnTo>
                  <a:lnTo>
                    <a:pt x="142" y="126"/>
                  </a:lnTo>
                  <a:lnTo>
                    <a:pt x="129" y="113"/>
                  </a:lnTo>
                  <a:lnTo>
                    <a:pt x="99" y="127"/>
                  </a:lnTo>
                  <a:lnTo>
                    <a:pt x="0" y="289"/>
                  </a:lnTo>
                  <a:lnTo>
                    <a:pt x="28" y="318"/>
                  </a:lnTo>
                  <a:lnTo>
                    <a:pt x="189" y="221"/>
                  </a:lnTo>
                  <a:lnTo>
                    <a:pt x="205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8" name="Freeform 112"/>
            <p:cNvSpPr>
              <a:spLocks/>
            </p:cNvSpPr>
            <p:nvPr/>
          </p:nvSpPr>
          <p:spPr bwMode="auto">
            <a:xfrm>
              <a:off x="10590213" y="4911726"/>
              <a:ext cx="539750" cy="538163"/>
            </a:xfrm>
            <a:custGeom>
              <a:avLst/>
              <a:gdLst>
                <a:gd name="T0" fmla="*/ 94 w 189"/>
                <a:gd name="T1" fmla="*/ 0 h 188"/>
                <a:gd name="T2" fmla="*/ 71 w 189"/>
                <a:gd name="T3" fmla="*/ 3 h 188"/>
                <a:gd name="T4" fmla="*/ 73 w 189"/>
                <a:gd name="T5" fmla="*/ 4 h 188"/>
                <a:gd name="T6" fmla="*/ 107 w 189"/>
                <a:gd name="T7" fmla="*/ 38 h 188"/>
                <a:gd name="T8" fmla="*/ 107 w 189"/>
                <a:gd name="T9" fmla="*/ 101 h 188"/>
                <a:gd name="T10" fmla="*/ 45 w 189"/>
                <a:gd name="T11" fmla="*/ 101 h 188"/>
                <a:gd name="T12" fmla="*/ 11 w 189"/>
                <a:gd name="T13" fmla="*/ 67 h 188"/>
                <a:gd name="T14" fmla="*/ 6 w 189"/>
                <a:gd name="T15" fmla="*/ 61 h 188"/>
                <a:gd name="T16" fmla="*/ 0 w 189"/>
                <a:gd name="T17" fmla="*/ 94 h 188"/>
                <a:gd name="T18" fmla="*/ 94 w 189"/>
                <a:gd name="T19" fmla="*/ 188 h 188"/>
                <a:gd name="T20" fmla="*/ 189 w 189"/>
                <a:gd name="T21" fmla="*/ 94 h 188"/>
                <a:gd name="T22" fmla="*/ 94 w 189"/>
                <a:gd name="T2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88">
                  <a:moveTo>
                    <a:pt x="94" y="0"/>
                  </a:moveTo>
                  <a:cubicBezTo>
                    <a:pt x="86" y="0"/>
                    <a:pt x="79" y="1"/>
                    <a:pt x="71" y="3"/>
                  </a:cubicBezTo>
                  <a:cubicBezTo>
                    <a:pt x="72" y="3"/>
                    <a:pt x="73" y="4"/>
                    <a:pt x="73" y="4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25" y="56"/>
                    <a:pt x="125" y="84"/>
                    <a:pt x="107" y="101"/>
                  </a:cubicBezTo>
                  <a:cubicBezTo>
                    <a:pt x="90" y="118"/>
                    <a:pt x="62" y="118"/>
                    <a:pt x="45" y="101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5"/>
                    <a:pt x="8" y="63"/>
                    <a:pt x="6" y="61"/>
                  </a:cubicBezTo>
                  <a:cubicBezTo>
                    <a:pt x="2" y="72"/>
                    <a:pt x="0" y="8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9" y="146"/>
                    <a:pt x="189" y="94"/>
                  </a:cubicBezTo>
                  <a:cubicBezTo>
                    <a:pt x="189" y="42"/>
                    <a:pt x="146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9" name="Freeform 113"/>
            <p:cNvSpPr>
              <a:spLocks noEditPoints="1"/>
            </p:cNvSpPr>
            <p:nvPr/>
          </p:nvSpPr>
          <p:spPr bwMode="auto">
            <a:xfrm>
              <a:off x="11255375" y="5549901"/>
              <a:ext cx="485775" cy="482600"/>
            </a:xfrm>
            <a:custGeom>
              <a:avLst/>
              <a:gdLst>
                <a:gd name="T0" fmla="*/ 149 w 170"/>
                <a:gd name="T1" fmla="*/ 149 h 169"/>
                <a:gd name="T2" fmla="*/ 149 w 170"/>
                <a:gd name="T3" fmla="*/ 75 h 169"/>
                <a:gd name="T4" fmla="*/ 74 w 170"/>
                <a:gd name="T5" fmla="*/ 0 h 169"/>
                <a:gd name="T6" fmla="*/ 0 w 170"/>
                <a:gd name="T7" fmla="*/ 74 h 169"/>
                <a:gd name="T8" fmla="*/ 75 w 170"/>
                <a:gd name="T9" fmla="*/ 149 h 169"/>
                <a:gd name="T10" fmla="*/ 149 w 170"/>
                <a:gd name="T11" fmla="*/ 149 h 169"/>
                <a:gd name="T12" fmla="*/ 99 w 170"/>
                <a:gd name="T13" fmla="*/ 99 h 169"/>
                <a:gd name="T14" fmla="*/ 130 w 170"/>
                <a:gd name="T15" fmla="*/ 99 h 169"/>
                <a:gd name="T16" fmla="*/ 130 w 170"/>
                <a:gd name="T17" fmla="*/ 129 h 169"/>
                <a:gd name="T18" fmla="*/ 99 w 170"/>
                <a:gd name="T19" fmla="*/ 129 h 169"/>
                <a:gd name="T20" fmla="*/ 99 w 170"/>
                <a:gd name="T21" fmla="*/ 9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69">
                  <a:moveTo>
                    <a:pt x="149" y="149"/>
                  </a:moveTo>
                  <a:cubicBezTo>
                    <a:pt x="170" y="129"/>
                    <a:pt x="170" y="95"/>
                    <a:pt x="149" y="7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96" y="169"/>
                    <a:pt x="129" y="169"/>
                    <a:pt x="149" y="149"/>
                  </a:cubicBezTo>
                  <a:close/>
                  <a:moveTo>
                    <a:pt x="99" y="99"/>
                  </a:moveTo>
                  <a:cubicBezTo>
                    <a:pt x="107" y="90"/>
                    <a:pt x="121" y="90"/>
                    <a:pt x="130" y="99"/>
                  </a:cubicBezTo>
                  <a:cubicBezTo>
                    <a:pt x="138" y="107"/>
                    <a:pt x="138" y="121"/>
                    <a:pt x="130" y="129"/>
                  </a:cubicBezTo>
                  <a:cubicBezTo>
                    <a:pt x="121" y="138"/>
                    <a:pt x="107" y="138"/>
                    <a:pt x="99" y="129"/>
                  </a:cubicBezTo>
                  <a:cubicBezTo>
                    <a:pt x="91" y="121"/>
                    <a:pt x="91" y="107"/>
                    <a:pt x="9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2786658" y="1429555"/>
            <a:ext cx="8028000" cy="576000"/>
          </a:xfrm>
          <a:custGeom>
            <a:avLst/>
            <a:gdLst>
              <a:gd name="connsiteX0" fmla="*/ 115537 w 693208"/>
              <a:gd name="connsiteY0" fmla="*/ 0 h 5047226"/>
              <a:gd name="connsiteX1" fmla="*/ 577671 w 693208"/>
              <a:gd name="connsiteY1" fmla="*/ 0 h 5047226"/>
              <a:gd name="connsiteX2" fmla="*/ 693208 w 693208"/>
              <a:gd name="connsiteY2" fmla="*/ 115537 h 5047226"/>
              <a:gd name="connsiteX3" fmla="*/ 693208 w 693208"/>
              <a:gd name="connsiteY3" fmla="*/ 5047226 h 5047226"/>
              <a:gd name="connsiteX4" fmla="*/ 693208 w 693208"/>
              <a:gd name="connsiteY4" fmla="*/ 5047226 h 5047226"/>
              <a:gd name="connsiteX5" fmla="*/ 0 w 693208"/>
              <a:gd name="connsiteY5" fmla="*/ 5047226 h 5047226"/>
              <a:gd name="connsiteX6" fmla="*/ 0 w 693208"/>
              <a:gd name="connsiteY6" fmla="*/ 5047226 h 5047226"/>
              <a:gd name="connsiteX7" fmla="*/ 0 w 693208"/>
              <a:gd name="connsiteY7" fmla="*/ 115537 h 5047226"/>
              <a:gd name="connsiteX8" fmla="*/ 115537 w 693208"/>
              <a:gd name="connsiteY8" fmla="*/ 0 h 504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047226">
                <a:moveTo>
                  <a:pt x="693208" y="841224"/>
                </a:moveTo>
                <a:lnTo>
                  <a:pt x="693208" y="4206002"/>
                </a:lnTo>
                <a:cubicBezTo>
                  <a:pt x="693208" y="4670593"/>
                  <a:pt x="686103" y="5047222"/>
                  <a:pt x="677340" y="5047222"/>
                </a:cubicBezTo>
                <a:lnTo>
                  <a:pt x="0" y="5047222"/>
                </a:lnTo>
                <a:lnTo>
                  <a:pt x="0" y="5047222"/>
                </a:lnTo>
                <a:lnTo>
                  <a:pt x="0" y="4"/>
                </a:lnTo>
                <a:lnTo>
                  <a:pt x="0" y="4"/>
                </a:lnTo>
                <a:lnTo>
                  <a:pt x="677340" y="4"/>
                </a:lnTo>
                <a:cubicBezTo>
                  <a:pt x="686103" y="4"/>
                  <a:pt x="693208" y="376633"/>
                  <a:pt x="693208" y="841224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5730" tIns="96705" rIns="159570" bIns="96705" numCol="1" spcCol="1270" anchor="ctr" anchorCtr="0">
            <a:noAutofit/>
          </a:bodyPr>
          <a:lstStyle/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实现医院运营需求</a:t>
            </a:r>
            <a:endParaRPr 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4"/>
          <p:cNvSpPr/>
          <p:nvPr/>
        </p:nvSpPr>
        <p:spPr>
          <a:xfrm>
            <a:off x="1223496" y="1429555"/>
            <a:ext cx="1332000" cy="576000"/>
          </a:xfrm>
          <a:custGeom>
            <a:avLst/>
            <a:gdLst>
              <a:gd name="connsiteX0" fmla="*/ 0 w 2839064"/>
              <a:gd name="connsiteY0" fmla="*/ 144421 h 866510"/>
              <a:gd name="connsiteX1" fmla="*/ 144421 w 2839064"/>
              <a:gd name="connsiteY1" fmla="*/ 0 h 866510"/>
              <a:gd name="connsiteX2" fmla="*/ 2694643 w 2839064"/>
              <a:gd name="connsiteY2" fmla="*/ 0 h 866510"/>
              <a:gd name="connsiteX3" fmla="*/ 2839064 w 2839064"/>
              <a:gd name="connsiteY3" fmla="*/ 144421 h 866510"/>
              <a:gd name="connsiteX4" fmla="*/ 2839064 w 2839064"/>
              <a:gd name="connsiteY4" fmla="*/ 722089 h 866510"/>
              <a:gd name="connsiteX5" fmla="*/ 2694643 w 2839064"/>
              <a:gd name="connsiteY5" fmla="*/ 866510 h 866510"/>
              <a:gd name="connsiteX6" fmla="*/ 144421 w 2839064"/>
              <a:gd name="connsiteY6" fmla="*/ 866510 h 866510"/>
              <a:gd name="connsiteX7" fmla="*/ 0 w 2839064"/>
              <a:gd name="connsiteY7" fmla="*/ 722089 h 866510"/>
              <a:gd name="connsiteX8" fmla="*/ 0 w 2839064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064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694643" y="0"/>
                </a:lnTo>
                <a:cubicBezTo>
                  <a:pt x="2774405" y="0"/>
                  <a:pt x="2839064" y="64659"/>
                  <a:pt x="2839064" y="144421"/>
                </a:cubicBezTo>
                <a:lnTo>
                  <a:pt x="2839064" y="722089"/>
                </a:lnTo>
                <a:cubicBezTo>
                  <a:pt x="2839064" y="801851"/>
                  <a:pt x="2774405" y="866510"/>
                  <a:pt x="2694643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750" tIns="128025" rIns="213750" bIns="12802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5"/>
          <p:cNvSpPr/>
          <p:nvPr/>
        </p:nvSpPr>
        <p:spPr>
          <a:xfrm>
            <a:off x="2786658" y="2339391"/>
            <a:ext cx="8028000" cy="576000"/>
          </a:xfrm>
          <a:custGeom>
            <a:avLst/>
            <a:gdLst>
              <a:gd name="connsiteX0" fmla="*/ 115537 w 693208"/>
              <a:gd name="connsiteY0" fmla="*/ 0 h 5047226"/>
              <a:gd name="connsiteX1" fmla="*/ 577671 w 693208"/>
              <a:gd name="connsiteY1" fmla="*/ 0 h 5047226"/>
              <a:gd name="connsiteX2" fmla="*/ 693208 w 693208"/>
              <a:gd name="connsiteY2" fmla="*/ 115537 h 5047226"/>
              <a:gd name="connsiteX3" fmla="*/ 693208 w 693208"/>
              <a:gd name="connsiteY3" fmla="*/ 5047226 h 5047226"/>
              <a:gd name="connsiteX4" fmla="*/ 693208 w 693208"/>
              <a:gd name="connsiteY4" fmla="*/ 5047226 h 5047226"/>
              <a:gd name="connsiteX5" fmla="*/ 0 w 693208"/>
              <a:gd name="connsiteY5" fmla="*/ 5047226 h 5047226"/>
              <a:gd name="connsiteX6" fmla="*/ 0 w 693208"/>
              <a:gd name="connsiteY6" fmla="*/ 5047226 h 5047226"/>
              <a:gd name="connsiteX7" fmla="*/ 0 w 693208"/>
              <a:gd name="connsiteY7" fmla="*/ 115537 h 5047226"/>
              <a:gd name="connsiteX8" fmla="*/ 115537 w 693208"/>
              <a:gd name="connsiteY8" fmla="*/ 0 h 504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047226">
                <a:moveTo>
                  <a:pt x="693208" y="841224"/>
                </a:moveTo>
                <a:lnTo>
                  <a:pt x="693208" y="4206002"/>
                </a:lnTo>
                <a:cubicBezTo>
                  <a:pt x="693208" y="4670593"/>
                  <a:pt x="686103" y="5047222"/>
                  <a:pt x="677340" y="5047222"/>
                </a:cubicBezTo>
                <a:lnTo>
                  <a:pt x="0" y="5047222"/>
                </a:lnTo>
                <a:lnTo>
                  <a:pt x="0" y="5047222"/>
                </a:lnTo>
                <a:lnTo>
                  <a:pt x="0" y="4"/>
                </a:lnTo>
                <a:lnTo>
                  <a:pt x="0" y="4"/>
                </a:lnTo>
                <a:lnTo>
                  <a:pt x="677340" y="4"/>
                </a:lnTo>
                <a:cubicBezTo>
                  <a:pt x="686103" y="4"/>
                  <a:pt x="693208" y="376633"/>
                  <a:pt x="693208" y="841224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5730" tIns="96705" rIns="159570" bIns="96705" numCol="1" spcCol="1270" anchor="ctr" anchorCtr="0">
            <a:noAutofit/>
          </a:bodyPr>
          <a:lstStyle/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满足供方业务诉求</a:t>
            </a:r>
            <a:endParaRPr 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1223496" y="2339391"/>
            <a:ext cx="1332000" cy="576000"/>
          </a:xfrm>
          <a:custGeom>
            <a:avLst/>
            <a:gdLst>
              <a:gd name="connsiteX0" fmla="*/ 0 w 2839064"/>
              <a:gd name="connsiteY0" fmla="*/ 144421 h 866510"/>
              <a:gd name="connsiteX1" fmla="*/ 144421 w 2839064"/>
              <a:gd name="connsiteY1" fmla="*/ 0 h 866510"/>
              <a:gd name="connsiteX2" fmla="*/ 2694643 w 2839064"/>
              <a:gd name="connsiteY2" fmla="*/ 0 h 866510"/>
              <a:gd name="connsiteX3" fmla="*/ 2839064 w 2839064"/>
              <a:gd name="connsiteY3" fmla="*/ 144421 h 866510"/>
              <a:gd name="connsiteX4" fmla="*/ 2839064 w 2839064"/>
              <a:gd name="connsiteY4" fmla="*/ 722089 h 866510"/>
              <a:gd name="connsiteX5" fmla="*/ 2694643 w 2839064"/>
              <a:gd name="connsiteY5" fmla="*/ 866510 h 866510"/>
              <a:gd name="connsiteX6" fmla="*/ 144421 w 2839064"/>
              <a:gd name="connsiteY6" fmla="*/ 866510 h 866510"/>
              <a:gd name="connsiteX7" fmla="*/ 0 w 2839064"/>
              <a:gd name="connsiteY7" fmla="*/ 722089 h 866510"/>
              <a:gd name="connsiteX8" fmla="*/ 0 w 2839064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064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694643" y="0"/>
                </a:lnTo>
                <a:cubicBezTo>
                  <a:pt x="2774405" y="0"/>
                  <a:pt x="2839064" y="64659"/>
                  <a:pt x="2839064" y="144421"/>
                </a:cubicBezTo>
                <a:lnTo>
                  <a:pt x="2839064" y="722089"/>
                </a:lnTo>
                <a:cubicBezTo>
                  <a:pt x="2839064" y="801851"/>
                  <a:pt x="2774405" y="866510"/>
                  <a:pt x="2694643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750" tIns="128025" rIns="213750" bIns="12802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/>
          <p:nvPr/>
        </p:nvSpPr>
        <p:spPr>
          <a:xfrm>
            <a:off x="2786658" y="3249227"/>
            <a:ext cx="8028000" cy="576000"/>
          </a:xfrm>
          <a:custGeom>
            <a:avLst/>
            <a:gdLst>
              <a:gd name="connsiteX0" fmla="*/ 115537 w 693208"/>
              <a:gd name="connsiteY0" fmla="*/ 0 h 5047226"/>
              <a:gd name="connsiteX1" fmla="*/ 577671 w 693208"/>
              <a:gd name="connsiteY1" fmla="*/ 0 h 5047226"/>
              <a:gd name="connsiteX2" fmla="*/ 693208 w 693208"/>
              <a:gd name="connsiteY2" fmla="*/ 115537 h 5047226"/>
              <a:gd name="connsiteX3" fmla="*/ 693208 w 693208"/>
              <a:gd name="connsiteY3" fmla="*/ 5047226 h 5047226"/>
              <a:gd name="connsiteX4" fmla="*/ 693208 w 693208"/>
              <a:gd name="connsiteY4" fmla="*/ 5047226 h 5047226"/>
              <a:gd name="connsiteX5" fmla="*/ 0 w 693208"/>
              <a:gd name="connsiteY5" fmla="*/ 5047226 h 5047226"/>
              <a:gd name="connsiteX6" fmla="*/ 0 w 693208"/>
              <a:gd name="connsiteY6" fmla="*/ 5047226 h 5047226"/>
              <a:gd name="connsiteX7" fmla="*/ 0 w 693208"/>
              <a:gd name="connsiteY7" fmla="*/ 115537 h 5047226"/>
              <a:gd name="connsiteX8" fmla="*/ 115537 w 693208"/>
              <a:gd name="connsiteY8" fmla="*/ 0 h 504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047226">
                <a:moveTo>
                  <a:pt x="693208" y="841224"/>
                </a:moveTo>
                <a:lnTo>
                  <a:pt x="693208" y="4206002"/>
                </a:lnTo>
                <a:cubicBezTo>
                  <a:pt x="693208" y="4670593"/>
                  <a:pt x="686103" y="5047222"/>
                  <a:pt x="677340" y="5047222"/>
                </a:cubicBezTo>
                <a:lnTo>
                  <a:pt x="0" y="5047222"/>
                </a:lnTo>
                <a:lnTo>
                  <a:pt x="0" y="5047222"/>
                </a:lnTo>
                <a:lnTo>
                  <a:pt x="0" y="4"/>
                </a:lnTo>
                <a:lnTo>
                  <a:pt x="0" y="4"/>
                </a:lnTo>
                <a:lnTo>
                  <a:pt x="677340" y="4"/>
                </a:lnTo>
                <a:cubicBezTo>
                  <a:pt x="686103" y="4"/>
                  <a:pt x="693208" y="376633"/>
                  <a:pt x="693208" y="841224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5730" tIns="96705" rIns="159570" bIns="96705" numCol="1" spcCol="1270" anchor="ctr" anchorCtr="0">
            <a:noAutofit/>
          </a:bodyPr>
          <a:lstStyle/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提高药事管理水平</a:t>
            </a:r>
            <a:endParaRPr 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8"/>
          <p:cNvSpPr/>
          <p:nvPr/>
        </p:nvSpPr>
        <p:spPr>
          <a:xfrm>
            <a:off x="1223496" y="3249227"/>
            <a:ext cx="1332000" cy="576000"/>
          </a:xfrm>
          <a:custGeom>
            <a:avLst/>
            <a:gdLst>
              <a:gd name="connsiteX0" fmla="*/ 0 w 2839064"/>
              <a:gd name="connsiteY0" fmla="*/ 144421 h 866510"/>
              <a:gd name="connsiteX1" fmla="*/ 144421 w 2839064"/>
              <a:gd name="connsiteY1" fmla="*/ 0 h 866510"/>
              <a:gd name="connsiteX2" fmla="*/ 2694643 w 2839064"/>
              <a:gd name="connsiteY2" fmla="*/ 0 h 866510"/>
              <a:gd name="connsiteX3" fmla="*/ 2839064 w 2839064"/>
              <a:gd name="connsiteY3" fmla="*/ 144421 h 866510"/>
              <a:gd name="connsiteX4" fmla="*/ 2839064 w 2839064"/>
              <a:gd name="connsiteY4" fmla="*/ 722089 h 866510"/>
              <a:gd name="connsiteX5" fmla="*/ 2694643 w 2839064"/>
              <a:gd name="connsiteY5" fmla="*/ 866510 h 866510"/>
              <a:gd name="connsiteX6" fmla="*/ 144421 w 2839064"/>
              <a:gd name="connsiteY6" fmla="*/ 866510 h 866510"/>
              <a:gd name="connsiteX7" fmla="*/ 0 w 2839064"/>
              <a:gd name="connsiteY7" fmla="*/ 722089 h 866510"/>
              <a:gd name="connsiteX8" fmla="*/ 0 w 2839064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064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694643" y="0"/>
                </a:lnTo>
                <a:cubicBezTo>
                  <a:pt x="2774405" y="0"/>
                  <a:pt x="2839064" y="64659"/>
                  <a:pt x="2839064" y="144421"/>
                </a:cubicBezTo>
                <a:lnTo>
                  <a:pt x="2839064" y="722089"/>
                </a:lnTo>
                <a:cubicBezTo>
                  <a:pt x="2839064" y="801851"/>
                  <a:pt x="2774405" y="866510"/>
                  <a:pt x="2694643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750" tIns="128025" rIns="213750" bIns="12802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9"/>
          <p:cNvSpPr/>
          <p:nvPr/>
        </p:nvSpPr>
        <p:spPr>
          <a:xfrm>
            <a:off x="2786658" y="4159063"/>
            <a:ext cx="8028000" cy="576000"/>
          </a:xfrm>
          <a:custGeom>
            <a:avLst/>
            <a:gdLst>
              <a:gd name="connsiteX0" fmla="*/ 115537 w 693208"/>
              <a:gd name="connsiteY0" fmla="*/ 0 h 5047226"/>
              <a:gd name="connsiteX1" fmla="*/ 577671 w 693208"/>
              <a:gd name="connsiteY1" fmla="*/ 0 h 5047226"/>
              <a:gd name="connsiteX2" fmla="*/ 693208 w 693208"/>
              <a:gd name="connsiteY2" fmla="*/ 115537 h 5047226"/>
              <a:gd name="connsiteX3" fmla="*/ 693208 w 693208"/>
              <a:gd name="connsiteY3" fmla="*/ 5047226 h 5047226"/>
              <a:gd name="connsiteX4" fmla="*/ 693208 w 693208"/>
              <a:gd name="connsiteY4" fmla="*/ 5047226 h 5047226"/>
              <a:gd name="connsiteX5" fmla="*/ 0 w 693208"/>
              <a:gd name="connsiteY5" fmla="*/ 5047226 h 5047226"/>
              <a:gd name="connsiteX6" fmla="*/ 0 w 693208"/>
              <a:gd name="connsiteY6" fmla="*/ 5047226 h 5047226"/>
              <a:gd name="connsiteX7" fmla="*/ 0 w 693208"/>
              <a:gd name="connsiteY7" fmla="*/ 115537 h 5047226"/>
              <a:gd name="connsiteX8" fmla="*/ 115537 w 693208"/>
              <a:gd name="connsiteY8" fmla="*/ 0 h 504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047226">
                <a:moveTo>
                  <a:pt x="693208" y="841224"/>
                </a:moveTo>
                <a:lnTo>
                  <a:pt x="693208" y="4206002"/>
                </a:lnTo>
                <a:cubicBezTo>
                  <a:pt x="693208" y="4670593"/>
                  <a:pt x="686103" y="5047222"/>
                  <a:pt x="677340" y="5047222"/>
                </a:cubicBezTo>
                <a:lnTo>
                  <a:pt x="0" y="5047222"/>
                </a:lnTo>
                <a:lnTo>
                  <a:pt x="0" y="5047222"/>
                </a:lnTo>
                <a:lnTo>
                  <a:pt x="0" y="4"/>
                </a:lnTo>
                <a:lnTo>
                  <a:pt x="0" y="4"/>
                </a:lnTo>
                <a:lnTo>
                  <a:pt x="677340" y="4"/>
                </a:lnTo>
                <a:cubicBezTo>
                  <a:pt x="686103" y="4"/>
                  <a:pt x="693208" y="376633"/>
                  <a:pt x="693208" y="841224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5730" tIns="96705" rIns="159570" bIns="96705" numCol="1" spcCol="1270" anchor="ctr" anchorCtr="0">
            <a:noAutofit/>
          </a:bodyPr>
          <a:lstStyle/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提升药学服务能力</a:t>
            </a:r>
            <a:endParaRPr 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/>
          <p:cNvSpPr/>
          <p:nvPr/>
        </p:nvSpPr>
        <p:spPr>
          <a:xfrm>
            <a:off x="1223496" y="4159063"/>
            <a:ext cx="1332000" cy="576000"/>
          </a:xfrm>
          <a:custGeom>
            <a:avLst/>
            <a:gdLst>
              <a:gd name="connsiteX0" fmla="*/ 0 w 2839064"/>
              <a:gd name="connsiteY0" fmla="*/ 144421 h 866510"/>
              <a:gd name="connsiteX1" fmla="*/ 144421 w 2839064"/>
              <a:gd name="connsiteY1" fmla="*/ 0 h 866510"/>
              <a:gd name="connsiteX2" fmla="*/ 2694643 w 2839064"/>
              <a:gd name="connsiteY2" fmla="*/ 0 h 866510"/>
              <a:gd name="connsiteX3" fmla="*/ 2839064 w 2839064"/>
              <a:gd name="connsiteY3" fmla="*/ 144421 h 866510"/>
              <a:gd name="connsiteX4" fmla="*/ 2839064 w 2839064"/>
              <a:gd name="connsiteY4" fmla="*/ 722089 h 866510"/>
              <a:gd name="connsiteX5" fmla="*/ 2694643 w 2839064"/>
              <a:gd name="connsiteY5" fmla="*/ 866510 h 866510"/>
              <a:gd name="connsiteX6" fmla="*/ 144421 w 2839064"/>
              <a:gd name="connsiteY6" fmla="*/ 866510 h 866510"/>
              <a:gd name="connsiteX7" fmla="*/ 0 w 2839064"/>
              <a:gd name="connsiteY7" fmla="*/ 722089 h 866510"/>
              <a:gd name="connsiteX8" fmla="*/ 0 w 2839064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064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694643" y="0"/>
                </a:lnTo>
                <a:cubicBezTo>
                  <a:pt x="2774405" y="0"/>
                  <a:pt x="2839064" y="64659"/>
                  <a:pt x="2839064" y="144421"/>
                </a:cubicBezTo>
                <a:lnTo>
                  <a:pt x="2839064" y="722089"/>
                </a:lnTo>
                <a:cubicBezTo>
                  <a:pt x="2839064" y="801851"/>
                  <a:pt x="2774405" y="866510"/>
                  <a:pt x="2694643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750" tIns="128025" rIns="213750" bIns="12802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"/>
          <p:cNvSpPr/>
          <p:nvPr/>
        </p:nvSpPr>
        <p:spPr>
          <a:xfrm>
            <a:off x="2786658" y="5068899"/>
            <a:ext cx="8028000" cy="576000"/>
          </a:xfrm>
          <a:custGeom>
            <a:avLst/>
            <a:gdLst>
              <a:gd name="connsiteX0" fmla="*/ 115537 w 693208"/>
              <a:gd name="connsiteY0" fmla="*/ 0 h 5047226"/>
              <a:gd name="connsiteX1" fmla="*/ 577671 w 693208"/>
              <a:gd name="connsiteY1" fmla="*/ 0 h 5047226"/>
              <a:gd name="connsiteX2" fmla="*/ 693208 w 693208"/>
              <a:gd name="connsiteY2" fmla="*/ 115537 h 5047226"/>
              <a:gd name="connsiteX3" fmla="*/ 693208 w 693208"/>
              <a:gd name="connsiteY3" fmla="*/ 5047226 h 5047226"/>
              <a:gd name="connsiteX4" fmla="*/ 693208 w 693208"/>
              <a:gd name="connsiteY4" fmla="*/ 5047226 h 5047226"/>
              <a:gd name="connsiteX5" fmla="*/ 0 w 693208"/>
              <a:gd name="connsiteY5" fmla="*/ 5047226 h 5047226"/>
              <a:gd name="connsiteX6" fmla="*/ 0 w 693208"/>
              <a:gd name="connsiteY6" fmla="*/ 5047226 h 5047226"/>
              <a:gd name="connsiteX7" fmla="*/ 0 w 693208"/>
              <a:gd name="connsiteY7" fmla="*/ 115537 h 5047226"/>
              <a:gd name="connsiteX8" fmla="*/ 115537 w 693208"/>
              <a:gd name="connsiteY8" fmla="*/ 0 h 504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047226">
                <a:moveTo>
                  <a:pt x="693208" y="841224"/>
                </a:moveTo>
                <a:lnTo>
                  <a:pt x="693208" y="4206002"/>
                </a:lnTo>
                <a:cubicBezTo>
                  <a:pt x="693208" y="4670593"/>
                  <a:pt x="686103" y="5047222"/>
                  <a:pt x="677340" y="5047222"/>
                </a:cubicBezTo>
                <a:lnTo>
                  <a:pt x="0" y="5047222"/>
                </a:lnTo>
                <a:lnTo>
                  <a:pt x="0" y="5047222"/>
                </a:lnTo>
                <a:lnTo>
                  <a:pt x="0" y="4"/>
                </a:lnTo>
                <a:lnTo>
                  <a:pt x="0" y="4"/>
                </a:lnTo>
                <a:lnTo>
                  <a:pt x="677340" y="4"/>
                </a:lnTo>
                <a:cubicBezTo>
                  <a:pt x="686103" y="4"/>
                  <a:pt x="693208" y="376633"/>
                  <a:pt x="693208" y="841224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5730" tIns="96705" rIns="159570" bIns="96705" numCol="1" spcCol="1270" anchor="ctr" anchorCtr="0">
            <a:noAutofit/>
          </a:bodyPr>
          <a:lstStyle/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供应调剂使用全覆盖</a:t>
            </a:r>
            <a:endParaRPr 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2"/>
          <p:cNvSpPr/>
          <p:nvPr/>
        </p:nvSpPr>
        <p:spPr>
          <a:xfrm>
            <a:off x="1223496" y="5068899"/>
            <a:ext cx="1332000" cy="576000"/>
          </a:xfrm>
          <a:custGeom>
            <a:avLst/>
            <a:gdLst>
              <a:gd name="connsiteX0" fmla="*/ 0 w 2839064"/>
              <a:gd name="connsiteY0" fmla="*/ 144421 h 866510"/>
              <a:gd name="connsiteX1" fmla="*/ 144421 w 2839064"/>
              <a:gd name="connsiteY1" fmla="*/ 0 h 866510"/>
              <a:gd name="connsiteX2" fmla="*/ 2694643 w 2839064"/>
              <a:gd name="connsiteY2" fmla="*/ 0 h 866510"/>
              <a:gd name="connsiteX3" fmla="*/ 2839064 w 2839064"/>
              <a:gd name="connsiteY3" fmla="*/ 144421 h 866510"/>
              <a:gd name="connsiteX4" fmla="*/ 2839064 w 2839064"/>
              <a:gd name="connsiteY4" fmla="*/ 722089 h 866510"/>
              <a:gd name="connsiteX5" fmla="*/ 2694643 w 2839064"/>
              <a:gd name="connsiteY5" fmla="*/ 866510 h 866510"/>
              <a:gd name="connsiteX6" fmla="*/ 144421 w 2839064"/>
              <a:gd name="connsiteY6" fmla="*/ 866510 h 866510"/>
              <a:gd name="connsiteX7" fmla="*/ 0 w 2839064"/>
              <a:gd name="connsiteY7" fmla="*/ 722089 h 866510"/>
              <a:gd name="connsiteX8" fmla="*/ 0 w 2839064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064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694643" y="0"/>
                </a:lnTo>
                <a:cubicBezTo>
                  <a:pt x="2774405" y="0"/>
                  <a:pt x="2839064" y="64659"/>
                  <a:pt x="2839064" y="144421"/>
                </a:cubicBezTo>
                <a:lnTo>
                  <a:pt x="2839064" y="722089"/>
                </a:lnTo>
                <a:cubicBezTo>
                  <a:pt x="2839064" y="801851"/>
                  <a:pt x="2774405" y="866510"/>
                  <a:pt x="2694643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750" tIns="128025" rIns="213750" bIns="12802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3"/>
          <p:cNvSpPr/>
          <p:nvPr/>
        </p:nvSpPr>
        <p:spPr>
          <a:xfrm>
            <a:off x="2786658" y="5978735"/>
            <a:ext cx="8028000" cy="576000"/>
          </a:xfrm>
          <a:custGeom>
            <a:avLst/>
            <a:gdLst>
              <a:gd name="connsiteX0" fmla="*/ 115537 w 693208"/>
              <a:gd name="connsiteY0" fmla="*/ 0 h 5047226"/>
              <a:gd name="connsiteX1" fmla="*/ 577671 w 693208"/>
              <a:gd name="connsiteY1" fmla="*/ 0 h 5047226"/>
              <a:gd name="connsiteX2" fmla="*/ 693208 w 693208"/>
              <a:gd name="connsiteY2" fmla="*/ 115537 h 5047226"/>
              <a:gd name="connsiteX3" fmla="*/ 693208 w 693208"/>
              <a:gd name="connsiteY3" fmla="*/ 5047226 h 5047226"/>
              <a:gd name="connsiteX4" fmla="*/ 693208 w 693208"/>
              <a:gd name="connsiteY4" fmla="*/ 5047226 h 5047226"/>
              <a:gd name="connsiteX5" fmla="*/ 0 w 693208"/>
              <a:gd name="connsiteY5" fmla="*/ 5047226 h 5047226"/>
              <a:gd name="connsiteX6" fmla="*/ 0 w 693208"/>
              <a:gd name="connsiteY6" fmla="*/ 5047226 h 5047226"/>
              <a:gd name="connsiteX7" fmla="*/ 0 w 693208"/>
              <a:gd name="connsiteY7" fmla="*/ 115537 h 5047226"/>
              <a:gd name="connsiteX8" fmla="*/ 115537 w 693208"/>
              <a:gd name="connsiteY8" fmla="*/ 0 h 504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047226">
                <a:moveTo>
                  <a:pt x="693208" y="841224"/>
                </a:moveTo>
                <a:lnTo>
                  <a:pt x="693208" y="4206002"/>
                </a:lnTo>
                <a:cubicBezTo>
                  <a:pt x="693208" y="4670593"/>
                  <a:pt x="686103" y="5047222"/>
                  <a:pt x="677340" y="5047222"/>
                </a:cubicBezTo>
                <a:lnTo>
                  <a:pt x="0" y="5047222"/>
                </a:lnTo>
                <a:lnTo>
                  <a:pt x="0" y="5047222"/>
                </a:lnTo>
                <a:lnTo>
                  <a:pt x="0" y="4"/>
                </a:lnTo>
                <a:lnTo>
                  <a:pt x="0" y="4"/>
                </a:lnTo>
                <a:lnTo>
                  <a:pt x="677340" y="4"/>
                </a:lnTo>
                <a:cubicBezTo>
                  <a:pt x="686103" y="4"/>
                  <a:pt x="693208" y="376633"/>
                  <a:pt x="693208" y="841224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5730" tIns="96705" rIns="159570" bIns="96705" numCol="1" spcCol="1270" anchor="ctr" anchorCtr="0">
            <a:noAutofit/>
          </a:bodyPr>
          <a:lstStyle/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整体方案节约设计</a:t>
            </a:r>
            <a:endParaRPr 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4"/>
          <p:cNvSpPr/>
          <p:nvPr/>
        </p:nvSpPr>
        <p:spPr>
          <a:xfrm>
            <a:off x="1223496" y="5978735"/>
            <a:ext cx="1332000" cy="576000"/>
          </a:xfrm>
          <a:custGeom>
            <a:avLst/>
            <a:gdLst>
              <a:gd name="connsiteX0" fmla="*/ 0 w 2839064"/>
              <a:gd name="connsiteY0" fmla="*/ 144421 h 866510"/>
              <a:gd name="connsiteX1" fmla="*/ 144421 w 2839064"/>
              <a:gd name="connsiteY1" fmla="*/ 0 h 866510"/>
              <a:gd name="connsiteX2" fmla="*/ 2694643 w 2839064"/>
              <a:gd name="connsiteY2" fmla="*/ 0 h 866510"/>
              <a:gd name="connsiteX3" fmla="*/ 2839064 w 2839064"/>
              <a:gd name="connsiteY3" fmla="*/ 144421 h 866510"/>
              <a:gd name="connsiteX4" fmla="*/ 2839064 w 2839064"/>
              <a:gd name="connsiteY4" fmla="*/ 722089 h 866510"/>
              <a:gd name="connsiteX5" fmla="*/ 2694643 w 2839064"/>
              <a:gd name="connsiteY5" fmla="*/ 866510 h 866510"/>
              <a:gd name="connsiteX6" fmla="*/ 144421 w 2839064"/>
              <a:gd name="connsiteY6" fmla="*/ 866510 h 866510"/>
              <a:gd name="connsiteX7" fmla="*/ 0 w 2839064"/>
              <a:gd name="connsiteY7" fmla="*/ 722089 h 866510"/>
              <a:gd name="connsiteX8" fmla="*/ 0 w 2839064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064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694643" y="0"/>
                </a:lnTo>
                <a:cubicBezTo>
                  <a:pt x="2774405" y="0"/>
                  <a:pt x="2839064" y="64659"/>
                  <a:pt x="2839064" y="144421"/>
                </a:cubicBezTo>
                <a:lnTo>
                  <a:pt x="2839064" y="722089"/>
                </a:lnTo>
                <a:cubicBezTo>
                  <a:pt x="2839064" y="801851"/>
                  <a:pt x="2774405" y="866510"/>
                  <a:pt x="2694643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8DCA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750" tIns="128025" rIns="213750" bIns="12802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8363" y="526471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方案设计 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建设目标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9743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5"/>
          <p:cNvSpPr/>
          <p:nvPr/>
        </p:nvSpPr>
        <p:spPr>
          <a:xfrm>
            <a:off x="7248002" y="1302430"/>
            <a:ext cx="2988000" cy="1548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marL="0" marR="0" lvl="0" indent="0" algn="ctr" defTabSz="7667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ounded Rectangle 55"/>
          <p:cNvSpPr/>
          <p:nvPr/>
        </p:nvSpPr>
        <p:spPr>
          <a:xfrm>
            <a:off x="2710052" y="1302430"/>
            <a:ext cx="4464000" cy="1548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marL="0" marR="0" lvl="0" indent="0" algn="ctr" defTabSz="7667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ed Rectangle 3"/>
          <p:cNvSpPr/>
          <p:nvPr/>
        </p:nvSpPr>
        <p:spPr>
          <a:xfrm>
            <a:off x="758691" y="5977234"/>
            <a:ext cx="2988000" cy="504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71427" tIns="71427" rIns="71427" bIns="71427" numCol="1" spcCol="1270" anchor="ctr" anchorCtr="0">
            <a:noAutofit/>
          </a:bodyPr>
          <a:lstStyle/>
          <a:p>
            <a:pPr marL="0" marR="0" lvl="0" indent="0" algn="ctr" defTabSz="63341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医院信息系统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4654176" y="5977234"/>
            <a:ext cx="2988000" cy="504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71427" tIns="71427" rIns="71427" bIns="71427" numCol="1" spcCol="1270" anchor="ctr" anchorCtr="0">
            <a:noAutofit/>
          </a:bodyPr>
          <a:lstStyle/>
          <a:p>
            <a:pPr marL="0" marR="0" lvl="0" indent="0" algn="ctr" defTabSz="63341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供应商系统（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WMS)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8691" y="3170883"/>
            <a:ext cx="10794684" cy="2472354"/>
          </a:xfrm>
          <a:prstGeom prst="roundRect">
            <a:avLst>
              <a:gd name="adj" fmla="val 4120"/>
            </a:avLst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vert="eaVert"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5583" y="3389052"/>
            <a:ext cx="4470468" cy="1076870"/>
          </a:xfrm>
          <a:prstGeom prst="roundRect">
            <a:avLst>
              <a:gd name="adj" fmla="val 7105"/>
            </a:avLst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25611" y="3519298"/>
            <a:ext cx="1323360" cy="39689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术语索引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25611" y="3975756"/>
            <a:ext cx="1323360" cy="39689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标准索引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75366" y="3404754"/>
            <a:ext cx="5358694" cy="1060075"/>
          </a:xfrm>
          <a:prstGeom prst="roundRect">
            <a:avLst>
              <a:gd name="adj" fmla="val 5050"/>
            </a:avLst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Overflow="overflow" horzOverflow="overflow" vert="eaVert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an 16"/>
          <p:cNvSpPr/>
          <p:nvPr/>
        </p:nvSpPr>
        <p:spPr>
          <a:xfrm rot="5400000">
            <a:off x="5728465" y="-41626"/>
            <a:ext cx="862712" cy="10148480"/>
          </a:xfrm>
          <a:prstGeom prst="can">
            <a:avLst>
              <a:gd name="adj" fmla="val 14413"/>
            </a:avLst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ounded Rectangle 31"/>
          <p:cNvSpPr/>
          <p:nvPr/>
        </p:nvSpPr>
        <p:spPr>
          <a:xfrm>
            <a:off x="2060102" y="1302430"/>
            <a:ext cx="576000" cy="1548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智能发药引导</a:t>
            </a:r>
          </a:p>
        </p:txBody>
      </p:sp>
      <p:sp>
        <p:nvSpPr>
          <p:cNvPr id="18" name="Rounded Rectangle 34"/>
          <p:cNvSpPr/>
          <p:nvPr/>
        </p:nvSpPr>
        <p:spPr>
          <a:xfrm>
            <a:off x="2702040" y="4762614"/>
            <a:ext cx="1260000" cy="54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供应商系统协同服务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49"/>
          <p:cNvSpPr/>
          <p:nvPr/>
        </p:nvSpPr>
        <p:spPr>
          <a:xfrm>
            <a:off x="5494960" y="4762614"/>
            <a:ext cx="1260000" cy="54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51"/>
          <p:cNvSpPr/>
          <p:nvPr/>
        </p:nvSpPr>
        <p:spPr>
          <a:xfrm>
            <a:off x="1305580" y="4762614"/>
            <a:ext cx="1260000" cy="54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医院系统协同引擎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60"/>
          <p:cNvSpPr/>
          <p:nvPr/>
        </p:nvSpPr>
        <p:spPr>
          <a:xfrm>
            <a:off x="4098500" y="4762614"/>
            <a:ext cx="1260000" cy="54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自动化设备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调度服务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ed Rectangle 61"/>
          <p:cNvSpPr/>
          <p:nvPr/>
        </p:nvSpPr>
        <p:spPr>
          <a:xfrm>
            <a:off x="6891420" y="4762614"/>
            <a:ext cx="1260000" cy="54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marL="0" marR="0" lvl="0" indent="0" algn="ctr" defTabSz="7667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ounded Rectangle 63"/>
          <p:cNvSpPr/>
          <p:nvPr/>
        </p:nvSpPr>
        <p:spPr>
          <a:xfrm>
            <a:off x="8287880" y="4762614"/>
            <a:ext cx="1260000" cy="54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marL="0" marR="0" lvl="0" indent="0" algn="ctr" defTabSz="7667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用户权限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6"/>
          <p:cNvSpPr/>
          <p:nvPr/>
        </p:nvSpPr>
        <p:spPr>
          <a:xfrm>
            <a:off x="8549660" y="5977234"/>
            <a:ext cx="2988000" cy="504000"/>
          </a:xfrm>
          <a:prstGeom prst="roundRect">
            <a:avLst>
              <a:gd name="adj" fmla="val 14462"/>
            </a:avLst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71427" tIns="71427" rIns="71427" bIns="71427" numCol="1" spcCol="1270" anchor="ctr" anchorCtr="0">
            <a:noAutofit/>
          </a:bodyPr>
          <a:lstStyle/>
          <a:p>
            <a:pPr marL="0" marR="0" lvl="0" indent="0" algn="ctr" defTabSz="63341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自动化设备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51"/>
          <p:cNvSpPr txBox="1"/>
          <p:nvPr/>
        </p:nvSpPr>
        <p:spPr>
          <a:xfrm>
            <a:off x="1137448" y="3674089"/>
            <a:ext cx="1309278" cy="58477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药品主索引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EMDI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6" name="Flowchart: Magnetic Disk 48"/>
          <p:cNvSpPr/>
          <p:nvPr/>
        </p:nvSpPr>
        <p:spPr>
          <a:xfrm>
            <a:off x="9658850" y="3560209"/>
            <a:ext cx="1301050" cy="75974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使用业务库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ed Rectangle 12"/>
          <p:cNvSpPr/>
          <p:nvPr/>
        </p:nvSpPr>
        <p:spPr>
          <a:xfrm>
            <a:off x="3954806" y="3519298"/>
            <a:ext cx="1386453" cy="39689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药品索引</a:t>
            </a:r>
          </a:p>
        </p:txBody>
      </p:sp>
      <p:sp>
        <p:nvSpPr>
          <p:cNvPr id="28" name="Rounded Rectangle 12"/>
          <p:cNvSpPr/>
          <p:nvPr/>
        </p:nvSpPr>
        <p:spPr>
          <a:xfrm>
            <a:off x="3954806" y="3957917"/>
            <a:ext cx="1386453" cy="39689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………….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lowchart: Magnetic Disk 2"/>
          <p:cNvSpPr/>
          <p:nvPr/>
        </p:nvSpPr>
        <p:spPr>
          <a:xfrm>
            <a:off x="6287036" y="3560209"/>
            <a:ext cx="1301050" cy="75974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供应业务库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lowchart: Magnetic Disk 47"/>
          <p:cNvSpPr/>
          <p:nvPr/>
        </p:nvSpPr>
        <p:spPr>
          <a:xfrm>
            <a:off x="7972943" y="3560209"/>
            <a:ext cx="1301050" cy="759744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调配业务库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ounded Rectangle 63"/>
          <p:cNvSpPr/>
          <p:nvPr/>
        </p:nvSpPr>
        <p:spPr>
          <a:xfrm>
            <a:off x="9684341" y="4762614"/>
            <a:ext cx="1260000" cy="54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marL="0" marR="0" lvl="0" indent="0" algn="ctr" defTabSz="7667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ounded Rectangle 55"/>
          <p:cNvSpPr/>
          <p:nvPr/>
        </p:nvSpPr>
        <p:spPr>
          <a:xfrm>
            <a:off x="1410152" y="1302430"/>
            <a:ext cx="576000" cy="1548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marL="0" marR="0" lvl="0" indent="0" algn="ctr" defTabSz="7667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药库</a:t>
            </a:r>
          </a:p>
        </p:txBody>
      </p:sp>
      <p:sp>
        <p:nvSpPr>
          <p:cNvPr id="33" name="Rounded Rectangle 31"/>
          <p:cNvSpPr/>
          <p:nvPr/>
        </p:nvSpPr>
        <p:spPr>
          <a:xfrm>
            <a:off x="760202" y="1302430"/>
            <a:ext cx="576000" cy="1548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marL="0" marR="0" lvl="0" indent="0" algn="ctr" defTabSz="7667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</a:p>
        </p:txBody>
      </p:sp>
      <p:cxnSp>
        <p:nvCxnSpPr>
          <p:cNvPr id="34" name="Straight Connector 2"/>
          <p:cNvCxnSpPr/>
          <p:nvPr/>
        </p:nvCxnSpPr>
        <p:spPr>
          <a:xfrm>
            <a:off x="2252691" y="5680760"/>
            <a:ext cx="0" cy="24116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5" name="Straight Connector 71"/>
          <p:cNvCxnSpPr/>
          <p:nvPr/>
        </p:nvCxnSpPr>
        <p:spPr>
          <a:xfrm>
            <a:off x="6148176" y="5680760"/>
            <a:ext cx="0" cy="24116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72"/>
          <p:cNvCxnSpPr/>
          <p:nvPr/>
        </p:nvCxnSpPr>
        <p:spPr>
          <a:xfrm>
            <a:off x="10043660" y="5680760"/>
            <a:ext cx="0" cy="24116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7" name="Straight Connector 73"/>
          <p:cNvCxnSpPr/>
          <p:nvPr/>
        </p:nvCxnSpPr>
        <p:spPr>
          <a:xfrm>
            <a:off x="1775028" y="2881089"/>
            <a:ext cx="0" cy="24116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38" name="Straight Connector 74"/>
          <p:cNvCxnSpPr/>
          <p:nvPr/>
        </p:nvCxnSpPr>
        <p:spPr>
          <a:xfrm>
            <a:off x="4689432" y="2881089"/>
            <a:ext cx="0" cy="24116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40" name="Rounded Rectangle 31"/>
          <p:cNvSpPr/>
          <p:nvPr/>
        </p:nvSpPr>
        <p:spPr>
          <a:xfrm>
            <a:off x="5768175" y="1511830"/>
            <a:ext cx="1260000" cy="540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门诊退发药</a:t>
            </a:r>
          </a:p>
        </p:txBody>
      </p:sp>
      <p:sp>
        <p:nvSpPr>
          <p:cNvPr id="41" name="Rounded Rectangle 31"/>
          <p:cNvSpPr/>
          <p:nvPr/>
        </p:nvSpPr>
        <p:spPr>
          <a:xfrm>
            <a:off x="4212815" y="1511830"/>
            <a:ext cx="1476000" cy="540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门诊药品调剂</a:t>
            </a:r>
          </a:p>
        </p:txBody>
      </p:sp>
      <p:sp>
        <p:nvSpPr>
          <p:cNvPr id="42" name="Rounded Rectangle 31"/>
          <p:cNvSpPr/>
          <p:nvPr/>
        </p:nvSpPr>
        <p:spPr>
          <a:xfrm>
            <a:off x="2873455" y="1511830"/>
            <a:ext cx="1260000" cy="540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门诊二级库</a:t>
            </a:r>
          </a:p>
        </p:txBody>
      </p:sp>
      <p:sp>
        <p:nvSpPr>
          <p:cNvPr id="43" name="Rounded Rectangle 31"/>
          <p:cNvSpPr/>
          <p:nvPr/>
        </p:nvSpPr>
        <p:spPr>
          <a:xfrm>
            <a:off x="2862902" y="2164379"/>
            <a:ext cx="4152646" cy="540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门诊自动化设备协同</a:t>
            </a:r>
          </a:p>
        </p:txBody>
      </p:sp>
      <p:cxnSp>
        <p:nvCxnSpPr>
          <p:cNvPr id="44" name="Straight Connector 74"/>
          <p:cNvCxnSpPr/>
          <p:nvPr/>
        </p:nvCxnSpPr>
        <p:spPr>
          <a:xfrm>
            <a:off x="10518239" y="2881089"/>
            <a:ext cx="0" cy="24116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45" name="Rounded Rectangle 31"/>
          <p:cNvSpPr/>
          <p:nvPr/>
        </p:nvSpPr>
        <p:spPr>
          <a:xfrm>
            <a:off x="7408964" y="1476688"/>
            <a:ext cx="1044000" cy="540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住院摆药</a:t>
            </a:r>
          </a:p>
        </p:txBody>
      </p:sp>
      <p:sp>
        <p:nvSpPr>
          <p:cNvPr id="46" name="Rounded Rectangle 55"/>
          <p:cNvSpPr/>
          <p:nvPr/>
        </p:nvSpPr>
        <p:spPr>
          <a:xfrm>
            <a:off x="7408964" y="2169912"/>
            <a:ext cx="1260000" cy="540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住院二级库</a:t>
            </a:r>
          </a:p>
        </p:txBody>
      </p:sp>
      <p:sp>
        <p:nvSpPr>
          <p:cNvPr id="47" name="Rounded Rectangle 31"/>
          <p:cNvSpPr/>
          <p:nvPr/>
        </p:nvSpPr>
        <p:spPr>
          <a:xfrm>
            <a:off x="10309952" y="1302430"/>
            <a:ext cx="576000" cy="1548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急诊药房</a:t>
            </a:r>
          </a:p>
        </p:txBody>
      </p:sp>
      <p:sp>
        <p:nvSpPr>
          <p:cNvPr id="48" name="Rounded Rectangle 31"/>
          <p:cNvSpPr/>
          <p:nvPr/>
        </p:nvSpPr>
        <p:spPr>
          <a:xfrm>
            <a:off x="8604294" y="1503512"/>
            <a:ext cx="1476000" cy="540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科室药品管理</a:t>
            </a:r>
          </a:p>
        </p:txBody>
      </p:sp>
      <p:sp>
        <p:nvSpPr>
          <p:cNvPr id="49" name="Rounded Rectangle 31"/>
          <p:cNvSpPr/>
          <p:nvPr/>
        </p:nvSpPr>
        <p:spPr>
          <a:xfrm>
            <a:off x="8820294" y="2154443"/>
            <a:ext cx="1260000" cy="540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住院退发药</a:t>
            </a:r>
          </a:p>
        </p:txBody>
      </p:sp>
      <p:sp>
        <p:nvSpPr>
          <p:cNvPr id="50" name="Rounded Rectangle 31"/>
          <p:cNvSpPr/>
          <p:nvPr/>
        </p:nvSpPr>
        <p:spPr>
          <a:xfrm>
            <a:off x="10959900" y="1302430"/>
            <a:ext cx="576000" cy="1548000"/>
          </a:xfrm>
          <a:prstGeom prst="roundRect">
            <a:avLst/>
          </a:prstGeom>
          <a:ln>
            <a:solidFill>
              <a:srgbClr val="008DC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6284" tIns="86284" rIns="86284" bIns="86284" numCol="1" spcCol="1270" anchor="ctr" anchorCtr="0">
            <a:noAutofit/>
          </a:bodyPr>
          <a:lstStyle/>
          <a:p>
            <a:pPr lvl="0" algn="ctr" defTabSz="7667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静脉配置中心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08363" y="526471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方案设计 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— </a:t>
            </a:r>
            <a:r>
              <a:rPr lang="zh-CN" altLang="en-US" sz="2400" b="1" dirty="0" smtClean="0">
                <a:solidFill>
                  <a:srgbClr val="007DDA"/>
                </a:solidFill>
              </a:rPr>
              <a:t>总体架构</a:t>
            </a:r>
            <a:endParaRPr lang="zh-CN" altLang="en-US" sz="2400" b="1" dirty="0">
              <a:solidFill>
                <a:srgbClr val="007DDA"/>
              </a:solidFill>
            </a:endParaRPr>
          </a:p>
        </p:txBody>
      </p:sp>
      <p:cxnSp>
        <p:nvCxnSpPr>
          <p:cNvPr id="54" name="Straight Connector 74"/>
          <p:cNvCxnSpPr/>
          <p:nvPr/>
        </p:nvCxnSpPr>
        <p:spPr>
          <a:xfrm>
            <a:off x="7603836" y="2881089"/>
            <a:ext cx="0" cy="241169"/>
          </a:xfrm>
          <a:prstGeom prst="line">
            <a:avLst/>
          </a:prstGeom>
          <a:solidFill>
            <a:sysClr val="window" lastClr="FFFFFF"/>
          </a:solidFill>
          <a:ln w="127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05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3175</Words>
  <Application>Microsoft Office PowerPoint</Application>
  <PresentationFormat>宽屏</PresentationFormat>
  <Paragraphs>554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 Unicode MS</vt:lpstr>
      <vt:lpstr>DengXian</vt:lpstr>
      <vt:lpstr>方正超粗黑_GBK</vt:lpstr>
      <vt:lpstr>黑体</vt:lpstr>
      <vt:lpstr>华康俪金黑W8(P)</vt:lpstr>
      <vt:lpstr>宋体</vt:lpstr>
      <vt:lpstr>微软雅黑</vt:lpstr>
      <vt:lpstr>微软雅黑 Light</vt:lpstr>
      <vt:lpstr>Arial</vt:lpstr>
      <vt:lpstr>Arial</vt:lpstr>
      <vt:lpstr>Broadway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Sean</cp:lastModifiedBy>
  <cp:revision>341</cp:revision>
  <dcterms:created xsi:type="dcterms:W3CDTF">2014-09-19T05:33:31Z</dcterms:created>
  <dcterms:modified xsi:type="dcterms:W3CDTF">2016-04-12T17:00:48Z</dcterms:modified>
</cp:coreProperties>
</file>