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61" r:id="rId3"/>
    <p:sldId id="263" r:id="rId4"/>
    <p:sldId id="297" r:id="rId5"/>
    <p:sldId id="265" r:id="rId6"/>
    <p:sldId id="295" r:id="rId7"/>
    <p:sldId id="29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Titillium Web" panose="00000500000000000000" pitchFamily="2" charset="0"/>
      <p:regular r:id="rId14"/>
      <p:bold r:id="rId15"/>
      <p:italic r:id="rId16"/>
      <p:boldItalic r:id="rId17"/>
    </p:embeddedFont>
    <p:embeddedFont>
      <p:font typeface="Titillium Web ExtraLight" panose="000003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EB44B9-4524-4C0D-8AF8-5427DF5A4584}">
  <a:tblStyle styleId="{65EB44B9-4524-4C0D-8AF8-5427DF5A4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6F2201-81D1-4D0E-8F2B-302A704BEF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61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e, Mindy" userId="82fdf28c-2f06-4b43-b98c-033cbe1d9e28" providerId="ADAL" clId="{AE3CBA57-588E-4EDA-A108-5669E1E1C42C}"/>
    <pc:docChg chg="modSld">
      <pc:chgData name="Huie, Mindy" userId="82fdf28c-2f06-4b43-b98c-033cbe1d9e28" providerId="ADAL" clId="{AE3CBA57-588E-4EDA-A108-5669E1E1C42C}" dt="2023-06-07T22:23:00.114" v="18" actId="20577"/>
      <pc:docMkLst>
        <pc:docMk/>
      </pc:docMkLst>
      <pc:sldChg chg="modSp mod">
        <pc:chgData name="Huie, Mindy" userId="82fdf28c-2f06-4b43-b98c-033cbe1d9e28" providerId="ADAL" clId="{AE3CBA57-588E-4EDA-A108-5669E1E1C42C}" dt="2023-06-07T22:23:00.114" v="18" actId="20577"/>
        <pc:sldMkLst>
          <pc:docMk/>
          <pc:sldMk cId="0" sldId="256"/>
        </pc:sldMkLst>
        <pc:spChg chg="mod">
          <ac:chgData name="Huie, Mindy" userId="82fdf28c-2f06-4b43-b98c-033cbe1d9e28" providerId="ADAL" clId="{AE3CBA57-588E-4EDA-A108-5669E1E1C42C}" dt="2023-06-07T22:23:00.114" v="18" actId="20577"/>
          <ac:spMkLst>
            <pc:docMk/>
            <pc:sldMk cId="0" sldId="256"/>
            <ac:spMk id="77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900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28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39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api/views/9hxz-c2kj/rows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707400" y="831146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Cafeteria inspection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D8582-F196-30CF-6C12-F65AE13725F8}"/>
              </a:ext>
            </a:extLst>
          </p:cNvPr>
          <p:cNvSpPr txBox="1"/>
          <p:nvPr/>
        </p:nvSpPr>
        <p:spPr>
          <a:xfrm>
            <a:off x="96982" y="3510639"/>
            <a:ext cx="292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Mindy Huie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This data is from the annual cafeteria inspection conducted within current active operating school cafeterias within the public, private and parochial schools within New York City.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inspections must adhere to the NYC food and Safety regulations set forth by the NYC health code article 81. 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>
            <a:spLocks noGrp="1"/>
          </p:cNvSpPr>
          <p:nvPr>
            <p:ph type="body" idx="1"/>
          </p:nvPr>
        </p:nvSpPr>
        <p:spPr>
          <a:xfrm>
            <a:off x="171639" y="1144800"/>
            <a:ext cx="3730800" cy="1730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Data Rows/ Columns</a:t>
            </a:r>
          </a:p>
          <a:p>
            <a:pPr marL="342900" indent="-342900"/>
            <a:r>
              <a:rPr lang="en-US" dirty="0"/>
              <a:t>22 Columns</a:t>
            </a:r>
          </a:p>
          <a:p>
            <a:pPr marL="342900" indent="-342900"/>
            <a:r>
              <a:rPr lang="en-US" dirty="0"/>
              <a:t>24,550 Rows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dirty="0"/>
          </a:p>
        </p:txBody>
      </p:sp>
      <p:sp>
        <p:nvSpPr>
          <p:cNvPr id="841" name="Google Shape;841;p2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Sources</a:t>
            </a:r>
            <a:endParaRPr dirty="0"/>
          </a:p>
        </p:txBody>
      </p:sp>
      <p:sp>
        <p:nvSpPr>
          <p:cNvPr id="842" name="Google Shape;842;p22"/>
          <p:cNvSpPr txBox="1">
            <a:spLocks noGrp="1"/>
          </p:cNvSpPr>
          <p:nvPr>
            <p:ph type="body" idx="2"/>
          </p:nvPr>
        </p:nvSpPr>
        <p:spPr>
          <a:xfrm>
            <a:off x="4855775" y="1134252"/>
            <a:ext cx="3730800" cy="1255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Sources</a:t>
            </a:r>
          </a:p>
          <a:p>
            <a:pPr marL="342900" indent="-342900"/>
            <a:r>
              <a:rPr lang="en-US" dirty="0"/>
              <a:t>NYC Open Data</a:t>
            </a:r>
          </a:p>
          <a:p>
            <a:pPr marL="342900" indent="-342900"/>
            <a:endParaRPr dirty="0"/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81D0A-5DBB-A192-B8AD-13C72A90C099}"/>
              </a:ext>
            </a:extLst>
          </p:cNvPr>
          <p:cNvSpPr txBox="1"/>
          <p:nvPr/>
        </p:nvSpPr>
        <p:spPr>
          <a:xfrm>
            <a:off x="2163693" y="2412423"/>
            <a:ext cx="34774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>
                <a:solidFill>
                  <a:srgbClr val="FFFFFF"/>
                </a:solidFill>
                <a:latin typeface="Titillium Web"/>
                <a:sym typeface="Titillium Web"/>
              </a:rPr>
              <a:t>Link</a:t>
            </a:r>
          </a:p>
          <a:p>
            <a:pPr marL="342900" indent="-342900" algn="ctr"/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https://data.cityofnewyork.us/api/views/9hxz-c2kj/rows.csv</a:t>
            </a:r>
            <a:endParaRPr lang="en-US" sz="2000" b="1" dirty="0">
              <a:solidFill>
                <a:srgbClr val="FFFFFF"/>
              </a:solidFill>
              <a:latin typeface="Titillium Web"/>
              <a:sym typeface="Titillium Web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Methodologies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/>
              <a:t>Used Python for data cleaning and removed data not needed for analysis.</a:t>
            </a:r>
          </a:p>
          <a:p>
            <a:pPr marL="342900" indent="-342900"/>
            <a:r>
              <a:rPr lang="en-US" dirty="0"/>
              <a:t>Used python libraries: pandas </a:t>
            </a:r>
            <a:r>
              <a:rPr lang="en-US" dirty="0" err="1"/>
              <a:t>numpy</a:t>
            </a:r>
            <a:endParaRPr lang="en-US" dirty="0"/>
          </a:p>
          <a:p>
            <a:pPr marL="342900" indent="-342900"/>
            <a:r>
              <a:rPr lang="en-US" dirty="0"/>
              <a:t>Visualizations: bar graphs 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236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4"/>
          <p:cNvSpPr txBox="1">
            <a:spLocks noGrp="1"/>
          </p:cNvSpPr>
          <p:nvPr>
            <p:ph type="title"/>
          </p:nvPr>
        </p:nvSpPr>
        <p:spPr>
          <a:xfrm>
            <a:off x="355616" y="262025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NYC Borough Compare</a:t>
            </a:r>
            <a:endParaRPr dirty="0"/>
          </a:p>
        </p:txBody>
      </p:sp>
      <p:sp>
        <p:nvSpPr>
          <p:cNvPr id="858" name="Google Shape;858;p24"/>
          <p:cNvSpPr txBox="1">
            <a:spLocks noGrp="1"/>
          </p:cNvSpPr>
          <p:nvPr>
            <p:ph type="body" idx="1"/>
          </p:nvPr>
        </p:nvSpPr>
        <p:spPr>
          <a:xfrm>
            <a:off x="153808" y="3754582"/>
            <a:ext cx="3985200" cy="1282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Overall, Brooklyn has the highest violation types compared to the other Boroughs, at [9402], with General Violations being the highest violation at 5821.</a:t>
            </a:r>
            <a:endParaRPr sz="1600" dirty="0"/>
          </a:p>
        </p:txBody>
      </p:sp>
      <p:sp>
        <p:nvSpPr>
          <p:cNvPr id="859" name="Google Shape;859;p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60" name="Google Shape;860;p24"/>
          <p:cNvPicPr preferRelativeResize="0"/>
          <p:nvPr/>
        </p:nvPicPr>
        <p:blipFill rotWithShape="1">
          <a:blip r:embed="rId3">
            <a:alphaModFix/>
          </a:blip>
          <a:srcRect l="33084" t="10435" r="23188" b="1652"/>
          <a:stretch/>
        </p:blipFill>
        <p:spPr>
          <a:xfrm>
            <a:off x="5546725" y="544875"/>
            <a:ext cx="3039851" cy="40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7E9FB8-8DA4-C7A7-A342-81061FF6E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24" y="918002"/>
            <a:ext cx="3581584" cy="2749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C9AC9B-CE1B-F774-82ED-1959FE6E854D}"/>
              </a:ext>
            </a:extLst>
          </p:cNvPr>
          <p:cNvSpPr txBox="1"/>
          <p:nvPr/>
        </p:nvSpPr>
        <p:spPr>
          <a:xfrm>
            <a:off x="557424" y="3646860"/>
            <a:ext cx="3384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Source: NYC Open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BA7F9-B317-8C56-042E-C09553E45924}"/>
              </a:ext>
            </a:extLst>
          </p:cNvPr>
          <p:cNvSpPr txBox="1"/>
          <p:nvPr/>
        </p:nvSpPr>
        <p:spPr>
          <a:xfrm>
            <a:off x="5878494" y="549250"/>
            <a:ext cx="2071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900" b="1" u="sng" dirty="0">
                <a:solidFill>
                  <a:srgbClr val="0070C0"/>
                </a:solidFill>
                <a:latin typeface="Titillium Web"/>
                <a:sym typeface="Titillium Web"/>
              </a:rPr>
              <a:t>Violation Types</a:t>
            </a:r>
          </a:p>
          <a:p>
            <a:pPr marL="342900" indent="-342900" algn="ctr"/>
            <a:r>
              <a:rPr lang="en-US" sz="900" dirty="0">
                <a:solidFill>
                  <a:srgbClr val="0070C0"/>
                </a:solidFill>
                <a:latin typeface="Titillium Web"/>
                <a:sym typeface="Titillium Web"/>
              </a:rPr>
              <a:t>C- Critical</a:t>
            </a:r>
          </a:p>
          <a:p>
            <a:pPr marL="342900" indent="-342900" algn="ctr"/>
            <a:r>
              <a:rPr lang="en-US" sz="900" dirty="0">
                <a:solidFill>
                  <a:srgbClr val="0070C0"/>
                </a:solidFill>
                <a:latin typeface="Titillium Web"/>
                <a:sym typeface="Titillium Web"/>
              </a:rPr>
              <a:t>G- General</a:t>
            </a:r>
          </a:p>
          <a:p>
            <a:pPr marL="342900" indent="-342900" algn="ctr"/>
            <a:r>
              <a:rPr lang="en-US" sz="900" dirty="0">
                <a:solidFill>
                  <a:srgbClr val="0070C0"/>
                </a:solidFill>
                <a:latin typeface="Titillium Web"/>
                <a:sym typeface="Titillium Web"/>
              </a:rPr>
              <a:t>A &amp; AV- Admin Violation</a:t>
            </a:r>
          </a:p>
          <a:p>
            <a:pPr marL="342900" indent="-342900" algn="ctr"/>
            <a:r>
              <a:rPr lang="en-US" sz="900" dirty="0">
                <a:solidFill>
                  <a:srgbClr val="0070C0"/>
                </a:solidFill>
                <a:latin typeface="Titillium Web"/>
                <a:sym typeface="Titillium Web"/>
              </a:rPr>
              <a:t>NV- Nutrition Violation</a:t>
            </a:r>
          </a:p>
          <a:p>
            <a:pPr marL="342900" indent="-342900" algn="ctr"/>
            <a:r>
              <a:rPr lang="en-US" sz="900" dirty="0">
                <a:solidFill>
                  <a:srgbClr val="0070C0"/>
                </a:solidFill>
                <a:latin typeface="Titillium Web"/>
                <a:sym typeface="Titillium Web"/>
              </a:rPr>
              <a:t>TV-Tobacco Violation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4"/>
          <p:cNvSpPr txBox="1">
            <a:spLocks noGrp="1"/>
          </p:cNvSpPr>
          <p:nvPr>
            <p:ph type="title"/>
          </p:nvPr>
        </p:nvSpPr>
        <p:spPr>
          <a:xfrm>
            <a:off x="355616" y="262025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NYC Dept. of Education vs Non-NYC </a:t>
            </a:r>
            <a:r>
              <a:rPr lang="en-US" sz="2400" dirty="0"/>
              <a:t>Dept.</a:t>
            </a:r>
            <a:r>
              <a:rPr lang="en" sz="2400" dirty="0"/>
              <a:t>of Education</a:t>
            </a:r>
            <a:endParaRPr sz="2400" dirty="0"/>
          </a:p>
        </p:txBody>
      </p:sp>
      <p:sp>
        <p:nvSpPr>
          <p:cNvPr id="858" name="Google Shape;858;p24"/>
          <p:cNvSpPr txBox="1">
            <a:spLocks noGrp="1"/>
          </p:cNvSpPr>
          <p:nvPr>
            <p:ph type="body" idx="1"/>
          </p:nvPr>
        </p:nvSpPr>
        <p:spPr>
          <a:xfrm>
            <a:off x="0" y="3819402"/>
            <a:ext cx="2888674" cy="1282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ctr"/>
            <a:r>
              <a:rPr lang="en-US" sz="1400" dirty="0"/>
              <a:t>Overall, NYC Dept. of Education has the highest violations at 12,879, with General Violations being the highest.</a:t>
            </a:r>
            <a:endParaRPr sz="1400" dirty="0"/>
          </a:p>
        </p:txBody>
      </p:sp>
      <p:sp>
        <p:nvSpPr>
          <p:cNvPr id="859" name="Google Shape;859;p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60" name="Google Shape;860;p24"/>
          <p:cNvPicPr preferRelativeResize="0"/>
          <p:nvPr/>
        </p:nvPicPr>
        <p:blipFill rotWithShape="1">
          <a:blip r:embed="rId3">
            <a:alphaModFix/>
          </a:blip>
          <a:srcRect l="33084" t="10435" r="23188" b="1652"/>
          <a:stretch/>
        </p:blipFill>
        <p:spPr>
          <a:xfrm>
            <a:off x="6255327" y="528542"/>
            <a:ext cx="2662798" cy="40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D1BFE9-AD12-299B-2DE4-836A5539E701}"/>
              </a:ext>
            </a:extLst>
          </p:cNvPr>
          <p:cNvSpPr txBox="1"/>
          <p:nvPr/>
        </p:nvSpPr>
        <p:spPr>
          <a:xfrm>
            <a:off x="6340899" y="629194"/>
            <a:ext cx="2071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900" b="1" u="sng" dirty="0">
                <a:solidFill>
                  <a:srgbClr val="0070C0"/>
                </a:solidFill>
                <a:latin typeface="Titillium Web"/>
                <a:sym typeface="Titillium Web"/>
              </a:rPr>
              <a:t>Violation Types</a:t>
            </a:r>
          </a:p>
          <a:p>
            <a:pPr marL="342900" indent="-342900" algn="ctr"/>
            <a:r>
              <a:rPr lang="en-US" sz="900" dirty="0">
                <a:solidFill>
                  <a:srgbClr val="0070C0"/>
                </a:solidFill>
                <a:latin typeface="Titillium Web"/>
                <a:sym typeface="Titillium Web"/>
              </a:rPr>
              <a:t>C- Critical</a:t>
            </a:r>
          </a:p>
          <a:p>
            <a:pPr marL="342900" indent="-342900" algn="ctr"/>
            <a:r>
              <a:rPr lang="en-US" sz="900" dirty="0">
                <a:solidFill>
                  <a:srgbClr val="0070C0"/>
                </a:solidFill>
                <a:latin typeface="Titillium Web"/>
                <a:sym typeface="Titillium Web"/>
              </a:rPr>
              <a:t>G- General</a:t>
            </a:r>
          </a:p>
          <a:p>
            <a:pPr marL="342900" indent="-342900" algn="ctr"/>
            <a:r>
              <a:rPr lang="en-US" sz="900" dirty="0">
                <a:solidFill>
                  <a:srgbClr val="0070C0"/>
                </a:solidFill>
                <a:latin typeface="Titillium Web"/>
                <a:sym typeface="Titillium Web"/>
              </a:rPr>
              <a:t>A &amp; AV- Admin Violation</a:t>
            </a:r>
          </a:p>
          <a:p>
            <a:pPr marL="342900" indent="-342900" algn="ctr"/>
            <a:r>
              <a:rPr lang="en-US" sz="900" dirty="0">
                <a:solidFill>
                  <a:srgbClr val="0070C0"/>
                </a:solidFill>
                <a:latin typeface="Titillium Web"/>
                <a:sym typeface="Titillium Web"/>
              </a:rPr>
              <a:t>NV- Nutrition Violation</a:t>
            </a:r>
          </a:p>
          <a:p>
            <a:pPr marL="342900" indent="-342900" algn="ctr"/>
            <a:r>
              <a:rPr lang="en-US" sz="900" dirty="0">
                <a:solidFill>
                  <a:srgbClr val="0070C0"/>
                </a:solidFill>
                <a:latin typeface="Titillium Web"/>
                <a:sym typeface="Titillium Web"/>
              </a:rPr>
              <a:t>TV-Tobacco Violation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9AC9B-CE1B-F774-82ED-1959FE6E854D}"/>
              </a:ext>
            </a:extLst>
          </p:cNvPr>
          <p:cNvSpPr txBox="1"/>
          <p:nvPr/>
        </p:nvSpPr>
        <p:spPr>
          <a:xfrm>
            <a:off x="55734" y="3603958"/>
            <a:ext cx="3384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Source: NYC Open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411CA-882F-A810-F966-E3EFF7E0A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9713"/>
            <a:ext cx="3039852" cy="2314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71F43-5699-BD6F-3F1E-3AB9D0409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150" y="1298775"/>
            <a:ext cx="2927000" cy="2314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CFE2AF-D6CA-0A92-56C4-73A1EC8F3EED}"/>
              </a:ext>
            </a:extLst>
          </p:cNvPr>
          <p:cNvSpPr txBox="1"/>
          <p:nvPr/>
        </p:nvSpPr>
        <p:spPr>
          <a:xfrm>
            <a:off x="359311" y="1090859"/>
            <a:ext cx="3384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NYC Dept. Of Education Violations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C8F46-ADEA-06F3-C06F-924DB0FD9A93}"/>
              </a:ext>
            </a:extLst>
          </p:cNvPr>
          <p:cNvSpPr txBox="1"/>
          <p:nvPr/>
        </p:nvSpPr>
        <p:spPr>
          <a:xfrm>
            <a:off x="3660358" y="1101378"/>
            <a:ext cx="3384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Non-NYC Dept. Of Education Violations</a:t>
            </a:r>
          </a:p>
        </p:txBody>
      </p:sp>
      <p:sp>
        <p:nvSpPr>
          <p:cNvPr id="11" name="Google Shape;858;p24">
            <a:extLst>
              <a:ext uri="{FF2B5EF4-FFF2-40B4-BE49-F238E27FC236}">
                <a16:creationId xmlns:a16="http://schemas.microsoft.com/office/drawing/2014/main" id="{9A1F9A15-464B-B69E-7905-3F0ACD9867B8}"/>
              </a:ext>
            </a:extLst>
          </p:cNvPr>
          <p:cNvSpPr txBox="1">
            <a:spLocks/>
          </p:cNvSpPr>
          <p:nvPr/>
        </p:nvSpPr>
        <p:spPr>
          <a:xfrm>
            <a:off x="3063076" y="3774246"/>
            <a:ext cx="2888674" cy="128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285750" indent="-285750" algn="ctr"/>
            <a:r>
              <a:rPr lang="en-US" sz="1400" dirty="0"/>
              <a:t>Overall, Non- NYC Dept. of Education has the highest violations at 8,398 with General Violations being the highest.</a:t>
            </a:r>
          </a:p>
        </p:txBody>
      </p:sp>
    </p:spTree>
    <p:extLst>
      <p:ext uri="{BB962C8B-B14F-4D97-AF65-F5344CB8AC3E}">
        <p14:creationId xmlns:p14="http://schemas.microsoft.com/office/powerpoint/2010/main" val="70073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&amp; Conclusion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/>
              <a:t>From the data I analyzed my findings are that NYC Dept. of Education schools have higher violations compared to Non- NYC Dept. of Education sectors.</a:t>
            </a:r>
          </a:p>
          <a:p>
            <a:pPr marL="342900" indent="-342900"/>
            <a:r>
              <a:rPr lang="en-US" dirty="0"/>
              <a:t>From the data I analyzed overall, Brooklyn has the most violations out of all the boroughs.  </a:t>
            </a:r>
          </a:p>
          <a:p>
            <a:pPr marL="342900" indent="-342900"/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177799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304</Words>
  <Application>Microsoft Office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Titillium Web ExtraLight</vt:lpstr>
      <vt:lpstr>Calibri</vt:lpstr>
      <vt:lpstr>Titillium Web</vt:lpstr>
      <vt:lpstr>Arial</vt:lpstr>
      <vt:lpstr>Thaliard template</vt:lpstr>
      <vt:lpstr>School Cafeteria inspection </vt:lpstr>
      <vt:lpstr>Introduction</vt:lpstr>
      <vt:lpstr>Data Sources</vt:lpstr>
      <vt:lpstr>Methodologies</vt:lpstr>
      <vt:lpstr>NYC Borough Compare</vt:lpstr>
      <vt:lpstr>NYC Dept. of Education vs Non-NYC Dept.of Education</vt:lpstr>
      <vt:lpstr>Findings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Colon, Irene</dc:creator>
  <cp:lastModifiedBy>Huie, Mindy</cp:lastModifiedBy>
  <cp:revision>4</cp:revision>
  <dcterms:modified xsi:type="dcterms:W3CDTF">2023-06-07T22:23:08Z</dcterms:modified>
</cp:coreProperties>
</file>