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aleway-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bold.fntdata"/><Relationship Id="rId6" Type="http://schemas.openxmlformats.org/officeDocument/2006/relationships/slide" Target="slides/slide1.xml"/><Relationship Id="rId18"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e5a8454e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e5a8454e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e5a8454e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e5a8454e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e5a8454e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e5a8454e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e5a8454e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e5a8454e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e5a8454e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e5a8454e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e5a8454e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e5a8454e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e5a8454e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e5a8454e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e5a8454e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e5a8454e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e5a8454e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e5a8454e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e5a8454e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e5a8454e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rgbClr val="7F7F7F"/>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rPr lang="en" sz="1800">
                <a:solidFill>
                  <a:srgbClr val="7F7F7F"/>
                </a:solidFill>
                <a:latin typeface="Source Sans Pro"/>
                <a:ea typeface="Source Sans Pro"/>
                <a:cs typeface="Source Sans Pro"/>
                <a:sym typeface="Source Sans Pro"/>
              </a:rPr>
              <a:t>% Active Drivers over time in weekly buckets cohorted by onboard week</a:t>
            </a:r>
            <a:endParaRPr sz="1800">
              <a:solidFill>
                <a:srgbClr val="7F7F7F"/>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7F7F7F"/>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Clr>
                <a:schemeClr val="dk1"/>
              </a:buClr>
              <a:buSzPts val="1100"/>
              <a:buFont typeface="Arial"/>
              <a:buNone/>
            </a:pPr>
            <a:r>
              <a:rPr lang="en" sz="1800">
                <a:solidFill>
                  <a:srgbClr val="7F7F7F"/>
                </a:solidFill>
                <a:latin typeface="Source Sans Pro"/>
                <a:ea typeface="Source Sans Pro"/>
                <a:cs typeface="Source Sans Pro"/>
                <a:sym typeface="Source Sans Pro"/>
              </a:rPr>
              <a:t>Segmented driver population to identify driving behavior that may lead to churn.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e5a8454e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e5a8454e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Business Analyst, Product Operations Assignment</a:t>
            </a:r>
            <a:endParaRPr/>
          </a:p>
        </p:txBody>
      </p:sp>
      <p:pic>
        <p:nvPicPr>
          <p:cNvPr id="60" name="Google Shape;60;p13"/>
          <p:cNvPicPr preferRelativeResize="0"/>
          <p:nvPr/>
        </p:nvPicPr>
        <p:blipFill>
          <a:blip r:embed="rId3">
            <a:alphaModFix/>
          </a:blip>
          <a:stretch>
            <a:fillRect/>
          </a:stretch>
        </p:blipFill>
        <p:spPr>
          <a:xfrm>
            <a:off x="3044375" y="110250"/>
            <a:ext cx="3298487" cy="1627825"/>
          </a:xfrm>
          <a:prstGeom prst="rect">
            <a:avLst/>
          </a:prstGeom>
          <a:noFill/>
          <a:ln>
            <a:noFill/>
          </a:ln>
        </p:spPr>
      </p:pic>
      <p:sp>
        <p:nvSpPr>
          <p:cNvPr id="61" name="Google Shape;61;p13"/>
          <p:cNvSpPr txBox="1"/>
          <p:nvPr/>
        </p:nvSpPr>
        <p:spPr>
          <a:xfrm>
            <a:off x="1413350" y="3358575"/>
            <a:ext cx="6753600" cy="13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rgbClr val="FF00FF"/>
                </a:solidFill>
                <a:latin typeface="Impact"/>
                <a:ea typeface="Impact"/>
                <a:cs typeface="Impact"/>
                <a:sym typeface="Impact"/>
              </a:rPr>
              <a:t>Driver’s LTV Analysis</a:t>
            </a:r>
            <a:endParaRPr sz="3900">
              <a:solidFill>
                <a:srgbClr val="FF00FF"/>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277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 Active Drivers By Onboard Week</a:t>
            </a:r>
            <a:endParaRPr/>
          </a:p>
        </p:txBody>
      </p:sp>
      <p:pic>
        <p:nvPicPr>
          <p:cNvPr id="126" name="Google Shape;126;p22"/>
          <p:cNvPicPr preferRelativeResize="0"/>
          <p:nvPr/>
        </p:nvPicPr>
        <p:blipFill>
          <a:blip r:embed="rId3">
            <a:alphaModFix/>
          </a:blip>
          <a:stretch>
            <a:fillRect/>
          </a:stretch>
        </p:blipFill>
        <p:spPr>
          <a:xfrm>
            <a:off x="1679998" y="955475"/>
            <a:ext cx="5784001" cy="4100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Actionable Recommendations for Lyft</a:t>
            </a:r>
            <a:endParaRPr/>
          </a:p>
        </p:txBody>
      </p:sp>
      <p:sp>
        <p:nvSpPr>
          <p:cNvPr id="132" name="Google Shape;13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Considering that those contributing most to Lyft’s revenue and hopefully profitable are those who drive a lot during the days they drive, would be best to reward these customers. This would incentivize them/reinforce this </a:t>
            </a:r>
            <a:r>
              <a:rPr lang="en"/>
              <a:t>strategy</a:t>
            </a:r>
            <a:r>
              <a:rPr lang="en"/>
              <a:t> of maximizing time out on the road. Possibly free/discounted tickets to events they like would be a good move to increase LTV/retention.</a:t>
            </a:r>
            <a:endParaRPr/>
          </a:p>
          <a:p>
            <a:pPr indent="-325755" lvl="0" marL="457200" rtl="0" algn="l">
              <a:spcBef>
                <a:spcPts val="0"/>
              </a:spcBef>
              <a:spcAft>
                <a:spcPts val="0"/>
              </a:spcAft>
              <a:buSzPct val="100000"/>
              <a:buChar char="●"/>
            </a:pPr>
            <a:r>
              <a:rPr lang="en"/>
              <a:t>In order to </a:t>
            </a:r>
            <a:r>
              <a:rPr lang="en"/>
              <a:t>determine</a:t>
            </a:r>
            <a:r>
              <a:rPr lang="en"/>
              <a:t> how to </a:t>
            </a:r>
            <a:r>
              <a:rPr lang="en"/>
              <a:t>increase</a:t>
            </a:r>
            <a:r>
              <a:rPr lang="en"/>
              <a:t> activity/engagement of churned drivers I would recommend a deeper dive into user journeys and see what behavior brought high LTV/power users from casual user to loyal Lyft driver. Further investigation needed to determine ‘ah-ha’ moment to safeguard against driver/supply drop-off.</a:t>
            </a:r>
            <a:endParaRPr/>
          </a:p>
          <a:p>
            <a:pPr indent="-325755" lvl="0" marL="457200" rtl="0" algn="l">
              <a:spcBef>
                <a:spcPts val="0"/>
              </a:spcBef>
              <a:spcAft>
                <a:spcPts val="0"/>
              </a:spcAft>
              <a:buSzPct val="100000"/>
              <a:buChar char="●"/>
            </a:pPr>
            <a:r>
              <a:rPr lang="en"/>
              <a:t>Also, looking into factors contributing to onboard week #15 and #19 would help bring supply to a healthy level to ensure supply is met in marketplace.</a:t>
            </a:r>
            <a:endParaRPr/>
          </a:p>
          <a:p>
            <a:pPr indent="-325755" lvl="0" marL="457200" rtl="0" algn="l">
              <a:spcBef>
                <a:spcPts val="0"/>
              </a:spcBef>
              <a:spcAft>
                <a:spcPts val="0"/>
              </a:spcAft>
              <a:buSzPct val="100000"/>
              <a:buChar char="●"/>
            </a:pPr>
            <a:r>
              <a:rPr lang="en"/>
              <a:t>Considering that a Lyft lifetime is </a:t>
            </a:r>
            <a:r>
              <a:rPr lang="en"/>
              <a:t>approximately</a:t>
            </a:r>
            <a:r>
              <a:rPr lang="en"/>
              <a:t> 2.5 years, at 2 year mark, providing some bonus in monetary or car maintenance reward would make driver feel recognized and supported and most likely carry-on as a Lyft driver.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9487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Appendix</a:t>
            </a:r>
            <a:endParaRPr/>
          </a:p>
        </p:txBody>
      </p:sp>
      <p:sp>
        <p:nvSpPr>
          <p:cNvPr id="138" name="Google Shape;138;p24"/>
          <p:cNvSpPr txBox="1"/>
          <p:nvPr>
            <p:ph idx="1" type="body"/>
          </p:nvPr>
        </p:nvSpPr>
        <p:spPr>
          <a:xfrm>
            <a:off x="311700" y="1018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Analysis/Code: Attached .pynb file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LTV</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Value of a driver to Lyft over the entire projected lifetime of a driver</a:t>
            </a:r>
            <a:endParaRPr/>
          </a:p>
          <a:p>
            <a:pPr indent="0" lvl="0" marL="0" rtl="0" algn="l">
              <a:spcBef>
                <a:spcPts val="1200"/>
              </a:spcBef>
              <a:spcAft>
                <a:spcPts val="0"/>
              </a:spcAft>
              <a:buNone/>
            </a:pPr>
            <a:r>
              <a:rPr lang="en"/>
              <a:t>Equation: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Assumptions:</a:t>
            </a:r>
            <a:endParaRPr/>
          </a:p>
          <a:p>
            <a:pPr indent="0" lvl="0" marL="0" rtl="0" algn="l">
              <a:spcBef>
                <a:spcPts val="1200"/>
              </a:spcBef>
              <a:spcAft>
                <a:spcPts val="1200"/>
              </a:spcAft>
              <a:buNone/>
            </a:pPr>
            <a:r>
              <a:rPr lang="en"/>
              <a:t>3 months of data is good enough to determine LTV, which usually is not the case. More data, the more precise LTV will be and informative to business strategy.</a:t>
            </a:r>
            <a:endParaRPr/>
          </a:p>
        </p:txBody>
      </p:sp>
      <p:pic>
        <p:nvPicPr>
          <p:cNvPr id="68" name="Google Shape;68;p14"/>
          <p:cNvPicPr preferRelativeResize="0"/>
          <p:nvPr/>
        </p:nvPicPr>
        <p:blipFill>
          <a:blip r:embed="rId3">
            <a:alphaModFix/>
          </a:blip>
          <a:stretch>
            <a:fillRect/>
          </a:stretch>
        </p:blipFill>
        <p:spPr>
          <a:xfrm>
            <a:off x="442975" y="2076554"/>
            <a:ext cx="4622149" cy="119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sz="3900">
                <a:solidFill>
                  <a:srgbClr val="FF00FF"/>
                </a:solidFill>
                <a:latin typeface="Impact"/>
                <a:ea typeface="Impact"/>
                <a:cs typeface="Impact"/>
                <a:sym typeface="Impact"/>
              </a:rPr>
              <a:t>Main Factors Affecting LTV</a:t>
            </a:r>
            <a:endParaRPr/>
          </a:p>
        </p:txBody>
      </p:sp>
      <p:sp>
        <p:nvSpPr>
          <p:cNvPr id="74" name="Google Shape;74;p15"/>
          <p:cNvSpPr txBox="1"/>
          <p:nvPr>
            <p:ph idx="1" type="body"/>
          </p:nvPr>
        </p:nvSpPr>
        <p:spPr>
          <a:xfrm>
            <a:off x="311700" y="3945475"/>
            <a:ext cx="8832300" cy="969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We can see in this chart that number of different days driver has driven for has the most impact on LTV.</a:t>
            </a:r>
            <a:endParaRPr/>
          </a:p>
          <a:p>
            <a:pPr indent="0" lvl="0" marL="0" rtl="0" algn="l">
              <a:spcBef>
                <a:spcPts val="1200"/>
              </a:spcBef>
              <a:spcAft>
                <a:spcPts val="1200"/>
              </a:spcAft>
              <a:buNone/>
            </a:pPr>
            <a:r>
              <a:rPr lang="en"/>
              <a:t>Some </a:t>
            </a:r>
            <a:r>
              <a:rPr lang="en"/>
              <a:t>other factors include ride cost, usual fare for each driver’s ride, how long in distance each ride is, how long in duration each ride is. With the following slides, you will see degree in which each behavior is linked to LTV.</a:t>
            </a:r>
            <a:endParaRPr/>
          </a:p>
        </p:txBody>
      </p:sp>
      <p:pic>
        <p:nvPicPr>
          <p:cNvPr id="75" name="Google Shape;75;p15"/>
          <p:cNvPicPr preferRelativeResize="0"/>
          <p:nvPr/>
        </p:nvPicPr>
        <p:blipFill>
          <a:blip r:embed="rId3">
            <a:alphaModFix/>
          </a:blip>
          <a:stretch>
            <a:fillRect/>
          </a:stretch>
        </p:blipFill>
        <p:spPr>
          <a:xfrm>
            <a:off x="2280038" y="1068425"/>
            <a:ext cx="4583924" cy="261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Number of Unique Driving Days</a:t>
            </a:r>
            <a:endParaRPr/>
          </a:p>
          <a:p>
            <a:pPr indent="0" lvl="0" marL="0" rtl="0" algn="l">
              <a:spcBef>
                <a:spcPts val="0"/>
              </a:spcBef>
              <a:spcAft>
                <a:spcPts val="0"/>
              </a:spcAft>
              <a:buNone/>
            </a:pPr>
            <a:r>
              <a:t/>
            </a:r>
            <a:endParaRPr/>
          </a:p>
        </p:txBody>
      </p:sp>
      <p:sp>
        <p:nvSpPr>
          <p:cNvPr id="81" name="Google Shape;81;p16"/>
          <p:cNvSpPr txBox="1"/>
          <p:nvPr>
            <p:ph idx="1" type="body"/>
          </p:nvPr>
        </p:nvSpPr>
        <p:spPr>
          <a:xfrm>
            <a:off x="478875" y="4318050"/>
            <a:ext cx="8520600" cy="713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Most interesting finding is that those who provide most value to Lyft drive the least number of days, which means whenever they’re out completing rides, they have a high volume of rides they are completing!</a:t>
            </a:r>
            <a:endParaRPr/>
          </a:p>
        </p:txBody>
      </p:sp>
      <p:pic>
        <p:nvPicPr>
          <p:cNvPr id="82" name="Google Shape;82;p16"/>
          <p:cNvPicPr preferRelativeResize="0"/>
          <p:nvPr/>
        </p:nvPicPr>
        <p:blipFill>
          <a:blip r:embed="rId3">
            <a:alphaModFix/>
          </a:blip>
          <a:stretch>
            <a:fillRect/>
          </a:stretch>
        </p:blipFill>
        <p:spPr>
          <a:xfrm>
            <a:off x="2207937" y="1068424"/>
            <a:ext cx="4728125" cy="3249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Average Ride Value</a:t>
            </a:r>
            <a:endParaRPr/>
          </a:p>
          <a:p>
            <a:pPr indent="0" lvl="0" marL="0" rtl="0" algn="l">
              <a:spcBef>
                <a:spcPts val="0"/>
              </a:spcBef>
              <a:spcAft>
                <a:spcPts val="0"/>
              </a:spcAft>
              <a:buNone/>
            </a:pPr>
            <a:r>
              <a:t/>
            </a:r>
            <a:endParaRPr/>
          </a:p>
        </p:txBody>
      </p:sp>
      <p:sp>
        <p:nvSpPr>
          <p:cNvPr id="88" name="Google Shape;88;p17"/>
          <p:cNvSpPr txBox="1"/>
          <p:nvPr>
            <p:ph idx="1" type="body"/>
          </p:nvPr>
        </p:nvSpPr>
        <p:spPr>
          <a:xfrm>
            <a:off x="183900" y="4059525"/>
            <a:ext cx="8648400" cy="97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Even the average ride value ($) does not have a strong </a:t>
            </a:r>
            <a:r>
              <a:rPr lang="en"/>
              <a:t>correlation</a:t>
            </a:r>
            <a:r>
              <a:rPr lang="en"/>
              <a:t> to LTV as would be suspected would be a strong indicator for high LTV.</a:t>
            </a:r>
            <a:endParaRPr/>
          </a:p>
        </p:txBody>
      </p:sp>
      <p:pic>
        <p:nvPicPr>
          <p:cNvPr id="89" name="Google Shape;89;p17"/>
          <p:cNvPicPr preferRelativeResize="0"/>
          <p:nvPr/>
        </p:nvPicPr>
        <p:blipFill>
          <a:blip r:embed="rId3">
            <a:alphaModFix/>
          </a:blip>
          <a:stretch>
            <a:fillRect/>
          </a:stretch>
        </p:blipFill>
        <p:spPr>
          <a:xfrm>
            <a:off x="2396008" y="1076200"/>
            <a:ext cx="4351968" cy="299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Average Projected Lifetime of Driver</a:t>
            </a:r>
            <a:endParaRPr/>
          </a:p>
        </p:txBody>
      </p:sp>
      <p:sp>
        <p:nvSpPr>
          <p:cNvPr id="95" name="Google Shape;95;p18"/>
          <p:cNvSpPr txBox="1"/>
          <p:nvPr>
            <p:ph idx="1" type="body"/>
          </p:nvPr>
        </p:nvSpPr>
        <p:spPr>
          <a:xfrm>
            <a:off x="890925" y="1319650"/>
            <a:ext cx="7668000" cy="295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was determined by our churn rate</a:t>
            </a:r>
            <a:endParaRPr/>
          </a:p>
          <a:p>
            <a:pPr indent="-342900" lvl="0" marL="457200" rtl="0" algn="l">
              <a:spcBef>
                <a:spcPts val="0"/>
              </a:spcBef>
              <a:spcAft>
                <a:spcPts val="0"/>
              </a:spcAft>
              <a:buSzPts val="1800"/>
              <a:buChar char="●"/>
            </a:pPr>
            <a:r>
              <a:rPr lang="en"/>
              <a:t>Churn rate was determined by churn definition, which was driver who had no activity within 7 days from last recorded ride</a:t>
            </a:r>
            <a:endParaRPr/>
          </a:p>
          <a:p>
            <a:pPr indent="-342900" lvl="0" marL="457200" rtl="0" algn="l">
              <a:spcBef>
                <a:spcPts val="0"/>
              </a:spcBef>
              <a:spcAft>
                <a:spcPts val="0"/>
              </a:spcAft>
              <a:buSzPts val="1800"/>
              <a:buChar char="●"/>
            </a:pPr>
            <a:r>
              <a:rPr lang="en"/>
              <a:t>With churn rate determined, lifetime of driver defined as inverse of churn rate</a:t>
            </a:r>
            <a:endParaRPr/>
          </a:p>
          <a:p>
            <a:pPr indent="-342900" lvl="0" marL="457200" rtl="0" algn="l">
              <a:spcBef>
                <a:spcPts val="0"/>
              </a:spcBef>
              <a:spcAft>
                <a:spcPts val="0"/>
              </a:spcAft>
              <a:buSzPts val="1800"/>
              <a:buChar char="●"/>
            </a:pPr>
            <a:r>
              <a:t/>
            </a:r>
            <a:endParaRPr/>
          </a:p>
          <a:p>
            <a:pPr indent="0" lvl="0" marL="0" rtl="0" algn="l">
              <a:spcBef>
                <a:spcPts val="120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1313225" y="3038450"/>
            <a:ext cx="6517550" cy="34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Number Rides and Active Drivers By Week</a:t>
            </a:r>
            <a:endParaRPr/>
          </a:p>
        </p:txBody>
      </p:sp>
      <p:pic>
        <p:nvPicPr>
          <p:cNvPr id="102" name="Google Shape;102;p19"/>
          <p:cNvPicPr preferRelativeResize="0"/>
          <p:nvPr/>
        </p:nvPicPr>
        <p:blipFill>
          <a:blip r:embed="rId3">
            <a:alphaModFix/>
          </a:blip>
          <a:stretch>
            <a:fillRect/>
          </a:stretch>
        </p:blipFill>
        <p:spPr>
          <a:xfrm>
            <a:off x="712900" y="1152474"/>
            <a:ext cx="3400176" cy="2462775"/>
          </a:xfrm>
          <a:prstGeom prst="rect">
            <a:avLst/>
          </a:prstGeom>
          <a:noFill/>
          <a:ln>
            <a:noFill/>
          </a:ln>
        </p:spPr>
      </p:pic>
      <p:pic>
        <p:nvPicPr>
          <p:cNvPr id="103" name="Google Shape;103;p19"/>
          <p:cNvPicPr preferRelativeResize="0"/>
          <p:nvPr/>
        </p:nvPicPr>
        <p:blipFill>
          <a:blip r:embed="rId4">
            <a:alphaModFix/>
          </a:blip>
          <a:stretch>
            <a:fillRect/>
          </a:stretch>
        </p:blipFill>
        <p:spPr>
          <a:xfrm>
            <a:off x="5027450" y="1152474"/>
            <a:ext cx="3470533" cy="2462774"/>
          </a:xfrm>
          <a:prstGeom prst="rect">
            <a:avLst/>
          </a:prstGeom>
          <a:noFill/>
          <a:ln>
            <a:noFill/>
          </a:ln>
        </p:spPr>
      </p:pic>
      <p:sp>
        <p:nvSpPr>
          <p:cNvPr id="104" name="Google Shape;104;p19"/>
          <p:cNvSpPr txBox="1"/>
          <p:nvPr/>
        </p:nvSpPr>
        <p:spPr>
          <a:xfrm>
            <a:off x="668675" y="3894975"/>
            <a:ext cx="7829400" cy="10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We can see here that number of rides trends with number of drivers. When number of drivers peaks, so does number of rides.</a:t>
            </a:r>
            <a:r>
              <a:rPr lang="en" sz="1800">
                <a:solidFill>
                  <a:srgbClr val="FF9900"/>
                </a:solidFill>
                <a:latin typeface="Source Sans Pro"/>
                <a:ea typeface="Source Sans Pro"/>
                <a:cs typeface="Source Sans Pro"/>
                <a:sym typeface="Source Sans Pro"/>
              </a:rPr>
              <a:t> </a:t>
            </a:r>
            <a:r>
              <a:rPr lang="en" sz="1800">
                <a:solidFill>
                  <a:schemeClr val="lt2"/>
                </a:solidFill>
                <a:latin typeface="Source Sans Pro"/>
                <a:ea typeface="Source Sans Pro"/>
                <a:cs typeface="Source Sans Pro"/>
                <a:sym typeface="Source Sans Pro"/>
              </a:rPr>
              <a:t>Peak most likely due to promotion or maybe some special event. Marketing would be good place to ask.</a:t>
            </a:r>
            <a:endParaRPr>
              <a:solidFill>
                <a:schemeClr val="lt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Churn</a:t>
            </a:r>
            <a:endParaRPr/>
          </a:p>
        </p:txBody>
      </p:sp>
      <p:pic>
        <p:nvPicPr>
          <p:cNvPr id="110" name="Google Shape;110;p20"/>
          <p:cNvPicPr preferRelativeResize="0"/>
          <p:nvPr/>
        </p:nvPicPr>
        <p:blipFill>
          <a:blip r:embed="rId3">
            <a:alphaModFix/>
          </a:blip>
          <a:stretch>
            <a:fillRect/>
          </a:stretch>
        </p:blipFill>
        <p:spPr>
          <a:xfrm>
            <a:off x="1690325" y="1068425"/>
            <a:ext cx="5932474" cy="3255150"/>
          </a:xfrm>
          <a:prstGeom prst="rect">
            <a:avLst/>
          </a:prstGeom>
          <a:noFill/>
          <a:ln>
            <a:noFill/>
          </a:ln>
        </p:spPr>
      </p:pic>
      <p:pic>
        <p:nvPicPr>
          <p:cNvPr id="111" name="Google Shape;111;p20"/>
          <p:cNvPicPr preferRelativeResize="0"/>
          <p:nvPr/>
        </p:nvPicPr>
        <p:blipFill>
          <a:blip r:embed="rId4">
            <a:alphaModFix/>
          </a:blip>
          <a:stretch>
            <a:fillRect/>
          </a:stretch>
        </p:blipFill>
        <p:spPr>
          <a:xfrm>
            <a:off x="2476000" y="4323575"/>
            <a:ext cx="4628575" cy="90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28205"/>
              <a:buFont typeface="Arial"/>
              <a:buNone/>
            </a:pPr>
            <a:r>
              <a:rPr b="0" lang="en" sz="3900">
                <a:solidFill>
                  <a:srgbClr val="FF00FF"/>
                </a:solidFill>
                <a:latin typeface="Impact"/>
                <a:ea typeface="Impact"/>
                <a:cs typeface="Impact"/>
                <a:sym typeface="Impact"/>
              </a:rPr>
              <a:t>Factors Driving </a:t>
            </a:r>
            <a:r>
              <a:rPr b="0" lang="en" sz="3900">
                <a:solidFill>
                  <a:srgbClr val="FF00FF"/>
                </a:solidFill>
                <a:latin typeface="Impact"/>
                <a:ea typeface="Impact"/>
                <a:cs typeface="Impact"/>
                <a:sym typeface="Impact"/>
              </a:rPr>
              <a:t>Churn</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311701" y="1152475"/>
            <a:ext cx="2426874" cy="2328375"/>
          </a:xfrm>
          <a:prstGeom prst="rect">
            <a:avLst/>
          </a:prstGeom>
          <a:noFill/>
          <a:ln>
            <a:noFill/>
          </a:ln>
        </p:spPr>
      </p:pic>
      <p:pic>
        <p:nvPicPr>
          <p:cNvPr id="119" name="Google Shape;119;p21"/>
          <p:cNvPicPr preferRelativeResize="0"/>
          <p:nvPr/>
        </p:nvPicPr>
        <p:blipFill>
          <a:blip r:embed="rId4">
            <a:alphaModFix/>
          </a:blip>
          <a:stretch>
            <a:fillRect/>
          </a:stretch>
        </p:blipFill>
        <p:spPr>
          <a:xfrm>
            <a:off x="2738575" y="1152475"/>
            <a:ext cx="6146857" cy="1419275"/>
          </a:xfrm>
          <a:prstGeom prst="rect">
            <a:avLst/>
          </a:prstGeom>
          <a:noFill/>
          <a:ln>
            <a:noFill/>
          </a:ln>
        </p:spPr>
      </p:pic>
      <p:sp>
        <p:nvSpPr>
          <p:cNvPr id="120" name="Google Shape;120;p21"/>
          <p:cNvSpPr txBox="1"/>
          <p:nvPr/>
        </p:nvSpPr>
        <p:spPr>
          <a:xfrm>
            <a:off x="2825100" y="2791700"/>
            <a:ext cx="5739600" cy="11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lt2"/>
                </a:solidFill>
                <a:latin typeface="Source Sans Pro"/>
                <a:ea typeface="Source Sans Pro"/>
                <a:cs typeface="Source Sans Pro"/>
                <a:sym typeface="Source Sans Pro"/>
              </a:rPr>
              <a:t>Clear difference between churn and non-churn when it comes to driving tenure and unique number of total </a:t>
            </a:r>
            <a:r>
              <a:rPr lang="en" sz="1800">
                <a:solidFill>
                  <a:schemeClr val="lt2"/>
                </a:solidFill>
                <a:latin typeface="Source Sans Pro"/>
                <a:ea typeface="Source Sans Pro"/>
                <a:cs typeface="Source Sans Pro"/>
                <a:sym typeface="Source Sans Pro"/>
              </a:rPr>
              <a:t>driving days.</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