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78d7643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78d7643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473c3d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473c3d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473c3d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473c3d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78d7643a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78d7643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78d7643a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78d7643a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432f4f1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432f4f1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78d764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78d764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78d7643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78d7643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78d7643a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78d7643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78d7643a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78d7643a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78d7643a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78d7643a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78d7643a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78d7643a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78d7643a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78d7643a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YoY Skip Rate Increase Mitigation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6B26B"/>
                </a:solidFill>
              </a:rPr>
              <a:t>Tovala Senior Business Analyst Take-Home</a:t>
            </a:r>
            <a:endParaRPr>
              <a:solidFill>
                <a:srgbClr val="F6B26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warmer…</a:t>
            </a:r>
            <a:endParaRPr/>
          </a:p>
        </p:txBody>
      </p:sp>
      <p:pic>
        <p:nvPicPr>
          <p:cNvPr id="125" name="Google Shape;125;p22"/>
          <p:cNvPicPr preferRelativeResize="0"/>
          <p:nvPr/>
        </p:nvPicPr>
        <p:blipFill>
          <a:blip r:embed="rId3">
            <a:alphaModFix/>
          </a:blip>
          <a:stretch>
            <a:fillRect/>
          </a:stretch>
        </p:blipFill>
        <p:spPr>
          <a:xfrm>
            <a:off x="3262475" y="278475"/>
            <a:ext cx="5235605" cy="4290399"/>
          </a:xfrm>
          <a:prstGeom prst="rect">
            <a:avLst/>
          </a:prstGeom>
          <a:noFill/>
          <a:ln>
            <a:noFill/>
          </a:ln>
        </p:spPr>
      </p:pic>
      <p:sp>
        <p:nvSpPr>
          <p:cNvPr id="126" name="Google Shape;126;p22"/>
          <p:cNvSpPr txBox="1"/>
          <p:nvPr/>
        </p:nvSpPr>
        <p:spPr>
          <a:xfrm>
            <a:off x="365750" y="4568875"/>
            <a:ext cx="81324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Average"/>
                <a:ea typeface="Average"/>
                <a:cs typeface="Average"/>
                <a:sym typeface="Average"/>
              </a:rPr>
              <a:t>When looking at Home Ownership and County Type affecting skipped, there was an indicator that customers in rural areas skipped </a:t>
            </a:r>
            <a:r>
              <a:rPr lang="en">
                <a:solidFill>
                  <a:schemeClr val="accent2"/>
                </a:solidFill>
                <a:latin typeface="Average"/>
                <a:ea typeface="Average"/>
                <a:cs typeface="Average"/>
                <a:sym typeface="Average"/>
              </a:rPr>
              <a:t>regardless</a:t>
            </a:r>
            <a:r>
              <a:rPr lang="en">
                <a:solidFill>
                  <a:schemeClr val="accent2"/>
                </a:solidFill>
                <a:latin typeface="Average"/>
                <a:ea typeface="Average"/>
                <a:cs typeface="Average"/>
                <a:sym typeface="Average"/>
              </a:rPr>
              <a:t> of homeownership status.</a:t>
            </a:r>
            <a:endParaRPr>
              <a:solidFill>
                <a:schemeClr val="accent2"/>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29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Root Cause/Smoking Gun :)</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pic>
        <p:nvPicPr>
          <p:cNvPr id="133" name="Google Shape;133;p23"/>
          <p:cNvPicPr preferRelativeResize="0"/>
          <p:nvPr/>
        </p:nvPicPr>
        <p:blipFill>
          <a:blip r:embed="rId3">
            <a:alphaModFix/>
          </a:blip>
          <a:stretch>
            <a:fillRect/>
          </a:stretch>
        </p:blipFill>
        <p:spPr>
          <a:xfrm>
            <a:off x="311700" y="866327"/>
            <a:ext cx="8732550" cy="4277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Data-Backed Recommendations for Business #1</a:t>
            </a:r>
            <a:endParaRPr/>
          </a:p>
        </p:txBody>
      </p:sp>
      <p:sp>
        <p:nvSpPr>
          <p:cNvPr id="139" name="Google Shape;139;p24"/>
          <p:cNvSpPr txBox="1"/>
          <p:nvPr/>
        </p:nvSpPr>
        <p:spPr>
          <a:xfrm>
            <a:off x="498775" y="1213650"/>
            <a:ext cx="7581300" cy="28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accent2"/>
                </a:solidFill>
              </a:rPr>
              <a:t>Keep main group of subscribers happy (since they provide the profit) by focusing on their feedback and implementing their advice so they can extend their subscriptions and increase virality of product. This would help with churn since skipped is an indicator of paused/canceled subscriptions. And we rather not have customers churn since it is more expensive to gain a customer than to keep them.</a:t>
            </a:r>
            <a:endParaRPr sz="1700">
              <a:solidFill>
                <a:schemeClr val="accent2"/>
              </a:solidFill>
            </a:endParaRPr>
          </a:p>
          <a:p>
            <a:pPr indent="0" lvl="0" marL="0" rtl="0" algn="l">
              <a:lnSpc>
                <a:spcPct val="115000"/>
              </a:lnSpc>
              <a:spcBef>
                <a:spcPts val="0"/>
              </a:spcBef>
              <a:spcAft>
                <a:spcPts val="0"/>
              </a:spcAft>
              <a:buNone/>
            </a:pPr>
            <a:r>
              <a:t/>
            </a:r>
            <a:endParaRPr sz="1700">
              <a:solidFill>
                <a:schemeClr val="accent2"/>
              </a:solidFill>
            </a:endParaRPr>
          </a:p>
          <a:p>
            <a:pPr indent="0" lvl="0" marL="0" rtl="0" algn="l">
              <a:lnSpc>
                <a:spcPct val="115000"/>
              </a:lnSpc>
              <a:spcBef>
                <a:spcPts val="0"/>
              </a:spcBef>
              <a:spcAft>
                <a:spcPts val="0"/>
              </a:spcAft>
              <a:buNone/>
            </a:pPr>
            <a:r>
              <a:rPr lang="en" sz="1700">
                <a:solidFill>
                  <a:schemeClr val="accent2"/>
                </a:solidFill>
              </a:rPr>
              <a:t>Looks like typical active Tovala customer is western European, homeowner, tech savvy, works in a huge city, female, married, not many in family, into healthy eating, not thrifty, grocery delivery users and foodies, mostly in their 30-50's.</a:t>
            </a:r>
            <a:endParaRPr sz="1700">
              <a:solidFill>
                <a:schemeClr val="accent2"/>
              </a:solidFill>
            </a:endParaRPr>
          </a:p>
          <a:p>
            <a:pPr indent="0" lvl="0" marL="0" rtl="0" algn="l">
              <a:spcBef>
                <a:spcPts val="0"/>
              </a:spcBef>
              <a:spcAft>
                <a:spcPts val="0"/>
              </a:spcAft>
              <a:buNone/>
            </a:pPr>
            <a:r>
              <a:t/>
            </a:r>
            <a:endParaRPr sz="1700">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Data-Backed Recommendations for Business #2</a:t>
            </a:r>
            <a:endParaRPr/>
          </a:p>
          <a:p>
            <a:pPr indent="0" lvl="0" marL="0" rtl="0" algn="l">
              <a:spcBef>
                <a:spcPts val="0"/>
              </a:spcBef>
              <a:spcAft>
                <a:spcPts val="0"/>
              </a:spcAft>
              <a:buNone/>
            </a:pPr>
            <a:r>
              <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latin typeface="Arial"/>
                <a:ea typeface="Arial"/>
                <a:cs typeface="Arial"/>
                <a:sym typeface="Arial"/>
              </a:rPr>
              <a:t>I would use above data to define active subscription cohort and target them by offering a loyalty/VIP program to build trust in brand and longevity with Tovala that would provide insight into deals, first offerings of new products coming down the pipe or even ability to craft their own menu with a Tovala chef and see it go live on an Instagram broadcast in real time to build social presence and stickiness to the brand. Effectiveness of loyalty program would be </a:t>
            </a:r>
            <a:r>
              <a:rPr lang="en" sz="1500">
                <a:solidFill>
                  <a:schemeClr val="accent2"/>
                </a:solidFill>
                <a:latin typeface="Arial"/>
                <a:ea typeface="Arial"/>
                <a:cs typeface="Arial"/>
                <a:sym typeface="Arial"/>
              </a:rPr>
              <a:t>determined by conducting an A/B test. </a:t>
            </a:r>
            <a:endParaRPr sz="1500">
              <a:solidFill>
                <a:schemeClr val="accent2"/>
              </a:solidFill>
              <a:latin typeface="Arial"/>
              <a:ea typeface="Arial"/>
              <a:cs typeface="Arial"/>
              <a:sym typeface="Arial"/>
            </a:endParaRPr>
          </a:p>
          <a:p>
            <a:pPr indent="0" lvl="0" marL="0" rtl="0" algn="l">
              <a:spcBef>
                <a:spcPts val="0"/>
              </a:spcBef>
              <a:spcAft>
                <a:spcPts val="0"/>
              </a:spcAft>
              <a:buNone/>
            </a:pPr>
            <a:r>
              <a:t/>
            </a:r>
            <a:endParaRPr sz="1500">
              <a:solidFill>
                <a:schemeClr val="accent2"/>
              </a:solidFill>
              <a:latin typeface="Arial"/>
              <a:ea typeface="Arial"/>
              <a:cs typeface="Arial"/>
              <a:sym typeface="Arial"/>
            </a:endParaRPr>
          </a:p>
          <a:p>
            <a:pPr indent="0" lvl="0" marL="0" rtl="0" algn="l">
              <a:spcBef>
                <a:spcPts val="0"/>
              </a:spcBef>
              <a:spcAft>
                <a:spcPts val="0"/>
              </a:spcAft>
              <a:buNone/>
            </a:pPr>
            <a:r>
              <a:rPr lang="en" sz="1500">
                <a:solidFill>
                  <a:schemeClr val="accent2"/>
                </a:solidFill>
                <a:latin typeface="Arial"/>
                <a:ea typeface="Arial"/>
                <a:cs typeface="Arial"/>
                <a:sym typeface="Arial"/>
              </a:rPr>
              <a:t>For those that are skipping, I would look into the customer support desk data and look at the top most common issues, such as delivery quality and address them quickly (especially for brand new Tovala users since they have a short window of time to impress). Switch third party vendors for delivery and if an oven is not meeting SLA then immediately send a replacement because with new companies, reputation is still being built. So quickly remedying issues is key for business' success.</a:t>
            </a:r>
            <a:endParaRPr sz="1500">
              <a:solidFill>
                <a:schemeClr val="accent2"/>
              </a:solidFill>
              <a:latin typeface="Arial"/>
              <a:ea typeface="Arial"/>
              <a:cs typeface="Arial"/>
              <a:sym typeface="Arial"/>
            </a:endParaRPr>
          </a:p>
          <a:p>
            <a:pPr indent="0" lvl="0" marL="0" rtl="0" algn="l">
              <a:spcBef>
                <a:spcPts val="0"/>
              </a:spcBef>
              <a:spcAft>
                <a:spcPts val="1200"/>
              </a:spcAft>
              <a:buNone/>
            </a:pPr>
            <a:r>
              <a:t/>
            </a:r>
            <a:endParaRPr sz="2200">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Data-Backed Recommendations for Business #3</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latin typeface="Arial"/>
                <a:ea typeface="Arial"/>
                <a:cs typeface="Arial"/>
                <a:sym typeface="Arial"/>
              </a:rPr>
              <a:t>Last, but not least: really monitor orders per tenure, consecutive skips closely to alarm Tovala customer success team if users are likely to churn or not and actively re-engage them by giving freebies/vouchers, meal/oven discounts to keep them engaged.</a:t>
            </a:r>
            <a:endParaRPr>
              <a:solidFill>
                <a:schemeClr val="accent2"/>
              </a:solidFill>
              <a:latin typeface="Arial"/>
              <a:ea typeface="Arial"/>
              <a:cs typeface="Arial"/>
              <a:sym typeface="Arial"/>
            </a:endParaRPr>
          </a:p>
          <a:p>
            <a:pPr indent="0" lvl="0" marL="0" rtl="0" algn="l">
              <a:spcBef>
                <a:spcPts val="0"/>
              </a:spcBef>
              <a:spcAft>
                <a:spcPts val="0"/>
              </a:spcAft>
              <a:buNone/>
            </a:pPr>
            <a:r>
              <a:t/>
            </a:r>
            <a:endParaRPr>
              <a:solidFill>
                <a:schemeClr val="accent2"/>
              </a:solidFill>
              <a:latin typeface="Arial"/>
              <a:ea typeface="Arial"/>
              <a:cs typeface="Arial"/>
              <a:sym typeface="Arial"/>
            </a:endParaRPr>
          </a:p>
          <a:p>
            <a:pPr indent="0" lvl="0" marL="0" rtl="0" algn="l">
              <a:spcBef>
                <a:spcPts val="0"/>
              </a:spcBef>
              <a:spcAft>
                <a:spcPts val="0"/>
              </a:spcAft>
              <a:buNone/>
            </a:pPr>
            <a:r>
              <a:rPr lang="en">
                <a:solidFill>
                  <a:schemeClr val="accent2"/>
                </a:solidFill>
                <a:latin typeface="Arial"/>
                <a:ea typeface="Arial"/>
                <a:cs typeface="Arial"/>
                <a:sym typeface="Arial"/>
              </a:rPr>
              <a:t>Would set up threshold for alarm by looking at historical data on active subscribers who skipped and eventually churned and get average reads from them to determine threshold for alarm.</a:t>
            </a:r>
            <a:endParaRPr>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Skip Rate (Q4 2020 and Q1 2023)</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0" y="1152472"/>
            <a:ext cx="9144003" cy="39871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Vantage Point and Data Collection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lnSpc>
                <a:spcPct val="95000"/>
              </a:lnSpc>
              <a:spcBef>
                <a:spcPts val="0"/>
              </a:spcBef>
              <a:spcAft>
                <a:spcPts val="0"/>
              </a:spcAft>
              <a:buClr>
                <a:schemeClr val="accent2"/>
              </a:buClr>
              <a:buSzPts val="2100"/>
              <a:buChar char="●"/>
            </a:pPr>
            <a:r>
              <a:rPr lang="en" sz="2100">
                <a:solidFill>
                  <a:schemeClr val="accent2"/>
                </a:solidFill>
              </a:rPr>
              <a:t>Including Pandemic data as baseline, which I would be cautious with as this can cause inflated baseline for YoY readings</a:t>
            </a:r>
            <a:endParaRPr sz="2100">
              <a:solidFill>
                <a:schemeClr val="accent2"/>
              </a:solidFill>
            </a:endParaRPr>
          </a:p>
          <a:p>
            <a:pPr indent="-361950" lvl="0" marL="457200" rtl="0" algn="l">
              <a:lnSpc>
                <a:spcPct val="95000"/>
              </a:lnSpc>
              <a:spcBef>
                <a:spcPts val="0"/>
              </a:spcBef>
              <a:spcAft>
                <a:spcPts val="0"/>
              </a:spcAft>
              <a:buClr>
                <a:schemeClr val="accent2"/>
              </a:buClr>
              <a:buSzPts val="2100"/>
              <a:buChar char="●"/>
            </a:pPr>
            <a:r>
              <a:rPr lang="en" sz="2100">
                <a:solidFill>
                  <a:schemeClr val="accent2"/>
                </a:solidFill>
              </a:rPr>
              <a:t>For skips on food orders, would be </a:t>
            </a:r>
            <a:r>
              <a:rPr lang="en" sz="2100">
                <a:solidFill>
                  <a:schemeClr val="accent2"/>
                </a:solidFill>
              </a:rPr>
              <a:t>nice to collect other data relating to delivery time and product quality upon delivery</a:t>
            </a:r>
            <a:endParaRPr sz="2100">
              <a:solidFill>
                <a:schemeClr val="accent2"/>
              </a:solidFill>
            </a:endParaRPr>
          </a:p>
          <a:p>
            <a:pPr indent="-361950" lvl="0" marL="457200" rtl="0" algn="l">
              <a:lnSpc>
                <a:spcPct val="95000"/>
              </a:lnSpc>
              <a:spcBef>
                <a:spcPts val="0"/>
              </a:spcBef>
              <a:spcAft>
                <a:spcPts val="0"/>
              </a:spcAft>
              <a:buClr>
                <a:schemeClr val="accent2"/>
              </a:buClr>
              <a:buSzPts val="2100"/>
              <a:buChar char="●"/>
            </a:pPr>
            <a:r>
              <a:rPr lang="en" sz="2100">
                <a:solidFill>
                  <a:schemeClr val="accent2"/>
                </a:solidFill>
              </a:rPr>
              <a:t>Also, would be nice to get data on oven durability</a:t>
            </a:r>
            <a:endParaRPr sz="2100">
              <a:solidFill>
                <a:schemeClr val="accent2"/>
              </a:solidFill>
            </a:endParaRPr>
          </a:p>
          <a:p>
            <a:pPr indent="-361950" lvl="0" marL="457200" rtl="0" algn="l">
              <a:lnSpc>
                <a:spcPct val="95000"/>
              </a:lnSpc>
              <a:spcBef>
                <a:spcPts val="0"/>
              </a:spcBef>
              <a:spcAft>
                <a:spcPts val="0"/>
              </a:spcAft>
              <a:buClr>
                <a:schemeClr val="accent2"/>
              </a:buClr>
              <a:buSzPts val="2100"/>
              <a:buChar char="●"/>
            </a:pPr>
            <a:r>
              <a:rPr lang="en" sz="2100">
                <a:solidFill>
                  <a:schemeClr val="accent2"/>
                </a:solidFill>
              </a:rPr>
              <a:t>Getting access to customer support team’s top 10 topics addressed would be good start </a:t>
            </a:r>
            <a:endParaRPr sz="2100">
              <a:solidFill>
                <a:schemeClr val="accent2"/>
              </a:solidFill>
            </a:endParaRPr>
          </a:p>
          <a:p>
            <a:pPr indent="-361950" lvl="0" marL="457200" rtl="0" algn="l">
              <a:lnSpc>
                <a:spcPct val="95000"/>
              </a:lnSpc>
              <a:spcBef>
                <a:spcPts val="0"/>
              </a:spcBef>
              <a:spcAft>
                <a:spcPts val="0"/>
              </a:spcAft>
              <a:buClr>
                <a:schemeClr val="accent2"/>
              </a:buClr>
              <a:buSzPts val="2100"/>
              <a:buChar char="●"/>
            </a:pPr>
            <a:r>
              <a:rPr lang="en" sz="2100">
                <a:solidFill>
                  <a:schemeClr val="accent2"/>
                </a:solidFill>
              </a:rPr>
              <a:t>Took out outliers during holiday season to not look at skewed numbers</a:t>
            </a:r>
            <a:endParaRPr sz="2100">
              <a:solidFill>
                <a:schemeClr val="accent2"/>
              </a:solidFill>
            </a:endParaRPr>
          </a:p>
          <a:p>
            <a:pPr indent="-361950" lvl="0" marL="457200" rtl="0" algn="l">
              <a:lnSpc>
                <a:spcPct val="95000"/>
              </a:lnSpc>
              <a:spcBef>
                <a:spcPts val="0"/>
              </a:spcBef>
              <a:spcAft>
                <a:spcPts val="0"/>
              </a:spcAft>
              <a:buClr>
                <a:schemeClr val="accent2"/>
              </a:buClr>
              <a:buSzPts val="2100"/>
              <a:buChar char="●"/>
            </a:pPr>
            <a:r>
              <a:rPr lang="en" sz="2100">
                <a:solidFill>
                  <a:schemeClr val="accent2"/>
                </a:solidFill>
              </a:rPr>
              <a:t>Did implement pandemic and holiday flag into data to capture data points that were near holidays/significant eating habit change (New Year’s resolution)</a:t>
            </a:r>
            <a:endParaRPr sz="2100">
              <a:solidFill>
                <a:schemeClr val="accent2"/>
              </a:solidFill>
            </a:endParaRPr>
          </a:p>
          <a:p>
            <a:pPr indent="0" lvl="0" marL="0" rtl="0" algn="l">
              <a:lnSpc>
                <a:spcPct val="95000"/>
              </a:lnSpc>
              <a:spcBef>
                <a:spcPts val="1200"/>
              </a:spcBef>
              <a:spcAft>
                <a:spcPts val="120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Situation</a:t>
            </a:r>
            <a:endParaRPr/>
          </a:p>
        </p:txBody>
      </p:sp>
      <p:pic>
        <p:nvPicPr>
          <p:cNvPr id="79" name="Google Shape;79;p16"/>
          <p:cNvPicPr preferRelativeResize="0"/>
          <p:nvPr/>
        </p:nvPicPr>
        <p:blipFill>
          <a:blip r:embed="rId3">
            <a:alphaModFix/>
          </a:blip>
          <a:stretch>
            <a:fillRect/>
          </a:stretch>
        </p:blipFill>
        <p:spPr>
          <a:xfrm>
            <a:off x="394825" y="1356451"/>
            <a:ext cx="4037902" cy="2041350"/>
          </a:xfrm>
          <a:prstGeom prst="rect">
            <a:avLst/>
          </a:prstGeom>
          <a:noFill/>
          <a:ln>
            <a:noFill/>
          </a:ln>
        </p:spPr>
      </p:pic>
      <p:sp>
        <p:nvSpPr>
          <p:cNvPr id="80" name="Google Shape;80;p16"/>
          <p:cNvSpPr txBox="1"/>
          <p:nvPr/>
        </p:nvSpPr>
        <p:spPr>
          <a:xfrm>
            <a:off x="394825" y="3736525"/>
            <a:ext cx="8437500" cy="8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Looking at active subscribers only. At order level, we have around 40% skipped orders. At customer level, we have around 30% of skipped.</a:t>
            </a:r>
            <a:endParaRPr sz="1700">
              <a:solidFill>
                <a:schemeClr val="accent2"/>
              </a:solidFill>
              <a:latin typeface="Average"/>
              <a:ea typeface="Average"/>
              <a:cs typeface="Average"/>
              <a:sym typeface="Average"/>
            </a:endParaRPr>
          </a:p>
        </p:txBody>
      </p:sp>
      <p:pic>
        <p:nvPicPr>
          <p:cNvPr id="81" name="Google Shape;81;p16"/>
          <p:cNvPicPr preferRelativeResize="0"/>
          <p:nvPr/>
        </p:nvPicPr>
        <p:blipFill>
          <a:blip r:embed="rId4">
            <a:alphaModFix/>
          </a:blip>
          <a:stretch>
            <a:fillRect/>
          </a:stretch>
        </p:blipFill>
        <p:spPr>
          <a:xfrm>
            <a:off x="4572000" y="1356450"/>
            <a:ext cx="4260301" cy="204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Root Causes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432225" y="985551"/>
            <a:ext cx="6757846" cy="3416401"/>
          </a:xfrm>
          <a:prstGeom prst="rect">
            <a:avLst/>
          </a:prstGeom>
          <a:noFill/>
          <a:ln>
            <a:noFill/>
          </a:ln>
        </p:spPr>
      </p:pic>
      <p:sp>
        <p:nvSpPr>
          <p:cNvPr id="89" name="Google Shape;89;p17"/>
          <p:cNvSpPr txBox="1"/>
          <p:nvPr/>
        </p:nvSpPr>
        <p:spPr>
          <a:xfrm>
            <a:off x="432225" y="4401950"/>
            <a:ext cx="6608100" cy="6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Average"/>
                <a:ea typeface="Average"/>
                <a:cs typeface="Average"/>
                <a:sym typeface="Average"/>
              </a:rPr>
              <a:t>Possibly due to </a:t>
            </a:r>
            <a:r>
              <a:rPr lang="en">
                <a:solidFill>
                  <a:schemeClr val="accent2"/>
                </a:solidFill>
                <a:latin typeface="Average"/>
                <a:ea typeface="Average"/>
                <a:cs typeface="Average"/>
                <a:sym typeface="Average"/>
              </a:rPr>
              <a:t>first order size/</a:t>
            </a:r>
            <a:r>
              <a:rPr lang="en">
                <a:solidFill>
                  <a:schemeClr val="accent2"/>
                </a:solidFill>
                <a:latin typeface="Average"/>
                <a:ea typeface="Average"/>
                <a:cs typeface="Average"/>
                <a:sym typeface="Average"/>
              </a:rPr>
              <a:t>home ownership, but hard to tell due to amount of customer facts missing from active customers (nan bar).</a:t>
            </a:r>
            <a:endParaRPr>
              <a:solidFill>
                <a:schemeClr val="accent2"/>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Indicator</a:t>
            </a:r>
            <a:endParaRPr/>
          </a:p>
        </p:txBody>
      </p:sp>
      <p:sp>
        <p:nvSpPr>
          <p:cNvPr id="95" name="Google Shape;95;p18"/>
          <p:cNvSpPr txBox="1"/>
          <p:nvPr>
            <p:ph idx="1" type="body"/>
          </p:nvPr>
        </p:nvSpPr>
        <p:spPr>
          <a:xfrm>
            <a:off x="347800" y="4308725"/>
            <a:ext cx="8520600" cy="668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523"/>
              <a:buNone/>
            </a:pPr>
            <a:r>
              <a:rPr lang="en" sz="1400">
                <a:solidFill>
                  <a:schemeClr val="accent2"/>
                </a:solidFill>
              </a:rPr>
              <a:t>However, first order size does seem to have somewhat of a role in whether or not someone will skip in their following order since 0.1 is moderate </a:t>
            </a:r>
            <a:r>
              <a:rPr lang="en" sz="1400">
                <a:solidFill>
                  <a:schemeClr val="accent2"/>
                </a:solidFill>
              </a:rPr>
              <a:t>threshold</a:t>
            </a:r>
            <a:r>
              <a:rPr lang="en" sz="1400">
                <a:solidFill>
                  <a:schemeClr val="accent2"/>
                </a:solidFill>
              </a:rPr>
              <a:t> for significant correlation to skipped.</a:t>
            </a:r>
            <a:endParaRPr sz="1400">
              <a:solidFill>
                <a:schemeClr val="accent2"/>
              </a:solidFill>
            </a:endParaRPr>
          </a:p>
        </p:txBody>
      </p:sp>
      <p:pic>
        <p:nvPicPr>
          <p:cNvPr id="96" name="Google Shape;96;p18"/>
          <p:cNvPicPr preferRelativeResize="0"/>
          <p:nvPr/>
        </p:nvPicPr>
        <p:blipFill>
          <a:blip r:embed="rId3">
            <a:alphaModFix/>
          </a:blip>
          <a:stretch>
            <a:fillRect/>
          </a:stretch>
        </p:blipFill>
        <p:spPr>
          <a:xfrm>
            <a:off x="2767700" y="842350"/>
            <a:ext cx="3680799" cy="3549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Indicators?</a:t>
            </a:r>
            <a:endParaRPr/>
          </a:p>
        </p:txBody>
      </p:sp>
      <p:sp>
        <p:nvSpPr>
          <p:cNvPr id="102" name="Google Shape;102;p19"/>
          <p:cNvSpPr txBox="1"/>
          <p:nvPr>
            <p:ph idx="1" type="body"/>
          </p:nvPr>
        </p:nvSpPr>
        <p:spPr>
          <a:xfrm>
            <a:off x="311700" y="4386775"/>
            <a:ext cx="8520600" cy="44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accent2"/>
                </a:solidFill>
              </a:rPr>
              <a:t>Here, we see that education level has somewhat of an </a:t>
            </a:r>
            <a:r>
              <a:rPr lang="en" sz="1400">
                <a:solidFill>
                  <a:schemeClr val="accent2"/>
                </a:solidFill>
              </a:rPr>
              <a:t>influence since 0.1 is moderate association between customer fact and skip.</a:t>
            </a:r>
            <a:br>
              <a:rPr lang="en" sz="1400">
                <a:solidFill>
                  <a:schemeClr val="accent2"/>
                </a:solidFill>
              </a:rPr>
            </a:br>
            <a:endParaRPr sz="1400">
              <a:solidFill>
                <a:schemeClr val="accent2"/>
              </a:solidFill>
            </a:endParaRPr>
          </a:p>
        </p:txBody>
      </p:sp>
      <p:pic>
        <p:nvPicPr>
          <p:cNvPr id="103" name="Google Shape;103;p19"/>
          <p:cNvPicPr preferRelativeResize="0"/>
          <p:nvPr/>
        </p:nvPicPr>
        <p:blipFill>
          <a:blip r:embed="rId3">
            <a:alphaModFix/>
          </a:blip>
          <a:stretch>
            <a:fillRect/>
          </a:stretch>
        </p:blipFill>
        <p:spPr>
          <a:xfrm>
            <a:off x="2716198" y="791775"/>
            <a:ext cx="3811425" cy="367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Maybe Age…</a:t>
            </a:r>
            <a:endParaRPr/>
          </a:p>
        </p:txBody>
      </p:sp>
      <p:sp>
        <p:nvSpPr>
          <p:cNvPr id="109" name="Google Shape;109;p20"/>
          <p:cNvSpPr txBox="1"/>
          <p:nvPr>
            <p:ph idx="1" type="body"/>
          </p:nvPr>
        </p:nvSpPr>
        <p:spPr>
          <a:xfrm>
            <a:off x="311700" y="439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accent2"/>
                </a:solidFill>
              </a:rPr>
              <a:t>Overlap is quite strong. </a:t>
            </a:r>
            <a:r>
              <a:rPr lang="en" sz="1400">
                <a:solidFill>
                  <a:schemeClr val="accent2"/>
                </a:solidFill>
              </a:rPr>
              <a:t>We see here that skipped are usually not at the extreme age groups. </a:t>
            </a:r>
            <a:endParaRPr sz="1400">
              <a:solidFill>
                <a:schemeClr val="accent2"/>
              </a:solidFill>
            </a:endParaRPr>
          </a:p>
        </p:txBody>
      </p:sp>
      <p:pic>
        <p:nvPicPr>
          <p:cNvPr id="110" name="Google Shape;110;p20"/>
          <p:cNvPicPr preferRelativeResize="0"/>
          <p:nvPr/>
        </p:nvPicPr>
        <p:blipFill>
          <a:blip r:embed="rId3">
            <a:alphaModFix/>
          </a:blip>
          <a:stretch>
            <a:fillRect/>
          </a:stretch>
        </p:blipFill>
        <p:spPr>
          <a:xfrm>
            <a:off x="152400" y="1170125"/>
            <a:ext cx="8839204" cy="205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could be it…</a:t>
            </a:r>
            <a:endParaRPr/>
          </a:p>
        </p:txBody>
      </p:sp>
      <p:sp>
        <p:nvSpPr>
          <p:cNvPr id="116" name="Google Shape;116;p21"/>
          <p:cNvSpPr txBox="1"/>
          <p:nvPr>
            <p:ph idx="1" type="body"/>
          </p:nvPr>
        </p:nvSpPr>
        <p:spPr>
          <a:xfrm>
            <a:off x="311700" y="4222875"/>
            <a:ext cx="3488400" cy="345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311700" y="950187"/>
            <a:ext cx="3355398" cy="3820975"/>
          </a:xfrm>
          <a:prstGeom prst="rect">
            <a:avLst/>
          </a:prstGeom>
          <a:noFill/>
          <a:ln>
            <a:noFill/>
          </a:ln>
        </p:spPr>
      </p:pic>
      <p:pic>
        <p:nvPicPr>
          <p:cNvPr id="118" name="Google Shape;118;p21"/>
          <p:cNvPicPr preferRelativeResize="0"/>
          <p:nvPr/>
        </p:nvPicPr>
        <p:blipFill>
          <a:blip r:embed="rId4">
            <a:alphaModFix/>
          </a:blip>
          <a:stretch>
            <a:fillRect/>
          </a:stretch>
        </p:blipFill>
        <p:spPr>
          <a:xfrm>
            <a:off x="3800100" y="950163"/>
            <a:ext cx="5166700" cy="2987375"/>
          </a:xfrm>
          <a:prstGeom prst="rect">
            <a:avLst/>
          </a:prstGeom>
          <a:noFill/>
          <a:ln>
            <a:noFill/>
          </a:ln>
        </p:spPr>
      </p:pic>
      <p:sp>
        <p:nvSpPr>
          <p:cNvPr id="119" name="Google Shape;119;p21"/>
          <p:cNvSpPr txBox="1"/>
          <p:nvPr/>
        </p:nvSpPr>
        <p:spPr>
          <a:xfrm>
            <a:off x="3929150" y="4073225"/>
            <a:ext cx="4908600" cy="8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Average"/>
                <a:ea typeface="Average"/>
                <a:cs typeface="Average"/>
                <a:sym typeface="Average"/>
              </a:rPr>
              <a:t>We are starting to see some </a:t>
            </a:r>
            <a:r>
              <a:rPr lang="en">
                <a:solidFill>
                  <a:schemeClr val="accent2"/>
                </a:solidFill>
                <a:latin typeface="Average"/>
                <a:ea typeface="Average"/>
                <a:cs typeface="Average"/>
                <a:sym typeface="Average"/>
              </a:rPr>
              <a:t>differences</a:t>
            </a:r>
            <a:r>
              <a:rPr lang="en">
                <a:solidFill>
                  <a:schemeClr val="accent2"/>
                </a:solidFill>
                <a:latin typeface="Average"/>
                <a:ea typeface="Average"/>
                <a:cs typeface="Average"/>
                <a:sym typeface="Average"/>
              </a:rPr>
              <a:t> in skipped vs. non-skipped with less orders in 8 week time frame, more consecutive skips and less orders per tenure with skipped.</a:t>
            </a:r>
            <a:endParaRPr>
              <a:solidFill>
                <a:schemeClr val="accent2"/>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E69138"/>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