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04D6CA-F621-45BD-8F59-581482F37682}" v="16" dt="2019-04-13T23:21:30.6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B9FB72-A8F1-462C-ACCE-BA2C9A026E4A}"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7EB53-D796-4D88-A1CF-E5648F99CDCE}" type="slidenum">
              <a:rPr lang="en-US" smtClean="0"/>
              <a:t>‹#›</a:t>
            </a:fld>
            <a:endParaRPr lang="en-US"/>
          </a:p>
        </p:txBody>
      </p:sp>
    </p:spTree>
    <p:extLst>
      <p:ext uri="{BB962C8B-B14F-4D97-AF65-F5344CB8AC3E}">
        <p14:creationId xmlns:p14="http://schemas.microsoft.com/office/powerpoint/2010/main" val="131954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B9FB72-A8F1-462C-ACCE-BA2C9A026E4A}"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7EB53-D796-4D88-A1CF-E5648F99CDCE}" type="slidenum">
              <a:rPr lang="en-US" smtClean="0"/>
              <a:t>‹#›</a:t>
            </a:fld>
            <a:endParaRPr lang="en-US"/>
          </a:p>
        </p:txBody>
      </p:sp>
    </p:spTree>
    <p:extLst>
      <p:ext uri="{BB962C8B-B14F-4D97-AF65-F5344CB8AC3E}">
        <p14:creationId xmlns:p14="http://schemas.microsoft.com/office/powerpoint/2010/main" val="18519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B9FB72-A8F1-462C-ACCE-BA2C9A026E4A}"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7EB53-D796-4D88-A1CF-E5648F99CDCE}" type="slidenum">
              <a:rPr lang="en-US" smtClean="0"/>
              <a:t>‹#›</a:t>
            </a:fld>
            <a:endParaRPr lang="en-US"/>
          </a:p>
        </p:txBody>
      </p:sp>
    </p:spTree>
    <p:extLst>
      <p:ext uri="{BB962C8B-B14F-4D97-AF65-F5344CB8AC3E}">
        <p14:creationId xmlns:p14="http://schemas.microsoft.com/office/powerpoint/2010/main" val="1917397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B9FB72-A8F1-462C-ACCE-BA2C9A026E4A}"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7EB53-D796-4D88-A1CF-E5648F99CDCE}"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31496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B9FB72-A8F1-462C-ACCE-BA2C9A026E4A}"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7EB53-D796-4D88-A1CF-E5648F99CDCE}" type="slidenum">
              <a:rPr lang="en-US" smtClean="0"/>
              <a:t>‹#›</a:t>
            </a:fld>
            <a:endParaRPr lang="en-US"/>
          </a:p>
        </p:txBody>
      </p:sp>
    </p:spTree>
    <p:extLst>
      <p:ext uri="{BB962C8B-B14F-4D97-AF65-F5344CB8AC3E}">
        <p14:creationId xmlns:p14="http://schemas.microsoft.com/office/powerpoint/2010/main" val="2808773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3B9FB72-A8F1-462C-ACCE-BA2C9A026E4A}" type="datetimeFigureOut">
              <a:rPr lang="en-US" smtClean="0"/>
              <a:t>4/14/2019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67EB53-D796-4D88-A1CF-E5648F99CDCE}" type="slidenum">
              <a:rPr lang="en-US" smtClean="0"/>
              <a:t>‹#›</a:t>
            </a:fld>
            <a:endParaRPr lang="en-US"/>
          </a:p>
        </p:txBody>
      </p:sp>
    </p:spTree>
    <p:extLst>
      <p:ext uri="{BB962C8B-B14F-4D97-AF65-F5344CB8AC3E}">
        <p14:creationId xmlns:p14="http://schemas.microsoft.com/office/powerpoint/2010/main" val="3300326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3B9FB72-A8F1-462C-ACCE-BA2C9A026E4A}" type="datetimeFigureOut">
              <a:rPr lang="en-US" smtClean="0"/>
              <a:t>4/14/2019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67EB53-D796-4D88-A1CF-E5648F99CDCE}" type="slidenum">
              <a:rPr lang="en-US" smtClean="0"/>
              <a:t>‹#›</a:t>
            </a:fld>
            <a:endParaRPr lang="en-US"/>
          </a:p>
        </p:txBody>
      </p:sp>
    </p:spTree>
    <p:extLst>
      <p:ext uri="{BB962C8B-B14F-4D97-AF65-F5344CB8AC3E}">
        <p14:creationId xmlns:p14="http://schemas.microsoft.com/office/powerpoint/2010/main" val="375844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B9FB72-A8F1-462C-ACCE-BA2C9A026E4A}"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7EB53-D796-4D88-A1CF-E5648F99CDCE}" type="slidenum">
              <a:rPr lang="en-US" smtClean="0"/>
              <a:t>‹#›</a:t>
            </a:fld>
            <a:endParaRPr lang="en-US"/>
          </a:p>
        </p:txBody>
      </p:sp>
    </p:spTree>
    <p:extLst>
      <p:ext uri="{BB962C8B-B14F-4D97-AF65-F5344CB8AC3E}">
        <p14:creationId xmlns:p14="http://schemas.microsoft.com/office/powerpoint/2010/main" val="3021286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B9FB72-A8F1-462C-ACCE-BA2C9A026E4A}"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7EB53-D796-4D88-A1CF-E5648F99CDCE}" type="slidenum">
              <a:rPr lang="en-US" smtClean="0"/>
              <a:t>‹#›</a:t>
            </a:fld>
            <a:endParaRPr lang="en-US"/>
          </a:p>
        </p:txBody>
      </p:sp>
    </p:spTree>
    <p:extLst>
      <p:ext uri="{BB962C8B-B14F-4D97-AF65-F5344CB8AC3E}">
        <p14:creationId xmlns:p14="http://schemas.microsoft.com/office/powerpoint/2010/main" val="794188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B9FB72-A8F1-462C-ACCE-BA2C9A026E4A}"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7EB53-D796-4D88-A1CF-E5648F99CDCE}" type="slidenum">
              <a:rPr lang="en-US" smtClean="0"/>
              <a:t>‹#›</a:t>
            </a:fld>
            <a:endParaRPr lang="en-US"/>
          </a:p>
        </p:txBody>
      </p:sp>
    </p:spTree>
    <p:extLst>
      <p:ext uri="{BB962C8B-B14F-4D97-AF65-F5344CB8AC3E}">
        <p14:creationId xmlns:p14="http://schemas.microsoft.com/office/powerpoint/2010/main" val="93571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B9FB72-A8F1-462C-ACCE-BA2C9A026E4A}"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7EB53-D796-4D88-A1CF-E5648F99CDCE}" type="slidenum">
              <a:rPr lang="en-US" smtClean="0"/>
              <a:t>‹#›</a:t>
            </a:fld>
            <a:endParaRPr lang="en-US"/>
          </a:p>
        </p:txBody>
      </p:sp>
    </p:spTree>
    <p:extLst>
      <p:ext uri="{BB962C8B-B14F-4D97-AF65-F5344CB8AC3E}">
        <p14:creationId xmlns:p14="http://schemas.microsoft.com/office/powerpoint/2010/main" val="3603441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B9FB72-A8F1-462C-ACCE-BA2C9A026E4A}"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7EB53-D796-4D88-A1CF-E5648F99CDCE}" type="slidenum">
              <a:rPr lang="en-US" smtClean="0"/>
              <a:t>‹#›</a:t>
            </a:fld>
            <a:endParaRPr lang="en-US"/>
          </a:p>
        </p:txBody>
      </p:sp>
    </p:spTree>
    <p:extLst>
      <p:ext uri="{BB962C8B-B14F-4D97-AF65-F5344CB8AC3E}">
        <p14:creationId xmlns:p14="http://schemas.microsoft.com/office/powerpoint/2010/main" val="2213336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B9FB72-A8F1-462C-ACCE-BA2C9A026E4A}" type="datetimeFigureOut">
              <a:rPr lang="en-US" smtClean="0"/>
              <a:t>4/14/2019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67EB53-D796-4D88-A1CF-E5648F99CDCE}" type="slidenum">
              <a:rPr lang="en-US" smtClean="0"/>
              <a:t>‹#›</a:t>
            </a:fld>
            <a:endParaRPr lang="en-US"/>
          </a:p>
        </p:txBody>
      </p:sp>
    </p:spTree>
    <p:extLst>
      <p:ext uri="{BB962C8B-B14F-4D97-AF65-F5344CB8AC3E}">
        <p14:creationId xmlns:p14="http://schemas.microsoft.com/office/powerpoint/2010/main" val="1915685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B9FB72-A8F1-462C-ACCE-BA2C9A026E4A}" type="datetimeFigureOut">
              <a:rPr lang="en-US" smtClean="0"/>
              <a:t>4/14/2019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67EB53-D796-4D88-A1CF-E5648F99CDCE}" type="slidenum">
              <a:rPr lang="en-US" smtClean="0"/>
              <a:t>‹#›</a:t>
            </a:fld>
            <a:endParaRPr lang="en-US"/>
          </a:p>
        </p:txBody>
      </p:sp>
    </p:spTree>
    <p:extLst>
      <p:ext uri="{BB962C8B-B14F-4D97-AF65-F5344CB8AC3E}">
        <p14:creationId xmlns:p14="http://schemas.microsoft.com/office/powerpoint/2010/main" val="2487257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9FB72-A8F1-462C-ACCE-BA2C9A026E4A}" type="datetimeFigureOut">
              <a:rPr lang="en-US" smtClean="0"/>
              <a:t>4/14/2019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67EB53-D796-4D88-A1CF-E5648F99CDCE}" type="slidenum">
              <a:rPr lang="en-US" smtClean="0"/>
              <a:t>‹#›</a:t>
            </a:fld>
            <a:endParaRPr lang="en-US"/>
          </a:p>
        </p:txBody>
      </p:sp>
    </p:spTree>
    <p:extLst>
      <p:ext uri="{BB962C8B-B14F-4D97-AF65-F5344CB8AC3E}">
        <p14:creationId xmlns:p14="http://schemas.microsoft.com/office/powerpoint/2010/main" val="2353137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B9FB72-A8F1-462C-ACCE-BA2C9A026E4A}"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7EB53-D796-4D88-A1CF-E5648F99CDCE}" type="slidenum">
              <a:rPr lang="en-US" smtClean="0"/>
              <a:t>‹#›</a:t>
            </a:fld>
            <a:endParaRPr lang="en-US"/>
          </a:p>
        </p:txBody>
      </p:sp>
    </p:spTree>
    <p:extLst>
      <p:ext uri="{BB962C8B-B14F-4D97-AF65-F5344CB8AC3E}">
        <p14:creationId xmlns:p14="http://schemas.microsoft.com/office/powerpoint/2010/main" val="1196567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B9FB72-A8F1-462C-ACCE-BA2C9A026E4A}"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7EB53-D796-4D88-A1CF-E5648F99CDCE}" type="slidenum">
              <a:rPr lang="en-US" smtClean="0"/>
              <a:t>‹#›</a:t>
            </a:fld>
            <a:endParaRPr lang="en-US"/>
          </a:p>
        </p:txBody>
      </p:sp>
    </p:spTree>
    <p:extLst>
      <p:ext uri="{BB962C8B-B14F-4D97-AF65-F5344CB8AC3E}">
        <p14:creationId xmlns:p14="http://schemas.microsoft.com/office/powerpoint/2010/main" val="324309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3B9FB72-A8F1-462C-ACCE-BA2C9A026E4A}" type="datetimeFigureOut">
              <a:rPr lang="en-US" smtClean="0"/>
              <a:t>4/14/2019</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E67EB53-D796-4D88-A1CF-E5648F99CDCE}" type="slidenum">
              <a:rPr lang="en-US" smtClean="0"/>
              <a:t>‹#›</a:t>
            </a:fld>
            <a:endParaRPr lang="en-US"/>
          </a:p>
        </p:txBody>
      </p:sp>
    </p:spTree>
    <p:extLst>
      <p:ext uri="{BB962C8B-B14F-4D97-AF65-F5344CB8AC3E}">
        <p14:creationId xmlns:p14="http://schemas.microsoft.com/office/powerpoint/2010/main" val="43756740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ncbi.nlm.nih.gov/pmc/articles/PMC5394138/" TargetMode="External"/><Relationship Id="rId2" Type="http://schemas.openxmlformats.org/officeDocument/2006/relationships/hyperlink" Target="https://www.ncbi.nlm.nih.gov/pmc/articles/PMC587334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861B9-D970-48F1-AB86-A847E6D3AA48}"/>
              </a:ext>
            </a:extLst>
          </p:cNvPr>
          <p:cNvSpPr>
            <a:spLocks noGrp="1"/>
          </p:cNvSpPr>
          <p:nvPr>
            <p:ph type="ctrTitle"/>
          </p:nvPr>
        </p:nvSpPr>
        <p:spPr>
          <a:xfrm>
            <a:off x="913794" y="4819137"/>
            <a:ext cx="10353761" cy="940354"/>
          </a:xfrm>
        </p:spPr>
        <p:txBody>
          <a:bodyPr>
            <a:normAutofit/>
          </a:bodyPr>
          <a:lstStyle/>
          <a:p>
            <a:r>
              <a:rPr lang="en-US" sz="3300"/>
              <a:t>Canadian Women’s Rugby data analysis</a:t>
            </a:r>
          </a:p>
        </p:txBody>
      </p:sp>
      <p:sp>
        <p:nvSpPr>
          <p:cNvPr id="3" name="Subtitle 2">
            <a:extLst>
              <a:ext uri="{FF2B5EF4-FFF2-40B4-BE49-F238E27FC236}">
                <a16:creationId xmlns:a16="http://schemas.microsoft.com/office/drawing/2014/main" id="{E5A3D7F9-CB5B-4AA3-9BE5-2F8CA1D64DBE}"/>
              </a:ext>
            </a:extLst>
          </p:cNvPr>
          <p:cNvSpPr>
            <a:spLocks noGrp="1"/>
          </p:cNvSpPr>
          <p:nvPr>
            <p:ph type="subTitle" idx="1"/>
          </p:nvPr>
        </p:nvSpPr>
        <p:spPr>
          <a:xfrm>
            <a:off x="913794" y="5759492"/>
            <a:ext cx="10353761" cy="501268"/>
          </a:xfrm>
        </p:spPr>
        <p:txBody>
          <a:bodyPr>
            <a:normAutofit/>
          </a:bodyPr>
          <a:lstStyle/>
          <a:p>
            <a:r>
              <a:rPr lang="en-US" sz="1800"/>
              <a:t>By: Joshua Lim, Adam Chodes, Jordan Bethune and Shehreyar Rehman</a:t>
            </a:r>
          </a:p>
        </p:txBody>
      </p:sp>
      <p:pic>
        <p:nvPicPr>
          <p:cNvPr id="5" name="Picture 4" descr="A picture containing clipart&#10;&#10;Description automatically generated">
            <a:extLst>
              <a:ext uri="{FF2B5EF4-FFF2-40B4-BE49-F238E27FC236}">
                <a16:creationId xmlns:a16="http://schemas.microsoft.com/office/drawing/2014/main" id="{06A37312-58F3-4CDB-A5D4-B14824CB2E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9795" y="643466"/>
            <a:ext cx="6984060" cy="3928534"/>
          </a:xfrm>
          <a:prstGeom prst="rect">
            <a:avLst/>
          </a:prstGeom>
        </p:spPr>
      </p:pic>
    </p:spTree>
    <p:extLst>
      <p:ext uri="{BB962C8B-B14F-4D97-AF65-F5344CB8AC3E}">
        <p14:creationId xmlns:p14="http://schemas.microsoft.com/office/powerpoint/2010/main" val="3398468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527FC-9B28-4629-BDFA-A7346FCE5738}"/>
              </a:ext>
            </a:extLst>
          </p:cNvPr>
          <p:cNvSpPr>
            <a:spLocks noGrp="1"/>
          </p:cNvSpPr>
          <p:nvPr>
            <p:ph type="title"/>
          </p:nvPr>
        </p:nvSpPr>
        <p:spPr>
          <a:xfrm>
            <a:off x="919119" y="5628224"/>
            <a:ext cx="10353761" cy="940354"/>
          </a:xfrm>
        </p:spPr>
        <p:txBody>
          <a:bodyPr vert="horz" lIns="91440" tIns="45720" rIns="91440" bIns="45720" rtlCol="0" anchor="b">
            <a:normAutofit/>
          </a:bodyPr>
          <a:lstStyle/>
          <a:p>
            <a:r>
              <a:rPr lang="en-US" sz="3600" dirty="0"/>
              <a:t>Data visualization</a:t>
            </a:r>
          </a:p>
        </p:txBody>
      </p:sp>
      <p:pic>
        <p:nvPicPr>
          <p:cNvPr id="14" name="Content Placeholder 4">
            <a:extLst>
              <a:ext uri="{FF2B5EF4-FFF2-40B4-BE49-F238E27FC236}">
                <a16:creationId xmlns:a16="http://schemas.microsoft.com/office/drawing/2014/main" id="{B8322263-4D74-4CA2-82E2-089590CEA9D8}"/>
              </a:ext>
            </a:extLst>
          </p:cNvPr>
          <p:cNvPicPr>
            <a:picLocks noChangeAspect="1"/>
          </p:cNvPicPr>
          <p:nvPr/>
        </p:nvPicPr>
        <p:blipFill rotWithShape="1">
          <a:blip r:embed="rId3">
            <a:extLst>
              <a:ext uri="{28A0092B-C50C-407E-A947-70E740481C1C}">
                <a14:useLocalDpi xmlns:a14="http://schemas.microsoft.com/office/drawing/2010/main" val="0"/>
              </a:ext>
            </a:extLst>
          </a:blip>
          <a:srcRect l="11894" r="-1" b="-1"/>
          <a:stretch/>
        </p:blipFill>
        <p:spPr>
          <a:xfrm>
            <a:off x="2335238" y="141417"/>
            <a:ext cx="7835704" cy="5649783"/>
          </a:xfrm>
          <a:prstGeom prst="rect">
            <a:avLst/>
          </a:prstGeom>
        </p:spPr>
      </p:pic>
      <p:pic>
        <p:nvPicPr>
          <p:cNvPr id="5" name="Picture 4">
            <a:extLst>
              <a:ext uri="{FF2B5EF4-FFF2-40B4-BE49-F238E27FC236}">
                <a16:creationId xmlns:a16="http://schemas.microsoft.com/office/drawing/2014/main" id="{B3630857-5953-427D-A827-863C3053F0D1}"/>
              </a:ext>
            </a:extLst>
          </p:cNvPr>
          <p:cNvPicPr>
            <a:picLocks noChangeAspect="1"/>
          </p:cNvPicPr>
          <p:nvPr/>
        </p:nvPicPr>
        <p:blipFill>
          <a:blip r:embed="rId4"/>
          <a:stretch>
            <a:fillRect/>
          </a:stretch>
        </p:blipFill>
        <p:spPr>
          <a:xfrm>
            <a:off x="27702" y="141417"/>
            <a:ext cx="6326638" cy="5649783"/>
          </a:xfrm>
          <a:prstGeom prst="rect">
            <a:avLst/>
          </a:prstGeom>
        </p:spPr>
      </p:pic>
      <p:pic>
        <p:nvPicPr>
          <p:cNvPr id="1036" name="Picture 12" descr="https://lh3.googleusercontent.com/h6N-vHNyzt_2cm0CRq4fyiP74TUwi6APfylqeb41fWK1bWzXHugK-kZStmrQ9ge51aDyaJ5kuut7yQG-sZPyPkohhHEANfMVReG5LLJOLd_2FfzMK7T5JGj3UgGDNpwU0zqBF_kY1eI">
            <a:extLst>
              <a:ext uri="{FF2B5EF4-FFF2-40B4-BE49-F238E27FC236}">
                <a16:creationId xmlns:a16="http://schemas.microsoft.com/office/drawing/2014/main" id="{BDDB1D39-8347-43FB-ACD1-15D2E2B9F8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4340" y="141418"/>
            <a:ext cx="5809957" cy="5649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2252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36"/>
                                        </p:tgtEl>
                                        <p:attrNameLst>
                                          <p:attrName>style.visibility</p:attrName>
                                        </p:attrNameLst>
                                      </p:cBhvr>
                                      <p:to>
                                        <p:strVal val="visible"/>
                                      </p:to>
                                    </p:set>
                                    <p:anim calcmode="lin" valueType="num">
                                      <p:cBhvr additive="base">
                                        <p:cTn id="13" dur="500" fill="hold"/>
                                        <p:tgtEl>
                                          <p:spTgt spid="1036"/>
                                        </p:tgtEl>
                                        <p:attrNameLst>
                                          <p:attrName>ppt_x</p:attrName>
                                        </p:attrNameLst>
                                      </p:cBhvr>
                                      <p:tavLst>
                                        <p:tav tm="0">
                                          <p:val>
                                            <p:strVal val="#ppt_x"/>
                                          </p:val>
                                        </p:tav>
                                        <p:tav tm="100000">
                                          <p:val>
                                            <p:strVal val="#ppt_x"/>
                                          </p:val>
                                        </p:tav>
                                      </p:tavLst>
                                    </p:anim>
                                    <p:anim calcmode="lin" valueType="num">
                                      <p:cBhvr additive="base">
                                        <p:cTn id="14" dur="500" fill="hold"/>
                                        <p:tgtEl>
                                          <p:spTgt spid="10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8904837-6C74-476D-A9CA-AA2C123F572E}"/>
              </a:ext>
            </a:extLst>
          </p:cNvPr>
          <p:cNvSpPr>
            <a:spLocks noGrp="1"/>
          </p:cNvSpPr>
          <p:nvPr>
            <p:ph idx="1"/>
          </p:nvPr>
        </p:nvSpPr>
        <p:spPr>
          <a:xfrm>
            <a:off x="8154444" y="2096064"/>
            <a:ext cx="3113112" cy="3695136"/>
          </a:xfrm>
        </p:spPr>
        <p:txBody>
          <a:bodyPr>
            <a:normAutofit/>
          </a:bodyPr>
          <a:lstStyle/>
          <a:p>
            <a:pPr marL="0" indent="0">
              <a:buNone/>
            </a:pPr>
            <a:endParaRPr lang="en-US" sz="1800" dirty="0"/>
          </a:p>
          <a:p>
            <a:endParaRPr lang="en-US" sz="1800" dirty="0"/>
          </a:p>
          <a:p>
            <a:endParaRPr lang="en-US" sz="1800" dirty="0"/>
          </a:p>
        </p:txBody>
      </p:sp>
      <p:cxnSp>
        <p:nvCxnSpPr>
          <p:cNvPr id="18" name="Straight Connector 17">
            <a:extLst>
              <a:ext uri="{FF2B5EF4-FFF2-40B4-BE49-F238E27FC236}">
                <a16:creationId xmlns:a16="http://schemas.microsoft.com/office/drawing/2014/main" id="{A4F35239-EB86-4ACB-91DE-4989620C2C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9209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pic>
        <p:nvPicPr>
          <p:cNvPr id="2056" name="Picture 8" descr="https://lh5.googleusercontent.com/V5xjQtnTCKUT9Z6m6OVr9AGoYVSdgnZZtDlGtNGETSoNlb3TtiSyGlMUvkWaJ5Lg7CcNjoTa35bWVywkLJRIpKDKE_GjUJP8jm-235vISjqzsctoNYl7in5dvIYWsL2hjsGJJf_MI6s">
            <a:extLst>
              <a:ext uri="{FF2B5EF4-FFF2-40B4-BE49-F238E27FC236}">
                <a16:creationId xmlns:a16="http://schemas.microsoft.com/office/drawing/2014/main" id="{EC7A622E-57C5-4406-A361-8EA7E18736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326" y="254254"/>
            <a:ext cx="9709152" cy="634949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lh6.googleusercontent.com/p024Ig-7ksKCP-UWhixb6gCCT1h1jLbDaX1sqKF7wa9A7Gaw40z4Orxkm4sRQ9pR1ezdMleQLxCSUNYOdHZru34AEm8FCYzG9Qr7WtCHkPlXmgAcmEblWlz9Y8mQ5Kc6t6XKtXdm90k">
            <a:extLst>
              <a:ext uri="{FF2B5EF4-FFF2-40B4-BE49-F238E27FC236}">
                <a16:creationId xmlns:a16="http://schemas.microsoft.com/office/drawing/2014/main" id="{FB863DCA-7A3F-43EF-AA61-9BF8ADB255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5864" y="0"/>
            <a:ext cx="605155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lh5.googleusercontent.com/oT0-i4ErefqDoFrSS_RXEkmcS3YFpX6S9Qkmy0dfWrU6imEvCzg9Xj0nN18vFakP6rKb_GLnZ9f0JtVmARBRlzn-KwMmCC0umhXg3cydCT6xXpEX1sMDrL0JvdD-vDxAAWSMELrPlFE">
            <a:extLst>
              <a:ext uri="{FF2B5EF4-FFF2-40B4-BE49-F238E27FC236}">
                <a16:creationId xmlns:a16="http://schemas.microsoft.com/office/drawing/2014/main" id="{0FBA7A5B-4C2B-4B57-A25B-C13DAD7E0C9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914" t="12796" r="4579" b="28077"/>
          <a:stretch/>
        </p:blipFill>
        <p:spPr bwMode="auto">
          <a:xfrm>
            <a:off x="84315" y="1260653"/>
            <a:ext cx="6051549" cy="4336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435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056"/>
                                        </p:tgtEl>
                                        <p:attrNameLst>
                                          <p:attrName>ppt_x</p:attrName>
                                        </p:attrNameLst>
                                      </p:cBhvr>
                                      <p:tavLst>
                                        <p:tav tm="0">
                                          <p:val>
                                            <p:strVal val="ppt_x"/>
                                          </p:val>
                                        </p:tav>
                                        <p:tav tm="100000">
                                          <p:val>
                                            <p:strVal val="ppt_x"/>
                                          </p:val>
                                        </p:tav>
                                      </p:tavLst>
                                    </p:anim>
                                    <p:anim calcmode="lin" valueType="num">
                                      <p:cBhvr additive="base">
                                        <p:cTn id="7" dur="500"/>
                                        <p:tgtEl>
                                          <p:spTgt spid="2056"/>
                                        </p:tgtEl>
                                        <p:attrNameLst>
                                          <p:attrName>ppt_y</p:attrName>
                                        </p:attrNameLst>
                                      </p:cBhvr>
                                      <p:tavLst>
                                        <p:tav tm="0">
                                          <p:val>
                                            <p:strVal val="ppt_y"/>
                                          </p:val>
                                        </p:tav>
                                        <p:tav tm="100000">
                                          <p:val>
                                            <p:strVal val="1+ppt_h/2"/>
                                          </p:val>
                                        </p:tav>
                                      </p:tavLst>
                                    </p:anim>
                                    <p:set>
                                      <p:cBhvr>
                                        <p:cTn id="8" dur="1" fill="hold">
                                          <p:stCondLst>
                                            <p:cond delay="499"/>
                                          </p:stCondLst>
                                        </p:cTn>
                                        <p:tgtEl>
                                          <p:spTgt spid="205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8"/>
                                        </p:tgtEl>
                                        <p:attrNameLst>
                                          <p:attrName>style.visibility</p:attrName>
                                        </p:attrNameLst>
                                      </p:cBhvr>
                                      <p:to>
                                        <p:strVal val="visible"/>
                                      </p:to>
                                    </p:set>
                                    <p:anim calcmode="lin" valueType="num">
                                      <p:cBhvr additive="base">
                                        <p:cTn id="13" dur="500" fill="hold"/>
                                        <p:tgtEl>
                                          <p:spTgt spid="2058"/>
                                        </p:tgtEl>
                                        <p:attrNameLst>
                                          <p:attrName>ppt_x</p:attrName>
                                        </p:attrNameLst>
                                      </p:cBhvr>
                                      <p:tavLst>
                                        <p:tav tm="0">
                                          <p:val>
                                            <p:strVal val="#ppt_x"/>
                                          </p:val>
                                        </p:tav>
                                        <p:tav tm="100000">
                                          <p:val>
                                            <p:strVal val="#ppt_x"/>
                                          </p:val>
                                        </p:tav>
                                      </p:tavLst>
                                    </p:anim>
                                    <p:anim calcmode="lin" valueType="num">
                                      <p:cBhvr additive="base">
                                        <p:cTn id="14" dur="500" fill="hold"/>
                                        <p:tgtEl>
                                          <p:spTgt spid="205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60"/>
                                        </p:tgtEl>
                                        <p:attrNameLst>
                                          <p:attrName>style.visibility</p:attrName>
                                        </p:attrNameLst>
                                      </p:cBhvr>
                                      <p:to>
                                        <p:strVal val="visible"/>
                                      </p:to>
                                    </p:set>
                                    <p:anim calcmode="lin" valueType="num">
                                      <p:cBhvr additive="base">
                                        <p:cTn id="19" dur="500" fill="hold"/>
                                        <p:tgtEl>
                                          <p:spTgt spid="2060"/>
                                        </p:tgtEl>
                                        <p:attrNameLst>
                                          <p:attrName>ppt_x</p:attrName>
                                        </p:attrNameLst>
                                      </p:cBhvr>
                                      <p:tavLst>
                                        <p:tav tm="0">
                                          <p:val>
                                            <p:strVal val="#ppt_x"/>
                                          </p:val>
                                        </p:tav>
                                        <p:tav tm="100000">
                                          <p:val>
                                            <p:strVal val="#ppt_x"/>
                                          </p:val>
                                        </p:tav>
                                      </p:tavLst>
                                    </p:anim>
                                    <p:anim calcmode="lin" valueType="num">
                                      <p:cBhvr additive="base">
                                        <p:cTn id="20" dur="500" fill="hold"/>
                                        <p:tgtEl>
                                          <p:spTgt spid="20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useBgFill="1">
        <p:nvSpPr>
          <p:cNvPr id="88" name="Rectangle 84">
            <a:extLst>
              <a:ext uri="{FF2B5EF4-FFF2-40B4-BE49-F238E27FC236}">
                <a16:creationId xmlns:a16="http://schemas.microsoft.com/office/drawing/2014/main" id="{D250AD41-A0EA-4974-AF3F-9CB956969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9D7FAE-CB00-4DCA-A9CB-6EFC3533FC26}"/>
              </a:ext>
            </a:extLst>
          </p:cNvPr>
          <p:cNvSpPr>
            <a:spLocks noGrp="1"/>
          </p:cNvSpPr>
          <p:nvPr>
            <p:ph type="title"/>
          </p:nvPr>
        </p:nvSpPr>
        <p:spPr>
          <a:xfrm>
            <a:off x="796212" y="4551037"/>
            <a:ext cx="10599576" cy="1168638"/>
          </a:xfrm>
        </p:spPr>
        <p:txBody>
          <a:bodyPr vert="horz" lIns="91440" tIns="45720" rIns="91440" bIns="45720" rtlCol="0" anchor="b">
            <a:normAutofit/>
          </a:bodyPr>
          <a:lstStyle/>
          <a:p>
            <a:r>
              <a:rPr lang="en-US" sz="4400" dirty="0"/>
              <a:t>Data visualization</a:t>
            </a:r>
          </a:p>
        </p:txBody>
      </p:sp>
      <p:sp>
        <p:nvSpPr>
          <p:cNvPr id="87" name="Rectangle 86">
            <a:extLst>
              <a:ext uri="{FF2B5EF4-FFF2-40B4-BE49-F238E27FC236}">
                <a16:creationId xmlns:a16="http://schemas.microsoft.com/office/drawing/2014/main" id="{449F20D7-4DA5-403A-A81A-2808DFB078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7" cy="42126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6FBD935-4FF4-48CF-986C-5E33448E6BC0}"/>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561551" y="497632"/>
            <a:ext cx="5309652" cy="3398398"/>
          </a:xfrm>
          <a:prstGeom prst="rect">
            <a:avLst/>
          </a:prstGeom>
          <a:noFill/>
        </p:spPr>
      </p:pic>
      <p:cxnSp>
        <p:nvCxnSpPr>
          <p:cNvPr id="89" name="Straight Connector 88">
            <a:extLst>
              <a:ext uri="{FF2B5EF4-FFF2-40B4-BE49-F238E27FC236}">
                <a16:creationId xmlns:a16="http://schemas.microsoft.com/office/drawing/2014/main" id="{DBC19C68-7D81-44DA-A360-9D3D37ED19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154913"/>
            <a:ext cx="0" cy="2083837"/>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AD14177-5231-4461-86B6-6D3A0B468B57}"/>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6256864" y="556352"/>
            <a:ext cx="5437503" cy="3268286"/>
          </a:xfrm>
          <a:prstGeom prst="rect">
            <a:avLst/>
          </a:prstGeom>
          <a:noFill/>
        </p:spPr>
      </p:pic>
    </p:spTree>
    <p:extLst>
      <p:ext uri="{BB962C8B-B14F-4D97-AF65-F5344CB8AC3E}">
        <p14:creationId xmlns:p14="http://schemas.microsoft.com/office/powerpoint/2010/main" val="2410498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03048-2F8E-43A0-807E-E56E1A277B9B}"/>
              </a:ext>
            </a:extLst>
          </p:cNvPr>
          <p:cNvSpPr>
            <a:spLocks noGrp="1"/>
          </p:cNvSpPr>
          <p:nvPr>
            <p:ph type="title"/>
          </p:nvPr>
        </p:nvSpPr>
        <p:spPr/>
        <p:txBody>
          <a:bodyPr/>
          <a:lstStyle/>
          <a:p>
            <a:br>
              <a:rPr lang="en-US" dirty="0"/>
            </a:br>
            <a:r>
              <a:rPr lang="en-US" dirty="0"/>
              <a:t>recommendations</a:t>
            </a:r>
          </a:p>
        </p:txBody>
      </p:sp>
      <p:sp>
        <p:nvSpPr>
          <p:cNvPr id="3" name="Content Placeholder 2">
            <a:extLst>
              <a:ext uri="{FF2B5EF4-FFF2-40B4-BE49-F238E27FC236}">
                <a16:creationId xmlns:a16="http://schemas.microsoft.com/office/drawing/2014/main" id="{FAFBEADA-52FE-4F83-A321-8FDEB941A1DB}"/>
              </a:ext>
            </a:extLst>
          </p:cNvPr>
          <p:cNvSpPr>
            <a:spLocks noGrp="1"/>
          </p:cNvSpPr>
          <p:nvPr>
            <p:ph idx="1"/>
          </p:nvPr>
        </p:nvSpPr>
        <p:spPr/>
        <p:txBody>
          <a:bodyPr/>
          <a:lstStyle/>
          <a:p>
            <a:r>
              <a:rPr lang="en-US" dirty="0"/>
              <a:t>Focus training sessions around strength and </a:t>
            </a:r>
            <a:r>
              <a:rPr lang="en-US"/>
              <a:t>skill building. </a:t>
            </a:r>
            <a:endParaRPr lang="en-US" dirty="0"/>
          </a:p>
          <a:p>
            <a:r>
              <a:rPr lang="en-US" dirty="0"/>
              <a:t>Utilize trainers for stretching, icing/heating, for players with higher fatigue ratings.</a:t>
            </a:r>
          </a:p>
          <a:p>
            <a:r>
              <a:rPr lang="en-US" dirty="0"/>
              <a:t>Evenly distribute gameplay with players to maximize effectiveness.</a:t>
            </a:r>
          </a:p>
          <a:p>
            <a:r>
              <a:rPr lang="en-US" dirty="0"/>
              <a:t>Input positions to make position recommendations.</a:t>
            </a:r>
          </a:p>
          <a:p>
            <a:r>
              <a:rPr lang="en-US" dirty="0"/>
              <a:t>Wear GPS wearables during practices.</a:t>
            </a:r>
          </a:p>
          <a:p>
            <a:endParaRPr lang="en-US" dirty="0"/>
          </a:p>
          <a:p>
            <a:endParaRPr lang="en-US" dirty="0"/>
          </a:p>
          <a:p>
            <a:endParaRPr lang="en-US" dirty="0"/>
          </a:p>
        </p:txBody>
      </p:sp>
    </p:spTree>
    <p:extLst>
      <p:ext uri="{BB962C8B-B14F-4D97-AF65-F5344CB8AC3E}">
        <p14:creationId xmlns:p14="http://schemas.microsoft.com/office/powerpoint/2010/main" val="167706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03048-2F8E-43A0-807E-E56E1A277B9B}"/>
              </a:ext>
            </a:extLst>
          </p:cNvPr>
          <p:cNvSpPr>
            <a:spLocks noGrp="1"/>
          </p:cNvSpPr>
          <p:nvPr>
            <p:ph type="title"/>
          </p:nvPr>
        </p:nvSpPr>
        <p:spPr/>
        <p:txBody>
          <a:bodyPr/>
          <a:lstStyle/>
          <a:p>
            <a:br>
              <a:rPr lang="en-US" dirty="0"/>
            </a:br>
            <a:r>
              <a:rPr lang="en-US" dirty="0"/>
              <a:t>recommendations</a:t>
            </a:r>
          </a:p>
        </p:txBody>
      </p:sp>
      <p:sp>
        <p:nvSpPr>
          <p:cNvPr id="3" name="Content Placeholder 2">
            <a:extLst>
              <a:ext uri="{FF2B5EF4-FFF2-40B4-BE49-F238E27FC236}">
                <a16:creationId xmlns:a16="http://schemas.microsoft.com/office/drawing/2014/main" id="{FAFBEADA-52FE-4F83-A321-8FDEB941A1DB}"/>
              </a:ext>
            </a:extLst>
          </p:cNvPr>
          <p:cNvSpPr>
            <a:spLocks noGrp="1"/>
          </p:cNvSpPr>
          <p:nvPr>
            <p:ph idx="1"/>
          </p:nvPr>
        </p:nvSpPr>
        <p:spPr/>
        <p:txBody>
          <a:bodyPr/>
          <a:lstStyle/>
          <a:p>
            <a:r>
              <a:rPr lang="en-US" dirty="0"/>
              <a:t>Soreness leads to negative physiological affects</a:t>
            </a:r>
          </a:p>
          <a:p>
            <a:r>
              <a:rPr lang="en-US" dirty="0"/>
              <a:t>Irritability leads to negative mental focus/desire.</a:t>
            </a:r>
          </a:p>
          <a:p>
            <a:r>
              <a:rPr lang="en-US" dirty="0"/>
              <a:t>Skill is a attribute to decision making and </a:t>
            </a:r>
            <a:r>
              <a:rPr lang="en-US" dirty="0" err="1"/>
              <a:t>understandin</a:t>
            </a:r>
            <a:r>
              <a:rPr lang="en-US" dirty="0"/>
              <a:t> how to be the most efficient player.  </a:t>
            </a:r>
          </a:p>
        </p:txBody>
      </p:sp>
    </p:spTree>
    <p:extLst>
      <p:ext uri="{BB962C8B-B14F-4D97-AF65-F5344CB8AC3E}">
        <p14:creationId xmlns:p14="http://schemas.microsoft.com/office/powerpoint/2010/main" val="1138666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9C20-2E0B-47AE-B59C-380593F03280}"/>
              </a:ext>
            </a:extLst>
          </p:cNvPr>
          <p:cNvSpPr>
            <a:spLocks noGrp="1"/>
          </p:cNvSpPr>
          <p:nvPr>
            <p:ph type="title"/>
          </p:nvPr>
        </p:nvSpPr>
        <p:spPr/>
        <p:txBody>
          <a:bodyPr/>
          <a:lstStyle/>
          <a:p>
            <a:r>
              <a:rPr lang="en-US" dirty="0"/>
              <a:t>Research</a:t>
            </a:r>
          </a:p>
        </p:txBody>
      </p:sp>
      <p:sp>
        <p:nvSpPr>
          <p:cNvPr id="3" name="Content Placeholder 2">
            <a:extLst>
              <a:ext uri="{FF2B5EF4-FFF2-40B4-BE49-F238E27FC236}">
                <a16:creationId xmlns:a16="http://schemas.microsoft.com/office/drawing/2014/main" id="{67D7CB38-C5B9-41AC-998C-D1B6294EB29A}"/>
              </a:ext>
            </a:extLst>
          </p:cNvPr>
          <p:cNvSpPr>
            <a:spLocks noGrp="1"/>
          </p:cNvSpPr>
          <p:nvPr>
            <p:ph idx="1"/>
          </p:nvPr>
        </p:nvSpPr>
        <p:spPr>
          <a:xfrm>
            <a:off x="636104" y="2096063"/>
            <a:ext cx="10631453" cy="4516771"/>
          </a:xfrm>
        </p:spPr>
        <p:txBody>
          <a:bodyPr>
            <a:normAutofit/>
          </a:bodyPr>
          <a:lstStyle/>
          <a:p>
            <a:r>
              <a:rPr lang="en-US" dirty="0">
                <a:hlinkClick r:id="rId2"/>
              </a:rPr>
              <a:t>https://www.ncbi.nlm.nih.gov/pmc/articles/PMC5873345/</a:t>
            </a:r>
            <a:endParaRPr lang="en-US" dirty="0"/>
          </a:p>
          <a:p>
            <a:r>
              <a:rPr lang="en-US" dirty="0">
                <a:effectLst/>
              </a:rPr>
              <a:t>An accumulation of fatigue can result in overtraining, which has a significant negative impact on performance</a:t>
            </a:r>
          </a:p>
          <a:p>
            <a:r>
              <a:rPr lang="en-US" dirty="0">
                <a:effectLst/>
              </a:rPr>
              <a:t>When athletes do not receive adequate time to recover between training and competition, fatigue will accumulate, compromise key aspects of performance and result in an increased risk of injury and illness to the athlete</a:t>
            </a:r>
          </a:p>
          <a:p>
            <a:r>
              <a:rPr lang="en-US" dirty="0">
                <a:hlinkClick r:id="rId3"/>
              </a:rPr>
              <a:t>https://www.ncbi.nlm.nih.gov/pmc/articles/PMC5394138/</a:t>
            </a:r>
            <a:endParaRPr lang="en-US" dirty="0"/>
          </a:p>
        </p:txBody>
      </p:sp>
    </p:spTree>
    <p:extLst>
      <p:ext uri="{BB962C8B-B14F-4D97-AF65-F5344CB8AC3E}">
        <p14:creationId xmlns:p14="http://schemas.microsoft.com/office/powerpoint/2010/main" val="25561937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otalTime>50</TotalTime>
  <Words>191</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Bookman Old Style</vt:lpstr>
      <vt:lpstr>Rockwell</vt:lpstr>
      <vt:lpstr>Damask</vt:lpstr>
      <vt:lpstr>Canadian Women’s Rugby data analysis</vt:lpstr>
      <vt:lpstr>Data visualization</vt:lpstr>
      <vt:lpstr>PowerPoint Presentation</vt:lpstr>
      <vt:lpstr>Data visualization</vt:lpstr>
      <vt:lpstr> recommendations</vt:lpstr>
      <vt:lpstr> recommendations</vt:lpstr>
      <vt:lpstr>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Canadian Women’s Rugby data analysis</dc:title>
  <dc:creator>Shehreyar Rehman</dc:creator>
  <cp:lastModifiedBy>Shehreyar Rehman</cp:lastModifiedBy>
  <cp:revision>9</cp:revision>
  <dcterms:created xsi:type="dcterms:W3CDTF">2019-04-14T15:37:50Z</dcterms:created>
  <dcterms:modified xsi:type="dcterms:W3CDTF">2019-04-14T16:28:42Z</dcterms:modified>
</cp:coreProperties>
</file>