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1" r:id="rId3"/>
    <p:sldId id="260" r:id="rId4"/>
    <p:sldId id="257"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78" y="12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CAA855D6-F9F3-4413-95A4-1D95740A9CF6}" type="datetimeFigureOut">
              <a:rPr lang="en-US" smtClean="0"/>
              <a:t>4/10/2019</a:t>
            </a:fld>
            <a:endParaRPr lang="en-US"/>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50E0F838-94CA-48AF-8011-100B3EE42326}" type="slidenum">
              <a:rPr lang="en-US" smtClean="0"/>
              <a:t>‹#›</a:t>
            </a:fld>
            <a:endParaRPr lang="en-US"/>
          </a:p>
        </p:txBody>
      </p:sp>
    </p:spTree>
    <p:extLst>
      <p:ext uri="{BB962C8B-B14F-4D97-AF65-F5344CB8AC3E}">
        <p14:creationId xmlns:p14="http://schemas.microsoft.com/office/powerpoint/2010/main" val="3892651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A855D6-F9F3-4413-95A4-1D95740A9CF6}"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0E0F838-94CA-48AF-8011-100B3EE42326}" type="slidenum">
              <a:rPr lang="en-US" smtClean="0"/>
              <a:t>‹#›</a:t>
            </a:fld>
            <a:endParaRPr lang="en-US"/>
          </a:p>
        </p:txBody>
      </p:sp>
    </p:spTree>
    <p:extLst>
      <p:ext uri="{BB962C8B-B14F-4D97-AF65-F5344CB8AC3E}">
        <p14:creationId xmlns:p14="http://schemas.microsoft.com/office/powerpoint/2010/main" val="2157105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A855D6-F9F3-4413-95A4-1D95740A9CF6}"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E0F838-94CA-48AF-8011-100B3EE42326}" type="slidenum">
              <a:rPr lang="en-US" smtClean="0"/>
              <a:t>‹#›</a:t>
            </a:fld>
            <a:endParaRPr lang="en-US"/>
          </a:p>
        </p:txBody>
      </p:sp>
    </p:spTree>
    <p:extLst>
      <p:ext uri="{BB962C8B-B14F-4D97-AF65-F5344CB8AC3E}">
        <p14:creationId xmlns:p14="http://schemas.microsoft.com/office/powerpoint/2010/main" val="940964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smtClean="0"/>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A855D6-F9F3-4413-95A4-1D95740A9CF6}"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E0F838-94CA-48AF-8011-100B3EE42326}" type="slidenum">
              <a:rPr lang="en-US" smtClean="0"/>
              <a:t>‹#›</a:t>
            </a:fld>
            <a:endParaRPr lang="en-US"/>
          </a:p>
        </p:txBody>
      </p:sp>
    </p:spTree>
    <p:extLst>
      <p:ext uri="{BB962C8B-B14F-4D97-AF65-F5344CB8AC3E}">
        <p14:creationId xmlns:p14="http://schemas.microsoft.com/office/powerpoint/2010/main" val="1088114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A855D6-F9F3-4413-95A4-1D95740A9CF6}"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E0F838-94CA-48AF-8011-100B3EE42326}" type="slidenum">
              <a:rPr lang="en-US" smtClean="0"/>
              <a:t>‹#›</a:t>
            </a:fld>
            <a:endParaRPr lang="en-US"/>
          </a:p>
        </p:txBody>
      </p:sp>
    </p:spTree>
    <p:extLst>
      <p:ext uri="{BB962C8B-B14F-4D97-AF65-F5344CB8AC3E}">
        <p14:creationId xmlns:p14="http://schemas.microsoft.com/office/powerpoint/2010/main" val="3455360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AA855D6-F9F3-4413-95A4-1D95740A9CF6}" type="datetimeFigureOut">
              <a:rPr lang="en-US" smtClean="0"/>
              <a:t>4/10/2019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E0F838-94CA-48AF-8011-100B3EE42326}" type="slidenum">
              <a:rPr lang="en-US" smtClean="0"/>
              <a:t>‹#›</a:t>
            </a:fld>
            <a:endParaRPr lang="en-US"/>
          </a:p>
        </p:txBody>
      </p:sp>
    </p:spTree>
    <p:extLst>
      <p:ext uri="{BB962C8B-B14F-4D97-AF65-F5344CB8AC3E}">
        <p14:creationId xmlns:p14="http://schemas.microsoft.com/office/powerpoint/2010/main" val="19010782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AA855D6-F9F3-4413-95A4-1D95740A9CF6}" type="datetimeFigureOut">
              <a:rPr lang="en-US" smtClean="0"/>
              <a:t>4/10/2019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E0F838-94CA-48AF-8011-100B3EE42326}" type="slidenum">
              <a:rPr lang="en-US" smtClean="0"/>
              <a:t>‹#›</a:t>
            </a:fld>
            <a:endParaRPr lang="en-US"/>
          </a:p>
        </p:txBody>
      </p:sp>
    </p:spTree>
    <p:extLst>
      <p:ext uri="{BB962C8B-B14F-4D97-AF65-F5344CB8AC3E}">
        <p14:creationId xmlns:p14="http://schemas.microsoft.com/office/powerpoint/2010/main" val="3771509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A855D6-F9F3-4413-95A4-1D95740A9CF6}"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0F838-94CA-48AF-8011-100B3EE42326}" type="slidenum">
              <a:rPr lang="en-US" smtClean="0"/>
              <a:t>‹#›</a:t>
            </a:fld>
            <a:endParaRPr lang="en-US"/>
          </a:p>
        </p:txBody>
      </p:sp>
    </p:spTree>
    <p:extLst>
      <p:ext uri="{BB962C8B-B14F-4D97-AF65-F5344CB8AC3E}">
        <p14:creationId xmlns:p14="http://schemas.microsoft.com/office/powerpoint/2010/main" val="25808060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A855D6-F9F3-4413-95A4-1D95740A9CF6}"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E0F838-94CA-48AF-8011-100B3EE42326}" type="slidenum">
              <a:rPr lang="en-US" smtClean="0"/>
              <a:t>‹#›</a:t>
            </a:fld>
            <a:endParaRPr lang="en-US"/>
          </a:p>
        </p:txBody>
      </p:sp>
    </p:spTree>
    <p:extLst>
      <p:ext uri="{BB962C8B-B14F-4D97-AF65-F5344CB8AC3E}">
        <p14:creationId xmlns:p14="http://schemas.microsoft.com/office/powerpoint/2010/main" val="3737274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A855D6-F9F3-4413-95A4-1D95740A9CF6}" type="datetimeFigureOut">
              <a:rPr lang="en-US" smtClean="0"/>
              <a:t>4/10/2019</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6" name="Slide Number Placeholder 5"/>
          <p:cNvSpPr>
            <a:spLocks noGrp="1"/>
          </p:cNvSpPr>
          <p:nvPr>
            <p:ph type="sldNum" sz="quarter" idx="12"/>
          </p:nvPr>
        </p:nvSpPr>
        <p:spPr/>
        <p:txBody>
          <a:bodyPr/>
          <a:lstStyle/>
          <a:p>
            <a:fld id="{50E0F838-94CA-48AF-8011-100B3EE42326}" type="slidenum">
              <a:rPr lang="en-US" smtClean="0"/>
              <a:t>‹#›</a:t>
            </a:fld>
            <a:endParaRPr lang="en-US"/>
          </a:p>
        </p:txBody>
      </p:sp>
    </p:spTree>
    <p:extLst>
      <p:ext uri="{BB962C8B-B14F-4D97-AF65-F5344CB8AC3E}">
        <p14:creationId xmlns:p14="http://schemas.microsoft.com/office/powerpoint/2010/main" val="2582043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A855D6-F9F3-4413-95A4-1D95740A9CF6}" type="datetimeFigureOut">
              <a:rPr lang="en-US" smtClean="0"/>
              <a:t>4/10/2019</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E0F838-94CA-48AF-8011-100B3EE42326}" type="slidenum">
              <a:rPr lang="en-US" smtClean="0"/>
              <a:t>‹#›</a:t>
            </a:fld>
            <a:endParaRPr lang="en-US"/>
          </a:p>
        </p:txBody>
      </p:sp>
    </p:spTree>
    <p:extLst>
      <p:ext uri="{BB962C8B-B14F-4D97-AF65-F5344CB8AC3E}">
        <p14:creationId xmlns:p14="http://schemas.microsoft.com/office/powerpoint/2010/main" val="173370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A855D6-F9F3-4413-95A4-1D95740A9CF6}"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E0F838-94CA-48AF-8011-100B3EE42326}" type="slidenum">
              <a:rPr lang="en-US" smtClean="0"/>
              <a:t>‹#›</a:t>
            </a:fld>
            <a:endParaRPr lang="en-US"/>
          </a:p>
        </p:txBody>
      </p:sp>
    </p:spTree>
    <p:extLst>
      <p:ext uri="{BB962C8B-B14F-4D97-AF65-F5344CB8AC3E}">
        <p14:creationId xmlns:p14="http://schemas.microsoft.com/office/powerpoint/2010/main" val="1076835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AA855D6-F9F3-4413-95A4-1D95740A9CF6}" type="datetimeFigureOut">
              <a:rPr lang="en-US" smtClean="0"/>
              <a:t>4/10/2019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E0F838-94CA-48AF-8011-100B3EE42326}" type="slidenum">
              <a:rPr lang="en-US" smtClean="0"/>
              <a:t>‹#›</a:t>
            </a:fld>
            <a:endParaRPr lang="en-US"/>
          </a:p>
        </p:txBody>
      </p:sp>
    </p:spTree>
    <p:extLst>
      <p:ext uri="{BB962C8B-B14F-4D97-AF65-F5344CB8AC3E}">
        <p14:creationId xmlns:p14="http://schemas.microsoft.com/office/powerpoint/2010/main" val="167094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AA855D6-F9F3-4413-95A4-1D95740A9CF6}" type="datetimeFigureOut">
              <a:rPr lang="en-US" smtClean="0"/>
              <a:t>4/10/2019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E0F838-94CA-48AF-8011-100B3EE42326}" type="slidenum">
              <a:rPr lang="en-US" smtClean="0"/>
              <a:t>‹#›</a:t>
            </a:fld>
            <a:endParaRPr lang="en-US"/>
          </a:p>
        </p:txBody>
      </p:sp>
    </p:spTree>
    <p:extLst>
      <p:ext uri="{BB962C8B-B14F-4D97-AF65-F5344CB8AC3E}">
        <p14:creationId xmlns:p14="http://schemas.microsoft.com/office/powerpoint/2010/main" val="3376533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A855D6-F9F3-4413-95A4-1D95740A9CF6}" type="datetimeFigureOut">
              <a:rPr lang="en-US" smtClean="0"/>
              <a:t>4/10/2019</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0E0F838-94CA-48AF-8011-100B3EE42326}" type="slidenum">
              <a:rPr lang="en-US" smtClean="0"/>
              <a:t>‹#›</a:t>
            </a:fld>
            <a:endParaRPr lang="en-US"/>
          </a:p>
        </p:txBody>
      </p:sp>
    </p:spTree>
    <p:extLst>
      <p:ext uri="{BB962C8B-B14F-4D97-AF65-F5344CB8AC3E}">
        <p14:creationId xmlns:p14="http://schemas.microsoft.com/office/powerpoint/2010/main" val="271409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A855D6-F9F3-4413-95A4-1D95740A9CF6}"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0E0F838-94CA-48AF-8011-100B3EE42326}" type="slidenum">
              <a:rPr lang="en-US" smtClean="0"/>
              <a:t>‹#›</a:t>
            </a:fld>
            <a:endParaRPr lang="en-US"/>
          </a:p>
        </p:txBody>
      </p:sp>
    </p:spTree>
    <p:extLst>
      <p:ext uri="{BB962C8B-B14F-4D97-AF65-F5344CB8AC3E}">
        <p14:creationId xmlns:p14="http://schemas.microsoft.com/office/powerpoint/2010/main" val="1990250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A855D6-F9F3-4413-95A4-1D95740A9CF6}"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0E0F838-94CA-48AF-8011-100B3EE42326}" type="slidenum">
              <a:rPr lang="en-US" smtClean="0"/>
              <a:t>‹#›</a:t>
            </a:fld>
            <a:endParaRPr lang="en-US"/>
          </a:p>
        </p:txBody>
      </p:sp>
    </p:spTree>
    <p:extLst>
      <p:ext uri="{BB962C8B-B14F-4D97-AF65-F5344CB8AC3E}">
        <p14:creationId xmlns:p14="http://schemas.microsoft.com/office/powerpoint/2010/main" val="2384250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CAA855D6-F9F3-4413-95A4-1D95740A9CF6}" type="datetimeFigureOut">
              <a:rPr lang="en-US" smtClean="0"/>
              <a:t>4/10/2019</a:t>
            </a:fld>
            <a:endParaRPr lang="en-US"/>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0E0F838-94CA-48AF-8011-100B3EE42326}" type="slidenum">
              <a:rPr lang="en-US" smtClean="0"/>
              <a:t>‹#›</a:t>
            </a:fld>
            <a:endParaRPr lang="en-US"/>
          </a:p>
        </p:txBody>
      </p:sp>
    </p:spTree>
    <p:extLst>
      <p:ext uri="{BB962C8B-B14F-4D97-AF65-F5344CB8AC3E}">
        <p14:creationId xmlns:p14="http://schemas.microsoft.com/office/powerpoint/2010/main" val="41659940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897745"/>
            <a:ext cx="8825658" cy="1698172"/>
          </a:xfrm>
        </p:spPr>
        <p:txBody>
          <a:bodyPr/>
          <a:lstStyle/>
          <a:p>
            <a:pPr algn="ctr"/>
            <a:r>
              <a:rPr lang="en-US" dirty="0" smtClean="0"/>
              <a:t>Predicting Win/Loss in Rugby</a:t>
            </a:r>
            <a:br>
              <a:rPr lang="en-US" dirty="0" smtClean="0"/>
            </a:br>
            <a:r>
              <a:rPr lang="en-US" dirty="0"/>
              <a:t/>
            </a:r>
            <a:br>
              <a:rPr lang="en-US" dirty="0"/>
            </a:br>
            <a:endParaRPr lang="en-US" dirty="0"/>
          </a:p>
        </p:txBody>
      </p:sp>
      <p:sp>
        <p:nvSpPr>
          <p:cNvPr id="3" name="Subtitle 2"/>
          <p:cNvSpPr>
            <a:spLocks noGrp="1"/>
          </p:cNvSpPr>
          <p:nvPr>
            <p:ph type="subTitle" idx="1"/>
          </p:nvPr>
        </p:nvSpPr>
        <p:spPr/>
        <p:txBody>
          <a:bodyPr/>
          <a:lstStyle/>
          <a:p>
            <a:r>
              <a:rPr lang="en-US" dirty="0" smtClean="0"/>
              <a:t>Troy </a:t>
            </a:r>
            <a:r>
              <a:rPr lang="en-US" dirty="0" err="1" smtClean="0"/>
              <a:t>brocaw</a:t>
            </a:r>
            <a:r>
              <a:rPr lang="en-US" dirty="0" smtClean="0"/>
              <a:t>, </a:t>
            </a:r>
            <a:r>
              <a:rPr lang="en-US" dirty="0" err="1" smtClean="0"/>
              <a:t>wyatt</a:t>
            </a:r>
            <a:r>
              <a:rPr lang="en-US" dirty="0" smtClean="0"/>
              <a:t> Gregory, nick </a:t>
            </a:r>
            <a:r>
              <a:rPr lang="en-US" dirty="0" err="1" smtClean="0"/>
              <a:t>wahl</a:t>
            </a:r>
            <a:endParaRPr lang="en-US" dirty="0"/>
          </a:p>
        </p:txBody>
      </p:sp>
    </p:spTree>
    <p:extLst>
      <p:ext uri="{BB962C8B-B14F-4D97-AF65-F5344CB8AC3E}">
        <p14:creationId xmlns:p14="http://schemas.microsoft.com/office/powerpoint/2010/main" val="1005080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We wanted to get the full picture on what affects the outcomes of the rugby matches so we sought out data that would compliment the wellness data provided and allow us to better predict wins/losses. </a:t>
            </a:r>
            <a:r>
              <a:rPr lang="en-US" dirty="0"/>
              <a:t> </a:t>
            </a:r>
            <a:endParaRPr lang="en-US" dirty="0" smtClean="0"/>
          </a:p>
          <a:p>
            <a:r>
              <a:rPr lang="en-US" dirty="0" smtClean="0"/>
              <a:t>To accomplish this we created two separate models, one that predicts the win/loss outcome and another that predicts the estimated point differential.</a:t>
            </a:r>
          </a:p>
          <a:p>
            <a:r>
              <a:rPr lang="en-US" dirty="0" smtClean="0"/>
              <a:t>After we built our models, we experimented with different combinations of  our variables to find the combination that gave us the highest percent of accurate predictions.</a:t>
            </a:r>
            <a:endParaRPr lang="en-US" dirty="0"/>
          </a:p>
        </p:txBody>
      </p:sp>
    </p:spTree>
    <p:extLst>
      <p:ext uri="{BB962C8B-B14F-4D97-AF65-F5344CB8AC3E}">
        <p14:creationId xmlns:p14="http://schemas.microsoft.com/office/powerpoint/2010/main" val="2713341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Used</a:t>
            </a:r>
            <a:endParaRPr lang="en-US" dirty="0"/>
          </a:p>
        </p:txBody>
      </p:sp>
      <p:sp>
        <p:nvSpPr>
          <p:cNvPr id="3" name="Content Placeholder 2"/>
          <p:cNvSpPr>
            <a:spLocks noGrp="1"/>
          </p:cNvSpPr>
          <p:nvPr>
            <p:ph idx="1"/>
          </p:nvPr>
        </p:nvSpPr>
        <p:spPr>
          <a:xfrm>
            <a:off x="1154954" y="2419004"/>
            <a:ext cx="8825659" cy="3600796"/>
          </a:xfrm>
        </p:spPr>
        <p:txBody>
          <a:bodyPr/>
          <a:lstStyle/>
          <a:p>
            <a:r>
              <a:rPr lang="en-US" dirty="0" smtClean="0"/>
              <a:t>Outside Data</a:t>
            </a:r>
          </a:p>
          <a:p>
            <a:pPr lvl="1"/>
            <a:r>
              <a:rPr lang="en-US" dirty="0"/>
              <a:t>Game time temperature, humidity, and precipitation (Sourced from NOAA)</a:t>
            </a:r>
          </a:p>
          <a:p>
            <a:pPr lvl="1"/>
            <a:r>
              <a:rPr lang="en-US" dirty="0"/>
              <a:t>Altitude of Stadium played in (Sourced from USGS)</a:t>
            </a:r>
          </a:p>
          <a:p>
            <a:pPr lvl="1"/>
            <a:r>
              <a:rPr lang="en-US" dirty="0"/>
              <a:t>Canadian women’s team ranking, opponents ranking (at time of each match), and the time the game started (Sourced from World Rugby</a:t>
            </a:r>
            <a:r>
              <a:rPr lang="en-US" dirty="0" smtClean="0"/>
              <a:t>)</a:t>
            </a:r>
            <a:endParaRPr lang="en-US" dirty="0"/>
          </a:p>
          <a:p>
            <a:r>
              <a:rPr lang="en-US" dirty="0" smtClean="0"/>
              <a:t>Data Provided</a:t>
            </a:r>
          </a:p>
          <a:p>
            <a:pPr lvl="1"/>
            <a:r>
              <a:rPr lang="en-US" dirty="0" smtClean="0"/>
              <a:t>Average team fatigue on day of game, average team members hours of sleep the night before games, wins/losses, location of game, point differential, average team USG day of the games, date of games, and opponents.</a:t>
            </a:r>
          </a:p>
          <a:p>
            <a:pPr marL="457200" lvl="1" indent="0">
              <a:buNone/>
            </a:pPr>
            <a:endParaRPr lang="en-US" dirty="0"/>
          </a:p>
          <a:p>
            <a:pPr lvl="1"/>
            <a:endParaRPr lang="en-US" dirty="0" smtClean="0"/>
          </a:p>
          <a:p>
            <a:pPr lvl="1"/>
            <a:endParaRPr lang="en-US" dirty="0"/>
          </a:p>
          <a:p>
            <a:pPr lvl="1"/>
            <a:endParaRPr lang="en-US" dirty="0" smtClean="0"/>
          </a:p>
          <a:p>
            <a:pPr marL="457200" lvl="1" indent="0">
              <a:buNone/>
            </a:pPr>
            <a:endParaRPr lang="en-US" dirty="0"/>
          </a:p>
        </p:txBody>
      </p:sp>
    </p:spTree>
    <p:extLst>
      <p:ext uri="{BB962C8B-B14F-4D97-AF65-F5344CB8AC3E}">
        <p14:creationId xmlns:p14="http://schemas.microsoft.com/office/powerpoint/2010/main" val="1517904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Models</a:t>
            </a:r>
            <a:endParaRPr lang="en-US" dirty="0"/>
          </a:p>
        </p:txBody>
      </p:sp>
      <p:sp>
        <p:nvSpPr>
          <p:cNvPr id="3" name="Content Placeholder 2"/>
          <p:cNvSpPr>
            <a:spLocks noGrp="1"/>
          </p:cNvSpPr>
          <p:nvPr>
            <p:ph idx="1"/>
          </p:nvPr>
        </p:nvSpPr>
        <p:spPr>
          <a:xfrm>
            <a:off x="1154954" y="2360815"/>
            <a:ext cx="8825659" cy="3823854"/>
          </a:xfrm>
        </p:spPr>
        <p:txBody>
          <a:bodyPr>
            <a:normAutofit lnSpcReduction="10000"/>
          </a:bodyPr>
          <a:lstStyle/>
          <a:p>
            <a:r>
              <a:rPr lang="en-US" b="1" dirty="0" smtClean="0"/>
              <a:t>Win/loss prediction model</a:t>
            </a:r>
          </a:p>
          <a:p>
            <a:pPr lvl="1">
              <a:buClr>
                <a:srgbClr val="B01513"/>
              </a:buClr>
            </a:pPr>
            <a:r>
              <a:rPr lang="en-US" dirty="0">
                <a:solidFill>
                  <a:prstClr val="black">
                    <a:lumMod val="75000"/>
                    <a:lumOff val="25000"/>
                  </a:prstClr>
                </a:solidFill>
              </a:rPr>
              <a:t>C</a:t>
            </a:r>
            <a:r>
              <a:rPr lang="en-US" dirty="0" smtClean="0">
                <a:solidFill>
                  <a:prstClr val="black">
                    <a:lumMod val="75000"/>
                    <a:lumOff val="25000"/>
                  </a:prstClr>
                </a:solidFill>
              </a:rPr>
              <a:t>lassification using a ridge model with </a:t>
            </a:r>
            <a:r>
              <a:rPr lang="en-US" dirty="0">
                <a:solidFill>
                  <a:prstClr val="black">
                    <a:lumMod val="75000"/>
                    <a:lumOff val="25000"/>
                  </a:prstClr>
                </a:solidFill>
              </a:rPr>
              <a:t>the variables: tournament location, altitude, opponent, opponent’s strength, team average hours of sleep before game, average team fatigue, average team USG, temperature, humidity, and precipitation </a:t>
            </a:r>
          </a:p>
          <a:p>
            <a:pPr lvl="1">
              <a:buClr>
                <a:srgbClr val="B01513"/>
              </a:buClr>
            </a:pPr>
            <a:r>
              <a:rPr lang="en-US" dirty="0">
                <a:solidFill>
                  <a:prstClr val="black">
                    <a:lumMod val="75000"/>
                    <a:lumOff val="25000"/>
                  </a:prstClr>
                </a:solidFill>
              </a:rPr>
              <a:t>The model was able to predict 30 of the 38 outcomes correctly </a:t>
            </a:r>
            <a:endParaRPr lang="en-US" b="1" dirty="0" smtClean="0"/>
          </a:p>
          <a:p>
            <a:r>
              <a:rPr lang="en-US" b="1" dirty="0" smtClean="0"/>
              <a:t>Point </a:t>
            </a:r>
            <a:r>
              <a:rPr lang="en-US" b="1" dirty="0"/>
              <a:t>d</a:t>
            </a:r>
            <a:r>
              <a:rPr lang="en-US" b="1" dirty="0" smtClean="0"/>
              <a:t>ifferential prediction model</a:t>
            </a:r>
          </a:p>
          <a:p>
            <a:pPr lvl="1"/>
            <a:r>
              <a:rPr lang="en-US" dirty="0" smtClean="0"/>
              <a:t>Modeled the point difference using a ridge model with the variables: altitude, opponent strength, points scored, points allowed, </a:t>
            </a:r>
            <a:r>
              <a:rPr lang="en-US" dirty="0">
                <a:solidFill>
                  <a:prstClr val="black">
                    <a:lumMod val="75000"/>
                    <a:lumOff val="25000"/>
                  </a:prstClr>
                </a:solidFill>
              </a:rPr>
              <a:t>average hours of sleep before game, average team fatigue, average team USG, temperature, humidity</a:t>
            </a:r>
            <a:r>
              <a:rPr lang="en-US" dirty="0" smtClean="0">
                <a:solidFill>
                  <a:prstClr val="black">
                    <a:lumMod val="75000"/>
                    <a:lumOff val="25000"/>
                  </a:prstClr>
                </a:solidFill>
              </a:rPr>
              <a:t>, precipitation, and time/date </a:t>
            </a:r>
          </a:p>
          <a:p>
            <a:pPr lvl="1"/>
            <a:r>
              <a:rPr lang="en-US" dirty="0" smtClean="0">
                <a:solidFill>
                  <a:prstClr val="black">
                    <a:lumMod val="75000"/>
                    <a:lumOff val="25000"/>
                  </a:prstClr>
                </a:solidFill>
              </a:rPr>
              <a:t>The model was able to predict the correct sign of the point differential for 25 of the 38 games</a:t>
            </a:r>
            <a:endParaRPr lang="en-US" dirty="0" smtClean="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700" t="11781" r="3700" b="9154"/>
          <a:stretch/>
        </p:blipFill>
        <p:spPr>
          <a:xfrm>
            <a:off x="9930192" y="3479606"/>
            <a:ext cx="1347920" cy="789710"/>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665" t="7058" r="665" b="9518"/>
          <a:stretch/>
        </p:blipFill>
        <p:spPr>
          <a:xfrm>
            <a:off x="9978269" y="5004262"/>
            <a:ext cx="1249421" cy="606830"/>
          </a:xfrm>
          <a:prstGeom prst="rect">
            <a:avLst/>
          </a:prstGeom>
        </p:spPr>
      </p:pic>
    </p:spTree>
    <p:extLst>
      <p:ext uri="{BB962C8B-B14F-4D97-AF65-F5344CB8AC3E}">
        <p14:creationId xmlns:p14="http://schemas.microsoft.com/office/powerpoint/2010/main" val="4117702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lnSpcReduction="10000"/>
          </a:bodyPr>
          <a:lstStyle/>
          <a:p>
            <a:r>
              <a:rPr lang="en-US" dirty="0" smtClean="0"/>
              <a:t>The data provided was important for accurately predicting wins/losses and point differential by themselves. However, the addition of the outside data allowed the model to predict at a higher rate of success than if only the provided data was considered </a:t>
            </a:r>
          </a:p>
          <a:p>
            <a:r>
              <a:rPr lang="en-US" dirty="0" smtClean="0"/>
              <a:t>Within the models, the most important predictors </a:t>
            </a:r>
            <a:r>
              <a:rPr lang="en-US" dirty="0"/>
              <a:t>were team average hours of sleep before game, average team fatigue</a:t>
            </a:r>
            <a:r>
              <a:rPr lang="en-US" dirty="0" smtClean="0"/>
              <a:t>, temperature, and precipitation. </a:t>
            </a:r>
          </a:p>
          <a:p>
            <a:r>
              <a:rPr lang="en-US" dirty="0" smtClean="0"/>
              <a:t>We were  limited by the small number of observations and we feel if there was more games recorded we could predict with higher accuracy </a:t>
            </a:r>
          </a:p>
          <a:p>
            <a:r>
              <a:rPr lang="en-US" dirty="0" smtClean="0"/>
              <a:t>We are confident that our wins/losses model could benefit the women’s 7’s team given its 79% accuracy </a:t>
            </a:r>
          </a:p>
          <a:p>
            <a:endParaRPr lang="en-US" dirty="0" smtClean="0"/>
          </a:p>
          <a:p>
            <a:endParaRPr lang="en-US" dirty="0"/>
          </a:p>
        </p:txBody>
      </p:sp>
    </p:spTree>
    <p:extLst>
      <p:ext uri="{BB962C8B-B14F-4D97-AF65-F5344CB8AC3E}">
        <p14:creationId xmlns:p14="http://schemas.microsoft.com/office/powerpoint/2010/main" val="19755088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250</TotalTime>
  <Words>437</Words>
  <Application>Microsoft Office PowerPoint</Application>
  <PresentationFormat>Widescreen</PresentationFormat>
  <Paragraphs>28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 Boardroom</vt:lpstr>
      <vt:lpstr>Predicting Win/Loss in Rugby  </vt:lpstr>
      <vt:lpstr>Motivation</vt:lpstr>
      <vt:lpstr>Data Used</vt:lpstr>
      <vt:lpstr>The Models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Win/Loss Rate in Rugby</dc:title>
  <dc:creator>Wyatt Gregory</dc:creator>
  <cp:lastModifiedBy>Lee, Suhwon</cp:lastModifiedBy>
  <cp:revision>15</cp:revision>
  <dcterms:created xsi:type="dcterms:W3CDTF">2019-04-06T18:01:24Z</dcterms:created>
  <dcterms:modified xsi:type="dcterms:W3CDTF">2019-04-10T14:11:48Z</dcterms:modified>
</cp:coreProperties>
</file>