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4451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embeddedFontLst>
    <p:embeddedFont>
      <p:font typeface="Proxima Nova" panose="020B0604020202020204" charset="0"/>
      <p:regular r:id="rId9"/>
      <p:bold r:id="rId10"/>
      <p:italic r:id="rId11"/>
      <p:boldItalic r:id="rId12"/>
    </p:embeddedFont>
    <p:embeddedFont>
      <p:font typeface="Corbel" panose="020B0503020204020204" pitchFamily="34" charset="0"/>
      <p:regular r:id="rId13"/>
      <p:bold r:id="rId14"/>
      <p:italic r:id="rId15"/>
      <p:boldItalic r:id="rId16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90" y="108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560f37b674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560f37b674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560f37b67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560f37b67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59dbeb1b6_1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59dbeb1b6_1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560f37b67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560f37b67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59dbeb1b6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559dbeb1b6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73355" y="182881"/>
            <a:ext cx="8793480" cy="4783454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2485" y="661782"/>
            <a:ext cx="7475220" cy="219456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54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2148" y="2902226"/>
            <a:ext cx="6575895" cy="1041124"/>
          </a:xfrm>
        </p:spPr>
        <p:txBody>
          <a:bodyPr>
            <a:normAutofit/>
          </a:bodyPr>
          <a:lstStyle>
            <a:lvl1pPr marL="0" indent="0" algn="ctr">
              <a:buNone/>
              <a:defRPr sz="1650">
                <a:solidFill>
                  <a:srgbClr val="FFFFFF"/>
                </a:solidFill>
              </a:defRPr>
            </a:lvl1pPr>
            <a:lvl2pPr marL="342900" indent="0" algn="ctr">
              <a:buNone/>
              <a:defRPr sz="1650"/>
            </a:lvl2pPr>
            <a:lvl3pPr marL="685800" indent="0" algn="ctr">
              <a:buNone/>
              <a:defRPr sz="165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8B9EBBA-996F-894A-B54A-D6246ED52CEA}" type="datetimeFigureOut">
              <a:rPr lang="en-US" smtClean="0"/>
              <a:pPr/>
              <a:t>4/10/2019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8" name="Straight Connector 7"/>
          <p:cNvCxnSpPr/>
          <p:nvPr/>
        </p:nvCxnSpPr>
        <p:spPr>
          <a:xfrm>
            <a:off x="1483995" y="2800350"/>
            <a:ext cx="61722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2511104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4/10/2019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5287784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71500"/>
            <a:ext cx="1743075" cy="40576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250" y="571500"/>
            <a:ext cx="5572125" cy="40576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4/10/2019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5013675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250914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28976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4/10/2019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6656085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818" y="880181"/>
            <a:ext cx="7475220" cy="219456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54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2446" y="3115890"/>
            <a:ext cx="6576822" cy="1022855"/>
          </a:xfrm>
        </p:spPr>
        <p:txBody>
          <a:bodyPr anchor="t">
            <a:normAutofit/>
          </a:bodyPr>
          <a:lstStyle>
            <a:lvl1pPr marL="0" indent="0" algn="ctr">
              <a:buNone/>
              <a:defRPr sz="1650">
                <a:solidFill>
                  <a:schemeClr val="accent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4/10/2019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7" name="Straight Connector 6"/>
          <p:cNvCxnSpPr/>
          <p:nvPr/>
        </p:nvCxnSpPr>
        <p:spPr>
          <a:xfrm>
            <a:off x="1485900" y="3015306"/>
            <a:ext cx="61722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073388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7250" y="1543049"/>
            <a:ext cx="3566160" cy="301752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709" y="1543050"/>
            <a:ext cx="3566160" cy="301752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4/10/2019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5231685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0" y="1501133"/>
            <a:ext cx="3566160" cy="58293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7250" y="2041112"/>
            <a:ext cx="3566160" cy="25374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1880" y="1499274"/>
            <a:ext cx="3566160" cy="58293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1880" y="2039492"/>
            <a:ext cx="3566160" cy="25374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4/10/2019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6516424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4/10/2019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9747567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4/10/2019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629133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822960"/>
            <a:ext cx="2948940" cy="130302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9119" y="822960"/>
            <a:ext cx="3909060" cy="349758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125980"/>
            <a:ext cx="2948940" cy="22631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75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4/10/2019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8935406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822960"/>
            <a:ext cx="2948940" cy="130302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59936" y="802385"/>
            <a:ext cx="4574286" cy="360045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125980"/>
            <a:ext cx="2948940" cy="216027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75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4/10/2019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1575511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73355" y="182881"/>
            <a:ext cx="8793480" cy="478345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7250" y="457200"/>
            <a:ext cx="7406640" cy="10172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1" y="1543050"/>
            <a:ext cx="7404653" cy="3028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7247" y="4667871"/>
            <a:ext cx="174680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1"/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4/10/2019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1861" y="4667871"/>
            <a:ext cx="353833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7148" y="4667871"/>
            <a:ext cx="127966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7292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52" r:id="rId1"/>
    <p:sldLayoutId id="2147484453" r:id="rId2"/>
    <p:sldLayoutId id="2147484454" r:id="rId3"/>
    <p:sldLayoutId id="2147484455" r:id="rId4"/>
    <p:sldLayoutId id="2147484456" r:id="rId5"/>
    <p:sldLayoutId id="2147484457" r:id="rId6"/>
    <p:sldLayoutId id="2147484458" r:id="rId7"/>
    <p:sldLayoutId id="2147484459" r:id="rId8"/>
    <p:sldLayoutId id="2147484460" r:id="rId9"/>
    <p:sldLayoutId id="2147484461" r:id="rId10"/>
    <p:sldLayoutId id="2147484462" r:id="rId11"/>
    <p:sldLayoutId id="2147484463" r:id="rId12"/>
    <p:sldLayoutId id="2147484464" r:id="rId13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50" indent="-137160" algn="l" defTabSz="685800" rtl="0" eaLnBrk="1" latinLnBrk="0" hangingPunct="1">
        <a:lnSpc>
          <a:spcPct val="90000"/>
        </a:lnSpc>
        <a:spcBef>
          <a:spcPts val="1050"/>
        </a:spcBef>
        <a:buClr>
          <a:schemeClr val="accent1"/>
        </a:buClr>
        <a:buSzPct val="80000"/>
        <a:buFont typeface="Corbel" pitchFamily="34" charset="0"/>
        <a:buChar char="•"/>
        <a:defRPr sz="165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5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350" kern="1200">
          <a:solidFill>
            <a:schemeClr val="accent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96012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2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4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165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18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3.xml"/><Relationship Id="rId1" Type="http://schemas.openxmlformats.org/officeDocument/2006/relationships/video" Target="https://www.youtube.com/embed/ZmgfSOO0PYw" TargetMode="Externa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Fatigue and Rugby</a:t>
            </a:r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Amelia Coyne, Daniel Gernander, Kai Murphy, Jason Odom</a:t>
            </a:r>
            <a:endParaRPr/>
          </a:p>
        </p:txBody>
      </p:sp>
      <p:pic>
        <p:nvPicPr>
          <p:cNvPr id="1026" name="Picture 2" descr="Image result for canada rugby logo no backgroun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4418" y="3624688"/>
            <a:ext cx="1126573" cy="1162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Our New “Fatigue Score”</a:t>
            </a:r>
            <a:endParaRPr b="1" dirty="0"/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u="sng" dirty="0">
                <a:solidFill>
                  <a:schemeClr val="tx1"/>
                </a:solidFill>
              </a:rPr>
              <a:t>Two halves of Score:</a:t>
            </a:r>
            <a:endParaRPr sz="2200" b="1" u="sng" dirty="0">
              <a:solidFill>
                <a:schemeClr val="tx1"/>
              </a:solidFill>
            </a:endParaRPr>
          </a:p>
          <a:p>
            <a:pPr marL="457200" lvl="0" indent="-368300" algn="l" rtl="0">
              <a:spcBef>
                <a:spcPts val="1600"/>
              </a:spcBef>
              <a:spcAft>
                <a:spcPts val="0"/>
              </a:spcAft>
              <a:buSzPts val="2200"/>
              <a:buAutoNum type="arabicPeriod"/>
            </a:pPr>
            <a:r>
              <a:rPr lang="en" sz="2200" b="1" dirty="0" smtClean="0">
                <a:solidFill>
                  <a:schemeClr val="tx1"/>
                </a:solidFill>
              </a:rPr>
              <a:t>Lifestyle </a:t>
            </a:r>
            <a:r>
              <a:rPr lang="en" sz="2200" b="1" dirty="0">
                <a:solidFill>
                  <a:schemeClr val="tx1"/>
                </a:solidFill>
              </a:rPr>
              <a:t>Variables:</a:t>
            </a:r>
            <a:r>
              <a:rPr lang="en" sz="2200" dirty="0">
                <a:solidFill>
                  <a:schemeClr val="tx1"/>
                </a:solidFill>
              </a:rPr>
              <a:t/>
            </a:r>
            <a:br>
              <a:rPr lang="en" sz="2200" dirty="0">
                <a:solidFill>
                  <a:schemeClr val="tx1"/>
                </a:solidFill>
              </a:rPr>
            </a:br>
            <a:r>
              <a:rPr lang="en" sz="2000" dirty="0">
                <a:solidFill>
                  <a:schemeClr val="tx1"/>
                </a:solidFill>
              </a:rPr>
              <a:t>-Focus Rating</a:t>
            </a:r>
            <a:br>
              <a:rPr lang="en" sz="2000" dirty="0">
                <a:solidFill>
                  <a:schemeClr val="tx1"/>
                </a:solidFill>
              </a:rPr>
            </a:br>
            <a:r>
              <a:rPr lang="en" sz="2000" dirty="0">
                <a:solidFill>
                  <a:schemeClr val="tx1"/>
                </a:solidFill>
              </a:rPr>
              <a:t>-Sleep Quality</a:t>
            </a:r>
            <a:br>
              <a:rPr lang="en" sz="2000" dirty="0">
                <a:solidFill>
                  <a:schemeClr val="tx1"/>
                </a:solidFill>
              </a:rPr>
            </a:br>
            <a:r>
              <a:rPr lang="en" sz="2000" dirty="0">
                <a:solidFill>
                  <a:schemeClr val="tx1"/>
                </a:solidFill>
              </a:rPr>
              <a:t>-Irritability</a:t>
            </a:r>
            <a:endParaRPr sz="2000" dirty="0">
              <a:solidFill>
                <a:schemeClr val="tx1"/>
              </a:solidFill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 sz="2200" b="1" smtClean="0">
                <a:solidFill>
                  <a:schemeClr val="tx1"/>
                </a:solidFill>
              </a:rPr>
              <a:t>Training </a:t>
            </a:r>
            <a:r>
              <a:rPr lang="en" sz="2200" b="1" dirty="0">
                <a:solidFill>
                  <a:schemeClr val="tx1"/>
                </a:solidFill>
              </a:rPr>
              <a:t>Variables:</a:t>
            </a:r>
            <a:r>
              <a:rPr lang="en" sz="2200" dirty="0">
                <a:solidFill>
                  <a:schemeClr val="tx1"/>
                </a:solidFill>
              </a:rPr>
              <a:t/>
            </a:r>
            <a:br>
              <a:rPr lang="en" sz="2200" dirty="0">
                <a:solidFill>
                  <a:schemeClr val="tx1"/>
                </a:solidFill>
              </a:rPr>
            </a:br>
            <a:r>
              <a:rPr lang="en" sz="2000" dirty="0">
                <a:solidFill>
                  <a:schemeClr val="tx1"/>
                </a:solidFill>
              </a:rPr>
              <a:t>-Daily Load</a:t>
            </a:r>
            <a:br>
              <a:rPr lang="en" sz="2000" dirty="0">
                <a:solidFill>
                  <a:schemeClr val="tx1"/>
                </a:solidFill>
              </a:rPr>
            </a:br>
            <a:r>
              <a:rPr lang="en" sz="2000" dirty="0">
                <a:solidFill>
                  <a:schemeClr val="tx1"/>
                </a:solidFill>
              </a:rPr>
              <a:t>-Acute-Chronic Ratio</a:t>
            </a:r>
            <a:endParaRPr sz="2000" dirty="0">
              <a:solidFill>
                <a:schemeClr val="tx1"/>
              </a:solidFill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200" dirty="0"/>
          </a:p>
        </p:txBody>
      </p:sp>
      <p:sp>
        <p:nvSpPr>
          <p:cNvPr id="65" name="Google Shape;65;p14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4675" y="1119175"/>
            <a:ext cx="4517625" cy="3226875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311700" y="4568875"/>
            <a:ext cx="7484100" cy="9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i="1" dirty="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High Fatigue Score = More Fatigued</a:t>
            </a:r>
            <a:endParaRPr sz="2000" b="1" i="1" dirty="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175" y="338925"/>
            <a:ext cx="3926400" cy="2372374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/>
          <p:nvPr/>
        </p:nvSpPr>
        <p:spPr>
          <a:xfrm>
            <a:off x="4405875" y="338925"/>
            <a:ext cx="4485600" cy="16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/>
              <a:t>Random </a:t>
            </a:r>
            <a:r>
              <a:rPr lang="en" sz="2400" b="1" dirty="0" smtClean="0"/>
              <a:t>Forest</a:t>
            </a:r>
            <a:endParaRPr lang="en" sz="180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/>
              <a:t>A </a:t>
            </a:r>
            <a:r>
              <a:rPr lang="en" sz="1800" dirty="0"/>
              <a:t>model predicting the new fatigue score based on decision trees</a:t>
            </a:r>
            <a:endParaRPr sz="1800" dirty="0"/>
          </a:p>
        </p:txBody>
      </p:sp>
      <p:sp>
        <p:nvSpPr>
          <p:cNvPr id="73" name="Google Shape;73;p15"/>
          <p:cNvSpPr txBox="1"/>
          <p:nvPr/>
        </p:nvSpPr>
        <p:spPr>
          <a:xfrm>
            <a:off x="260175" y="2711300"/>
            <a:ext cx="4485600" cy="22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/>
              <a:t>Variables of Importance:</a:t>
            </a:r>
            <a:endParaRPr sz="24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Duration, Objective Rating, Pain, 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Wake Time, etc. 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/>
              <a:t>Mean of squared residuals: </a:t>
            </a:r>
            <a:r>
              <a:rPr lang="en" sz="1800" u="sng" dirty="0"/>
              <a:t>24.32567</a:t>
            </a:r>
            <a:endParaRPr sz="1800" u="sng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/>
              <a:t>% Var explained (R-squared): </a:t>
            </a:r>
            <a:r>
              <a:rPr lang="en" sz="1800" u="sng" dirty="0"/>
              <a:t>39.51</a:t>
            </a:r>
            <a:endParaRPr sz="1800" u="sng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/>
              <a:t>OOB: </a:t>
            </a:r>
            <a:r>
              <a:rPr lang="en" sz="1800" u="sng" dirty="0"/>
              <a:t>4.932</a:t>
            </a:r>
            <a:endParaRPr sz="1800" u="sng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4526" y="1859898"/>
            <a:ext cx="4066950" cy="30858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82" name="Google Shape;82;p16"/>
          <p:cNvSpPr/>
          <p:nvPr/>
        </p:nvSpPr>
        <p:spPr>
          <a:xfrm>
            <a:off x="353910" y="1863875"/>
            <a:ext cx="328500" cy="1144500"/>
          </a:xfrm>
          <a:prstGeom prst="upArrow">
            <a:avLst>
              <a:gd name="adj1" fmla="val 50000"/>
              <a:gd name="adj2" fmla="val 74702"/>
            </a:avLst>
          </a:prstGeom>
          <a:solidFill>
            <a:srgbClr val="98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ZmgfSOO0PYw"/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707813" y="445025"/>
            <a:ext cx="7728374" cy="434721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682753"/>
            <a:ext cx="4116074" cy="3571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7774" y="682754"/>
            <a:ext cx="4404526" cy="35719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Conclusions</a:t>
            </a:r>
            <a:endParaRPr b="1" dirty="0"/>
          </a:p>
        </p:txBody>
      </p:sp>
      <p:sp>
        <p:nvSpPr>
          <p:cNvPr id="96" name="Google Shape;96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2822100" cy="382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tx1"/>
                </a:solidFill>
              </a:rPr>
              <a:t>Fatigue Score:</a:t>
            </a:r>
            <a:endParaRPr sz="2000" dirty="0">
              <a:solidFill>
                <a:schemeClr val="tx1"/>
              </a:solidFill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600" dirty="0">
                <a:solidFill>
                  <a:schemeClr val="tx1"/>
                </a:solidFill>
              </a:rPr>
              <a:t>Useful in other contexts?</a:t>
            </a:r>
            <a:endParaRPr sz="1600" dirty="0">
              <a:solidFill>
                <a:schemeClr val="tx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600" dirty="0">
                <a:solidFill>
                  <a:schemeClr val="tx1"/>
                </a:solidFill>
              </a:rPr>
              <a:t>Improvements</a:t>
            </a:r>
            <a:endParaRPr sz="160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tx1"/>
                </a:solidFill>
              </a:rPr>
              <a:t>Beginning/End Speed:</a:t>
            </a:r>
            <a:endParaRPr sz="2000" dirty="0">
              <a:solidFill>
                <a:schemeClr val="tx1"/>
              </a:solidFill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600" dirty="0">
                <a:solidFill>
                  <a:schemeClr val="tx1"/>
                </a:solidFill>
              </a:rPr>
              <a:t>Athletic Performance</a:t>
            </a:r>
            <a:endParaRPr sz="1600" dirty="0">
              <a:solidFill>
                <a:schemeClr val="tx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600" dirty="0">
                <a:solidFill>
                  <a:schemeClr val="tx1"/>
                </a:solidFill>
              </a:rPr>
              <a:t>If fatigue impacts speed/endurance, how can athletes lower their fatigue? </a:t>
            </a:r>
            <a:endParaRPr sz="1600" dirty="0">
              <a:solidFill>
                <a:schemeClr val="tx1"/>
              </a:solidFill>
            </a:endParaRPr>
          </a:p>
        </p:txBody>
      </p:sp>
      <p:pic>
        <p:nvPicPr>
          <p:cNvPr id="2050" name="Picture 2" descr="https://lh6.googleusercontent.com/-0GFMWEDCKZiU5c4CQYFAxSe_3U0xbI7kW7iv_1YaRIpUluPs3G7JfgrNVKn422NDdgyqEtKtKLix7LBLnOdCCGlbgtowzbx1TFKyozKy_VNb4nHPBybXfVI0EcYtgVcZwqrIF4lFN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1496" y="300308"/>
            <a:ext cx="5930074" cy="461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is">
  <a:themeElements>
    <a:clrScheme name="Custom 1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C00000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34</TotalTime>
  <Words>106</Words>
  <Application>Microsoft Office PowerPoint</Application>
  <PresentationFormat>On-screen Show (16:9)</PresentationFormat>
  <Paragraphs>24</Paragraphs>
  <Slides>6</Slides>
  <Notes>6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Proxima Nova</vt:lpstr>
      <vt:lpstr>Corbel</vt:lpstr>
      <vt:lpstr>Arial</vt:lpstr>
      <vt:lpstr>Basis</vt:lpstr>
      <vt:lpstr>Fatigue and Rugby</vt:lpstr>
      <vt:lpstr>Our New “Fatigue Score”</vt:lpstr>
      <vt:lpstr>PowerPoint Presentation</vt:lpstr>
      <vt:lpstr>PowerPoint Presentation</vt:lpstr>
      <vt:lpstr>PowerPoint Presentation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Fatigue and Rugby</dc:title>
  <dc:creator>Odom, Jason (Guest)</dc:creator>
  <cp:lastModifiedBy>Lee, Suhwon</cp:lastModifiedBy>
  <cp:revision>4</cp:revision>
  <dcterms:modified xsi:type="dcterms:W3CDTF">2019-04-10T14:12:35Z</dcterms:modified>
</cp:coreProperties>
</file>