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a:fillRect/>
          </a:stretch>
        </p:blipFill>
        <p:spPr>
          <a:xfrm>
            <a:off x="2292120" y="1768680"/>
            <a:ext cx="5495040" cy="4384440"/>
          </a:xfrm>
          <a:prstGeom prst="rect">
            <a:avLst/>
          </a:prstGeom>
          <a:ln>
            <a:noFill/>
          </a:ln>
        </p:spPr>
      </p:pic>
      <p:pic>
        <p:nvPicPr>
          <p:cNvPr id="38" name="" descr=""/>
          <p:cNvPicPr/>
          <p:nvPr/>
        </p:nvPicPr>
        <p:blipFill>
          <a:blip r:embed="rId3"/>
          <a:stretch>
            <a:fillRect/>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タイトルテキスト</a:t>
            </a:r>
            <a:r>
              <a:rPr lang="en-US" sz="4400">
                <a:latin typeface="Arial"/>
              </a:rPr>
              <a:t>の書式を編集す</a:t>
            </a:r>
            <a:r>
              <a:rPr lang="en-US" sz="4400">
                <a:latin typeface="Arial"/>
              </a:rPr>
              <a:t>るにはクリックし</a:t>
            </a:r>
            <a:r>
              <a:rPr lang="en-US" sz="4400">
                <a:latin typeface="Arial"/>
              </a:rPr>
              <a:t>ます。</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アウトラインテキストの書式を編集するにはクリックします。</a:t>
            </a:r>
            <a:endParaRPr/>
          </a:p>
          <a:p>
            <a:pPr lvl="1">
              <a:buSzPct val="75000"/>
              <a:buFont typeface="StarSymbol"/>
              <a:buChar char=""/>
            </a:pPr>
            <a:r>
              <a:rPr lang="en-US" sz="2800">
                <a:latin typeface="Arial"/>
              </a:rPr>
              <a:t>2</a:t>
            </a:r>
            <a:r>
              <a:rPr lang="en-US" sz="2800">
                <a:latin typeface="Arial"/>
              </a:rPr>
              <a:t>レベル目のアウトライン</a:t>
            </a:r>
            <a:endParaRPr/>
          </a:p>
          <a:p>
            <a:pPr lvl="2">
              <a:buSzPct val="45000"/>
              <a:buFont typeface="StarSymbol"/>
              <a:buChar char=""/>
            </a:pPr>
            <a:r>
              <a:rPr lang="en-US" sz="2400">
                <a:latin typeface="Arial"/>
              </a:rPr>
              <a:t>3</a:t>
            </a:r>
            <a:r>
              <a:rPr lang="en-US" sz="2400">
                <a:latin typeface="Arial"/>
              </a:rPr>
              <a:t>レベル目のアウトライン</a:t>
            </a:r>
            <a:endParaRPr/>
          </a:p>
          <a:p>
            <a:pPr lvl="3">
              <a:buSzPct val="75000"/>
              <a:buFont typeface="StarSymbol"/>
              <a:buChar char=""/>
            </a:pPr>
            <a:r>
              <a:rPr lang="en-US" sz="2000">
                <a:latin typeface="Arial"/>
              </a:rPr>
              <a:t>4</a:t>
            </a:r>
            <a:r>
              <a:rPr lang="en-US" sz="2000">
                <a:latin typeface="Arial"/>
              </a:rPr>
              <a:t>レベル目のアウトライン</a:t>
            </a:r>
            <a:endParaRPr/>
          </a:p>
          <a:p>
            <a:pPr lvl="4">
              <a:buSzPct val="45000"/>
              <a:buFont typeface="StarSymbol"/>
              <a:buChar char=""/>
            </a:pPr>
            <a:r>
              <a:rPr lang="en-US" sz="2000">
                <a:latin typeface="Arial"/>
              </a:rPr>
              <a:t>5</a:t>
            </a:r>
            <a:r>
              <a:rPr lang="en-US" sz="2000">
                <a:latin typeface="Arial"/>
              </a:rPr>
              <a:t>レベル目のアウトライン</a:t>
            </a:r>
            <a:endParaRPr/>
          </a:p>
          <a:p>
            <a:pPr lvl="5">
              <a:buSzPct val="45000"/>
              <a:buFont typeface="StarSymbol"/>
              <a:buChar char=""/>
            </a:pPr>
            <a:r>
              <a:rPr lang="en-US" sz="2000">
                <a:latin typeface="Arial"/>
              </a:rPr>
              <a:t>6</a:t>
            </a:r>
            <a:r>
              <a:rPr lang="en-US" sz="2000">
                <a:latin typeface="Arial"/>
              </a:rPr>
              <a:t>レベル目のアウトライン</a:t>
            </a:r>
            <a:endParaRPr/>
          </a:p>
          <a:p>
            <a:pPr lvl="6">
              <a:buSzPct val="45000"/>
              <a:buFont typeface="StarSymbol"/>
              <a:buChar char=""/>
            </a:pPr>
            <a:r>
              <a:rPr lang="en-US" sz="2000">
                <a:latin typeface="Arial"/>
              </a:rPr>
              <a:t>7</a:t>
            </a:r>
            <a:r>
              <a:rPr lang="en-US" sz="2000">
                <a:latin typeface="Arial"/>
              </a:rPr>
              <a:t>レベル目のアウトライン</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&lt;日付/時刻&gt;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&lt;フッター&gt;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E35C9888-F6B0-4FFE-9FD7-0E5F028BB249}" type="slidenum">
              <a:rPr lang="en-US" sz="1400">
                <a:latin typeface="Times New Roman"/>
              </a:rPr>
              <a:t>&lt;番号&gt;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144000" y="213840"/>
            <a:ext cx="4032000" cy="1370160"/>
          </a:xfrm>
          <a:prstGeom prst="rect">
            <a:avLst/>
          </a:prstGeom>
        </p:spPr>
        <p:txBody>
          <a:bodyPr lIns="90000" rIns="90000" tIns="45000" bIns="45000"/>
          <a:p>
            <a:r>
              <a:rPr lang="en-US">
                <a:latin typeface="Arial"/>
              </a:rPr>
              <a:t>  </a:t>
            </a:r>
            <a:r>
              <a:rPr lang="en-US">
                <a:latin typeface="Arial"/>
              </a:rPr>
              <a:t>def __init__(self, n_units=10):</a:t>
            </a:r>
            <a:endParaRPr/>
          </a:p>
          <a:p>
            <a:r>
              <a:rPr lang="en-US">
                <a:latin typeface="Arial"/>
              </a:rPr>
              <a:t>        </a:t>
            </a:r>
            <a:r>
              <a:rPr lang="en-US">
                <a:latin typeface="Arial"/>
              </a:rPr>
              <a:t>super(MyChain, self).__init__(</a:t>
            </a:r>
            <a:endParaRPr/>
          </a:p>
          <a:p>
            <a:r>
              <a:rPr lang="en-US">
                <a:latin typeface="Arial"/>
              </a:rPr>
              <a:t>             </a:t>
            </a:r>
            <a:r>
              <a:rPr lang="en-US">
                <a:latin typeface="Arial"/>
              </a:rPr>
              <a:t>l1=L.Linear(1, n_units),</a:t>
            </a:r>
            <a:endParaRPr/>
          </a:p>
          <a:p>
            <a:r>
              <a:rPr lang="en-US">
                <a:latin typeface="Arial"/>
              </a:rPr>
              <a:t>             </a:t>
            </a:r>
            <a:r>
              <a:rPr lang="en-US">
                <a:latin typeface="Arial"/>
              </a:rPr>
              <a:t>l2=L.Linear(n_units, n_units),</a:t>
            </a:r>
            <a:endParaRPr/>
          </a:p>
          <a:p>
            <a:r>
              <a:rPr lang="en-US">
                <a:latin typeface="Arial"/>
              </a:rPr>
              <a:t>             </a:t>
            </a:r>
            <a:r>
              <a:rPr lang="en-US">
                <a:latin typeface="Arial"/>
              </a:rPr>
              <a:t>l3=L.Linear(n_units, 1))</a:t>
            </a:r>
            <a:endParaRPr/>
          </a:p>
        </p:txBody>
      </p:sp>
      <p:sp>
        <p:nvSpPr>
          <p:cNvPr id="40" name="TextShape 2"/>
          <p:cNvSpPr txBox="1"/>
          <p:nvPr/>
        </p:nvSpPr>
        <p:spPr>
          <a:xfrm>
            <a:off x="1368000" y="1885680"/>
            <a:ext cx="1791720" cy="1344240"/>
          </a:xfrm>
          <a:prstGeom prst="rect">
            <a:avLst/>
          </a:prstGeom>
        </p:spPr>
        <p:txBody>
          <a:bodyPr lIns="90000" rIns="90000" tIns="45000" bIns="45000"/>
          <a:p>
            <a:r>
              <a:rPr lang="en-US">
                <a:latin typeface="Arial"/>
              </a:rPr>
              <a:t>Linear:</a:t>
            </a:r>
            <a:r>
              <a:rPr lang="en-US">
                <a:latin typeface="Arial"/>
              </a:rPr>
              <a:t>全結合層</a:t>
            </a:r>
            <a:endParaRPr/>
          </a:p>
          <a:p>
            <a:r>
              <a:rPr lang="en-US">
                <a:latin typeface="Arial"/>
              </a:rPr>
              <a:t>Linear(X,Y)</a:t>
            </a:r>
            <a:endParaRPr/>
          </a:p>
          <a:p>
            <a:r>
              <a:rPr lang="en-US">
                <a:latin typeface="Arial"/>
              </a:rPr>
              <a:t>X:</a:t>
            </a:r>
            <a:r>
              <a:rPr lang="en-US">
                <a:latin typeface="Arial"/>
              </a:rPr>
              <a:t>入力数</a:t>
            </a:r>
            <a:endParaRPr/>
          </a:p>
          <a:p>
            <a:r>
              <a:rPr lang="en-US">
                <a:latin typeface="Arial"/>
              </a:rPr>
              <a:t>Y:</a:t>
            </a:r>
            <a:r>
              <a:rPr lang="en-US">
                <a:latin typeface="Arial"/>
              </a:rPr>
              <a:t>出力数</a:t>
            </a:r>
            <a:endParaRPr/>
          </a:p>
          <a:p>
            <a:endParaRPr/>
          </a:p>
        </p:txBody>
      </p:sp>
      <p:pic>
        <p:nvPicPr>
          <p:cNvPr id="41" name="" descr=""/>
          <p:cNvPicPr/>
          <p:nvPr/>
        </p:nvPicPr>
        <p:blipFill>
          <a:blip r:embed="rId1"/>
          <a:stretch>
            <a:fillRect/>
          </a:stretch>
        </p:blipFill>
        <p:spPr>
          <a:xfrm>
            <a:off x="4248000" y="1800000"/>
            <a:ext cx="1695240" cy="1819080"/>
          </a:xfrm>
          <a:prstGeom prst="rect">
            <a:avLst/>
          </a:prstGeom>
          <a:ln>
            <a:noFill/>
          </a:ln>
        </p:spPr>
      </p:pic>
      <p:sp>
        <p:nvSpPr>
          <p:cNvPr id="42" name="TextShape 3"/>
          <p:cNvSpPr txBox="1"/>
          <p:nvPr/>
        </p:nvSpPr>
        <p:spPr>
          <a:xfrm>
            <a:off x="1152000" y="3240000"/>
            <a:ext cx="2952720" cy="346320"/>
          </a:xfrm>
          <a:prstGeom prst="rect">
            <a:avLst/>
          </a:prstGeom>
        </p:spPr>
        <p:txBody>
          <a:bodyPr lIns="90000" rIns="90000" tIns="45000" bIns="45000"/>
          <a:p>
            <a:r>
              <a:rPr lang="en-US">
                <a:latin typeface="Arial"/>
              </a:rPr>
              <a:t>重み、バイアスは</a:t>
            </a:r>
            <a:r>
              <a:rPr lang="en-US">
                <a:latin typeface="Arial"/>
              </a:rPr>
              <a:t>chainer</a:t>
            </a:r>
            <a:r>
              <a:rPr lang="en-US">
                <a:latin typeface="Arial"/>
              </a:rPr>
              <a:t>任せ</a:t>
            </a:r>
            <a:endParaRPr/>
          </a:p>
        </p:txBody>
      </p:sp>
      <p:sp>
        <p:nvSpPr>
          <p:cNvPr id="43" name="TextShape 4"/>
          <p:cNvSpPr txBox="1"/>
          <p:nvPr/>
        </p:nvSpPr>
        <p:spPr>
          <a:xfrm>
            <a:off x="1152000" y="6912000"/>
            <a:ext cx="3812400" cy="346680"/>
          </a:xfrm>
          <a:prstGeom prst="rect">
            <a:avLst/>
          </a:prstGeom>
        </p:spPr>
        <p:txBody>
          <a:bodyPr lIns="90000" rIns="90000" tIns="45000" bIns="45000"/>
          <a:p>
            <a:r>
              <a:rPr lang="en-US">
                <a:latin typeface="Arial"/>
              </a:rPr>
              <a:t>http://ailaby.com/chainer_linear/#id1</a:t>
            </a:r>
            <a:endParaRPr/>
          </a:p>
        </p:txBody>
      </p:sp>
      <p:sp>
        <p:nvSpPr>
          <p:cNvPr id="44" name="TextShape 5"/>
          <p:cNvSpPr txBox="1"/>
          <p:nvPr/>
        </p:nvSpPr>
        <p:spPr>
          <a:xfrm>
            <a:off x="3816000" y="3679560"/>
            <a:ext cx="6063480" cy="2008440"/>
          </a:xfrm>
          <a:prstGeom prst="rect">
            <a:avLst/>
          </a:prstGeom>
        </p:spPr>
        <p:txBody>
          <a:bodyPr lIns="90000" rIns="90000" tIns="45000" bIns="45000"/>
          <a:p>
            <a:r>
              <a:rPr lang="en-US">
                <a:latin typeface="Arial"/>
              </a:rPr>
              <a:t>・</a:t>
            </a:r>
            <a:r>
              <a:rPr lang="en-US">
                <a:latin typeface="Arial"/>
              </a:rPr>
              <a:t>python</a:t>
            </a:r>
            <a:r>
              <a:rPr lang="en-US">
                <a:latin typeface="Arial"/>
              </a:rPr>
              <a:t>の</a:t>
            </a:r>
            <a:r>
              <a:rPr lang="en-US">
                <a:latin typeface="Arial"/>
              </a:rPr>
              <a:t>super</a:t>
            </a:r>
            <a:r>
              <a:rPr lang="en-US">
                <a:latin typeface="Arial"/>
              </a:rPr>
              <a:t>が意味わからん</a:t>
            </a:r>
            <a:endParaRPr/>
          </a:p>
          <a:p>
            <a:r>
              <a:rPr lang="en-US">
                <a:latin typeface="Arial"/>
              </a:rPr>
              <a:t>→</a:t>
            </a:r>
            <a:r>
              <a:rPr lang="en-US">
                <a:latin typeface="Arial"/>
              </a:rPr>
              <a:t>わかった</a:t>
            </a:r>
            <a:endParaRPr/>
          </a:p>
          <a:p>
            <a:r>
              <a:rPr lang="en-US">
                <a:latin typeface="Arial"/>
              </a:rPr>
              <a:t>・重み、バイアス値を出力したい</a:t>
            </a:r>
            <a:endParaRPr/>
          </a:p>
          <a:p>
            <a:r>
              <a:rPr lang="en-US">
                <a:latin typeface="Arial"/>
              </a:rPr>
              <a:t>→</a:t>
            </a:r>
            <a:r>
              <a:rPr lang="en-US">
                <a:latin typeface="Arial"/>
              </a:rPr>
              <a:t>print model.l1.W.data</a:t>
            </a:r>
            <a:endParaRPr/>
          </a:p>
          <a:p>
            <a:r>
              <a:rPr lang="en-US">
                <a:latin typeface="Arial"/>
              </a:rPr>
              <a:t>これでいける</a:t>
            </a:r>
            <a:endParaRPr/>
          </a:p>
          <a:p>
            <a:endParaRPr/>
          </a:p>
          <a:p>
            <a:r>
              <a:rPr lang="en-US">
                <a:latin typeface="Arial"/>
              </a:rPr>
              <a:t>・重み、バイアス値の初期値を変えたい</a:t>
            </a:r>
            <a:endParaRPr/>
          </a:p>
          <a:p>
            <a:r>
              <a:rPr lang="en-US">
                <a:latin typeface="Arial"/>
              </a:rPr>
              <a:t>http://qiita.com/ysasaki6023/items/3040fe3896fe1ed844c3</a:t>
            </a:r>
            <a:endParaRPr/>
          </a:p>
        </p:txBody>
      </p:sp>
      <p:sp>
        <p:nvSpPr>
          <p:cNvPr id="45" name="TextShape 6"/>
          <p:cNvSpPr txBox="1"/>
          <p:nvPr/>
        </p:nvSpPr>
        <p:spPr>
          <a:xfrm>
            <a:off x="346320" y="5184000"/>
            <a:ext cx="3915720" cy="288000"/>
          </a:xfrm>
          <a:prstGeom prst="rect">
            <a:avLst/>
          </a:prstGeom>
        </p:spPr>
        <p:txBody>
          <a:bodyPr lIns="90000" rIns="90000" tIns="45000" bIns="45000"/>
          <a:p>
            <a:r>
              <a:rPr lang="en-US" sz="1000">
                <a:latin typeface="Arial"/>
              </a:rPr>
              <a:t>super() </a:t>
            </a:r>
            <a:r>
              <a:rPr lang="en-US" sz="1000">
                <a:latin typeface="Arial"/>
              </a:rPr>
              <a:t>関数の使い方は </a:t>
            </a:r>
            <a:r>
              <a:rPr lang="en-US" sz="1000">
                <a:latin typeface="Arial"/>
              </a:rPr>
              <a:t>super(</a:t>
            </a:r>
            <a:r>
              <a:rPr lang="en-US" sz="1000">
                <a:latin typeface="Arial"/>
              </a:rPr>
              <a:t>クラス名</a:t>
            </a:r>
            <a:r>
              <a:rPr lang="en-US" sz="1000">
                <a:latin typeface="Arial"/>
              </a:rPr>
              <a:t>, self).</a:t>
            </a:r>
            <a:r>
              <a:rPr lang="en-US" sz="1000">
                <a:latin typeface="Arial"/>
              </a:rPr>
              <a:t>メソッド名</a:t>
            </a:r>
            <a:endParaRPr/>
          </a:p>
        </p:txBody>
      </p:sp>
      <p:sp>
        <p:nvSpPr>
          <p:cNvPr id="46" name="TextShape 7"/>
          <p:cNvSpPr txBox="1"/>
          <p:nvPr/>
        </p:nvSpPr>
        <p:spPr>
          <a:xfrm>
            <a:off x="224280" y="5616000"/>
            <a:ext cx="7695720" cy="346680"/>
          </a:xfrm>
          <a:prstGeom prst="rect">
            <a:avLst/>
          </a:prstGeom>
        </p:spPr>
        <p:txBody>
          <a:bodyPr lIns="90000" rIns="90000" tIns="45000" bIns="45000"/>
          <a:p>
            <a:r>
              <a:rPr lang="en-US">
                <a:latin typeface="Arial"/>
              </a:rPr>
              <a:t>http://peaceandhilightandpython.hatenablog.com/entry/2013/12/01/131622</a:t>
            </a:r>
            <a:endParaRPr/>
          </a:p>
        </p:txBody>
      </p:sp>
      <p:sp>
        <p:nvSpPr>
          <p:cNvPr id="47" name="TextShape 8"/>
          <p:cNvSpPr txBox="1"/>
          <p:nvPr/>
        </p:nvSpPr>
        <p:spPr>
          <a:xfrm>
            <a:off x="216000" y="6120000"/>
            <a:ext cx="9952560" cy="832320"/>
          </a:xfrm>
          <a:prstGeom prst="rect">
            <a:avLst/>
          </a:prstGeom>
        </p:spPr>
        <p:txBody>
          <a:bodyPr lIns="90000" rIns="90000" tIns="45000" bIns="45000"/>
          <a:p>
            <a:r>
              <a:rPr lang="en-US">
                <a:latin typeface="Arial"/>
              </a:rPr>
              <a:t>引数の</a:t>
            </a:r>
            <a:r>
              <a:rPr lang="en-US">
                <a:latin typeface="Arial"/>
              </a:rPr>
              <a:t>object</a:t>
            </a:r>
            <a:r>
              <a:rPr lang="en-US">
                <a:latin typeface="Arial"/>
              </a:rPr>
              <a:t>って？？</a:t>
            </a:r>
            <a:endParaRPr/>
          </a:p>
          <a:p>
            <a:r>
              <a:rPr lang="en-US">
                <a:latin typeface="Arial"/>
              </a:rPr>
              <a:t>ステートメントの引数は、通常は「継承するクラス」を書きます。</a:t>
            </a:r>
            <a:endParaRPr/>
          </a:p>
          <a:p>
            <a:r>
              <a:rPr lang="en-US">
                <a:latin typeface="Arial"/>
              </a:rPr>
              <a:t>で、今回は何も継承しないので引数なしでも構わない？　試してみたら消したらダメだ </a:t>
            </a:r>
            <a:r>
              <a:rPr lang="en-US">
                <a:latin typeface="Arial"/>
              </a:rPr>
              <a:t>object</a:t>
            </a:r>
            <a:r>
              <a:rPr lang="en-US">
                <a:latin typeface="Arial"/>
              </a:rPr>
              <a:t>にするべき</a:t>
            </a:r>
            <a:endParaRPr/>
          </a:p>
        </p:txBody>
      </p:sp>
      <p:sp>
        <p:nvSpPr>
          <p:cNvPr id="48" name="TextShape 9"/>
          <p:cNvSpPr txBox="1"/>
          <p:nvPr/>
        </p:nvSpPr>
        <p:spPr>
          <a:xfrm>
            <a:off x="288000" y="5901120"/>
            <a:ext cx="1524960" cy="218880"/>
          </a:xfrm>
          <a:prstGeom prst="rect">
            <a:avLst/>
          </a:prstGeom>
        </p:spPr>
        <p:txBody>
          <a:bodyPr lIns="90000" rIns="90000" tIns="45000" bIns="45000"/>
          <a:p>
            <a:r>
              <a:rPr lang="en-US" sz="1000">
                <a:latin typeface="msgothic"/>
              </a:rPr>
              <a:t>class Person(object):</a:t>
            </a:r>
            <a:endParaRPr/>
          </a:p>
        </p:txBody>
      </p:sp>
      <p:sp>
        <p:nvSpPr>
          <p:cNvPr id="49" name="TextShape 10"/>
          <p:cNvSpPr txBox="1"/>
          <p:nvPr/>
        </p:nvSpPr>
        <p:spPr>
          <a:xfrm>
            <a:off x="216000" y="7391520"/>
            <a:ext cx="8329320" cy="528480"/>
          </a:xfrm>
          <a:prstGeom prst="rect">
            <a:avLst/>
          </a:prstGeom>
        </p:spPr>
        <p:txBody>
          <a:bodyPr lIns="90000" rIns="90000" tIns="45000" bIns="45000"/>
          <a:p>
            <a:r>
              <a:rPr lang="en-US" sz="1000">
                <a:latin typeface="Arial"/>
              </a:rPr>
              <a:t>Chainer</a:t>
            </a:r>
            <a:r>
              <a:rPr lang="en-US" sz="1000">
                <a:latin typeface="Arial"/>
              </a:rPr>
              <a:t>の</a:t>
            </a:r>
            <a:r>
              <a:rPr lang="en-US" sz="1000">
                <a:latin typeface="Arial"/>
              </a:rPr>
              <a:t>Chain</a:t>
            </a:r>
            <a:r>
              <a:rPr lang="en-US" sz="1000">
                <a:latin typeface="Arial"/>
              </a:rPr>
              <a:t>クラスがサポートします。</a:t>
            </a:r>
            <a:r>
              <a:rPr lang="en-US" sz="1000">
                <a:latin typeface="Arial"/>
              </a:rPr>
              <a:t>Chain</a:t>
            </a:r>
            <a:r>
              <a:rPr lang="en-US" sz="1000">
                <a:latin typeface="Arial"/>
              </a:rPr>
              <a:t>クラスの特徴を利用するためには、単純に上記のクラスを</a:t>
            </a:r>
            <a:r>
              <a:rPr lang="en-US" sz="1000">
                <a:latin typeface="Arial"/>
              </a:rPr>
              <a:t>Chain</a:t>
            </a:r>
            <a:r>
              <a:rPr lang="en-US" sz="1000">
                <a:latin typeface="Arial"/>
              </a:rPr>
              <a:t>クラスのサブクラスとして定義するだけです：</a:t>
            </a:r>
            <a:endParaRPr/>
          </a:p>
          <a:p>
            <a:endParaRPr/>
          </a:p>
        </p:txBody>
      </p:sp>
      <p:sp>
        <p:nvSpPr>
          <p:cNvPr id="50" name="TextShape 11"/>
          <p:cNvSpPr txBox="1"/>
          <p:nvPr/>
        </p:nvSpPr>
        <p:spPr>
          <a:xfrm>
            <a:off x="298080" y="7717320"/>
            <a:ext cx="5389920" cy="346680"/>
          </a:xfrm>
          <a:prstGeom prst="rect">
            <a:avLst/>
          </a:prstGeom>
        </p:spPr>
        <p:txBody>
          <a:bodyPr lIns="90000" rIns="90000" tIns="45000" bIns="45000"/>
          <a:p>
            <a:r>
              <a:rPr lang="en-US">
                <a:latin typeface="Arial"/>
              </a:rPr>
              <a:t>http://www.iandprogram.net/entry/chainer_japanese</a:t>
            </a:r>
            <a:endParaRPr/>
          </a:p>
        </p:txBody>
      </p:sp>
      <p:sp>
        <p:nvSpPr>
          <p:cNvPr id="51" name="TextShape 12"/>
          <p:cNvSpPr txBox="1"/>
          <p:nvPr/>
        </p:nvSpPr>
        <p:spPr>
          <a:xfrm>
            <a:off x="322920" y="8148960"/>
            <a:ext cx="4717080" cy="859320"/>
          </a:xfrm>
          <a:prstGeom prst="rect">
            <a:avLst/>
          </a:prstGeom>
        </p:spPr>
        <p:txBody>
          <a:bodyPr lIns="90000" rIns="90000" tIns="45000" bIns="45000"/>
          <a:p>
            <a:r>
              <a:rPr lang="en-US" sz="1000">
                <a:latin typeface="msgothic"/>
              </a:rPr>
              <a:t>class MyChain(Chain):</a:t>
            </a:r>
            <a:endParaRPr/>
          </a:p>
          <a:p>
            <a:r>
              <a:rPr lang="en-US" sz="1000">
                <a:latin typeface="msgothic"/>
              </a:rPr>
              <a:t>...     def __init__(self):</a:t>
            </a:r>
            <a:endParaRPr/>
          </a:p>
          <a:p>
            <a:r>
              <a:rPr lang="en-US" sz="1000">
                <a:latin typeface="msgothic"/>
              </a:rPr>
              <a:t>...         super(MyChain, self).__init__(</a:t>
            </a:r>
            <a:endParaRPr/>
          </a:p>
          <a:p>
            <a:r>
              <a:rPr lang="en-US" sz="1000">
                <a:latin typeface="msgothic"/>
              </a:rPr>
              <a:t>...             l1=L.Linear(4, 3),</a:t>
            </a:r>
            <a:endParaRPr/>
          </a:p>
          <a:p>
            <a:r>
              <a:rPr lang="en-US" sz="1000">
                <a:latin typeface="msgothic"/>
              </a:rPr>
              <a:t>...             l2=L.Linear(3, 2),</a:t>
            </a:r>
            <a:endParaRPr/>
          </a:p>
          <a:p>
            <a:r>
              <a:rPr lang="en-US" sz="1000">
                <a:latin typeface="msgothic"/>
              </a:rPr>
              <a:t>...         )</a:t>
            </a:r>
            <a:endParaRPr/>
          </a:p>
        </p:txBody>
      </p:sp>
      <p:sp>
        <p:nvSpPr>
          <p:cNvPr id="52" name="TextShape 13"/>
          <p:cNvSpPr txBox="1"/>
          <p:nvPr/>
        </p:nvSpPr>
        <p:spPr>
          <a:xfrm>
            <a:off x="3712680" y="8481600"/>
            <a:ext cx="15786720" cy="1830240"/>
          </a:xfrm>
          <a:prstGeom prst="rect">
            <a:avLst/>
          </a:prstGeom>
        </p:spPr>
        <p:txBody>
          <a:bodyPr lIns="90000" rIns="90000" tIns="45000" bIns="45000"/>
          <a:p>
            <a:r>
              <a:rPr lang="en-US">
                <a:latin typeface="Arial"/>
              </a:rPr>
              <a:t>そもそも</a:t>
            </a:r>
            <a:r>
              <a:rPr lang="en-US">
                <a:latin typeface="Arial"/>
              </a:rPr>
              <a:t>python</a:t>
            </a:r>
            <a:r>
              <a:rPr lang="en-US">
                <a:latin typeface="Arial"/>
              </a:rPr>
              <a:t>の</a:t>
            </a:r>
            <a:r>
              <a:rPr lang="en-US">
                <a:latin typeface="Arial"/>
              </a:rPr>
              <a:t>__init__</a:t>
            </a:r>
            <a:r>
              <a:rPr lang="en-US">
                <a:latin typeface="Arial"/>
              </a:rPr>
              <a:t>がわからん</a:t>
            </a:r>
            <a:endParaRPr/>
          </a:p>
          <a:p>
            <a:r>
              <a:rPr lang="en-US">
                <a:latin typeface="Arial"/>
              </a:rPr>
              <a:t>だいたいわかった</a:t>
            </a:r>
            <a:endParaRPr/>
          </a:p>
          <a:p>
            <a:r>
              <a:rPr lang="en-US">
                <a:latin typeface="Arial"/>
              </a:rPr>
              <a:t>__call__</a:t>
            </a:r>
            <a:endParaRPr/>
          </a:p>
          <a:p>
            <a:r>
              <a:rPr lang="en-US">
                <a:latin typeface="Arial"/>
              </a:rPr>
              <a:t>は？</a:t>
            </a:r>
            <a:endParaRPr/>
          </a:p>
          <a:p>
            <a:r>
              <a:rPr lang="en-US">
                <a:latin typeface="Arial"/>
              </a:rPr>
              <a:t>http://qiita.com/kyo-bad/items/439d8cc3a0424c45214a</a:t>
            </a:r>
            <a:endParaRPr/>
          </a:p>
          <a:p>
            <a:r>
              <a:rPr lang="en-US">
                <a:latin typeface="Arial"/>
              </a:rPr>
              <a:t>インスタンス生成では</a:t>
            </a:r>
            <a:r>
              <a:rPr lang="en-US">
                <a:latin typeface="Arial"/>
              </a:rPr>
              <a:t>__init__</a:t>
            </a:r>
            <a:r>
              <a:rPr lang="en-US">
                <a:latin typeface="Arial"/>
              </a:rPr>
              <a:t>しか呼び出されない。しかし、一度生成されたインスタンスを関数っぽく引数を与えて呼び出せば、</a:t>
            </a:r>
            <a:r>
              <a:rPr lang="en-US">
                <a:latin typeface="Arial"/>
              </a:rPr>
              <a:t>__call__</a:t>
            </a:r>
            <a:r>
              <a:rPr lang="en-US">
                <a:latin typeface="Arial"/>
              </a:rPr>
              <a:t>が呼び出されるという仕組み</a:t>
            </a:r>
            <a:endParaRPr/>
          </a:p>
          <a:p>
            <a:r>
              <a:rPr lang="en-US">
                <a:latin typeface="Arial"/>
              </a:rPr>
              <a:t>もちろん、</a:t>
            </a:r>
            <a:r>
              <a:rPr lang="en-US">
                <a:latin typeface="Arial"/>
              </a:rPr>
              <a:t>__call__</a:t>
            </a:r>
            <a:r>
              <a:rPr lang="en-US">
                <a:latin typeface="Arial"/>
              </a:rPr>
              <a:t>に返り値をつければ</a:t>
            </a:r>
            <a:r>
              <a:rPr lang="en-US">
                <a:latin typeface="Arial"/>
              </a:rPr>
              <a:t>,</a:t>
            </a:r>
            <a:r>
              <a:rPr lang="en-US">
                <a:latin typeface="Arial"/>
              </a:rPr>
              <a:t>インスタンスから得られた値を別の変数に使ったりもできるということ。</a:t>
            </a:r>
            <a:endParaRPr/>
          </a:p>
        </p:txBody>
      </p:sp>
      <p:sp>
        <p:nvSpPr>
          <p:cNvPr id="53" name="TextShape 14"/>
          <p:cNvSpPr txBox="1"/>
          <p:nvPr/>
        </p:nvSpPr>
        <p:spPr>
          <a:xfrm>
            <a:off x="392400" y="9198000"/>
            <a:ext cx="1911600" cy="234000"/>
          </a:xfrm>
          <a:prstGeom prst="rect">
            <a:avLst/>
          </a:prstGeom>
        </p:spPr>
        <p:txBody>
          <a:bodyPr lIns="90000" rIns="90000" tIns="45000" bIns="45000"/>
          <a:p>
            <a:r>
              <a:rPr lang="en-US" sz="1000">
                <a:latin typeface="Arial"/>
              </a:rPr>
              <a:t>Chain</a:t>
            </a:r>
            <a:r>
              <a:rPr lang="en-US" sz="1000">
                <a:latin typeface="Arial"/>
              </a:rPr>
              <a:t>クラスを継承した</a:t>
            </a:r>
            <a:r>
              <a:rPr lang="en-US" sz="1000">
                <a:latin typeface="Arial"/>
              </a:rPr>
              <a:t>MyChain</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TextShape 1"/>
          <p:cNvSpPr txBox="1"/>
          <p:nvPr/>
        </p:nvSpPr>
        <p:spPr>
          <a:xfrm>
            <a:off x="-60840" y="4680"/>
            <a:ext cx="9996840" cy="1726200"/>
          </a:xfrm>
          <a:prstGeom prst="rect">
            <a:avLst/>
          </a:prstGeom>
        </p:spPr>
        <p:txBody>
          <a:bodyPr lIns="90000" rIns="90000" tIns="45000" bIns="45000"/>
          <a:p>
            <a:r>
              <a:rPr lang="en-US" sz="1600">
                <a:latin typeface="Monospace"/>
              </a:rPr>
              <a:t>optimizer = optimizers.Adam()</a:t>
            </a:r>
            <a:endParaRPr/>
          </a:p>
          <a:p>
            <a:r>
              <a:rPr lang="en-US" sz="1600">
                <a:latin typeface="Monospace"/>
              </a:rPr>
              <a:t>optimizer.setup(model)</a:t>
            </a:r>
            <a:endParaRPr/>
          </a:p>
          <a:p>
            <a:r>
              <a:rPr lang="en-US" sz="1600">
                <a:latin typeface="Monospace"/>
              </a:rPr>
              <a:t>こういうふうにパラメータと勾配の配列（</a:t>
            </a:r>
            <a:r>
              <a:rPr lang="en-US" sz="1600">
                <a:latin typeface="Monospace"/>
              </a:rPr>
              <a:t>model)</a:t>
            </a:r>
            <a:r>
              <a:rPr lang="en-US" sz="1600">
                <a:latin typeface="Monospace"/>
              </a:rPr>
              <a:t>を</a:t>
            </a:r>
            <a:r>
              <a:rPr lang="en-US" sz="1600">
                <a:latin typeface="Monospace"/>
              </a:rPr>
              <a:t>setup</a:t>
            </a:r>
            <a:r>
              <a:rPr lang="en-US" sz="1600">
                <a:latin typeface="Monospace"/>
              </a:rPr>
              <a:t>メソッドに渡せばいいらしい。</a:t>
            </a:r>
            <a:endParaRPr/>
          </a:p>
          <a:p>
            <a:r>
              <a:rPr lang="en-US" sz="1600">
                <a:latin typeface="Monospace"/>
              </a:rPr>
              <a:t>https://www.slideshare.net/beam2d/chainer-52369222</a:t>
            </a:r>
            <a:endParaRPr/>
          </a:p>
          <a:p>
            <a:endParaRPr/>
          </a:p>
          <a:p>
            <a:r>
              <a:rPr lang="en-US" sz="1600">
                <a:latin typeface="Monospace"/>
              </a:rPr>
              <a:t>np.random.permutation(N)</a:t>
            </a:r>
            <a:endParaRPr/>
          </a:p>
          <a:p>
            <a:r>
              <a:rPr lang="en-US" sz="1600">
                <a:latin typeface="Monospace"/>
              </a:rPr>
              <a:t>http://qiita.com/ynakayama/items/7505fbd16d7203d74332</a:t>
            </a:r>
            <a:endParaRPr/>
          </a:p>
          <a:p>
            <a:r>
              <a:rPr lang="en-US" sz="1600">
                <a:latin typeface="Monospace"/>
              </a:rPr>
              <a:t>N</a:t>
            </a:r>
            <a:r>
              <a:rPr lang="en-US" sz="1600">
                <a:latin typeface="Monospace"/>
              </a:rPr>
              <a:t>の数だけの</a:t>
            </a:r>
            <a:r>
              <a:rPr lang="en-US" sz="1600">
                <a:latin typeface="Monospace"/>
              </a:rPr>
              <a:t>random</a:t>
            </a:r>
            <a:r>
              <a:rPr lang="en-US" sz="1600">
                <a:latin typeface="Monospace"/>
              </a:rPr>
              <a:t>の並びの</a:t>
            </a:r>
            <a:r>
              <a:rPr lang="en-US" sz="1600">
                <a:latin typeface="Monospace"/>
              </a:rPr>
              <a:t>array</a:t>
            </a:r>
            <a:r>
              <a:rPr lang="en-US" sz="1600">
                <a:latin typeface="Monospace"/>
              </a:rPr>
              <a:t>を生成</a:t>
            </a:r>
            <a:endParaRPr/>
          </a:p>
        </p:txBody>
      </p:sp>
      <p:sp>
        <p:nvSpPr>
          <p:cNvPr id="55" name="TextShape 2"/>
          <p:cNvSpPr txBox="1"/>
          <p:nvPr/>
        </p:nvSpPr>
        <p:spPr>
          <a:xfrm>
            <a:off x="0" y="1872000"/>
            <a:ext cx="3096000" cy="294840"/>
          </a:xfrm>
          <a:prstGeom prst="rect">
            <a:avLst/>
          </a:prstGeom>
        </p:spPr>
        <p:txBody>
          <a:bodyPr lIns="90000" rIns="90000" tIns="45000" bIns="45000"/>
          <a:p>
            <a:r>
              <a:rPr lang="en-US" sz="1600">
                <a:latin typeface="msgothic"/>
              </a:rPr>
              <a:t>range([start,] stop[, step])</a:t>
            </a:r>
            <a:endParaRPr/>
          </a:p>
        </p:txBody>
      </p:sp>
      <p:sp>
        <p:nvSpPr>
          <p:cNvPr id="56" name="TextShape 3"/>
          <p:cNvSpPr txBox="1"/>
          <p:nvPr/>
        </p:nvSpPr>
        <p:spPr>
          <a:xfrm>
            <a:off x="50760" y="2376000"/>
            <a:ext cx="4557240" cy="2495160"/>
          </a:xfrm>
          <a:prstGeom prst="rect">
            <a:avLst/>
          </a:prstGeom>
        </p:spPr>
        <p:txBody>
          <a:bodyPr lIns="90000" rIns="90000" tIns="45000" bIns="45000"/>
          <a:p>
            <a:r>
              <a:rPr lang="en-US" sz="1600">
                <a:solidFill>
                  <a:srgbClr val="000000"/>
                </a:solidFill>
                <a:latin typeface="Monospace"/>
                <a:ea typeface="Monospace"/>
              </a:rPr>
              <a:t>model.zerograds()</a:t>
            </a:r>
            <a:endParaRPr/>
          </a:p>
          <a:p>
            <a:r>
              <a:rPr lang="en-US" sz="1600">
                <a:solidFill>
                  <a:srgbClr val="000000"/>
                </a:solidFill>
                <a:latin typeface="Monospace"/>
                <a:ea typeface="Monospace"/>
              </a:rPr>
              <a:t>これはなに？</a:t>
            </a:r>
            <a:endParaRPr/>
          </a:p>
          <a:p>
            <a:r>
              <a:rPr lang="en-US" sz="1600">
                <a:solidFill>
                  <a:srgbClr val="000000"/>
                </a:solidFill>
                <a:latin typeface="Monospace"/>
                <a:ea typeface="Monospace"/>
              </a:rPr>
              <a:t>model</a:t>
            </a:r>
            <a:r>
              <a:rPr lang="en-US" sz="1600">
                <a:solidFill>
                  <a:srgbClr val="000000"/>
                </a:solidFill>
                <a:latin typeface="Monospace"/>
                <a:ea typeface="Monospace"/>
              </a:rPr>
              <a:t>の</a:t>
            </a:r>
            <a:r>
              <a:rPr lang="en-US" sz="1600">
                <a:solidFill>
                  <a:srgbClr val="000000"/>
                </a:solidFill>
                <a:latin typeface="Monospace"/>
                <a:ea typeface="Monospace"/>
              </a:rPr>
              <a:t>class</a:t>
            </a:r>
            <a:r>
              <a:rPr lang="en-US" sz="1600">
                <a:solidFill>
                  <a:srgbClr val="000000"/>
                </a:solidFill>
                <a:latin typeface="Monospace"/>
                <a:ea typeface="Monospace"/>
              </a:rPr>
              <a:t>にそんなメソッドがいつの間に・・・</a:t>
            </a:r>
            <a:endParaRPr/>
          </a:p>
          <a:p>
            <a:r>
              <a:rPr lang="en-US" sz="1600">
                <a:solidFill>
                  <a:srgbClr val="000000"/>
                </a:solidFill>
                <a:latin typeface="Monospace"/>
                <a:ea typeface="Monospace"/>
              </a:rPr>
              <a:t>計算を更新する時は勾配をゼロに初期化しなければなりません。これは</a:t>
            </a:r>
            <a:r>
              <a:rPr lang="en-US" sz="1600">
                <a:solidFill>
                  <a:srgbClr val="000000"/>
                </a:solidFill>
                <a:latin typeface="Monospace"/>
                <a:ea typeface="Monospace"/>
              </a:rPr>
              <a:t>zerograds</a:t>
            </a:r>
            <a:r>
              <a:rPr lang="en-US" sz="1600">
                <a:solidFill>
                  <a:srgbClr val="000000"/>
                </a:solidFill>
                <a:latin typeface="Monospace"/>
                <a:ea typeface="Monospace"/>
              </a:rPr>
              <a:t>メソッドを呼び出すことで行われます。</a:t>
            </a:r>
            <a:endParaRPr/>
          </a:p>
          <a:p>
            <a:r>
              <a:rPr lang="en-US" sz="1600">
                <a:solidFill>
                  <a:srgbClr val="000000"/>
                </a:solidFill>
                <a:latin typeface="Monospace"/>
                <a:ea typeface="Monospace"/>
              </a:rPr>
              <a:t>勾配の初期化か</a:t>
            </a:r>
            <a:endParaRPr/>
          </a:p>
          <a:p>
            <a:endParaRPr/>
          </a:p>
          <a:p>
            <a:r>
              <a:rPr lang="en-US" sz="1600">
                <a:solidFill>
                  <a:srgbClr val="000000"/>
                </a:solidFill>
                <a:latin typeface="Monospace"/>
                <a:ea typeface="Monospace"/>
              </a:rPr>
              <a:t>loss.backward()</a:t>
            </a:r>
            <a:endParaRPr/>
          </a:p>
          <a:p>
            <a:r>
              <a:rPr lang="en-US" sz="1600">
                <a:solidFill>
                  <a:srgbClr val="000000"/>
                </a:solidFill>
                <a:latin typeface="Monospace"/>
                <a:ea typeface="Monospace"/>
              </a:rPr>
              <a:t>loss</a:t>
            </a:r>
            <a:r>
              <a:rPr lang="en-US" sz="1600">
                <a:solidFill>
                  <a:srgbClr val="000000"/>
                </a:solidFill>
                <a:latin typeface="Monospace"/>
                <a:ea typeface="Monospace"/>
              </a:rPr>
              <a:t>は</a:t>
            </a:r>
            <a:r>
              <a:rPr lang="en-US" sz="1600">
                <a:solidFill>
                  <a:srgbClr val="000000"/>
                </a:solidFill>
                <a:latin typeface="Monospace"/>
                <a:ea typeface="Monospace"/>
              </a:rPr>
              <a:t>variable</a:t>
            </a:r>
            <a:r>
              <a:rPr lang="en-US" sz="1600">
                <a:solidFill>
                  <a:srgbClr val="000000"/>
                </a:solidFill>
                <a:latin typeface="Monospace"/>
                <a:ea typeface="Monospace"/>
              </a:rPr>
              <a:t>型？</a:t>
            </a:r>
            <a:endParaRPr/>
          </a:p>
          <a:p>
            <a:r>
              <a:rPr lang="en-US" sz="1600">
                <a:solidFill>
                  <a:srgbClr val="000000"/>
                </a:solidFill>
                <a:latin typeface="Monospace"/>
                <a:ea typeface="Monospace"/>
              </a:rPr>
              <a:t>それに</a:t>
            </a:r>
            <a:r>
              <a:rPr lang="en-US" sz="1600">
                <a:solidFill>
                  <a:srgbClr val="000000"/>
                </a:solidFill>
                <a:latin typeface="Monospace"/>
                <a:ea typeface="Monospace"/>
              </a:rPr>
              <a:t>.backward()</a:t>
            </a:r>
            <a:r>
              <a:rPr lang="en-US" sz="1600">
                <a:solidFill>
                  <a:srgbClr val="000000"/>
                </a:solidFill>
                <a:latin typeface="Monospace"/>
                <a:ea typeface="Monospace"/>
              </a:rPr>
              <a:t>するだけで勾配を計算してくれるん？</a:t>
            </a:r>
            <a:endParaRPr/>
          </a:p>
          <a:p>
            <a:endParaRPr/>
          </a:p>
          <a:p>
            <a:r>
              <a:rPr lang="en-US" sz="1600">
                <a:solidFill>
                  <a:srgbClr val="000000"/>
                </a:solidFill>
                <a:latin typeface="Monospace"/>
                <a:ea typeface="Monospace"/>
              </a:rPr>
              <a:t>optimizer.update()</a:t>
            </a:r>
            <a:endParaRPr/>
          </a:p>
          <a:p>
            <a:r>
              <a:rPr lang="en-US" sz="1600">
                <a:solidFill>
                  <a:srgbClr val="000000"/>
                </a:solidFill>
                <a:latin typeface="Monospace"/>
                <a:ea typeface="Monospace"/>
              </a:rPr>
              <a:t>これは計算した勾配を</a:t>
            </a:r>
            <a:r>
              <a:rPr lang="en-US" sz="1600">
                <a:solidFill>
                  <a:srgbClr val="000000"/>
                </a:solidFill>
                <a:latin typeface="Monospace"/>
                <a:ea typeface="Monospace"/>
              </a:rPr>
              <a:t>model</a:t>
            </a:r>
            <a:r>
              <a:rPr lang="en-US" sz="1600">
                <a:solidFill>
                  <a:srgbClr val="000000"/>
                </a:solidFill>
                <a:latin typeface="Monospace"/>
                <a:ea typeface="Monospace"/>
              </a:rPr>
              <a:t>内に入れてるだけかな？</a:t>
            </a:r>
            <a:endParaRPr/>
          </a:p>
          <a:p>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 name="TextShape 1"/>
          <p:cNvSpPr txBox="1"/>
          <p:nvPr/>
        </p:nvSpPr>
        <p:spPr>
          <a:xfrm>
            <a:off x="0" y="5040"/>
            <a:ext cx="9996840" cy="3822840"/>
          </a:xfrm>
          <a:prstGeom prst="rect">
            <a:avLst/>
          </a:prstGeom>
        </p:spPr>
        <p:txBody>
          <a:bodyPr lIns="90000" rIns="90000" tIns="45000" bIns="45000"/>
          <a:p>
            <a:r>
              <a:rPr lang="en-US" sz="1600">
                <a:latin typeface="Monospace"/>
              </a:rPr>
              <a:t>chainer</a:t>
            </a:r>
            <a:r>
              <a:rPr lang="en-US" sz="1600">
                <a:latin typeface="Monospace"/>
              </a:rPr>
              <a:t>の使い方の流れ</a:t>
            </a:r>
            <a:endParaRPr/>
          </a:p>
          <a:p>
            <a:endParaRPr/>
          </a:p>
          <a:p>
            <a:r>
              <a:rPr lang="en-US" sz="1600">
                <a:latin typeface="Monospace"/>
              </a:rPr>
              <a:t>・データセット読み込み</a:t>
            </a:r>
            <a:endParaRPr/>
          </a:p>
          <a:p>
            <a:r>
              <a:rPr lang="en-US" sz="1600">
                <a:latin typeface="Monospace"/>
              </a:rPr>
              <a:t>・モデル生成</a:t>
            </a:r>
            <a:endParaRPr/>
          </a:p>
          <a:p>
            <a:r>
              <a:rPr lang="en-US" sz="1600">
                <a:latin typeface="Monospace"/>
              </a:rPr>
              <a:t>　</a:t>
            </a:r>
            <a:r>
              <a:rPr lang="en-US" sz="1600">
                <a:latin typeface="Monospace"/>
              </a:rPr>
              <a:t>model = MyChain(n_units)</a:t>
            </a:r>
            <a:endParaRPr/>
          </a:p>
          <a:p>
            <a:r>
              <a:rPr lang="en-US" sz="1600">
                <a:latin typeface="Monospace"/>
              </a:rPr>
              <a:t>・</a:t>
            </a:r>
            <a:r>
              <a:rPr lang="en-US" sz="1600">
                <a:latin typeface="Monospace"/>
              </a:rPr>
              <a:t>optimizer</a:t>
            </a:r>
            <a:r>
              <a:rPr lang="en-US" sz="1600">
                <a:latin typeface="Monospace"/>
              </a:rPr>
              <a:t>を定義</a:t>
            </a:r>
            <a:endParaRPr/>
          </a:p>
          <a:p>
            <a:r>
              <a:rPr lang="en-US" sz="1600">
                <a:latin typeface="Monospace"/>
              </a:rPr>
              <a:t>　</a:t>
            </a:r>
            <a:r>
              <a:rPr lang="en-US" sz="1600">
                <a:latin typeface="Monospace"/>
              </a:rPr>
              <a:t>optimizer = optimizers.Adam()</a:t>
            </a:r>
            <a:endParaRPr/>
          </a:p>
          <a:p>
            <a:r>
              <a:rPr lang="en-US" sz="1600">
                <a:latin typeface="Monospace"/>
              </a:rPr>
              <a:t>　</a:t>
            </a:r>
            <a:r>
              <a:rPr lang="en-US" sz="1600">
                <a:latin typeface="Monospace"/>
              </a:rPr>
              <a:t>optimizer.setup(model)</a:t>
            </a:r>
            <a:endParaRPr/>
          </a:p>
          <a:p>
            <a:r>
              <a:rPr lang="en-US" sz="1600">
                <a:latin typeface="Monospace"/>
              </a:rPr>
              <a:t>・訓練ループを回す</a:t>
            </a:r>
            <a:endParaRPr/>
          </a:p>
          <a:p>
            <a:r>
              <a:rPr lang="en-US" sz="1600">
                <a:latin typeface="Monospace"/>
              </a:rPr>
              <a:t>　</a:t>
            </a:r>
            <a:r>
              <a:rPr lang="en-US" sz="1600">
                <a:latin typeface="Monospace"/>
              </a:rPr>
              <a:t>-</a:t>
            </a:r>
            <a:r>
              <a:rPr lang="en-US" sz="1600">
                <a:latin typeface="Monospace"/>
              </a:rPr>
              <a:t>勾配をゼロ初期化</a:t>
            </a:r>
            <a:endParaRPr/>
          </a:p>
          <a:p>
            <a:r>
              <a:rPr lang="en-US" sz="1600">
                <a:solidFill>
                  <a:srgbClr val="000000"/>
                </a:solidFill>
                <a:latin typeface="Monospace"/>
                <a:ea typeface="Monospace"/>
              </a:rPr>
              <a:t>　　</a:t>
            </a:r>
            <a:r>
              <a:rPr lang="en-US" sz="1600">
                <a:solidFill>
                  <a:srgbClr val="000000"/>
                </a:solidFill>
                <a:latin typeface="Monospace"/>
                <a:ea typeface="Monospace"/>
              </a:rPr>
              <a:t>model.zerograds()</a:t>
            </a:r>
            <a:endParaRPr/>
          </a:p>
          <a:p>
            <a:r>
              <a:rPr lang="en-US" sz="1600">
                <a:latin typeface="Monospace"/>
              </a:rPr>
              <a:t>　</a:t>
            </a:r>
            <a:r>
              <a:rPr lang="en-US" sz="1600">
                <a:latin typeface="Monospace"/>
              </a:rPr>
              <a:t>-loss</a:t>
            </a:r>
            <a:r>
              <a:rPr lang="en-US" sz="1600">
                <a:latin typeface="Monospace"/>
              </a:rPr>
              <a:t>計算</a:t>
            </a:r>
            <a:endParaRPr/>
          </a:p>
          <a:p>
            <a:r>
              <a:rPr lang="en-US" sz="1600">
                <a:latin typeface="Monospace"/>
              </a:rPr>
              <a:t>　</a:t>
            </a:r>
            <a:r>
              <a:rPr lang="en-US" sz="1600">
                <a:latin typeface="Monospace"/>
              </a:rPr>
              <a:t>loss = model(x_batch,y_batch)</a:t>
            </a:r>
            <a:r>
              <a:rPr lang="en-US" sz="1600">
                <a:latin typeface="Monospace"/>
              </a:rPr>
              <a:t>　</a:t>
            </a:r>
            <a:endParaRPr/>
          </a:p>
          <a:p>
            <a:r>
              <a:rPr lang="en-US" sz="1600">
                <a:latin typeface="Monospace"/>
              </a:rPr>
              <a:t>　</a:t>
            </a:r>
            <a:r>
              <a:rPr lang="en-US" sz="1600">
                <a:latin typeface="Monospace"/>
              </a:rPr>
              <a:t>-</a:t>
            </a:r>
            <a:r>
              <a:rPr lang="en-US" sz="1600">
                <a:latin typeface="Monospace"/>
              </a:rPr>
              <a:t>勾配計算</a:t>
            </a:r>
            <a:endParaRPr/>
          </a:p>
          <a:p>
            <a:r>
              <a:rPr lang="en-US" sz="1600">
                <a:latin typeface="Monospace"/>
              </a:rPr>
              <a:t>　</a:t>
            </a:r>
            <a:r>
              <a:rPr lang="en-US" sz="1600">
                <a:latin typeface="Monospace"/>
              </a:rPr>
              <a:t>loss.backward()</a:t>
            </a:r>
            <a:endParaRPr/>
          </a:p>
          <a:p>
            <a:r>
              <a:rPr lang="en-US" sz="1600">
                <a:latin typeface="Monospace"/>
              </a:rPr>
              <a:t>  </a:t>
            </a:r>
            <a:r>
              <a:rPr lang="en-US" sz="1600">
                <a:latin typeface="Monospace"/>
              </a:rPr>
              <a:t>-loss update</a:t>
            </a:r>
            <a:endParaRPr/>
          </a:p>
          <a:p>
            <a:r>
              <a:rPr lang="en-US" sz="1600">
                <a:solidFill>
                  <a:srgbClr val="000000"/>
                </a:solidFill>
                <a:latin typeface="Monospace"/>
                <a:ea typeface="Monospace"/>
              </a:rPr>
              <a:t>  </a:t>
            </a:r>
            <a:r>
              <a:rPr lang="en-US" sz="1600">
                <a:solidFill>
                  <a:srgbClr val="000000"/>
                </a:solidFill>
                <a:latin typeface="Monospace"/>
                <a:ea typeface="Monospace"/>
              </a:rPr>
              <a:t>optimizer.update()</a:t>
            </a:r>
            <a:endParaRPr/>
          </a:p>
          <a:p>
            <a:r>
              <a:rPr lang="en-US" sz="1600">
                <a:solidFill>
                  <a:srgbClr val="000000"/>
                </a:solidFill>
                <a:latin typeface="Monospace"/>
                <a:ea typeface="Monospace"/>
              </a:rPr>
              <a:t>・結果表示</a:t>
            </a:r>
            <a:endParaRPr/>
          </a:p>
          <a:p>
            <a:endParaRPr/>
          </a:p>
        </p:txBody>
      </p:sp>
      <p:sp>
        <p:nvSpPr>
          <p:cNvPr id="58" name="TextShape 2"/>
          <p:cNvSpPr txBox="1"/>
          <p:nvPr/>
        </p:nvSpPr>
        <p:spPr>
          <a:xfrm>
            <a:off x="4115160" y="432000"/>
            <a:ext cx="3588840" cy="1010880"/>
          </a:xfrm>
          <a:prstGeom prst="rect">
            <a:avLst/>
          </a:prstGeom>
        </p:spPr>
        <p:txBody>
          <a:bodyPr lIns="90000" rIns="90000" tIns="45000" bIns="45000"/>
          <a:p>
            <a:r>
              <a:rPr lang="en-US" sz="1000">
                <a:latin typeface="msgothic"/>
              </a:rPr>
              <a:t>model.l1.W.data</a:t>
            </a:r>
            <a:r>
              <a:rPr lang="en-US" sz="1000">
                <a:latin typeface="msgothic"/>
              </a:rPr>
              <a:t>　</a:t>
            </a:r>
            <a:r>
              <a:rPr lang="en-US" sz="1000">
                <a:latin typeface="msgothic"/>
              </a:rPr>
              <a:t>L1</a:t>
            </a:r>
            <a:r>
              <a:rPr lang="en-US" sz="1000">
                <a:latin typeface="msgothic"/>
              </a:rPr>
              <a:t>の重み</a:t>
            </a:r>
            <a:endParaRPr/>
          </a:p>
          <a:p>
            <a:r>
              <a:rPr lang="en-US" sz="1000">
                <a:latin typeface="msgothic"/>
              </a:rPr>
              <a:t>http://qiita.com/ashitani/items/1dc0a54da218ec224ad8</a:t>
            </a:r>
            <a:endParaRPr/>
          </a:p>
          <a:p>
            <a:endParaRPr/>
          </a:p>
          <a:p>
            <a:r>
              <a:rPr lang="en-US" sz="1000">
                <a:latin typeface="msgothic"/>
              </a:rPr>
              <a:t>Numpy</a:t>
            </a:r>
            <a:endParaRPr/>
          </a:p>
          <a:p>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