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66" r:id="rId2"/>
    <p:sldId id="274" r:id="rId3"/>
    <p:sldId id="262" r:id="rId4"/>
    <p:sldId id="265" r:id="rId5"/>
    <p:sldId id="268" r:id="rId6"/>
    <p:sldId id="267" r:id="rId7"/>
    <p:sldId id="275" r:id="rId8"/>
    <p:sldId id="269" r:id="rId9"/>
    <p:sldId id="270" r:id="rId10"/>
    <p:sldId id="271" r:id="rId11"/>
    <p:sldId id="272" r:id="rId12"/>
    <p:sldId id="273" r:id="rId13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28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4AC06-B0E3-4F8D-B03B-27FBE5868222}" type="datetimeFigureOut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55A08-8B34-4AA2-8CF3-67BC4436DB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24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9AE8-6637-4CA1-888A-3D8484D77452}" type="datetime1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18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8BEB-A748-401E-9158-DFFE9D80F1F0}" type="datetime1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61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2FE0-E844-490E-90BF-3D9DE6D160CD}" type="datetime1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84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AAA4-2534-4EA3-A11B-0B28C483C156}" type="datetime1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53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8603-5E39-48DD-887F-1B07437AF42F}" type="datetime1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01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EB3D-12E9-457C-9258-989B144267C8}" type="datetime1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0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5445-274B-41A7-A4BA-19E7020888A0}" type="datetime1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43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A844-658C-4685-8164-1D153623922A}" type="datetime1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37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62F3-E1CD-4BC1-A183-BB45F1848745}" type="datetime1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02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3B77-5A1A-4C0F-8770-F80E54B94F9B}" type="datetime1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2C15-B94A-44D5-BF72-A27C7533CE75}" type="datetime1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20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CB8AF-B7D9-448E-B4E4-2D5F3346524C}" type="datetime1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75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708920"/>
            <a:ext cx="7772400" cy="1470025"/>
          </a:xfrm>
        </p:spPr>
        <p:txBody>
          <a:bodyPr/>
          <a:lstStyle/>
          <a:p>
            <a:r>
              <a:rPr lang="ja-JP" altLang="en-US" dirty="0" smtClean="0">
                <a:latin typeface="メイリオ"/>
                <a:ea typeface="メイリオ"/>
              </a:rPr>
              <a:t>売上予測部門</a:t>
            </a:r>
            <a:br>
              <a:rPr lang="ja-JP" altLang="en-US" dirty="0" smtClean="0">
                <a:latin typeface="メイリオ"/>
                <a:ea typeface="メイリオ"/>
              </a:rPr>
            </a:br>
            <a:r>
              <a:rPr lang="ja-JP" altLang="en-US" dirty="0" smtClean="0">
                <a:latin typeface="メイリオ"/>
                <a:ea typeface="メイリオ"/>
              </a:rPr>
              <a:t>レポート概要</a:t>
            </a:r>
            <a:endParaRPr kumimoji="1" lang="ja-JP" altLang="en-US" dirty="0">
              <a:latin typeface="メイリオ"/>
              <a:ea typeface="メイリオ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en-US" altLang="ja-JP" smtClean="0">
                <a:latin typeface="メイリオ"/>
                <a:ea typeface="メイリオ"/>
              </a:rPr>
              <a:t>1</a:t>
            </a:fld>
            <a:endParaRPr kumimoji="1" lang="ja-JP" altLang="en-US" dirty="0"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9574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000"/>
          </a:xfrm>
        </p:spPr>
        <p:txBody>
          <a:bodyPr>
            <a:normAutofit fontScale="90000"/>
          </a:bodyPr>
          <a:lstStyle/>
          <a:p>
            <a:r>
              <a:rPr kumimoji="1" lang="ja-JP" altLang="en-US" sz="3600" dirty="0" smtClean="0">
                <a:latin typeface="メイリオ"/>
                <a:ea typeface="メイリオ"/>
              </a:rPr>
              <a:t>仮説</a:t>
            </a:r>
            <a:endParaRPr kumimoji="1" lang="ja-JP" altLang="en-US" sz="3600" dirty="0">
              <a:latin typeface="メイリオ"/>
              <a:ea typeface="メイリオ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en-US" altLang="ja-JP" smtClean="0">
                <a:latin typeface="メイリオ"/>
                <a:ea typeface="メイリオ"/>
              </a:rPr>
              <a:t>10</a:t>
            </a:fld>
            <a:endParaRPr kumimoji="1" lang="ja-JP" altLang="en-US" dirty="0">
              <a:latin typeface="メイリオ"/>
              <a:ea typeface="メイリオ"/>
            </a:endParaRPr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9104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000"/>
          </a:xfrm>
        </p:spPr>
        <p:txBody>
          <a:bodyPr>
            <a:normAutofit fontScale="90000"/>
          </a:bodyPr>
          <a:lstStyle/>
          <a:p>
            <a:r>
              <a:rPr kumimoji="1" lang="ja-JP" altLang="en-US" sz="3600" dirty="0" smtClean="0">
                <a:latin typeface="メイリオ"/>
                <a:ea typeface="メイリオ"/>
              </a:rPr>
              <a:t>モデリングの解釈</a:t>
            </a:r>
            <a:endParaRPr kumimoji="1" lang="ja-JP" altLang="en-US" sz="3600" dirty="0">
              <a:latin typeface="メイリオ"/>
              <a:ea typeface="メイリオ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en-US" altLang="ja-JP" smtClean="0">
                <a:latin typeface="メイリオ"/>
                <a:ea typeface="メイリオ"/>
              </a:rPr>
              <a:t>11</a:t>
            </a:fld>
            <a:endParaRPr kumimoji="1" lang="ja-JP" altLang="en-US" dirty="0">
              <a:latin typeface="メイリオ"/>
              <a:ea typeface="メイリオ"/>
            </a:endParaRPr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757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000"/>
          </a:xfrm>
        </p:spPr>
        <p:txBody>
          <a:bodyPr>
            <a:normAutofit fontScale="90000"/>
          </a:bodyPr>
          <a:lstStyle/>
          <a:p>
            <a:r>
              <a:rPr kumimoji="1" lang="ja-JP" altLang="en-US" sz="3600" dirty="0" smtClean="0">
                <a:latin typeface="メイリオ"/>
                <a:ea typeface="メイリオ"/>
              </a:rPr>
              <a:t>解釈から導かれる示唆</a:t>
            </a:r>
            <a:endParaRPr kumimoji="1" lang="ja-JP" altLang="en-US" sz="3600" dirty="0">
              <a:latin typeface="メイリオ"/>
              <a:ea typeface="メイリオ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en-US" altLang="ja-JP" smtClean="0">
                <a:latin typeface="メイリオ"/>
                <a:ea typeface="メイリオ"/>
              </a:rPr>
              <a:t>12</a:t>
            </a:fld>
            <a:endParaRPr kumimoji="1" lang="ja-JP" altLang="en-US" dirty="0">
              <a:latin typeface="メイリオ"/>
              <a:ea typeface="メイリオ"/>
            </a:endParaRPr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961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86816" y="274638"/>
            <a:ext cx="8229600" cy="1143000"/>
          </a:xfrm>
        </p:spPr>
        <p:txBody>
          <a:bodyPr/>
          <a:lstStyle/>
          <a:p>
            <a:r>
              <a:rPr lang="ja-JP" altLang="en-US" dirty="0">
                <a:latin typeface="メイリオ"/>
                <a:ea typeface="メイリオ"/>
              </a:rPr>
              <a:t>レポート</a:t>
            </a:r>
            <a:r>
              <a:rPr lang="ja-JP" altLang="en-US" dirty="0" smtClean="0">
                <a:latin typeface="メイリオ"/>
                <a:ea typeface="メイリオ"/>
              </a:rPr>
              <a:t>について</a:t>
            </a:r>
            <a:endParaRPr kumimoji="1" lang="ja-JP" altLang="en-US" dirty="0">
              <a:latin typeface="メイリオ"/>
              <a:ea typeface="メイリオ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323528" y="1412776"/>
            <a:ext cx="8507288" cy="5069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1800" dirty="0">
                <a:latin typeface="メイリオ"/>
                <a:ea typeface="メイリオ"/>
                <a:cs typeface="メイリオ" panose="020B0604030504040204" pitchFamily="50" charset="-128"/>
              </a:rPr>
              <a:t>ご自身で作られた予測モデルの説明や、予測モデルから得られる特性や示唆を考察して</a:t>
            </a:r>
            <a:r>
              <a:rPr lang="ja-JP" altLang="en-US" sz="1800" dirty="0" smtClean="0">
                <a:latin typeface="メイリオ"/>
                <a:ea typeface="メイリオ"/>
                <a:cs typeface="メイリオ" panose="020B0604030504040204" pitchFamily="50" charset="-128"/>
              </a:rPr>
              <a:t>ください。</a:t>
            </a:r>
            <a:br>
              <a:rPr lang="ja-JP" altLang="en-US" sz="1800" dirty="0" smtClean="0">
                <a:latin typeface="メイリオ"/>
                <a:ea typeface="メイリオ"/>
                <a:cs typeface="メイリオ" panose="020B0604030504040204" pitchFamily="50" charset="-128"/>
              </a:rPr>
            </a:br>
            <a:endParaRPr lang="ja-JP" altLang="en-US" sz="1800" dirty="0" smtClean="0">
              <a:latin typeface="メイリオ"/>
              <a:ea typeface="メイリオ"/>
              <a:cs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u="sng" dirty="0" smtClean="0">
                <a:latin typeface="メイリオ"/>
                <a:ea typeface="メイリオ"/>
                <a:cs typeface="メイリオ" panose="020B0604030504040204" pitchFamily="50" charset="-128"/>
              </a:rPr>
              <a:t>■レポートのフォーマット</a:t>
            </a:r>
          </a:p>
          <a:p>
            <a:pPr marL="0" indent="0">
              <a:buNone/>
            </a:pPr>
            <a:r>
              <a:rPr lang="en-US" altLang="ja-JP" sz="1800" dirty="0" smtClean="0">
                <a:latin typeface="メイリオ"/>
                <a:ea typeface="メイリオ"/>
                <a:cs typeface="メイリオ" panose="020B0604030504040204" pitchFamily="50" charset="-128"/>
              </a:rPr>
              <a:t>P1 </a:t>
            </a:r>
            <a:r>
              <a:rPr lang="ja-JP" altLang="en-US" sz="1800" dirty="0" smtClean="0">
                <a:latin typeface="メイリオ"/>
                <a:ea typeface="メイリオ"/>
                <a:cs typeface="メイリオ" panose="020B0604030504040204" pitchFamily="50" charset="-128"/>
              </a:rPr>
              <a:t>： タイトル、ニックネーム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ja-JP" sz="1800" dirty="0" smtClean="0">
                <a:latin typeface="メイリオ"/>
                <a:ea typeface="メイリオ"/>
                <a:cs typeface="メイリオ" panose="020B0604030504040204" pitchFamily="50" charset="-128"/>
              </a:rPr>
              <a:t>P2</a:t>
            </a:r>
            <a:r>
              <a:rPr lang="ja-JP" altLang="en-US" sz="1800" dirty="0" smtClean="0">
                <a:latin typeface="メイリオ"/>
                <a:ea typeface="メイリオ"/>
                <a:cs typeface="メイリオ" panose="020B0604030504040204" pitchFamily="50" charset="-128"/>
              </a:rPr>
              <a:t>以降：</a:t>
            </a:r>
            <a:r>
              <a:rPr lang="ja-JP" altLang="en-US" sz="1800" dirty="0">
                <a:latin typeface="メイリオ"/>
                <a:ea typeface="メイリオ"/>
                <a:cs typeface="メイリオ" panose="020B0604030504040204" pitchFamily="50" charset="-128"/>
              </a:rPr>
              <a:t>体裁</a:t>
            </a:r>
            <a:r>
              <a:rPr lang="ja-JP" altLang="en-US" sz="1800" dirty="0" smtClean="0">
                <a:latin typeface="メイリオ"/>
                <a:ea typeface="メイリオ"/>
                <a:cs typeface="メイリオ" panose="020B0604030504040204" pitchFamily="50" charset="-128"/>
              </a:rPr>
              <a:t>は自由。（ただし、以下ポイントは抑えてください）</a:t>
            </a:r>
            <a:endParaRPr lang="ja-JP" altLang="en-US" sz="1600" dirty="0" smtClean="0">
              <a:latin typeface="メイリオ"/>
              <a:ea typeface="メイリオ"/>
              <a:cs typeface="メイリオ" panose="020B0604030504040204" pitchFamily="50" charset="-128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sz="1800" dirty="0">
                <a:latin typeface="メイリオ"/>
                <a:ea typeface="メイリオ"/>
                <a:cs typeface="メイリオ" panose="020B0604030504040204" pitchFamily="50" charset="-128"/>
              </a:rPr>
              <a:t>データ利用方法</a:t>
            </a:r>
          </a:p>
          <a:p>
            <a:pPr marL="914400" lvl="2" indent="0">
              <a:buNone/>
            </a:pPr>
            <a:r>
              <a:rPr lang="ja-JP" altLang="en-US" sz="1400" dirty="0">
                <a:solidFill>
                  <a:schemeClr val="bg1">
                    <a:lumMod val="50000"/>
                  </a:schemeClr>
                </a:solidFill>
                <a:latin typeface="メイリオ"/>
                <a:ea typeface="メイリオ"/>
                <a:cs typeface="メイリオ" panose="020B0604030504040204" pitchFamily="50" charset="-128"/>
              </a:rPr>
              <a:t>提供／外部データをどのように加工して使ったか？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sz="1800" dirty="0">
                <a:latin typeface="メイリオ"/>
                <a:ea typeface="メイリオ"/>
                <a:cs typeface="メイリオ" panose="020B0604030504040204" pitchFamily="50" charset="-128"/>
              </a:rPr>
              <a:t>説明変数</a:t>
            </a:r>
          </a:p>
          <a:p>
            <a:pPr marL="914400" lvl="2" indent="0">
              <a:buNone/>
            </a:pPr>
            <a:r>
              <a:rPr lang="ja-JP" altLang="en-US" sz="1400" dirty="0">
                <a:solidFill>
                  <a:schemeClr val="bg1">
                    <a:lumMod val="50000"/>
                  </a:schemeClr>
                </a:solidFill>
                <a:latin typeface="メイリオ"/>
                <a:ea typeface="メイリオ"/>
                <a:cs typeface="メイリオ" panose="020B0604030504040204" pitchFamily="50" charset="-128"/>
              </a:rPr>
              <a:t>どのように分析し、解釈したか？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sz="1800" dirty="0">
                <a:latin typeface="メイリオ"/>
                <a:ea typeface="メイリオ"/>
                <a:cs typeface="メイリオ" panose="020B0604030504040204" pitchFamily="50" charset="-128"/>
              </a:rPr>
              <a:t>想定される仮説</a:t>
            </a:r>
          </a:p>
          <a:p>
            <a:pPr marL="914400" lvl="2" indent="0">
              <a:buNone/>
            </a:pPr>
            <a:r>
              <a:rPr lang="ja-JP" altLang="en-US" sz="1400" dirty="0">
                <a:solidFill>
                  <a:schemeClr val="bg1">
                    <a:lumMod val="50000"/>
                  </a:schemeClr>
                </a:solidFill>
                <a:latin typeface="メイリオ"/>
                <a:ea typeface="メイリオ"/>
                <a:cs typeface="メイリオ" panose="020B0604030504040204" pitchFamily="50" charset="-128"/>
              </a:rPr>
              <a:t>予測モデルを構築する上で、どのような仮説を想定したか？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sz="1800" dirty="0">
                <a:latin typeface="メイリオ"/>
                <a:ea typeface="メイリオ"/>
                <a:cs typeface="メイリオ" panose="020B0604030504040204" pitchFamily="50" charset="-128"/>
              </a:rPr>
              <a:t>モデリングの解釈</a:t>
            </a:r>
          </a:p>
          <a:p>
            <a:pPr marL="914400" lvl="2" indent="0">
              <a:buNone/>
            </a:pPr>
            <a:r>
              <a:rPr lang="ja-JP" altLang="en-US" sz="1400" dirty="0">
                <a:solidFill>
                  <a:schemeClr val="bg1">
                    <a:lumMod val="50000"/>
                  </a:schemeClr>
                </a:solidFill>
                <a:latin typeface="メイリオ"/>
                <a:ea typeface="メイリオ"/>
                <a:cs typeface="メイリオ" panose="020B0604030504040204" pitchFamily="50" charset="-128"/>
              </a:rPr>
              <a:t>予測する上で、どのような要因が重要であったか？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sz="1800" dirty="0">
                <a:latin typeface="メイリオ"/>
                <a:ea typeface="メイリオ"/>
                <a:cs typeface="メイリオ" panose="020B0604030504040204" pitchFamily="50" charset="-128"/>
              </a:rPr>
              <a:t>解釈から導かれる示唆</a:t>
            </a:r>
          </a:p>
          <a:p>
            <a:pPr marL="914400" lvl="2" indent="0">
              <a:buNone/>
            </a:pPr>
            <a:r>
              <a:rPr lang="ja-JP" altLang="en-US" sz="1400" dirty="0">
                <a:solidFill>
                  <a:schemeClr val="bg1">
                    <a:lumMod val="50000"/>
                  </a:schemeClr>
                </a:solidFill>
                <a:latin typeface="メイリオ"/>
                <a:ea typeface="メイリオ"/>
                <a:cs typeface="メイリオ" panose="020B0604030504040204" pitchFamily="50" charset="-128"/>
              </a:rPr>
              <a:t>得られた解釈からどのようなことがいえるか</a:t>
            </a:r>
            <a:r>
              <a:rPr lang="ja-JP" altLang="en-US" sz="1400" dirty="0" smtClean="0">
                <a:solidFill>
                  <a:schemeClr val="bg1">
                    <a:lumMod val="50000"/>
                  </a:schemeClr>
                </a:solidFill>
                <a:latin typeface="メイリオ"/>
                <a:ea typeface="メイリオ"/>
                <a:cs typeface="メイリオ" panose="020B0604030504040204" pitchFamily="50" charset="-128"/>
              </a:rPr>
              <a:t>？</a:t>
            </a:r>
            <a:endParaRPr lang="ja-JP" altLang="en-US" sz="1400" dirty="0">
              <a:solidFill>
                <a:schemeClr val="bg1">
                  <a:lumMod val="50000"/>
                </a:schemeClr>
              </a:solidFill>
              <a:latin typeface="メイリオ"/>
              <a:ea typeface="メイリオ"/>
              <a:cs typeface="メイリオ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447" y="260648"/>
            <a:ext cx="1038881" cy="1038881"/>
          </a:xfrm>
          <a:prstGeom prst="rect">
            <a:avLst/>
          </a:prstGeom>
        </p:spPr>
      </p:pic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en-US" altLang="ja-JP" smtClean="0">
                <a:latin typeface="メイリオ"/>
                <a:ea typeface="メイリオ"/>
              </a:rPr>
              <a:t>2</a:t>
            </a:fld>
            <a:endParaRPr kumimoji="1" lang="ja-JP" altLang="en-US" dirty="0"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97917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824" y="274638"/>
            <a:ext cx="8229600" cy="1143000"/>
          </a:xfrm>
        </p:spPr>
        <p:txBody>
          <a:bodyPr/>
          <a:lstStyle/>
          <a:p>
            <a:r>
              <a:rPr kumimoji="1" lang="ja-JP" altLang="en-US" dirty="0" smtClean="0">
                <a:latin typeface="メイリオ"/>
                <a:ea typeface="メイリオ"/>
              </a:rPr>
              <a:t>評価について</a:t>
            </a:r>
            <a:endParaRPr kumimoji="1" lang="ja-JP" altLang="en-US" dirty="0">
              <a:latin typeface="メイリオ"/>
              <a:ea typeface="メイリオ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ja-JP" altLang="en-US" sz="2800" dirty="0" smtClean="0">
                <a:latin typeface="メイリオ"/>
                <a:ea typeface="メイリオ"/>
              </a:rPr>
              <a:t>以下</a:t>
            </a:r>
            <a:r>
              <a:rPr lang="ja-JP" altLang="en-US" sz="2800" dirty="0">
                <a:latin typeface="メイリオ"/>
                <a:ea typeface="メイリオ"/>
              </a:rPr>
              <a:t>の軸で評価します。</a:t>
            </a:r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 smtClean="0">
                <a:latin typeface="メイリオ"/>
                <a:ea typeface="メイリオ"/>
              </a:rPr>
              <a:t>一貫性</a:t>
            </a:r>
          </a:p>
          <a:p>
            <a:pPr marL="914400" lvl="2" indent="0">
              <a:buNone/>
            </a:pP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  <a:latin typeface="メイリオ"/>
                <a:ea typeface="メイリオ"/>
              </a:rPr>
              <a:t>ストーリーが論理的であり、可視化や定量化が工夫され、分かり易いか。</a:t>
            </a:r>
          </a:p>
          <a:p>
            <a:pPr lvl="2"/>
            <a:endParaRPr kumimoji="1" lang="ja-JP" altLang="en-US" dirty="0" smtClean="0">
              <a:latin typeface="メイリオ"/>
              <a:ea typeface="メイリオ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 smtClean="0">
                <a:latin typeface="メイリオ"/>
                <a:ea typeface="メイリオ"/>
              </a:rPr>
              <a:t>納得性</a:t>
            </a:r>
          </a:p>
          <a:p>
            <a:pPr marL="914400" lvl="2" indent="0">
              <a:buNone/>
            </a:pP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  <a:latin typeface="メイリオ"/>
                <a:ea typeface="メイリオ"/>
              </a:rPr>
              <a:t>変数の作成・選択の説明や、得られる示唆の根拠が明確で、納得性があるか。</a:t>
            </a:r>
            <a:endParaRPr kumimoji="1" lang="ja-JP" altLang="en-US" dirty="0" smtClean="0">
              <a:solidFill>
                <a:schemeClr val="bg1">
                  <a:lumMod val="50000"/>
                </a:schemeClr>
              </a:solidFill>
              <a:latin typeface="メイリオ"/>
              <a:ea typeface="メイリオ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792" y="332656"/>
            <a:ext cx="936104" cy="936104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en-US" altLang="ja-JP" smtClean="0">
                <a:latin typeface="メイリオ"/>
                <a:ea typeface="メイリオ"/>
              </a:rPr>
              <a:t>3</a:t>
            </a:fld>
            <a:endParaRPr kumimoji="1" lang="ja-JP" altLang="en-US" dirty="0"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70679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/>
                <a:ea typeface="メイリオ"/>
              </a:rPr>
              <a:t>レポート作成の流れ</a:t>
            </a:r>
            <a:endParaRPr kumimoji="1" lang="ja-JP" altLang="en-US" dirty="0">
              <a:latin typeface="メイリオ"/>
              <a:ea typeface="メイリオ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en-US" altLang="ja-JP" smtClean="0">
                <a:latin typeface="メイリオ"/>
                <a:ea typeface="メイリオ"/>
              </a:rPr>
              <a:t>4</a:t>
            </a:fld>
            <a:endParaRPr kumimoji="1" lang="ja-JP" altLang="en-US" dirty="0">
              <a:latin typeface="メイリオ"/>
              <a:ea typeface="メイリオ"/>
            </a:endParaRPr>
          </a:p>
        </p:txBody>
      </p:sp>
      <p:sp>
        <p:nvSpPr>
          <p:cNvPr id="11" name="ホームベース 10"/>
          <p:cNvSpPr/>
          <p:nvPr/>
        </p:nvSpPr>
        <p:spPr>
          <a:xfrm>
            <a:off x="611560" y="2214827"/>
            <a:ext cx="2664296" cy="1790237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「解析結果を送信」</a:t>
            </a: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ページから</a:t>
            </a:r>
            <a:r>
              <a:rPr lang="ja-JP" altLang="en-US" dirty="0" smtClean="0">
                <a:solidFill>
                  <a:schemeClr val="tx1"/>
                </a:solidFill>
              </a:rPr>
              <a:t>予測結果を提出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ホームベース 11"/>
          <p:cNvSpPr/>
          <p:nvPr/>
        </p:nvSpPr>
        <p:spPr>
          <a:xfrm>
            <a:off x="3419872" y="2214827"/>
            <a:ext cx="2664296" cy="1790237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ご自身の環境で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レポート</a:t>
            </a:r>
            <a:r>
              <a:rPr lang="ja-JP" altLang="en-US" dirty="0">
                <a:solidFill>
                  <a:schemeClr val="tx1"/>
                </a:solidFill>
              </a:rPr>
              <a:t>を作成</a:t>
            </a:r>
          </a:p>
        </p:txBody>
      </p:sp>
      <p:sp>
        <p:nvSpPr>
          <p:cNvPr id="13" name="ホームベース 12"/>
          <p:cNvSpPr/>
          <p:nvPr/>
        </p:nvSpPr>
        <p:spPr>
          <a:xfrm>
            <a:off x="6228184" y="2204864"/>
            <a:ext cx="2664296" cy="1790237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「レポートを送信」ボタンから、提出ページに移動し、作成</a:t>
            </a:r>
            <a:r>
              <a:rPr lang="ja-JP" altLang="en-US" dirty="0">
                <a:solidFill>
                  <a:schemeClr val="tx1"/>
                </a:solidFill>
              </a:rPr>
              <a:t>したレポート</a:t>
            </a:r>
            <a:r>
              <a:rPr lang="ja-JP" altLang="en-US" dirty="0" smtClean="0">
                <a:solidFill>
                  <a:schemeClr val="tx1"/>
                </a:solidFill>
              </a:rPr>
              <a:t>を提出</a:t>
            </a:r>
            <a:endParaRPr lang="ja-JP" altLang="en-US" dirty="0">
              <a:solidFill>
                <a:schemeClr val="tx1"/>
              </a:solidFill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4185085"/>
            <a:ext cx="828000" cy="8280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384" y="4220997"/>
            <a:ext cx="828000" cy="8280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391" y="4149081"/>
            <a:ext cx="822641" cy="778039"/>
          </a:xfrm>
          <a:prstGeom prst="rect">
            <a:avLst/>
          </a:prstGeom>
        </p:spPr>
      </p:pic>
      <p:grpSp>
        <p:nvGrpSpPr>
          <p:cNvPr id="20" name="図形グループ 17"/>
          <p:cNvGrpSpPr/>
          <p:nvPr/>
        </p:nvGrpSpPr>
        <p:grpSpPr>
          <a:xfrm>
            <a:off x="3635896" y="4817325"/>
            <a:ext cx="1692069" cy="915932"/>
            <a:chOff x="133700" y="4209088"/>
            <a:chExt cx="1953904" cy="1080000"/>
          </a:xfrm>
        </p:grpSpPr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700" y="4209155"/>
              <a:ext cx="1079867" cy="1079867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1007604" y="4209088"/>
              <a:ext cx="1080000" cy="1080000"/>
            </a:xfrm>
            <a:prstGeom prst="rect">
              <a:avLst/>
            </a:prstGeom>
          </p:spPr>
        </p:pic>
      </p:grpSp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185177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/>
                <a:ea typeface="メイリオ"/>
              </a:rPr>
              <a:t>提出時のご注意</a:t>
            </a:r>
            <a:endParaRPr kumimoji="1" lang="ja-JP" altLang="en-US" dirty="0">
              <a:latin typeface="メイリオ"/>
              <a:ea typeface="メイリオ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7688" y="1628800"/>
            <a:ext cx="8686800" cy="485313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ja-JP" altLang="en-US" sz="2400" dirty="0" smtClean="0">
                <a:latin typeface="メイリオ"/>
                <a:ea typeface="メイリオ"/>
              </a:rPr>
              <a:t>何度提出いただいても構いません。ただし、最後にご提出頂いたファイルが評価対象となります。</a:t>
            </a:r>
          </a:p>
          <a:p>
            <a:pPr>
              <a:spcAft>
                <a:spcPts val="1200"/>
              </a:spcAft>
            </a:pPr>
            <a:r>
              <a:rPr kumimoji="1" lang="ja-JP" altLang="en-US" sz="2400" dirty="0" smtClean="0">
                <a:latin typeface="メイリオ"/>
                <a:ea typeface="メイリオ"/>
              </a:rPr>
              <a:t>投稿可能な</a:t>
            </a:r>
            <a:r>
              <a:rPr lang="ja-JP" altLang="en-US" sz="2400" dirty="0" smtClean="0">
                <a:latin typeface="メイリオ"/>
                <a:ea typeface="メイリオ"/>
              </a:rPr>
              <a:t>ファイルはパワーポイント</a:t>
            </a:r>
            <a:r>
              <a:rPr lang="ja-JP" altLang="en-US" sz="2400" dirty="0" smtClean="0">
                <a:latin typeface="メイリオ"/>
                <a:ea typeface="メイリオ"/>
              </a:rPr>
              <a:t>（</a:t>
            </a:r>
            <a:r>
              <a:rPr lang="en-US" altLang="ja-JP" sz="2400" dirty="0" err="1" smtClean="0">
                <a:latin typeface="メイリオ"/>
                <a:ea typeface="メイリオ"/>
              </a:rPr>
              <a:t>ppt</a:t>
            </a:r>
            <a:r>
              <a:rPr lang="en-US" altLang="ja-JP" sz="2400" dirty="0" smtClean="0">
                <a:latin typeface="メイリオ"/>
                <a:ea typeface="メイリオ"/>
              </a:rPr>
              <a:t>, </a:t>
            </a:r>
            <a:r>
              <a:rPr lang="en-US" altLang="ja-JP" sz="2400" dirty="0" err="1" smtClean="0">
                <a:latin typeface="メイリオ"/>
                <a:ea typeface="メイリオ"/>
              </a:rPr>
              <a:t>pptx</a:t>
            </a:r>
            <a:r>
              <a:rPr lang="ja-JP" altLang="en-US" sz="2400" dirty="0" smtClean="0">
                <a:latin typeface="メイリオ"/>
                <a:ea typeface="メイリオ"/>
              </a:rPr>
              <a:t>）、</a:t>
            </a:r>
            <a:r>
              <a:rPr lang="en-US" altLang="ja-JP" sz="2400" dirty="0" smtClean="0">
                <a:latin typeface="メイリオ"/>
                <a:ea typeface="メイリオ"/>
              </a:rPr>
              <a:t>Keynote</a:t>
            </a:r>
            <a:r>
              <a:rPr lang="ja-JP" altLang="en-US" sz="2400" dirty="0" smtClean="0">
                <a:latin typeface="メイリオ"/>
                <a:ea typeface="メイリオ"/>
              </a:rPr>
              <a:t>（</a:t>
            </a:r>
            <a:r>
              <a:rPr lang="en-US" altLang="ja-JP" sz="2400" dirty="0" smtClean="0">
                <a:latin typeface="メイリオ"/>
                <a:ea typeface="メイリオ"/>
              </a:rPr>
              <a:t>key</a:t>
            </a:r>
            <a:r>
              <a:rPr lang="ja-JP" altLang="en-US" sz="2400" dirty="0" smtClean="0">
                <a:latin typeface="メイリオ"/>
                <a:ea typeface="メイリオ"/>
              </a:rPr>
              <a:t>）、</a:t>
            </a:r>
            <a:r>
              <a:rPr lang="ja-JP" altLang="en-US" sz="2400" dirty="0" smtClean="0">
                <a:latin typeface="メイリオ"/>
                <a:ea typeface="メイリオ"/>
              </a:rPr>
              <a:t>または</a:t>
            </a:r>
            <a:r>
              <a:rPr lang="en-US" altLang="ja-JP" sz="2400" dirty="0" smtClean="0">
                <a:latin typeface="メイリオ"/>
                <a:ea typeface="メイリオ"/>
              </a:rPr>
              <a:t>pdf</a:t>
            </a:r>
            <a:r>
              <a:rPr lang="ja-JP" altLang="en-US" sz="2400" dirty="0" smtClean="0">
                <a:latin typeface="メイリオ"/>
                <a:ea typeface="メイリオ"/>
              </a:rPr>
              <a:t>となります。</a:t>
            </a:r>
          </a:p>
          <a:p>
            <a:pPr>
              <a:spcAft>
                <a:spcPts val="1200"/>
              </a:spcAft>
            </a:pPr>
            <a:r>
              <a:rPr lang="ja-JP" altLang="en-US" sz="2400" dirty="0" smtClean="0">
                <a:latin typeface="メイリオ"/>
                <a:ea typeface="メイリオ"/>
              </a:rPr>
              <a:t>レポート内に本名等の個人情報は記載しないでください。</a:t>
            </a:r>
          </a:p>
          <a:p>
            <a:pPr>
              <a:spcAft>
                <a:spcPts val="1200"/>
              </a:spcAft>
            </a:pPr>
            <a:r>
              <a:rPr kumimoji="1" lang="ja-JP" altLang="en-US" sz="2400" dirty="0" smtClean="0">
                <a:latin typeface="メイリオ"/>
                <a:ea typeface="メイリオ"/>
              </a:rPr>
              <a:t>ページ数は全体（表紙込み）で</a:t>
            </a:r>
            <a:r>
              <a:rPr lang="en-US" altLang="ja-JP" sz="2400" dirty="0" smtClean="0">
                <a:latin typeface="メイリオ"/>
                <a:ea typeface="メイリオ"/>
              </a:rPr>
              <a:t>15</a:t>
            </a:r>
            <a:r>
              <a:rPr kumimoji="1" lang="ja-JP" altLang="en-US" sz="2400" dirty="0" smtClean="0">
                <a:latin typeface="メイリオ"/>
                <a:ea typeface="メイリオ"/>
              </a:rPr>
              <a:t>ページ以内としてください。</a:t>
            </a:r>
          </a:p>
          <a:p>
            <a:pPr>
              <a:spcAft>
                <a:spcPts val="1200"/>
              </a:spcAft>
            </a:pPr>
            <a:r>
              <a:rPr kumimoji="1" lang="ja-JP" altLang="en-US" sz="2400" dirty="0" smtClean="0">
                <a:latin typeface="メイリオ"/>
                <a:ea typeface="メイリオ"/>
              </a:rPr>
              <a:t>ファイル名は以下のように変更して、ご提出ください。</a:t>
            </a:r>
          </a:p>
          <a:p>
            <a:pPr lvl="1">
              <a:spcAft>
                <a:spcPts val="1200"/>
              </a:spcAft>
            </a:pPr>
            <a:r>
              <a:rPr lang="ja-JP" altLang="en-US" sz="2400" dirty="0" smtClean="0">
                <a:latin typeface="メイリオ"/>
                <a:ea typeface="メイリオ"/>
              </a:rPr>
              <a:t>「売上予測部門</a:t>
            </a:r>
            <a:r>
              <a:rPr lang="en-US" altLang="ja-JP" sz="2400" dirty="0" smtClean="0">
                <a:latin typeface="メイリオ"/>
                <a:ea typeface="メイリオ"/>
              </a:rPr>
              <a:t>_</a:t>
            </a:r>
            <a:r>
              <a:rPr lang="ja-JP" altLang="en-US" sz="2400" dirty="0" smtClean="0">
                <a:latin typeface="メイリオ"/>
                <a:ea typeface="メイリオ"/>
              </a:rPr>
              <a:t>（ニックネーム）</a:t>
            </a:r>
            <a:r>
              <a:rPr lang="en-US" altLang="ja-JP" sz="2400" dirty="0" smtClean="0">
                <a:latin typeface="メイリオ"/>
                <a:ea typeface="メイリオ"/>
              </a:rPr>
              <a:t>.</a:t>
            </a:r>
            <a:r>
              <a:rPr lang="ja-JP" altLang="en-US" sz="2400" dirty="0" smtClean="0">
                <a:latin typeface="メイリオ"/>
                <a:ea typeface="メイリオ"/>
              </a:rPr>
              <a:t>（拡張子）」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en-US" altLang="ja-JP" smtClean="0">
                <a:latin typeface="メイリオ"/>
                <a:ea typeface="メイリオ"/>
              </a:rPr>
              <a:t>5</a:t>
            </a:fld>
            <a:endParaRPr kumimoji="1" lang="ja-JP" altLang="en-US" dirty="0"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69409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713355"/>
            <a:ext cx="7772400" cy="1470025"/>
          </a:xfrm>
        </p:spPr>
        <p:txBody>
          <a:bodyPr/>
          <a:lstStyle/>
          <a:p>
            <a:r>
              <a:rPr kumimoji="1" lang="ja-JP" altLang="en-US" dirty="0" smtClean="0">
                <a:latin typeface="メイリオ"/>
                <a:ea typeface="メイリオ"/>
              </a:rPr>
              <a:t>以下、サンプルフォーマット</a:t>
            </a:r>
            <a:endParaRPr kumimoji="1" lang="ja-JP" altLang="en-US" dirty="0">
              <a:latin typeface="メイリオ"/>
              <a:ea typeface="メイリオ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en-US" altLang="ja-JP" smtClean="0">
                <a:latin typeface="メイリオ"/>
                <a:ea typeface="メイリオ"/>
              </a:rPr>
              <a:t>6</a:t>
            </a:fld>
            <a:endParaRPr kumimoji="1" lang="ja-JP" altLang="en-US" dirty="0"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627967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685800" y="1169318"/>
            <a:ext cx="7772400" cy="1683618"/>
          </a:xfrm>
        </p:spPr>
        <p:txBody>
          <a:bodyPr>
            <a:normAutofit fontScale="9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ja-JP" sz="4000" dirty="0" smtClean="0">
                <a:latin typeface="メイリオ"/>
                <a:ea typeface="メイリオ"/>
                <a:cs typeface="メイリオ" panose="020B0604030504040204" pitchFamily="50" charset="-128"/>
              </a:rPr>
              <a:t>The 2</a:t>
            </a:r>
            <a:r>
              <a:rPr lang="en-US" altLang="ja-JP" sz="4000" baseline="30000" dirty="0" smtClean="0">
                <a:latin typeface="メイリオ"/>
                <a:ea typeface="メイリオ"/>
                <a:cs typeface="メイリオ" panose="020B0604030504040204" pitchFamily="50" charset="-128"/>
              </a:rPr>
              <a:t>nd</a:t>
            </a:r>
            <a:r>
              <a:rPr lang="ja-JP" altLang="en-US" sz="4000" dirty="0" smtClean="0">
                <a:latin typeface="メイリオ"/>
                <a:ea typeface="メイリオ"/>
                <a:cs typeface="メイリオ" panose="020B0604030504040204" pitchFamily="50" charset="-128"/>
              </a:rPr>
              <a:t> </a:t>
            </a:r>
            <a:r>
              <a:rPr lang="en-US" altLang="ja-JP" sz="4000" dirty="0" smtClean="0">
                <a:latin typeface="メイリオ"/>
                <a:ea typeface="メイリオ"/>
                <a:cs typeface="メイリオ" panose="020B0604030504040204" pitchFamily="50" charset="-128"/>
              </a:rPr>
              <a:t>Big</a:t>
            </a:r>
            <a:r>
              <a:rPr lang="ja-JP" altLang="en-US" sz="4000" dirty="0" smtClean="0">
                <a:latin typeface="メイリオ"/>
                <a:ea typeface="メイリオ"/>
                <a:cs typeface="メイリオ" panose="020B0604030504040204" pitchFamily="50" charset="-128"/>
              </a:rPr>
              <a:t> </a:t>
            </a:r>
            <a:r>
              <a:rPr lang="en-US" altLang="ja-JP" sz="4000" dirty="0" smtClean="0">
                <a:latin typeface="メイリオ"/>
                <a:ea typeface="メイリオ"/>
                <a:cs typeface="メイリオ" panose="020B0604030504040204" pitchFamily="50" charset="-128"/>
              </a:rPr>
              <a:t>Data</a:t>
            </a:r>
            <a:r>
              <a:rPr lang="ja-JP" altLang="en-US" sz="4000" dirty="0" smtClean="0">
                <a:latin typeface="メイリオ"/>
                <a:ea typeface="メイリオ"/>
                <a:cs typeface="メイリオ" panose="020B0604030504040204" pitchFamily="50" charset="-128"/>
              </a:rPr>
              <a:t> </a:t>
            </a:r>
            <a:r>
              <a:rPr lang="en-US" altLang="ja-JP" sz="4000" dirty="0" smtClean="0">
                <a:latin typeface="メイリオ"/>
                <a:ea typeface="メイリオ"/>
                <a:cs typeface="メイリオ" panose="020B0604030504040204" pitchFamily="50" charset="-128"/>
              </a:rPr>
              <a:t>Analysis</a:t>
            </a:r>
            <a:r>
              <a:rPr lang="ja-JP" altLang="en-US" sz="4000" dirty="0" smtClean="0">
                <a:latin typeface="メイリオ"/>
                <a:ea typeface="メイリオ"/>
                <a:cs typeface="メイリオ" panose="020B0604030504040204" pitchFamily="50" charset="-128"/>
              </a:rPr>
              <a:t> </a:t>
            </a:r>
            <a:r>
              <a:rPr lang="en-US" altLang="ja-JP" sz="4000" dirty="0" smtClean="0">
                <a:latin typeface="メイリオ"/>
                <a:ea typeface="メイリオ"/>
                <a:cs typeface="メイリオ" panose="020B0604030504040204" pitchFamily="50" charset="-128"/>
              </a:rPr>
              <a:t>Contest</a:t>
            </a:r>
            <a:br>
              <a:rPr lang="en-US" altLang="ja-JP" sz="4000" dirty="0" smtClean="0">
                <a:latin typeface="メイリオ"/>
                <a:ea typeface="メイリオ"/>
                <a:cs typeface="メイリオ" panose="020B0604030504040204" pitchFamily="50" charset="-128"/>
              </a:rPr>
            </a:br>
            <a:r>
              <a:rPr lang="ja-JP" altLang="en-US" sz="4000" dirty="0" smtClean="0">
                <a:latin typeface="メイリオ"/>
                <a:ea typeface="メイリオ"/>
                <a:cs typeface="メイリオ" panose="020B0604030504040204" pitchFamily="50" charset="-128"/>
              </a:rPr>
              <a:t>売上予測部門 レポート</a:t>
            </a:r>
            <a:endParaRPr kumimoji="1" lang="ja-JP" altLang="en-US" sz="4000" dirty="0">
              <a:latin typeface="メイリオ"/>
              <a:ea typeface="メイリオ"/>
              <a:cs typeface="メイリオ" panose="020B0604030504040204" pitchFamily="50" charset="-128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en-US" altLang="ja-JP" smtClean="0">
                <a:latin typeface="メイリオ"/>
                <a:ea typeface="メイリオ"/>
              </a:rPr>
              <a:t>7</a:t>
            </a:fld>
            <a:endParaRPr kumimoji="1" lang="ja-JP" altLang="en-US" dirty="0">
              <a:latin typeface="メイリオ"/>
              <a:ea typeface="メイリオ"/>
            </a:endParaRPr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>
          <a:xfrm>
            <a:off x="1361975" y="5132784"/>
            <a:ext cx="6400800" cy="744488"/>
          </a:xfrm>
        </p:spPr>
        <p:txBody>
          <a:bodyPr/>
          <a:lstStyle/>
          <a:p>
            <a:r>
              <a:rPr lang="ja-JP" altLang="en-US" dirty="0">
                <a:latin typeface="メイリオ"/>
                <a:ea typeface="メイリオ"/>
                <a:cs typeface="メイリオ" panose="020B0604030504040204" pitchFamily="50" charset="-128"/>
              </a:rPr>
              <a:t>（ニックネーム）</a:t>
            </a:r>
            <a:endParaRPr kumimoji="1" lang="ja-JP" altLang="en-US" dirty="0">
              <a:latin typeface="メイリオ"/>
              <a:ea typeface="メイリオ"/>
              <a:cs typeface="メイリオ" panose="020B0604030504040204" pitchFamily="50" charset="-128"/>
            </a:endParaRPr>
          </a:p>
        </p:txBody>
      </p:sp>
      <p:sp>
        <p:nvSpPr>
          <p:cNvPr id="5" name="タイトル 3"/>
          <p:cNvSpPr txBox="1">
            <a:spLocks/>
          </p:cNvSpPr>
          <p:nvPr/>
        </p:nvSpPr>
        <p:spPr>
          <a:xfrm>
            <a:off x="683568" y="2969518"/>
            <a:ext cx="7772400" cy="1683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ja-JP" altLang="en-US" sz="5400" dirty="0" smtClean="0">
                <a:latin typeface="メイリオ"/>
                <a:ea typeface="メイリオ"/>
                <a:cs typeface="メイリオ" panose="020B0604030504040204" pitchFamily="50" charset="-128"/>
              </a:rPr>
              <a:t>（タイトル）</a:t>
            </a:r>
            <a:endParaRPr lang="ja-JP" altLang="en-US" sz="5400" dirty="0">
              <a:latin typeface="メイリオ"/>
              <a:ea typeface="メイリオ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864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000"/>
          </a:xfrm>
        </p:spPr>
        <p:txBody>
          <a:bodyPr>
            <a:noAutofit/>
          </a:bodyPr>
          <a:lstStyle/>
          <a:p>
            <a:r>
              <a:rPr lang="ja-JP" altLang="en-US" sz="3600" dirty="0" smtClean="0">
                <a:latin typeface="メイリオ"/>
                <a:ea typeface="メイリオ"/>
              </a:rPr>
              <a:t>データの利用方法</a:t>
            </a:r>
            <a:endParaRPr kumimoji="1" lang="ja-JP" altLang="en-US" sz="3600" dirty="0">
              <a:latin typeface="メイリオ"/>
              <a:ea typeface="メイリオ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en-US" altLang="ja-JP" smtClean="0">
                <a:latin typeface="メイリオ"/>
                <a:ea typeface="メイリオ"/>
              </a:rPr>
              <a:t>8</a:t>
            </a:fld>
            <a:endParaRPr kumimoji="1" lang="ja-JP" altLang="en-US" dirty="0"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55502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ja-JP" altLang="en-US" sz="3600" dirty="0">
                <a:latin typeface="メイリオ"/>
                <a:ea typeface="メイリオ"/>
              </a:rPr>
              <a:t>説明変数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en-US" altLang="ja-JP" smtClean="0">
                <a:latin typeface="メイリオ"/>
                <a:ea typeface="メイリオ"/>
              </a:rPr>
              <a:t>9</a:t>
            </a:fld>
            <a:endParaRPr kumimoji="1" lang="ja-JP" altLang="en-US" dirty="0">
              <a:latin typeface="メイリオ"/>
              <a:ea typeface="メイリオ"/>
            </a:endParaRPr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0920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画面に合わせる (4:3)</PresentationFormat>
  <Paragraphs>57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Office ​​テーマ</vt:lpstr>
      <vt:lpstr>売上予測部門 レポート概要</vt:lpstr>
      <vt:lpstr>レポートについて</vt:lpstr>
      <vt:lpstr>評価について</vt:lpstr>
      <vt:lpstr>レポート作成の流れ</vt:lpstr>
      <vt:lpstr>提出時のご注意</vt:lpstr>
      <vt:lpstr>以下、サンプルフォーマット</vt:lpstr>
      <vt:lpstr>The 2nd Big Data Analysis Contest 売上予測部門 レポート</vt:lpstr>
      <vt:lpstr>データの利用方法</vt:lpstr>
      <vt:lpstr>説明変数</vt:lpstr>
      <vt:lpstr>仮説</vt:lpstr>
      <vt:lpstr>モデリングの解釈</vt:lpstr>
      <vt:lpstr>解釈から導かれる示唆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2016-07-11T03:19:52Z</dcterms:created>
  <dcterms:modified xsi:type="dcterms:W3CDTF">2016-07-11T03:46:44Z</dcterms:modified>
</cp:coreProperties>
</file>