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62" r:id="rId4"/>
    <p:sldId id="265" r:id="rId5"/>
    <p:sldId id="268" r:id="rId6"/>
    <p:sldId id="267" r:id="rId7"/>
    <p:sldId id="272" r:id="rId8"/>
    <p:sldId id="271" r:id="rId9"/>
    <p:sldId id="257" r:id="rId10"/>
    <p:sldId id="260" r:id="rId11"/>
    <p:sldId id="263" r:id="rId1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9AE8-6637-4CA1-888A-3D8484D77452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8BEB-A748-401E-9158-DFFE9D80F1F0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2FE0-E844-490E-90BF-3D9DE6D160CD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AAA4-2534-4EA3-A11B-0B28C483C156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603-5E39-48DD-887F-1B07437AF42F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EB3D-12E9-457C-9258-989B144267C8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5445-274B-41A7-A4BA-19E7020888A0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A844-658C-4685-8164-1D153623922A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2F3-E1CD-4BC1-A183-BB45F1848745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3B77-5A1A-4C0F-8770-F80E54B94F9B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2C15-B94A-44D5-BF72-A27C7533CE75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B8AF-B7D9-448E-B4E4-2D5F3346524C}" type="datetime1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>
            <a:no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 panose="020B0604030504040204" pitchFamily="50" charset="-128"/>
              </a:rPr>
              <a:t>新商品開発部門</a:t>
            </a:r>
            <a:br>
              <a:rPr lang="ja-JP" altLang="en-US" dirty="0" smtClean="0">
                <a:latin typeface="メイリオ"/>
                <a:ea typeface="メイリオ"/>
                <a:cs typeface="メイリオ" panose="020B0604030504040204" pitchFamily="50" charset="-128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 panose="020B0604030504040204" pitchFamily="50" charset="-128"/>
              </a:rPr>
              <a:t>レポート概要</a:t>
            </a:r>
            <a:endParaRPr kumimoji="1" lang="ja-JP" altLang="en-US" dirty="0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1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574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000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>
                <a:latin typeface="メイリオ"/>
                <a:ea typeface="メイリオ"/>
              </a:rPr>
              <a:t>データの解釈</a:t>
            </a:r>
            <a:endParaRPr kumimoji="1" lang="ja-JP" altLang="en-US" sz="3600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10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5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00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>
                <a:latin typeface="メイリオ"/>
                <a:ea typeface="メイリオ"/>
              </a:rPr>
              <a:t>解釈から導かれる示唆</a:t>
            </a:r>
            <a:endParaRPr kumimoji="1" lang="ja-JP" altLang="en-US" sz="3600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11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1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6816" y="274638"/>
            <a:ext cx="8229600" cy="1143000"/>
          </a:xfrm>
        </p:spPr>
        <p:txBody>
          <a:bodyPr/>
          <a:lstStyle/>
          <a:p>
            <a:r>
              <a:rPr lang="ja-JP" altLang="en-US" dirty="0">
                <a:latin typeface="メイリオ"/>
                <a:ea typeface="メイリオ"/>
              </a:rPr>
              <a:t>レポート</a:t>
            </a:r>
            <a:r>
              <a:rPr lang="ja-JP" altLang="en-US" dirty="0" smtClean="0">
                <a:latin typeface="メイリオ"/>
                <a:ea typeface="メイリオ"/>
              </a:rPr>
              <a:t>について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23528" y="1196752"/>
            <a:ext cx="8507288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800" dirty="0">
                <a:solidFill>
                  <a:srgbClr val="FF0000"/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新しい健康菓子（ナチュラルローソン菓子）のアイデア</a:t>
            </a:r>
            <a: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  <a:t>を提示してください。</a:t>
            </a:r>
            <a:b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</a:b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また、アイデアに至った根拠として、データを探索的に解析し、データの示唆する情報を多面的に捉え、売れる商品のパターンを発見</a:t>
            </a:r>
            <a:r>
              <a:rPr lang="ja-JP" altLang="en-US" sz="1800" dirty="0">
                <a:latin typeface="メイリオ"/>
                <a:ea typeface="メイリオ"/>
                <a:cs typeface="メイリオ" panose="020B0604030504040204" pitchFamily="50" charset="-128"/>
              </a:rPr>
              <a:t>し</a:t>
            </a: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、それらを分かりやすく記述・可視化してください。</a:t>
            </a:r>
            <a:endParaRPr lang="en-US" altLang="ja-JP" sz="1800" dirty="0">
              <a:latin typeface="メイリオ"/>
              <a:ea typeface="メイリオ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1800" u="sng" dirty="0" smtClean="0">
              <a:latin typeface="メイリオ"/>
              <a:ea typeface="メイリオ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u="sng" dirty="0" smtClean="0">
                <a:latin typeface="メイリオ"/>
                <a:ea typeface="メイリオ"/>
                <a:cs typeface="メイリオ" panose="020B0604030504040204" pitchFamily="50" charset="-128"/>
              </a:rPr>
              <a:t>■レポートのフォーマット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P1 </a:t>
            </a: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： タイトル、ニックネーム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P2</a:t>
            </a: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 ： 新しい健康菓子（ナチュラルローソン菓子）のアイデア（</a:t>
            </a:r>
            <a:r>
              <a:rPr lang="en-US" altLang="ja-JP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※1</a:t>
            </a:r>
            <a:r>
              <a:rPr lang="ja-JP" altLang="en-US" sz="1800" smtClean="0">
                <a:latin typeface="メイリオ"/>
                <a:ea typeface="メイリオ"/>
                <a:cs typeface="メイリオ" panose="020B0604030504040204" pitchFamily="50" charset="-128"/>
              </a:rPr>
              <a:t>つだけ）</a:t>
            </a:r>
            <a:endParaRPr lang="en-US" altLang="ja-JP" sz="1800" dirty="0">
              <a:latin typeface="メイリオ"/>
              <a:ea typeface="メイリオ"/>
              <a:cs typeface="メイリオ" panose="020B0604030504040204" pitchFamily="50" charset="-128"/>
            </a:endParaRPr>
          </a:p>
          <a:p>
            <a:pPr lvl="1"/>
            <a:r>
              <a:rPr lang="ja-JP" altLang="en-US" sz="1400" dirty="0">
                <a:latin typeface="メイリオ"/>
                <a:ea typeface="メイリオ"/>
                <a:cs typeface="メイリオ" panose="020B0604030504040204" pitchFamily="50" charset="-128"/>
              </a:rPr>
              <a:t>商</a:t>
            </a:r>
            <a:r>
              <a:rPr lang="ja-JP" altLang="en-US" sz="1400" dirty="0" smtClean="0">
                <a:latin typeface="メイリオ"/>
                <a:ea typeface="メイリオ"/>
                <a:cs typeface="メイリオ" panose="020B0604030504040204" pitchFamily="50" charset="-128"/>
              </a:rPr>
              <a:t>品名／</a:t>
            </a:r>
            <a:r>
              <a:rPr lang="ja-JP" altLang="en-US" sz="1400" dirty="0">
                <a:latin typeface="メイリオ"/>
                <a:ea typeface="メイリオ"/>
                <a:cs typeface="メイリオ" panose="020B0604030504040204" pitchFamily="50" charset="-128"/>
              </a:rPr>
              <a:t>基本</a:t>
            </a:r>
            <a:r>
              <a:rPr lang="ja-JP" altLang="en-US" sz="1400" dirty="0" smtClean="0">
                <a:latin typeface="メイリオ"/>
                <a:ea typeface="メイリオ"/>
                <a:cs typeface="メイリオ" panose="020B0604030504040204" pitchFamily="50" charset="-128"/>
              </a:rPr>
              <a:t>テーマ／アピールポイント／原材料／（商品イメージ）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ja-JP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P3</a:t>
            </a: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以降 ： データ分析に基づく、新提案のアイデアに至った根拠</a:t>
            </a:r>
            <a:r>
              <a:rPr lang="ja-JP" altLang="en-US" sz="1400" dirty="0" smtClean="0">
                <a:latin typeface="メイリオ"/>
                <a:ea typeface="メイリオ"/>
                <a:cs typeface="メイリオ" panose="020B0604030504040204" pitchFamily="50" charset="-128"/>
              </a:rPr>
              <a:t>（体裁は自由。ただし以下ポイントは抑えてください）</a:t>
            </a:r>
            <a:endParaRPr lang="ja-JP" altLang="en-US" sz="1600" dirty="0" smtClean="0">
              <a:latin typeface="メイリオ"/>
              <a:ea typeface="メイリオ"/>
              <a:cs typeface="メイリオ" panose="020B0604030504040204" pitchFamily="50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データ利用方法</a:t>
            </a:r>
          </a:p>
          <a:p>
            <a:pPr marL="914400" lvl="2" indent="0">
              <a:buNone/>
            </a:pP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提供／外部データをどのように加工して使ったか？</a:t>
            </a:r>
            <a:endParaRPr kumimoji="1" lang="ja-JP" altLang="en-US" sz="1400" dirty="0" smtClean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 panose="020B0604030504040204" pitchFamily="50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データの解釈</a:t>
            </a:r>
          </a:p>
          <a:p>
            <a:pPr marL="914400" lvl="2" indent="0">
              <a:buNone/>
            </a:pP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どのように分析し、解釈したか？</a:t>
            </a:r>
          </a:p>
          <a:p>
            <a:pPr marL="914400" lvl="2" indent="0">
              <a:buNone/>
            </a:pPr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売れる要因として、どのような意味のあるパターンを発見したか？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解釈</a:t>
            </a:r>
            <a:r>
              <a:rPr kumimoji="1" lang="ja-JP" altLang="en-US" sz="1800" dirty="0" smtClean="0">
                <a:latin typeface="メイリオ"/>
                <a:ea typeface="メイリオ"/>
                <a:cs typeface="メイリオ" panose="020B0604030504040204" pitchFamily="50" charset="-128"/>
              </a:rPr>
              <a:t>から導かれる示唆</a:t>
            </a:r>
          </a:p>
          <a:p>
            <a:pPr marL="857250" lvl="2" indent="0">
              <a:buNone/>
            </a:pP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 panose="020B0604030504040204" pitchFamily="50" charset="-128"/>
              </a:rPr>
              <a:t>得られた解釈からどのようなことがいえるか？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2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516216" y="332656"/>
            <a:ext cx="1080120" cy="913512"/>
            <a:chOff x="6959315" y="2696225"/>
            <a:chExt cx="899969" cy="804783"/>
          </a:xfrm>
        </p:grpSpPr>
        <p:pic>
          <p:nvPicPr>
            <p:cNvPr id="10" name="Picture 2" descr="電球 イラスト 画像 フリ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696225"/>
              <a:ext cx="478972" cy="47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315" y="2815574"/>
              <a:ext cx="685434" cy="685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824" y="27463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メイリオ"/>
                <a:ea typeface="メイリオ"/>
              </a:rPr>
              <a:t>評価について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kumimoji="1" lang="ja-JP" altLang="en-US" sz="3000" dirty="0" smtClean="0">
                <a:latin typeface="メイリオ"/>
                <a:ea typeface="メイリオ"/>
              </a:rPr>
              <a:t>以下の軸で評価します。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>
                <a:latin typeface="メイリオ"/>
                <a:ea typeface="メイリオ"/>
              </a:rPr>
              <a:t>一貫性</a:t>
            </a:r>
          </a:p>
          <a:p>
            <a:pPr marL="914400" lvl="2" indent="0">
              <a:buNone/>
            </a:pP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</a:rPr>
              <a:t>ストーリーが論理的であり、可視化や定量化が工夫され、分かり易いか。</a:t>
            </a:r>
          </a:p>
          <a:p>
            <a:pPr lvl="2"/>
            <a:endParaRPr kumimoji="1" lang="ja-JP" altLang="en-US" dirty="0" smtClean="0">
              <a:latin typeface="メイリオ"/>
              <a:ea typeface="メイリオ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>
                <a:latin typeface="メイリオ"/>
                <a:ea typeface="メイリオ"/>
              </a:rPr>
              <a:t>納得性</a:t>
            </a:r>
          </a:p>
          <a:p>
            <a:pPr marL="914400" lvl="2" indent="0">
              <a:buNone/>
            </a:pP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</a:rPr>
              <a:t>データの解釈や、得られる示唆の根拠が明確で、納得性があるか。</a:t>
            </a:r>
          </a:p>
          <a:p>
            <a:pPr lvl="2"/>
            <a:endParaRPr lang="ja-JP" altLang="en-US" dirty="0" smtClean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>
                <a:latin typeface="メイリオ"/>
                <a:ea typeface="メイリオ"/>
              </a:rPr>
              <a:t>発想力</a:t>
            </a:r>
          </a:p>
          <a:p>
            <a:pPr marL="914400" lvl="2" indent="0">
              <a:buNone/>
            </a:pP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</a:rPr>
              <a:t>提案した新商品が魅力的か。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92" y="332656"/>
            <a:ext cx="936104" cy="936104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3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067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/>
                <a:ea typeface="メイリオ"/>
              </a:rPr>
              <a:t>レポート作成の流れ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4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576000" y="2162990"/>
            <a:ext cx="3996000" cy="17902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ご自身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環境でレポート</a:t>
            </a:r>
            <a:r>
              <a:rPr lang="ja-JP" altLang="en-US" dirty="0">
                <a:solidFill>
                  <a:schemeClr val="tx1"/>
                </a:solidFill>
              </a:rPr>
              <a:t>を作成</a:t>
            </a:r>
          </a:p>
        </p:txBody>
      </p:sp>
      <p:sp>
        <p:nvSpPr>
          <p:cNvPr id="7" name="ホームベース 6"/>
          <p:cNvSpPr/>
          <p:nvPr/>
        </p:nvSpPr>
        <p:spPr>
          <a:xfrm>
            <a:off x="4644008" y="2153027"/>
            <a:ext cx="3996000" cy="17902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「レポートを送信」ボタンから、提出ページに移動し、作成</a:t>
            </a:r>
            <a:r>
              <a:rPr lang="ja-JP" altLang="en-US" dirty="0">
                <a:solidFill>
                  <a:schemeClr val="tx1"/>
                </a:solidFill>
              </a:rPr>
              <a:t>したレポート</a:t>
            </a:r>
            <a:r>
              <a:rPr lang="ja-JP" altLang="en-US" dirty="0" smtClean="0">
                <a:solidFill>
                  <a:schemeClr val="tx1"/>
                </a:solidFill>
              </a:rPr>
              <a:t>を提出</a:t>
            </a:r>
            <a:endParaRPr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1" name="図形グループ 30"/>
          <p:cNvGrpSpPr/>
          <p:nvPr/>
        </p:nvGrpSpPr>
        <p:grpSpPr>
          <a:xfrm>
            <a:off x="5652120" y="4133248"/>
            <a:ext cx="1368152" cy="863912"/>
            <a:chOff x="2555776" y="2578665"/>
            <a:chExt cx="1368152" cy="863912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776" y="2578665"/>
              <a:ext cx="828000" cy="8280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5928" y="2614577"/>
              <a:ext cx="828000" cy="828000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1619672" y="4092384"/>
            <a:ext cx="1080120" cy="913512"/>
            <a:chOff x="6959315" y="2696225"/>
            <a:chExt cx="899969" cy="804783"/>
          </a:xfrm>
        </p:grpSpPr>
        <p:pic>
          <p:nvPicPr>
            <p:cNvPr id="21" name="Picture 2" descr="電球 イラスト 画像 フリ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696225"/>
              <a:ext cx="478972" cy="47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315" y="2815574"/>
              <a:ext cx="685434" cy="685434"/>
            </a:xfrm>
            <a:prstGeom prst="rect">
              <a:avLst/>
            </a:prstGeom>
          </p:spPr>
        </p:pic>
      </p:grpSp>
      <p:grpSp>
        <p:nvGrpSpPr>
          <p:cNvPr id="24" name="図形グループ 17"/>
          <p:cNvGrpSpPr/>
          <p:nvPr/>
        </p:nvGrpSpPr>
        <p:grpSpPr>
          <a:xfrm>
            <a:off x="1218177" y="4889332"/>
            <a:ext cx="1692069" cy="915932"/>
            <a:chOff x="133700" y="4209088"/>
            <a:chExt cx="1953904" cy="1080000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700" y="4209155"/>
              <a:ext cx="1079867" cy="1079867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007604" y="4209088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/>
                <a:ea typeface="メイリオ"/>
              </a:rPr>
              <a:t>提出時のご注意</a:t>
            </a:r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7688" y="1628800"/>
            <a:ext cx="8686800" cy="48531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ja-JP" altLang="en-US" sz="2400" dirty="0" smtClean="0">
                <a:latin typeface="メイリオ"/>
                <a:ea typeface="メイリオ"/>
              </a:rPr>
              <a:t>何度提出いただいても構いません。ただし、最後にご提出頂いたファイルが評価対象となります。</a:t>
            </a:r>
          </a:p>
          <a:p>
            <a:pPr>
              <a:spcAft>
                <a:spcPts val="1200"/>
              </a:spcAft>
            </a:pPr>
            <a:r>
              <a:rPr kumimoji="1" lang="ja-JP" altLang="en-US" sz="2400" dirty="0" smtClean="0">
                <a:latin typeface="メイリオ"/>
                <a:ea typeface="メイリオ"/>
              </a:rPr>
              <a:t>投稿可能な</a:t>
            </a:r>
            <a:r>
              <a:rPr lang="ja-JP" altLang="en-US" sz="2400" dirty="0" smtClean="0">
                <a:latin typeface="メイリオ"/>
                <a:ea typeface="メイリオ"/>
              </a:rPr>
              <a:t>ファイルはパワーポイント</a:t>
            </a:r>
            <a:r>
              <a:rPr lang="ja-JP" altLang="en-US" sz="2400" dirty="0" smtClean="0">
                <a:latin typeface="メイリオ"/>
                <a:ea typeface="メイリオ"/>
              </a:rPr>
              <a:t>（</a:t>
            </a:r>
            <a:r>
              <a:rPr lang="en-US" altLang="ja-JP" sz="2400" dirty="0" err="1" smtClean="0">
                <a:latin typeface="メイリオ"/>
                <a:ea typeface="メイリオ"/>
              </a:rPr>
              <a:t>ppt</a:t>
            </a:r>
            <a:r>
              <a:rPr lang="en-US" altLang="ja-JP" sz="2400" dirty="0" smtClean="0">
                <a:latin typeface="メイリオ"/>
                <a:ea typeface="メイリオ"/>
              </a:rPr>
              <a:t>, </a:t>
            </a:r>
            <a:r>
              <a:rPr lang="en-US" altLang="ja-JP" sz="2400" dirty="0" err="1" smtClean="0">
                <a:latin typeface="メイリオ"/>
                <a:ea typeface="メイリオ"/>
              </a:rPr>
              <a:t>pptx</a:t>
            </a:r>
            <a:r>
              <a:rPr lang="ja-JP" altLang="en-US" sz="2400" dirty="0" smtClean="0">
                <a:latin typeface="メイリオ"/>
                <a:ea typeface="メイリオ"/>
              </a:rPr>
              <a:t>）、</a:t>
            </a:r>
            <a:r>
              <a:rPr lang="en-US" altLang="ja-JP" sz="2400" dirty="0" smtClean="0">
                <a:latin typeface="メイリオ"/>
                <a:ea typeface="メイリオ"/>
              </a:rPr>
              <a:t>Keynote</a:t>
            </a:r>
            <a:r>
              <a:rPr lang="ja-JP" altLang="en-US" sz="2400" dirty="0" smtClean="0">
                <a:latin typeface="メイリオ"/>
                <a:ea typeface="メイリオ"/>
              </a:rPr>
              <a:t>（</a:t>
            </a:r>
            <a:r>
              <a:rPr lang="en-US" altLang="ja-JP" sz="2400" dirty="0" smtClean="0">
                <a:latin typeface="メイリオ"/>
                <a:ea typeface="メイリオ"/>
              </a:rPr>
              <a:t>key</a:t>
            </a:r>
            <a:r>
              <a:rPr lang="ja-JP" altLang="en-US" sz="2400" dirty="0" smtClean="0">
                <a:latin typeface="メイリオ"/>
                <a:ea typeface="メイリオ"/>
              </a:rPr>
              <a:t>）、</a:t>
            </a:r>
            <a:r>
              <a:rPr lang="ja-JP" altLang="en-US" sz="2400" dirty="0" smtClean="0">
                <a:latin typeface="メイリオ"/>
                <a:ea typeface="メイリオ"/>
              </a:rPr>
              <a:t>または</a:t>
            </a:r>
            <a:r>
              <a:rPr lang="en-US" altLang="ja-JP" sz="2400" dirty="0" smtClean="0">
                <a:latin typeface="メイリオ"/>
                <a:ea typeface="メイリオ"/>
              </a:rPr>
              <a:t>pdf</a:t>
            </a:r>
            <a:r>
              <a:rPr lang="ja-JP" altLang="en-US" sz="2400" dirty="0" smtClean="0">
                <a:latin typeface="メイリオ"/>
                <a:ea typeface="メイリオ"/>
              </a:rPr>
              <a:t>となります。</a:t>
            </a:r>
          </a:p>
          <a:p>
            <a:pPr>
              <a:spcAft>
                <a:spcPts val="1200"/>
              </a:spcAft>
            </a:pPr>
            <a:r>
              <a:rPr lang="ja-JP" altLang="en-US" sz="2400" dirty="0" smtClean="0">
                <a:latin typeface="メイリオ"/>
                <a:ea typeface="メイリオ"/>
              </a:rPr>
              <a:t>レポート内に本名等の個人情報は記載しないでください。</a:t>
            </a:r>
          </a:p>
          <a:p>
            <a:pPr>
              <a:spcAft>
                <a:spcPts val="1200"/>
              </a:spcAft>
            </a:pPr>
            <a:r>
              <a:rPr lang="ja-JP" altLang="en-US" sz="2400" dirty="0" smtClean="0">
                <a:latin typeface="メイリオ"/>
                <a:ea typeface="メイリオ"/>
              </a:rPr>
              <a:t>ページ数は全体（表紙込み）で</a:t>
            </a:r>
            <a:r>
              <a:rPr lang="en-US" altLang="ja-JP" sz="2400" dirty="0" smtClean="0">
                <a:latin typeface="メイリオ"/>
                <a:ea typeface="メイリオ"/>
              </a:rPr>
              <a:t>10</a:t>
            </a:r>
            <a:r>
              <a:rPr lang="ja-JP" altLang="en-US" sz="2400" dirty="0" smtClean="0">
                <a:latin typeface="メイリオ"/>
                <a:ea typeface="メイリオ"/>
              </a:rPr>
              <a:t>ページ以内としてください。</a:t>
            </a:r>
          </a:p>
          <a:p>
            <a:pPr>
              <a:spcAft>
                <a:spcPts val="1200"/>
              </a:spcAft>
            </a:pPr>
            <a:r>
              <a:rPr kumimoji="1" lang="ja-JP" altLang="en-US" sz="2400" dirty="0" smtClean="0">
                <a:latin typeface="メイリオ"/>
                <a:ea typeface="メイリオ"/>
              </a:rPr>
              <a:t>ファイル名は以下のように変更して、ご提出ください。</a:t>
            </a:r>
          </a:p>
          <a:p>
            <a:pPr lvl="1">
              <a:spcAft>
                <a:spcPts val="1200"/>
              </a:spcAft>
            </a:pPr>
            <a:r>
              <a:rPr lang="ja-JP" altLang="en-US" sz="2400" dirty="0" smtClean="0">
                <a:latin typeface="メイリオ"/>
                <a:ea typeface="メイリオ"/>
              </a:rPr>
              <a:t>「新商品開発部門</a:t>
            </a:r>
            <a:r>
              <a:rPr lang="en-US" altLang="ja-JP" sz="2400" dirty="0" smtClean="0">
                <a:latin typeface="メイリオ"/>
                <a:ea typeface="メイリオ"/>
              </a:rPr>
              <a:t>_</a:t>
            </a:r>
            <a:r>
              <a:rPr lang="ja-JP" altLang="en-US" sz="2400" dirty="0" smtClean="0">
                <a:latin typeface="メイリオ"/>
                <a:ea typeface="メイリオ"/>
              </a:rPr>
              <a:t>（ニックネーム）</a:t>
            </a:r>
            <a:r>
              <a:rPr lang="en-US" altLang="ja-JP" sz="2400" dirty="0" smtClean="0">
                <a:latin typeface="メイリオ"/>
                <a:ea typeface="メイリオ"/>
              </a:rPr>
              <a:t>.</a:t>
            </a:r>
            <a:r>
              <a:rPr lang="ja-JP" altLang="en-US" sz="2400" dirty="0" smtClean="0">
                <a:latin typeface="メイリオ"/>
                <a:ea typeface="メイリオ"/>
              </a:rPr>
              <a:t>（拡張子）」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5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940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6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85800" y="27133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>
                <a:latin typeface="メイリオ"/>
                <a:ea typeface="メイリオ"/>
              </a:rPr>
              <a:t>以下、サンプルフォーマット</a:t>
            </a:r>
            <a:endParaRPr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6279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1169318"/>
            <a:ext cx="7772400" cy="1683618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The 2</a:t>
            </a:r>
            <a:r>
              <a:rPr lang="en-US" altLang="ja-JP" sz="4000" baseline="30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nd</a:t>
            </a: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 </a:t>
            </a: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Big</a:t>
            </a: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 </a:t>
            </a: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Data</a:t>
            </a: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 </a:t>
            </a: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Analysis</a:t>
            </a: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 </a:t>
            </a:r>
            <a: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Contest</a:t>
            </a:r>
            <a:br>
              <a:rPr lang="en-US" altLang="ja-JP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</a:br>
            <a:r>
              <a:rPr lang="ja-JP" altLang="en-US" sz="4000" dirty="0" smtClean="0">
                <a:latin typeface="メイリオ"/>
                <a:ea typeface="メイリオ"/>
                <a:cs typeface="メイリオ" panose="020B0604030504040204" pitchFamily="50" charset="-128"/>
              </a:rPr>
              <a:t>新商品開発部門 レポート</a:t>
            </a:r>
            <a:endParaRPr kumimoji="1" lang="ja-JP" altLang="en-US" sz="4000" dirty="0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7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1361975" y="5132784"/>
            <a:ext cx="6400800" cy="744488"/>
          </a:xfrm>
        </p:spPr>
        <p:txBody>
          <a:bodyPr/>
          <a:lstStyle/>
          <a:p>
            <a:r>
              <a:rPr lang="ja-JP" altLang="en-US" dirty="0">
                <a:latin typeface="メイリオ"/>
                <a:ea typeface="メイリオ"/>
                <a:cs typeface="メイリオ" panose="020B0604030504040204" pitchFamily="50" charset="-128"/>
              </a:rPr>
              <a:t>（ニックネーム）</a:t>
            </a:r>
            <a:endParaRPr kumimoji="1" lang="ja-JP" altLang="en-US" dirty="0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sp>
        <p:nvSpPr>
          <p:cNvPr id="5" name="タイトル 3"/>
          <p:cNvSpPr txBox="1">
            <a:spLocks/>
          </p:cNvSpPr>
          <p:nvPr/>
        </p:nvSpPr>
        <p:spPr>
          <a:xfrm>
            <a:off x="683568" y="2969518"/>
            <a:ext cx="7772400" cy="168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ja-JP" altLang="en-US" sz="5400" dirty="0" smtClean="0">
                <a:latin typeface="メイリオ"/>
                <a:ea typeface="メイリオ"/>
                <a:cs typeface="メイリオ" panose="020B0604030504040204" pitchFamily="50" charset="-128"/>
              </a:rPr>
              <a:t>（タイトル）</a:t>
            </a:r>
            <a:endParaRPr lang="ja-JP" altLang="en-US" sz="5400" dirty="0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9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メイリオ"/>
                <a:ea typeface="メイリオ"/>
                <a:cs typeface="メイリオ" panose="020B0604030504040204" pitchFamily="50" charset="-128"/>
              </a:rPr>
              <a:t>新しい健康</a:t>
            </a:r>
            <a:r>
              <a:rPr lang="ja-JP" altLang="en-US" sz="3600" dirty="0" smtClean="0">
                <a:latin typeface="メイリオ"/>
                <a:ea typeface="メイリオ"/>
                <a:cs typeface="メイリオ" panose="020B0604030504040204" pitchFamily="50" charset="-128"/>
              </a:rPr>
              <a:t>菓子の</a:t>
            </a:r>
            <a:r>
              <a:rPr lang="ja-JP" altLang="en-US" sz="3600" dirty="0">
                <a:latin typeface="メイリオ"/>
                <a:ea typeface="メイリオ"/>
                <a:cs typeface="メイリオ" panose="020B0604030504040204" pitchFamily="50" charset="-128"/>
              </a:rPr>
              <a:t>アイデア</a:t>
            </a:r>
            <a:endParaRPr kumimoji="1" lang="ja-JP" altLang="en-US" sz="3600" dirty="0">
              <a:latin typeface="メイリオ"/>
              <a:ea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8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49204"/>
              </p:ext>
            </p:extLst>
          </p:nvPr>
        </p:nvGraphicFramePr>
        <p:xfrm>
          <a:off x="251520" y="3501008"/>
          <a:ext cx="8640960" cy="28586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1756"/>
                <a:gridCol w="704920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商品名</a:t>
                      </a:r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4395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基本テーマ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ja-JP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例）○○不使用、○○控えめ、低○○、等</a:t>
                      </a:r>
                      <a:endParaRPr lang="ja-JP" alt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10445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アピール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ポイント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94248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原料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>
          <a:xfrm>
            <a:off x="1034181" y="1121336"/>
            <a:ext cx="7056784" cy="2160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/>
                <a:ea typeface="メイリオ"/>
              </a:rPr>
              <a:t>商品イメージ（</a:t>
            </a:r>
            <a:r>
              <a:rPr lang="en-US" altLang="ja-JP" dirty="0">
                <a:solidFill>
                  <a:schemeClr val="tx1"/>
                </a:solidFill>
                <a:latin typeface="メイリオ"/>
                <a:ea typeface="メイリオ"/>
              </a:rPr>
              <a:t>※</a:t>
            </a:r>
            <a:r>
              <a:rPr lang="ja-JP" altLang="en-US" dirty="0">
                <a:solidFill>
                  <a:schemeClr val="tx1"/>
                </a:solidFill>
                <a:latin typeface="メイリオ"/>
                <a:ea typeface="メイリオ"/>
              </a:rPr>
              <a:t>できれば写真やイラストで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</a:rPr>
              <a:t>）</a:t>
            </a:r>
            <a:endParaRPr lang="ja-JP" altLang="en-US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467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000"/>
          </a:xfrm>
        </p:spPr>
        <p:txBody>
          <a:bodyPr>
            <a:noAutofit/>
          </a:bodyPr>
          <a:lstStyle/>
          <a:p>
            <a:r>
              <a:rPr lang="ja-JP" altLang="en-US" sz="3600" dirty="0" smtClean="0">
                <a:latin typeface="メイリオ"/>
                <a:ea typeface="メイリオ"/>
              </a:rPr>
              <a:t>データの利用方法</a:t>
            </a:r>
            <a:endParaRPr kumimoji="1" lang="ja-JP" altLang="en-US" sz="3600" dirty="0">
              <a:latin typeface="メイリオ"/>
              <a:ea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en-US" altLang="ja-JP" smtClean="0">
                <a:latin typeface="メイリオ"/>
                <a:ea typeface="メイリオ"/>
              </a:rPr>
              <a:t>9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231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画面に合わせる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新商品開発部門 レポート概要</vt:lpstr>
      <vt:lpstr>レポートについて</vt:lpstr>
      <vt:lpstr>評価について</vt:lpstr>
      <vt:lpstr>レポート作成の流れ</vt:lpstr>
      <vt:lpstr>提出時のご注意</vt:lpstr>
      <vt:lpstr>PowerPoint プレゼンテーション</vt:lpstr>
      <vt:lpstr>The 2nd Big Data Analysis Contest 新商品開発部門 レポート</vt:lpstr>
      <vt:lpstr>新しい健康菓子のアイデア</vt:lpstr>
      <vt:lpstr>データの利用方法</vt:lpstr>
      <vt:lpstr>データの解釈</vt:lpstr>
      <vt:lpstr>解釈から導かれる示唆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2016-07-11T03:21:22Z</dcterms:created>
  <dcterms:modified xsi:type="dcterms:W3CDTF">2016-07-11T03:46:41Z</dcterms:modified>
</cp:coreProperties>
</file>