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3" r:id="rId2"/>
  </p:sldMasterIdLst>
  <p:notesMasterIdLst>
    <p:notesMasterId r:id="rId21"/>
  </p:notesMasterIdLst>
  <p:sldIdLst>
    <p:sldId id="865" r:id="rId3"/>
    <p:sldId id="1170" r:id="rId4"/>
    <p:sldId id="1172" r:id="rId5"/>
    <p:sldId id="1173" r:id="rId6"/>
    <p:sldId id="1174" r:id="rId7"/>
    <p:sldId id="1144" r:id="rId8"/>
    <p:sldId id="1175" r:id="rId9"/>
    <p:sldId id="1151" r:id="rId10"/>
    <p:sldId id="1176" r:id="rId11"/>
    <p:sldId id="1177" r:id="rId12"/>
    <p:sldId id="1179" r:id="rId13"/>
    <p:sldId id="1180" r:id="rId14"/>
    <p:sldId id="1181" r:id="rId15"/>
    <p:sldId id="1182" r:id="rId16"/>
    <p:sldId id="1183" r:id="rId17"/>
    <p:sldId id="1184" r:id="rId18"/>
    <p:sldId id="1185" r:id="rId19"/>
    <p:sldId id="1186" r:id="rId20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56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orient="horz" pos="527" userDrawn="1">
          <p15:clr>
            <a:srgbClr val="A4A3A4"/>
          </p15:clr>
        </p15:guide>
        <p15:guide id="4" orient="horz" pos="754" userDrawn="1">
          <p15:clr>
            <a:srgbClr val="A4A3A4"/>
          </p15:clr>
        </p15:guide>
        <p15:guide id="5" orient="horz" pos="845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211" userDrawn="1">
          <p15:clr>
            <a:srgbClr val="A4A3A4"/>
          </p15:clr>
        </p15:guide>
        <p15:guide id="8" pos="7469" userDrawn="1">
          <p15:clr>
            <a:srgbClr val="A4A3A4"/>
          </p15:clr>
        </p15:guide>
        <p15:guide id="9" pos="453" userDrawn="1">
          <p15:clr>
            <a:srgbClr val="A4A3A4"/>
          </p15:clr>
        </p15:guide>
        <p15:guide id="10" pos="695" userDrawn="1">
          <p15:clr>
            <a:srgbClr val="A4A3A4"/>
          </p15:clr>
        </p15:guide>
        <p15:guide id="11" pos="7242" userDrawn="1">
          <p15:clr>
            <a:srgbClr val="A4A3A4"/>
          </p15:clr>
        </p15:guide>
        <p15:guide id="12" pos="660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CC99FF"/>
    <a:srgbClr val="9966FF"/>
    <a:srgbClr val="CC66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88507" autoAdjust="0"/>
  </p:normalViewPr>
  <p:slideViewPr>
    <p:cSldViewPr>
      <p:cViewPr varScale="1">
        <p:scale>
          <a:sx n="87" d="100"/>
          <a:sy n="87" d="100"/>
        </p:scale>
        <p:origin x="240" y="96"/>
      </p:cViewPr>
      <p:guideLst>
        <p:guide orient="horz" pos="4156"/>
        <p:guide orient="horz" pos="2160"/>
        <p:guide orient="horz" pos="527"/>
        <p:guide orient="horz" pos="754"/>
        <p:guide orient="horz" pos="845"/>
        <p:guide pos="3840"/>
        <p:guide pos="211"/>
        <p:guide pos="7469"/>
        <p:guide pos="453"/>
        <p:guide pos="695"/>
        <p:guide pos="7242"/>
        <p:guide pos="6607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4" d="100"/>
          <a:sy n="64" d="100"/>
        </p:scale>
        <p:origin x="-3786" y="-12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6A921-D76F-45DB-9C69-BAEEC3CD95F9}" type="datetimeFigureOut">
              <a:rPr lang="ko-KR" altLang="en-US" smtClean="0"/>
              <a:pPr/>
              <a:t>2017-06-05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B4FAE-A0D7-47E6-A160-B8703C48C4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995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B4FAE-A0D7-47E6-A160-B8703C48C43F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086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6249987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624998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35360" y="260648"/>
            <a:ext cx="11521280" cy="316835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9403" y="476673"/>
            <a:ext cx="10753195" cy="2736303"/>
          </a:xfrm>
        </p:spPr>
        <p:txBody>
          <a:bodyPr>
            <a:normAutofit/>
          </a:bodyPr>
          <a:lstStyle>
            <a:lvl1pPr algn="ctr"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9582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35360" y="260648"/>
            <a:ext cx="11521280" cy="8640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5360" y="260648"/>
            <a:ext cx="11521280" cy="864096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1268760"/>
            <a:ext cx="11521280" cy="482453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80168-C206-4274-A26D-98B287B63FFF}" type="datetime1">
              <a:rPr lang="ko-KR" altLang="en-US" smtClean="0"/>
              <a:t>2017-06-05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571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35360" y="260648"/>
            <a:ext cx="11521280" cy="316835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35360" y="3573016"/>
            <a:ext cx="11521280" cy="2520280"/>
          </a:xfrm>
        </p:spPr>
        <p:txBody>
          <a:bodyPr anchor="t"/>
          <a:lstStyle>
            <a:lvl1pPr marL="342900" indent="-342900">
              <a:buClr>
                <a:schemeClr val="accent3"/>
              </a:buClr>
              <a:buFont typeface="Wingdings" pitchFamily="2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7382" y="404664"/>
            <a:ext cx="11137237" cy="2880320"/>
          </a:xfrm>
        </p:spPr>
        <p:txBody>
          <a:bodyPr anchor="b"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9109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35360" y="260648"/>
            <a:ext cx="11521280" cy="8640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5360" y="260648"/>
            <a:ext cx="11521280" cy="864000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35360" y="1268760"/>
            <a:ext cx="5659040" cy="48574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68760"/>
            <a:ext cx="5659040" cy="48574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105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335360" y="260648"/>
            <a:ext cx="11521280" cy="8640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5360" y="260648"/>
            <a:ext cx="11521280" cy="864000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35360" y="1268760"/>
            <a:ext cx="566115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35360" y="1916833"/>
            <a:ext cx="5661157" cy="42093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268760"/>
            <a:ext cx="566327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1916833"/>
            <a:ext cx="5663273" cy="42093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2017-06-05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598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35360" y="260648"/>
            <a:ext cx="11521280" cy="8640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5360" y="260648"/>
            <a:ext cx="11521280" cy="864000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2017-06-05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570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2017-06-05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55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34434" y="765175"/>
            <a:ext cx="5659967" cy="5759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1" y="765175"/>
            <a:ext cx="5659967" cy="5759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7" descr="내지블루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6889" name="Rectangle 9"/>
          <p:cNvSpPr>
            <a:spLocks noChangeArrowheads="1"/>
          </p:cNvSpPr>
          <p:nvPr userDrawn="1"/>
        </p:nvSpPr>
        <p:spPr bwMode="auto">
          <a:xfrm>
            <a:off x="0" y="6656388"/>
            <a:ext cx="1219200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046" tIns="45523" rIns="91046" bIns="45523" anchor="b"/>
          <a:lstStyle/>
          <a:p>
            <a:pPr algn="ctr" defTabSz="9080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3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 </a:t>
            </a:r>
            <a:fld id="{E79128BA-B186-493D-91B6-3F316998F58B}" type="slidenum">
              <a:rPr kumimoji="1" lang="en-US" altLang="ko-KR" sz="13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pPr algn="ctr" defTabSz="90805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sz="13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06893" name="Rectangle 13"/>
          <p:cNvSpPr>
            <a:spLocks noChangeArrowheads="1"/>
          </p:cNvSpPr>
          <p:nvPr userDrawn="1"/>
        </p:nvSpPr>
        <p:spPr bwMode="auto">
          <a:xfrm>
            <a:off x="389467" y="334963"/>
            <a:ext cx="2355851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l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2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Section 06</a:t>
            </a:r>
          </a:p>
        </p:txBody>
      </p:sp>
      <p:grpSp>
        <p:nvGrpSpPr>
          <p:cNvPr id="2" name="Group 15"/>
          <p:cNvGrpSpPr>
            <a:grpSpLocks/>
          </p:cNvGrpSpPr>
          <p:nvPr userDrawn="1"/>
        </p:nvGrpSpPr>
        <p:grpSpPr bwMode="auto">
          <a:xfrm>
            <a:off x="9072034" y="361950"/>
            <a:ext cx="2933700" cy="374650"/>
            <a:chOff x="4286" y="228"/>
            <a:chExt cx="1386" cy="236"/>
          </a:xfrm>
        </p:grpSpPr>
        <p:pic>
          <p:nvPicPr>
            <p:cNvPr id="7176" name="Picture 16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4286" y="228"/>
              <a:ext cx="1386" cy="2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506897" name="Text Box 17"/>
            <p:cNvSpPr txBox="1">
              <a:spLocks noChangeArrowheads="1"/>
            </p:cNvSpPr>
            <p:nvPr userDrawn="1"/>
          </p:nvSpPr>
          <p:spPr bwMode="auto">
            <a:xfrm>
              <a:off x="4302" y="252"/>
              <a:ext cx="126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rIns="0">
              <a:spAutoFit/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sz="160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IT CookBook</a:t>
              </a:r>
            </a:p>
          </p:txBody>
        </p:sp>
      </p:grpSp>
      <p:sp>
        <p:nvSpPr>
          <p:cNvPr id="7174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434" y="765175"/>
            <a:ext cx="11523133" cy="575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0000" tIns="180000" rIns="180000" bIns="72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넷째 수준</a:t>
            </a:r>
          </a:p>
          <a:p>
            <a:pPr lvl="3"/>
            <a:r>
              <a:rPr lang="ko-KR" altLang="en-US" smtClean="0"/>
              <a:t>셋째 수준</a:t>
            </a:r>
          </a:p>
          <a:p>
            <a:pPr lvl="4"/>
            <a:r>
              <a:rPr lang="ko-KR" altLang="en-US" smtClean="0"/>
              <a:t>ㅁ</a:t>
            </a:r>
          </a:p>
        </p:txBody>
      </p:sp>
      <p:sp>
        <p:nvSpPr>
          <p:cNvPr id="506894" name="Text Box 14"/>
          <p:cNvSpPr txBox="1">
            <a:spLocks noChangeArrowheads="1"/>
          </p:cNvSpPr>
          <p:nvPr userDrawn="1"/>
        </p:nvSpPr>
        <p:spPr bwMode="auto">
          <a:xfrm>
            <a:off x="2336801" y="179388"/>
            <a:ext cx="7598833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lIns="108000">
            <a:spAutoFit/>
          </a:bodyPr>
          <a:lstStyle/>
          <a:p>
            <a:pPr marL="361950" indent="-361950" fontAlgn="base">
              <a:spcBef>
                <a:spcPct val="500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r>
              <a:rPr kumimoji="1" lang="ko-KR" altLang="en-US" sz="3000" b="1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히프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5"/>
        </a:buBlip>
        <a:defRPr kumimoji="1" sz="2400" b="1">
          <a:solidFill>
            <a:srgbClr val="00008E"/>
          </a:solidFill>
          <a:latin typeface="+mn-lt"/>
          <a:ea typeface="+mn-ea"/>
          <a:cs typeface="+mn-cs"/>
        </a:defRPr>
      </a:lvl1pPr>
      <a:lvl2pPr marL="361950" indent="-180975" algn="l" rtl="0" eaLnBrk="0" fontAlgn="base" latinLnBrk="1" hangingPunct="0">
        <a:spcBef>
          <a:spcPct val="20000"/>
        </a:spcBef>
        <a:spcAft>
          <a:spcPct val="0"/>
        </a:spcAft>
        <a:buBlip>
          <a:blip r:embed="rId16"/>
        </a:buBlip>
        <a:defRPr kumimoji="1" sz="2000" b="1">
          <a:solidFill>
            <a:schemeClr val="tx1"/>
          </a:solidFill>
          <a:latin typeface="+mn-lt"/>
          <a:ea typeface="+mn-ea"/>
        </a:defRPr>
      </a:lvl2pPr>
      <a:lvl3pPr marL="714375" indent="-171450" algn="l" rtl="0" eaLnBrk="0" fontAlgn="base" latinLnBrk="1" hangingPunct="0">
        <a:spcBef>
          <a:spcPct val="20000"/>
        </a:spcBef>
        <a:spcAft>
          <a:spcPct val="0"/>
        </a:spcAft>
        <a:buClr>
          <a:srgbClr val="FF5050"/>
        </a:buClr>
        <a:buFont typeface="Wingdings" pitchFamily="2" charset="2"/>
        <a:buChar char="§"/>
        <a:tabLst>
          <a:tab pos="2152650" algn="l"/>
          <a:tab pos="3590925" algn="l"/>
        </a:tabLst>
        <a:defRPr kumimoji="1" sz="1700">
          <a:solidFill>
            <a:srgbClr val="000000"/>
          </a:solidFill>
          <a:latin typeface="+mn-lt"/>
          <a:ea typeface="+mn-ea"/>
        </a:defRPr>
      </a:lvl3pPr>
      <a:lvl4pPr marL="1076325" indent="-180975" algn="l" rtl="0" eaLnBrk="0" fontAlgn="base" latinLnBrk="1" hangingPunct="0">
        <a:spcBef>
          <a:spcPct val="20000"/>
        </a:spcBef>
        <a:spcAft>
          <a:spcPct val="0"/>
        </a:spcAft>
        <a:buClr>
          <a:srgbClr val="FF6600"/>
        </a:buClr>
        <a:buFont typeface="Wingdings" pitchFamily="2" charset="2"/>
        <a:buChar char="ü"/>
        <a:tabLst>
          <a:tab pos="2152650" algn="l"/>
          <a:tab pos="3590925" algn="l"/>
        </a:tabLst>
        <a:defRPr kumimoji="1" sz="1500">
          <a:solidFill>
            <a:srgbClr val="000000"/>
          </a:solidFill>
          <a:latin typeface="+mn-lt"/>
          <a:ea typeface="+mn-ea"/>
        </a:defRPr>
      </a:lvl4pPr>
      <a:lvl5pPr marL="1438275" indent="-180975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5pPr>
      <a:lvl6pPr marL="1895475" indent="-180975" algn="l" rtl="0" fontAlgn="base" latinLnBrk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352675" indent="-180975" algn="l" rtl="0" fontAlgn="base" latinLnBrk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809875" indent="-180975" algn="l" rtl="0" fontAlgn="base" latinLnBrk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3267075" indent="-180975" algn="l" rtl="0" fontAlgn="base" latinLnBrk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-9311"/>
            <a:ext cx="12192000" cy="68673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35360" y="252016"/>
            <a:ext cx="11521280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35360" y="1268761"/>
            <a:ext cx="11521280" cy="4785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2017-06-05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791744" y="6356351"/>
            <a:ext cx="460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247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3200" b="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Make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495600" y="4196680"/>
            <a:ext cx="7200800" cy="1752600"/>
          </a:xfrm>
        </p:spPr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- Using Make -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03512" y="2130426"/>
            <a:ext cx="8712968" cy="1730623"/>
          </a:xfrm>
        </p:spPr>
        <p:txBody>
          <a:bodyPr/>
          <a:lstStyle/>
          <a:p>
            <a:r>
              <a:rPr lang="en-US" altLang="ko-KR" sz="3600" b="1" dirty="0" smtClean="0"/>
              <a:t>16. Make</a:t>
            </a:r>
            <a:endParaRPr lang="ko-KR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make 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 </a:t>
            </a:r>
            <a:r>
              <a:rPr lang="ko-KR" altLang="en-US" dirty="0" smtClean="0"/>
              <a:t>순서</a:t>
            </a:r>
            <a:endParaRPr lang="ko-KR" altLang="en-US" baseline="300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35360" y="1268760"/>
            <a:ext cx="11521280" cy="5328890"/>
          </a:xfrm>
        </p:spPr>
        <p:txBody>
          <a:bodyPr/>
          <a:lstStyle/>
          <a:p>
            <a:r>
              <a:rPr lang="en-US" altLang="ko-KR" dirty="0" smtClean="0"/>
              <a:t>Make </a:t>
            </a:r>
            <a:r>
              <a:rPr lang="ko-KR" altLang="en-US" dirty="0" smtClean="0"/>
              <a:t>순서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478935"/>
              </p:ext>
            </p:extLst>
          </p:nvPr>
        </p:nvGraphicFramePr>
        <p:xfrm>
          <a:off x="719138" y="1700808"/>
          <a:ext cx="10417422" cy="128524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056382"/>
                <a:gridCol w="936104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순서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내 용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smtClean="0"/>
                        <a:t>(1) </a:t>
                      </a:r>
                      <a:r>
                        <a:rPr lang="ko-KR" altLang="en-US" dirty="0" smtClean="0"/>
                        <a:t>항목으로 복귀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smtClean="0"/>
                        <a:t>all </a:t>
                      </a:r>
                      <a:r>
                        <a:rPr lang="ko-KR" altLang="en-US" dirty="0" err="1" smtClean="0"/>
                        <a:t>타겟을</a:t>
                      </a:r>
                      <a:r>
                        <a:rPr lang="ko-KR" altLang="en-US" dirty="0" smtClean="0"/>
                        <a:t> 생성하기 위한 </a:t>
                      </a:r>
                      <a:r>
                        <a:rPr lang="en-US" altLang="ko-KR" dirty="0" smtClean="0"/>
                        <a:t>diary</a:t>
                      </a:r>
                      <a:r>
                        <a:rPr lang="ko-KR" altLang="en-US" dirty="0" smtClean="0"/>
                        <a:t>가 생성되었음을 확인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 smtClean="0"/>
                        <a:t>기타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다른 명령문들이 존재하지 않으므로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정상적으로</a:t>
                      </a:r>
                      <a:r>
                        <a:rPr lang="ko-KR" altLang="en-US" baseline="0" dirty="0" smtClean="0"/>
                        <a:t> 종료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70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35360" y="1268760"/>
            <a:ext cx="11521280" cy="5472608"/>
          </a:xfrm>
        </p:spPr>
        <p:txBody>
          <a:bodyPr/>
          <a:lstStyle/>
          <a:p>
            <a:r>
              <a:rPr lang="en-US" altLang="ko-KR" dirty="0" err="1" smtClean="0"/>
              <a:t>Makefile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Make </a:t>
            </a:r>
            <a:r>
              <a:rPr lang="ko-KR" altLang="en-US" dirty="0" smtClean="0"/>
              <a:t>를 위한 기술파일</a:t>
            </a:r>
            <a:r>
              <a:rPr lang="en-US" altLang="ko-KR" dirty="0" smtClean="0"/>
              <a:t>(description file)</a:t>
            </a:r>
          </a:p>
          <a:p>
            <a:pPr lvl="1"/>
            <a:r>
              <a:rPr lang="ko-KR" altLang="en-US" dirty="0" smtClean="0"/>
              <a:t>일반적으로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대문자</a:t>
            </a:r>
            <a:r>
              <a:rPr lang="en-US" altLang="ko-KR" dirty="0" smtClean="0"/>
              <a:t> ‘M’</a:t>
            </a:r>
            <a:r>
              <a:rPr lang="ko-KR" altLang="en-US" dirty="0" smtClean="0"/>
              <a:t>을 시작하고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확장자</a:t>
            </a:r>
            <a:r>
              <a:rPr lang="ko-KR" altLang="en-US" dirty="0" smtClean="0"/>
              <a:t>  없음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위의 이유는 관례적으로 소문자로 시작하는 소스파일과의 구분을 하기 위함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r>
              <a:rPr lang="en-US" altLang="ko-KR" dirty="0" err="1" smtClean="0"/>
              <a:t>Makefile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명령어는 반드시 </a:t>
            </a:r>
            <a:r>
              <a:rPr lang="en-US" altLang="ko-KR" dirty="0" smtClean="0"/>
              <a:t>Tab</a:t>
            </a:r>
            <a:r>
              <a:rPr lang="ko-KR" altLang="en-US" dirty="0" smtClean="0"/>
              <a:t>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구분</a:t>
            </a:r>
            <a:r>
              <a:rPr lang="en-US" altLang="ko-KR" dirty="0" smtClean="0"/>
              <a:t>:  </a:t>
            </a:r>
            <a:r>
              <a:rPr lang="ko-KR" altLang="en-US" dirty="0" smtClean="0"/>
              <a:t>그렇지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않은 경우 </a:t>
            </a:r>
            <a:r>
              <a:rPr lang="en-US" altLang="ko-KR" dirty="0" smtClean="0">
                <a:solidFill>
                  <a:srgbClr val="C00000"/>
                </a:solidFill>
              </a:rPr>
              <a:t>“*** missing separator”</a:t>
            </a:r>
            <a:endParaRPr lang="en-US" altLang="ko-KR" dirty="0">
              <a:solidFill>
                <a:srgbClr val="C0000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Makefile</a:t>
            </a:r>
            <a:r>
              <a:rPr lang="en-US" altLang="ko-KR" dirty="0" smtClean="0"/>
              <a:t> </a:t>
            </a:r>
            <a:endParaRPr lang="ko-KR" altLang="en-US" baseline="30000" dirty="0"/>
          </a:p>
        </p:txBody>
      </p:sp>
      <p:grpSp>
        <p:nvGrpSpPr>
          <p:cNvPr id="20" name="그룹 19"/>
          <p:cNvGrpSpPr/>
          <p:nvPr/>
        </p:nvGrpSpPr>
        <p:grpSpPr>
          <a:xfrm>
            <a:off x="719138" y="3478887"/>
            <a:ext cx="10777537" cy="2592288"/>
            <a:chOff x="719138" y="3068960"/>
            <a:chExt cx="10777537" cy="2592288"/>
          </a:xfrm>
        </p:grpSpPr>
        <p:sp>
          <p:nvSpPr>
            <p:cNvPr id="4" name="Rectangle 2"/>
            <p:cNvSpPr txBox="1">
              <a:spLocks noChangeArrowheads="1"/>
            </p:cNvSpPr>
            <p:nvPr/>
          </p:nvSpPr>
          <p:spPr bwMode="auto">
            <a:xfrm>
              <a:off x="719138" y="3068960"/>
              <a:ext cx="10777537" cy="2592288"/>
            </a:xfrm>
            <a:prstGeom prst="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defTabSz="533400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1400" dirty="0" smtClean="0"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rPr>
                <a:t>CC = g++</a:t>
              </a:r>
            </a:p>
            <a:p>
              <a:pPr defTabSz="533400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endParaRPr>
            </a:p>
            <a:p>
              <a:pPr defTabSz="533400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1400" dirty="0" smtClean="0"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rPr>
                <a:t>Target1 </a:t>
              </a:r>
              <a:r>
                <a:rPr lang="en-US" altLang="zh-TW" sz="1400" dirty="0" smtClean="0">
                  <a:solidFill>
                    <a:srgbClr val="C00000"/>
                  </a:solidFill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rPr>
                <a:t>:</a:t>
              </a:r>
              <a:r>
                <a:rPr lang="en-US" altLang="zh-TW" sz="1400" dirty="0" smtClean="0"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rPr>
                <a:t> dependancy1 dependancy2</a:t>
              </a:r>
            </a:p>
            <a:p>
              <a:pPr defTabSz="533400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1400" dirty="0"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rPr>
                <a:t>	</a:t>
              </a:r>
              <a:r>
                <a:rPr lang="en-US" altLang="zh-TW" sz="1400" dirty="0" smtClean="0"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rPr>
                <a:t>command1</a:t>
              </a:r>
            </a:p>
            <a:p>
              <a:pPr defTabSz="533400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1400" dirty="0"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rPr>
                <a:t>	</a:t>
              </a:r>
              <a:r>
                <a:rPr lang="en-US" altLang="zh-TW" sz="1400" dirty="0" smtClean="0"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rPr>
                <a:t>command2</a:t>
              </a:r>
            </a:p>
            <a:p>
              <a:pPr defTabSz="533400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endParaRPr>
            </a:p>
            <a:p>
              <a:pPr defTabSz="533400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1400" dirty="0" smtClean="0"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rPr>
                <a:t>Target2 </a:t>
              </a:r>
              <a:r>
                <a:rPr lang="en-US" altLang="zh-TW" sz="1400" dirty="0">
                  <a:solidFill>
                    <a:srgbClr val="C00000"/>
                  </a:solidFill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rPr>
                <a:t>:</a:t>
              </a:r>
              <a:r>
                <a:rPr lang="en-US" altLang="zh-TW" sz="1400" dirty="0"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rPr>
                <a:t> </a:t>
              </a:r>
              <a:r>
                <a:rPr lang="en-US" altLang="zh-TW" sz="1400" dirty="0" smtClean="0"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rPr>
                <a:t>dependancy3 dependancy4 dependancy5 </a:t>
              </a:r>
              <a:endPara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endParaRPr>
            </a:p>
            <a:p>
              <a:pPr defTabSz="533400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1400" dirty="0"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rPr>
                <a:t>	</a:t>
              </a:r>
              <a:r>
                <a:rPr lang="en-US" altLang="zh-TW" sz="1400" dirty="0" smtClean="0"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rPr>
                <a:t>command3</a:t>
              </a:r>
              <a:endPara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endParaRPr>
            </a:p>
            <a:p>
              <a:pPr defTabSz="533400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1400" dirty="0"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rPr>
                <a:t>	</a:t>
              </a:r>
              <a:r>
                <a:rPr lang="en-US" altLang="zh-TW" sz="1400" dirty="0" smtClean="0"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rPr>
                <a:t>command4</a:t>
              </a:r>
            </a:p>
            <a:p>
              <a:pPr defTabSz="533400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1400" dirty="0"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rPr>
                <a:t>	</a:t>
              </a:r>
              <a:r>
                <a:rPr lang="en-US" altLang="zh-TW" sz="1400" dirty="0" smtClean="0"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rPr>
                <a:t>command5</a:t>
              </a:r>
            </a:p>
          </p:txBody>
        </p:sp>
        <p:cxnSp>
          <p:nvCxnSpPr>
            <p:cNvPr id="6" name="직선 화살표 연결선 5"/>
            <p:cNvCxnSpPr/>
            <p:nvPr/>
          </p:nvCxnSpPr>
          <p:spPr>
            <a:xfrm flipH="1">
              <a:off x="2063552" y="3429000"/>
              <a:ext cx="5462808" cy="1"/>
            </a:xfrm>
            <a:prstGeom prst="straightConnector1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prstDash val="sysDash"/>
              <a:headEnd w="lg" len="lg"/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/>
            <p:cNvSpPr/>
            <p:nvPr/>
          </p:nvSpPr>
          <p:spPr>
            <a:xfrm>
              <a:off x="7752184" y="3275111"/>
              <a:ext cx="87739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dirty="0" smtClean="0">
                  <a:solidFill>
                    <a:schemeClr val="accent4">
                      <a:lumMod val="50000"/>
                    </a:schemeClr>
                  </a:solidFill>
                  <a:latin typeface="Franklin Gothic Medium Cond" panose="020B0606030402020204" pitchFamily="34" charset="0"/>
                </a:rPr>
                <a:t>매크로</a:t>
              </a:r>
              <a:r>
                <a:rPr lang="en-US" altLang="ko-KR" sz="1400" dirty="0" smtClean="0">
                  <a:solidFill>
                    <a:schemeClr val="accent4">
                      <a:lumMod val="50000"/>
                    </a:schemeClr>
                  </a:solidFill>
                  <a:latin typeface="Franklin Gothic Medium Cond" panose="020B0606030402020204" pitchFamily="34" charset="0"/>
                </a:rPr>
                <a:t> </a:t>
              </a:r>
              <a:endParaRPr lang="ko-KR" altLang="en-US" sz="1400" dirty="0">
                <a:solidFill>
                  <a:schemeClr val="accent4">
                    <a:lumMod val="50000"/>
                  </a:schemeClr>
                </a:solidFill>
                <a:latin typeface="Franklin Gothic Medium Cond" panose="020B0606030402020204" pitchFamily="34" charset="0"/>
              </a:endParaRPr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 flipH="1">
              <a:off x="4511824" y="3789039"/>
              <a:ext cx="3014536" cy="1"/>
            </a:xfrm>
            <a:prstGeom prst="straightConnector1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prstDash val="sysDash"/>
              <a:headEnd w="lg" len="lg"/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/>
            <p:cNvSpPr/>
            <p:nvPr/>
          </p:nvSpPr>
          <p:spPr>
            <a:xfrm>
              <a:off x="7752184" y="3649291"/>
              <a:ext cx="87739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dirty="0" smtClean="0">
                  <a:solidFill>
                    <a:schemeClr val="accent4">
                      <a:lumMod val="50000"/>
                    </a:schemeClr>
                  </a:solidFill>
                  <a:latin typeface="Franklin Gothic Medium Cond" panose="020B0606030402020204" pitchFamily="34" charset="0"/>
                </a:rPr>
                <a:t>규칙 </a:t>
              </a:r>
              <a:r>
                <a:rPr lang="en-US" altLang="ko-KR" sz="1400" dirty="0" smtClean="0">
                  <a:solidFill>
                    <a:schemeClr val="accent4">
                      <a:lumMod val="50000"/>
                    </a:schemeClr>
                  </a:solidFill>
                  <a:latin typeface="Franklin Gothic Medium Cond" panose="020B0606030402020204" pitchFamily="34" charset="0"/>
                </a:rPr>
                <a:t>1</a:t>
              </a:r>
              <a:endParaRPr lang="ko-KR" altLang="en-US" sz="1400" dirty="0">
                <a:solidFill>
                  <a:schemeClr val="accent4">
                    <a:lumMod val="50000"/>
                  </a:schemeClr>
                </a:solidFill>
                <a:latin typeface="Franklin Gothic Medium Cond" panose="020B0606030402020204" pitchFamily="34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752184" y="4023202"/>
              <a:ext cx="87739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dirty="0" smtClean="0">
                  <a:solidFill>
                    <a:schemeClr val="accent4">
                      <a:lumMod val="50000"/>
                    </a:schemeClr>
                  </a:solidFill>
                  <a:latin typeface="Franklin Gothic Medium Cond" panose="020B0606030402020204" pitchFamily="34" charset="0"/>
                </a:rPr>
                <a:t>명령어</a:t>
              </a:r>
              <a:endParaRPr lang="ko-KR" altLang="en-US" sz="1400" dirty="0">
                <a:solidFill>
                  <a:schemeClr val="accent4">
                    <a:lumMod val="50000"/>
                  </a:schemeClr>
                </a:solidFill>
                <a:latin typeface="Franklin Gothic Medium Cond" panose="020B0606030402020204" pitchFamily="34" charset="0"/>
              </a:endParaRPr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 flipH="1">
              <a:off x="5807968" y="4699011"/>
              <a:ext cx="1718392" cy="15216"/>
            </a:xfrm>
            <a:prstGeom prst="straightConnector1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prstDash val="sysDash"/>
              <a:headEnd w="lg" len="lg"/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/>
          </p:nvSpPr>
          <p:spPr>
            <a:xfrm>
              <a:off x="7752801" y="4552730"/>
              <a:ext cx="87739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dirty="0" smtClean="0">
                  <a:solidFill>
                    <a:schemeClr val="accent4">
                      <a:lumMod val="50000"/>
                    </a:schemeClr>
                  </a:solidFill>
                  <a:latin typeface="Franklin Gothic Medium Cond" panose="020B0606030402020204" pitchFamily="34" charset="0"/>
                </a:rPr>
                <a:t>규칙 </a:t>
              </a:r>
              <a:r>
                <a:rPr lang="en-US" altLang="ko-KR" sz="1400" dirty="0" smtClean="0">
                  <a:solidFill>
                    <a:schemeClr val="accent4">
                      <a:lumMod val="50000"/>
                    </a:schemeClr>
                  </a:solidFill>
                  <a:latin typeface="Franklin Gothic Medium Cond" panose="020B0606030402020204" pitchFamily="34" charset="0"/>
                </a:rPr>
                <a:t>2</a:t>
              </a:r>
              <a:endParaRPr lang="ko-KR" altLang="en-US" sz="1400" dirty="0">
                <a:solidFill>
                  <a:schemeClr val="accent4">
                    <a:lumMod val="50000"/>
                  </a:schemeClr>
                </a:solidFill>
                <a:latin typeface="Franklin Gothic Medium Cond" panose="020B0606030402020204" pitchFamily="34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752184" y="4910318"/>
              <a:ext cx="87739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dirty="0" smtClean="0">
                  <a:solidFill>
                    <a:schemeClr val="accent4">
                      <a:lumMod val="50000"/>
                    </a:schemeClr>
                  </a:solidFill>
                  <a:latin typeface="Franklin Gothic Medium Cond" panose="020B0606030402020204" pitchFamily="34" charset="0"/>
                </a:rPr>
                <a:t>명령어</a:t>
              </a:r>
              <a:endParaRPr lang="ko-KR" altLang="en-US" sz="1400" dirty="0">
                <a:solidFill>
                  <a:schemeClr val="accent4">
                    <a:lumMod val="50000"/>
                  </a:schemeClr>
                </a:solidFill>
                <a:latin typeface="Franklin Gothic Medium Cond" panose="020B0606030402020204" pitchFamily="34" charset="0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54344" y="4002941"/>
              <a:ext cx="517120" cy="328037"/>
            </a:xfrm>
            <a:prstGeom prst="rect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9397061" y="5198660"/>
              <a:ext cx="1759708" cy="307777"/>
              <a:chOff x="7536160" y="2384705"/>
              <a:chExt cx="1759708" cy="307777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7536160" y="2420888"/>
                <a:ext cx="792088" cy="235412"/>
              </a:xfrm>
              <a:prstGeom prst="rect">
                <a:avLst/>
              </a:prstGeom>
              <a:noFill/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8418476" y="2384705"/>
                <a:ext cx="877392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400" dirty="0" smtClean="0">
                    <a:solidFill>
                      <a:schemeClr val="accent6">
                        <a:lumMod val="75000"/>
                      </a:schemeClr>
                    </a:solidFill>
                    <a:latin typeface="Franklin Gothic Medium Cond" panose="020B0606030402020204" pitchFamily="34" charset="0"/>
                  </a:rPr>
                  <a:t>Tab</a:t>
                </a:r>
                <a:endParaRPr lang="ko-KR" altLang="en-US" sz="1400" dirty="0">
                  <a:solidFill>
                    <a:schemeClr val="accent6">
                      <a:lumMod val="75000"/>
                    </a:schemeClr>
                  </a:solidFill>
                  <a:latin typeface="Franklin Gothic Medium Cond" panose="020B0606030402020204" pitchFamily="34" charset="0"/>
                </a:endParaRPr>
              </a:p>
            </p:txBody>
          </p:sp>
        </p:grpSp>
        <p:sp>
          <p:nvSpPr>
            <p:cNvPr id="19" name="직사각형 18"/>
            <p:cNvSpPr/>
            <p:nvPr/>
          </p:nvSpPr>
          <p:spPr>
            <a:xfrm>
              <a:off x="754344" y="5000219"/>
              <a:ext cx="517120" cy="328037"/>
            </a:xfrm>
            <a:prstGeom prst="rect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701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35360" y="1268760"/>
            <a:ext cx="11521280" cy="5472608"/>
          </a:xfrm>
        </p:spPr>
        <p:txBody>
          <a:bodyPr/>
          <a:lstStyle/>
          <a:p>
            <a:r>
              <a:rPr lang="ko-KR" altLang="en-US" dirty="0" smtClean="0"/>
              <a:t>비어있는 행은 무시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주석처리 </a:t>
            </a:r>
            <a:r>
              <a:rPr lang="en-US" altLang="ko-KR" dirty="0" smtClean="0"/>
              <a:t>: #</a:t>
            </a:r>
          </a:p>
          <a:p>
            <a:pPr lvl="1"/>
            <a:r>
              <a:rPr lang="en-US" altLang="ko-KR" dirty="0" smtClean="0"/>
              <a:t>‘#’ 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셀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스크립트와 같이 주석을 의미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‘#’ </a:t>
            </a:r>
            <a:r>
              <a:rPr lang="ko-KR" altLang="en-US" dirty="0" smtClean="0"/>
              <a:t>이후 </a:t>
            </a:r>
            <a:r>
              <a:rPr lang="ko-KR" altLang="en-US" dirty="0" err="1" smtClean="0"/>
              <a:t>개행</a:t>
            </a:r>
            <a:r>
              <a:rPr lang="ko-KR" altLang="en-US" dirty="0" smtClean="0"/>
              <a:t> 문자까지 </a:t>
            </a:r>
            <a:r>
              <a:rPr lang="en-US" altLang="ko-KR" dirty="0" smtClean="0"/>
              <a:t>make </a:t>
            </a:r>
            <a:r>
              <a:rPr lang="ko-KR" altLang="en-US" dirty="0" smtClean="0"/>
              <a:t>에 의해 무시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Makefile</a:t>
            </a:r>
            <a:r>
              <a:rPr lang="en-US" altLang="ko-KR" dirty="0" smtClean="0"/>
              <a:t> </a:t>
            </a:r>
            <a:endParaRPr lang="ko-KR" altLang="en-US" baseline="30000" dirty="0"/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719137" y="1662646"/>
            <a:ext cx="10777537" cy="111828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Target1 </a:t>
            </a:r>
            <a:r>
              <a:rPr lang="en-US" altLang="zh-TW" sz="1400" dirty="0">
                <a:solidFill>
                  <a:srgbClr val="C0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:</a:t>
            </a: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dependancy1 dependancy2</a:t>
            </a: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lang="en-US" altLang="zh-TW" sz="1400" dirty="0" smtClean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lang="en-US" altLang="zh-TW" sz="14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command2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063626" y="2057768"/>
            <a:ext cx="4600326" cy="328037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707231" y="4254934"/>
            <a:ext cx="10777537" cy="111828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Target1 </a:t>
            </a:r>
            <a:r>
              <a:rPr lang="en-US" altLang="zh-TW" sz="1400" dirty="0">
                <a:solidFill>
                  <a:srgbClr val="C0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:</a:t>
            </a: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dependancy1 </a:t>
            </a:r>
            <a:r>
              <a:rPr lang="en-US" altLang="zh-TW" sz="1400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dependancy2 …  #</a:t>
            </a:r>
            <a:r>
              <a:rPr lang="ko-KR" altLang="en-US" sz="1400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주석</a:t>
            </a:r>
            <a:endParaRPr lang="en-US" altLang="zh-TW" sz="14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</a:t>
            </a:r>
            <a:r>
              <a:rPr lang="en-US" altLang="zh-TW" sz="1400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command2                        #</a:t>
            </a:r>
            <a:r>
              <a:rPr lang="ko-KR" altLang="en-US" sz="1400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주석</a:t>
            </a:r>
            <a:r>
              <a:rPr lang="en-US" altLang="zh-TW" sz="1400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</a:t>
            </a: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altLang="zh-TW" sz="1400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#</a:t>
            </a:r>
            <a:r>
              <a:rPr lang="ko-KR" altLang="en-US" sz="1400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주석</a:t>
            </a:r>
            <a:endParaRPr lang="en-US" altLang="zh-TW" sz="14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58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35360" y="1268760"/>
            <a:ext cx="11521280" cy="5472608"/>
          </a:xfrm>
        </p:spPr>
        <p:txBody>
          <a:bodyPr/>
          <a:lstStyle/>
          <a:p>
            <a:r>
              <a:rPr lang="ko-KR" altLang="en-US" dirty="0" smtClean="0"/>
              <a:t>기술 행이 긴 경우 </a:t>
            </a:r>
            <a:r>
              <a:rPr lang="en-US" altLang="ko-KR" dirty="0" smtClean="0"/>
              <a:t>‘\’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사용하여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이어가기를 수행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‘\’</a:t>
            </a:r>
            <a:r>
              <a:rPr lang="ko-KR" altLang="en-US" dirty="0" smtClean="0"/>
              <a:t>를 만나게 되면 이는 공백으로 치환되고 다음 행을 이어 붙여 해석한다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가독성의</a:t>
            </a:r>
            <a:r>
              <a:rPr lang="ko-KR" altLang="en-US" dirty="0" smtClean="0"/>
              <a:t> 문제로 일반적으로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사용하지 않는다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‘;’ </a:t>
            </a:r>
            <a:r>
              <a:rPr lang="ko-KR" altLang="en-US" dirty="0" smtClean="0"/>
              <a:t>는 명령 행의 구분을 위해 사용한다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종속항목이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없는 </a:t>
            </a:r>
            <a:r>
              <a:rPr lang="ko-KR" altLang="en-US" dirty="0" err="1" smtClean="0"/>
              <a:t>타겟</a:t>
            </a:r>
            <a:r>
              <a:rPr lang="ko-KR" altLang="en-US" dirty="0" smtClean="0"/>
              <a:t> 사용 가능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Makefile</a:t>
            </a:r>
            <a:r>
              <a:rPr lang="en-US" altLang="ko-KR" dirty="0" smtClean="0"/>
              <a:t> </a:t>
            </a:r>
            <a:endParaRPr lang="ko-KR" altLang="en-US" baseline="30000" dirty="0"/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719137" y="1662646"/>
            <a:ext cx="10777537" cy="75824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Target1 </a:t>
            </a:r>
            <a:r>
              <a:rPr lang="en-US" altLang="zh-TW" sz="1400" dirty="0">
                <a:solidFill>
                  <a:srgbClr val="C0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:</a:t>
            </a: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dependancy1 </a:t>
            </a:r>
            <a:r>
              <a:rPr lang="en-US" altLang="zh-TW" sz="1400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dependancy2 dependancy3</a:t>
            </a: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</a:t>
            </a:r>
            <a:r>
              <a:rPr lang="en-US" altLang="zh-TW" sz="1400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dependancy4\</a:t>
            </a: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</a:t>
            </a:r>
            <a:r>
              <a:rPr lang="en-US" altLang="zh-TW" sz="1400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dependancy5	</a:t>
            </a:r>
            <a:endParaRPr lang="en-US" altLang="zh-TW" sz="14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707231" y="4254934"/>
            <a:ext cx="10777537" cy="614226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Target1 </a:t>
            </a:r>
            <a:r>
              <a:rPr lang="en-US" altLang="zh-TW" sz="1400" dirty="0">
                <a:solidFill>
                  <a:srgbClr val="C0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:</a:t>
            </a: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dependancy1 </a:t>
            </a:r>
            <a:r>
              <a:rPr lang="en-US" altLang="zh-TW" sz="1400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dependancy2; </a:t>
            </a:r>
            <a:r>
              <a:rPr lang="en-US" altLang="ko-KR" sz="1400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command1</a:t>
            </a:r>
            <a:endParaRPr lang="en-US" altLang="zh-TW" sz="14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95653" y="5661248"/>
            <a:ext cx="10777537" cy="614226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clean:</a:t>
            </a: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</a:t>
            </a:r>
            <a:r>
              <a:rPr lang="en-US" altLang="zh-TW" sz="1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rm</a:t>
            </a: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-</a:t>
            </a:r>
            <a:r>
              <a:rPr lang="en-US" altLang="zh-TW" sz="1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rf</a:t>
            </a: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*.o</a:t>
            </a:r>
          </a:p>
        </p:txBody>
      </p:sp>
    </p:spTree>
    <p:extLst>
      <p:ext uri="{BB962C8B-B14F-4D97-AF65-F5344CB8AC3E}">
        <p14:creationId xmlns:p14="http://schemas.microsoft.com/office/powerpoint/2010/main" val="231132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35360" y="1268760"/>
            <a:ext cx="11521280" cy="5472608"/>
          </a:xfrm>
        </p:spPr>
        <p:txBody>
          <a:bodyPr/>
          <a:lstStyle/>
          <a:p>
            <a:r>
              <a:rPr lang="en-US" altLang="ko-KR" dirty="0" smtClean="0"/>
              <a:t>Macro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$(</a:t>
            </a:r>
            <a:r>
              <a:rPr lang="en-US" altLang="ko-KR" dirty="0" smtClean="0"/>
              <a:t>variable)</a:t>
            </a:r>
          </a:p>
          <a:p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Makefile</a:t>
            </a:r>
            <a:r>
              <a:rPr lang="en-US" altLang="ko-KR" dirty="0" smtClean="0"/>
              <a:t> </a:t>
            </a:r>
            <a:endParaRPr lang="ko-KR" altLang="en-US" baseline="300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707231" y="2348880"/>
            <a:ext cx="10777537" cy="4176464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b="1" dirty="0">
                <a:solidFill>
                  <a:srgbClr val="C0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CC</a:t>
            </a: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=g++</a:t>
            </a: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lang="en-US" altLang="zh-TW" sz="14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all:diary</a:t>
            </a:r>
            <a:endParaRPr lang="en-US" altLang="zh-TW" sz="14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lang="en-US" altLang="zh-TW" sz="14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diary:memo.o</a:t>
            </a: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altLang="zh-TW" sz="1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calendar.o</a:t>
            </a: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altLang="zh-TW" sz="1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main.o</a:t>
            </a:r>
            <a:endParaRPr lang="en-US" altLang="zh-TW" sz="14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b="1" dirty="0">
                <a:solidFill>
                  <a:srgbClr val="C0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$(CC) </a:t>
            </a: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-W -Wall -o diary </a:t>
            </a:r>
            <a:r>
              <a:rPr lang="en-US" altLang="zh-TW" sz="1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memo.o</a:t>
            </a: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altLang="zh-TW" sz="1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calendar.o</a:t>
            </a: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altLang="zh-TW" sz="1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main.o</a:t>
            </a:r>
            <a:endParaRPr lang="en-US" altLang="zh-TW" sz="14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lang="en-US" altLang="zh-TW" sz="14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memo.o:memo.cpp</a:t>
            </a:r>
            <a:endParaRPr lang="en-US" altLang="zh-TW" sz="14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</a:t>
            </a:r>
            <a:r>
              <a:rPr lang="en-US" altLang="zh-TW" sz="1400" b="1" dirty="0">
                <a:solidFill>
                  <a:srgbClr val="C0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$(CC) </a:t>
            </a: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-W -Wall -c -o </a:t>
            </a:r>
            <a:r>
              <a:rPr lang="en-US" altLang="zh-TW" sz="1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memo.o</a:t>
            </a: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memo.cpp</a:t>
            </a: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lang="en-US" altLang="zh-TW" sz="14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calendar.o:calendar.cpp</a:t>
            </a:r>
            <a:endParaRPr lang="en-US" altLang="zh-TW" sz="14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</a:t>
            </a:r>
            <a:r>
              <a:rPr lang="en-US" altLang="zh-TW" sz="1400" b="1" dirty="0">
                <a:solidFill>
                  <a:srgbClr val="C0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$(CC) </a:t>
            </a: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-W -Wall -c -o </a:t>
            </a:r>
            <a:r>
              <a:rPr lang="en-US" altLang="zh-TW" sz="1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calendar.o</a:t>
            </a: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calendar.cpp</a:t>
            </a: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lang="en-US" altLang="zh-TW" sz="14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main.o:main.cpp</a:t>
            </a:r>
            <a:endParaRPr lang="en-US" altLang="zh-TW" sz="14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</a:t>
            </a:r>
            <a:r>
              <a:rPr lang="en-US" altLang="zh-TW" sz="1400" b="1" dirty="0">
                <a:solidFill>
                  <a:srgbClr val="C0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$(CC) </a:t>
            </a: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-W -Wall -c -o </a:t>
            </a:r>
            <a:r>
              <a:rPr lang="en-US" altLang="zh-TW" sz="1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main.o</a:t>
            </a: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main.cpp</a:t>
            </a: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lang="en-US" altLang="zh-TW" sz="14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clean:</a:t>
            </a: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</a:t>
            </a:r>
            <a:r>
              <a:rPr lang="en-US" altLang="zh-TW" sz="1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rm</a:t>
            </a: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-</a:t>
            </a:r>
            <a:r>
              <a:rPr lang="en-US" altLang="zh-TW" sz="1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rf</a:t>
            </a: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*.o</a:t>
            </a:r>
          </a:p>
        </p:txBody>
      </p:sp>
    </p:spTree>
    <p:extLst>
      <p:ext uri="{BB962C8B-B14F-4D97-AF65-F5344CB8AC3E}">
        <p14:creationId xmlns:p14="http://schemas.microsoft.com/office/powerpoint/2010/main" val="322591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35360" y="1268760"/>
            <a:ext cx="11521280" cy="5472608"/>
          </a:xfrm>
        </p:spPr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: CPPFLAGS 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Makefile</a:t>
            </a:r>
            <a:r>
              <a:rPr lang="en-US" altLang="ko-KR" dirty="0" smtClean="0"/>
              <a:t> </a:t>
            </a:r>
            <a:endParaRPr lang="ko-KR" altLang="en-US" baseline="300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707231" y="1916832"/>
            <a:ext cx="10777537" cy="4176464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b="1" dirty="0">
                <a:solidFill>
                  <a:srgbClr val="C0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CC=g++</a:t>
            </a: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b="1" dirty="0">
                <a:solidFill>
                  <a:srgbClr val="C0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CPPFLAGS=-W -Wall</a:t>
            </a: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lang="en-US" altLang="zh-TW" sz="14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all:diary</a:t>
            </a:r>
            <a:endParaRPr lang="en-US" altLang="zh-TW" sz="14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lang="en-US" altLang="zh-TW" sz="14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diary:memo.o</a:t>
            </a: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altLang="zh-TW" sz="1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calendar.o</a:t>
            </a: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altLang="zh-TW" sz="1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main.o</a:t>
            </a:r>
            <a:endParaRPr lang="en-US" altLang="zh-TW" sz="14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$(CC) $(CPPFLAGS) -o diary </a:t>
            </a:r>
            <a:r>
              <a:rPr lang="en-US" altLang="zh-TW" sz="1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memo.o</a:t>
            </a: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altLang="zh-TW" sz="1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calendar.o</a:t>
            </a: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altLang="zh-TW" sz="1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main.o</a:t>
            </a:r>
            <a:endParaRPr lang="en-US" altLang="zh-TW" sz="14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lang="en-US" altLang="zh-TW" sz="14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memo.o:memo.cpp</a:t>
            </a:r>
            <a:endParaRPr lang="en-US" altLang="zh-TW" sz="14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$(CC) $(CPPFLAGS) -c -o </a:t>
            </a:r>
            <a:r>
              <a:rPr lang="en-US" altLang="zh-TW" sz="1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memo.o</a:t>
            </a: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memo.cpp</a:t>
            </a: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lang="en-US" altLang="zh-TW" sz="14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calendar.o:calendar.cpp</a:t>
            </a:r>
            <a:endParaRPr lang="en-US" altLang="zh-TW" sz="14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$(CC) $(CPPFLAGS) -c -o </a:t>
            </a:r>
            <a:r>
              <a:rPr lang="en-US" altLang="zh-TW" sz="1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calendar.o</a:t>
            </a: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calendar.cpp</a:t>
            </a: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lang="en-US" altLang="zh-TW" sz="14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main.o:main.cpp</a:t>
            </a:r>
            <a:endParaRPr lang="en-US" altLang="zh-TW" sz="14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$(CC) $(CPPFLAGS) -c -o </a:t>
            </a:r>
            <a:r>
              <a:rPr lang="en-US" altLang="zh-TW" sz="1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main.o</a:t>
            </a: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main.cpp</a:t>
            </a: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lang="en-US" altLang="zh-TW" sz="14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clean:</a:t>
            </a: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</a:t>
            </a:r>
            <a:r>
              <a:rPr lang="en-US" altLang="zh-TW" sz="1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rm</a:t>
            </a: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-</a:t>
            </a:r>
            <a:r>
              <a:rPr lang="en-US" altLang="zh-TW" sz="1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rf</a:t>
            </a: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*.o</a:t>
            </a:r>
          </a:p>
        </p:txBody>
      </p:sp>
    </p:spTree>
    <p:extLst>
      <p:ext uri="{BB962C8B-B14F-4D97-AF65-F5344CB8AC3E}">
        <p14:creationId xmlns:p14="http://schemas.microsoft.com/office/powerpoint/2010/main" val="130596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35360" y="1268760"/>
            <a:ext cx="11521280" cy="5472608"/>
          </a:xfrm>
        </p:spPr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: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Makefile</a:t>
            </a:r>
            <a:r>
              <a:rPr lang="en-US" altLang="ko-KR" dirty="0" smtClean="0"/>
              <a:t> </a:t>
            </a:r>
            <a:endParaRPr lang="ko-KR" altLang="en-US" baseline="300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707231" y="1916832"/>
            <a:ext cx="10777537" cy="4536504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b="1" dirty="0">
                <a:solidFill>
                  <a:srgbClr val="C0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CC=g++</a:t>
            </a: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b="1" dirty="0">
                <a:solidFill>
                  <a:srgbClr val="C0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CPPFLAGS=-W -Wall</a:t>
            </a: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b="1" dirty="0">
                <a:solidFill>
                  <a:srgbClr val="C0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TARGET=diary</a:t>
            </a: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b="1" dirty="0">
                <a:solidFill>
                  <a:srgbClr val="C0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OBJECTS= </a:t>
            </a:r>
            <a:r>
              <a:rPr lang="en-US" altLang="zh-TW" sz="1400" b="1" dirty="0" err="1">
                <a:solidFill>
                  <a:srgbClr val="C0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memo.o</a:t>
            </a:r>
            <a:r>
              <a:rPr lang="en-US" altLang="zh-TW" sz="1400" b="1" dirty="0">
                <a:solidFill>
                  <a:srgbClr val="C0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altLang="zh-TW" sz="1400" b="1" dirty="0" err="1">
                <a:solidFill>
                  <a:srgbClr val="C0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calendar.o</a:t>
            </a:r>
            <a:r>
              <a:rPr lang="en-US" altLang="zh-TW" sz="1400" b="1" dirty="0">
                <a:solidFill>
                  <a:srgbClr val="C0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altLang="zh-TW" sz="1400" b="1" dirty="0" err="1">
                <a:solidFill>
                  <a:srgbClr val="C0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main.o</a:t>
            </a:r>
            <a:endParaRPr lang="en-US" altLang="zh-TW" sz="1400" b="1" dirty="0">
              <a:solidFill>
                <a:srgbClr val="C00000"/>
              </a:solidFill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lang="en-US" altLang="zh-TW" sz="14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all:$(TARGET)</a:t>
            </a: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lang="en-US" altLang="zh-TW" sz="14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$(TARGET):$(OBJECTS)</a:t>
            </a: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$(CC) $(CPPFLAGS) -o $(TARGET) $(OBJECTS)</a:t>
            </a: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lang="en-US" altLang="zh-TW" sz="14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memo.o:memo.cpp</a:t>
            </a:r>
            <a:endParaRPr lang="en-US" altLang="zh-TW" sz="14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$(CC) $(CPPFLAGS) -c -o </a:t>
            </a:r>
            <a:r>
              <a:rPr lang="en-US" altLang="zh-TW" sz="1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memo.o</a:t>
            </a: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memo.cpp</a:t>
            </a: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lang="en-US" altLang="zh-TW" sz="14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calendar.o:calendar.cpp</a:t>
            </a:r>
            <a:endParaRPr lang="en-US" altLang="zh-TW" sz="14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$(CC) $(CPPFLAGS) -c -o </a:t>
            </a:r>
            <a:r>
              <a:rPr lang="en-US" altLang="zh-TW" sz="1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calendar.o</a:t>
            </a: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calendar.cpp</a:t>
            </a: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lang="en-US" altLang="zh-TW" sz="14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main.o:main.cpp</a:t>
            </a:r>
            <a:endParaRPr lang="en-US" altLang="zh-TW" sz="14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$(CC) $(CPPFLAGS) -c -o </a:t>
            </a:r>
            <a:r>
              <a:rPr lang="en-US" altLang="zh-TW" sz="1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main.o</a:t>
            </a: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main.cpp</a:t>
            </a: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lang="en-US" altLang="zh-TW" sz="14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clean:</a:t>
            </a: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</a:t>
            </a:r>
            <a:r>
              <a:rPr lang="en-US" altLang="zh-TW" sz="1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rm</a:t>
            </a: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-</a:t>
            </a:r>
            <a:r>
              <a:rPr lang="en-US" altLang="zh-TW" sz="1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rf</a:t>
            </a: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*.o</a:t>
            </a:r>
          </a:p>
        </p:txBody>
      </p:sp>
    </p:spTree>
    <p:extLst>
      <p:ext uri="{BB962C8B-B14F-4D97-AF65-F5344CB8AC3E}">
        <p14:creationId xmlns:p14="http://schemas.microsoft.com/office/powerpoint/2010/main" val="162711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35360" y="1268760"/>
            <a:ext cx="11521280" cy="5472608"/>
          </a:xfrm>
        </p:spPr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: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Makefile</a:t>
            </a:r>
            <a:r>
              <a:rPr lang="en-US" altLang="ko-KR" dirty="0" smtClean="0"/>
              <a:t> </a:t>
            </a:r>
            <a:endParaRPr lang="ko-KR" altLang="en-US" baseline="300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707231" y="1686140"/>
            <a:ext cx="10777537" cy="476719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CC=g++</a:t>
            </a: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CPPFLAGS=-W -Wall</a:t>
            </a: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TARGET=diary</a:t>
            </a: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OBJECTS= </a:t>
            </a:r>
            <a:r>
              <a:rPr lang="en-US" altLang="zh-TW" sz="1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memo.o</a:t>
            </a: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altLang="zh-TW" sz="1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calendar.o</a:t>
            </a: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altLang="zh-TW" sz="1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main.o</a:t>
            </a:r>
            <a:endParaRPr lang="en-US" altLang="zh-TW" sz="14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lang="en-US" altLang="zh-TW" sz="14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all:$(TARGET)</a:t>
            </a: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lang="en-US" altLang="zh-TW" sz="14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$(TARGET):$(OBJECTS)</a:t>
            </a: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$(CC) $(CPPFLAGS) -o </a:t>
            </a:r>
            <a:r>
              <a:rPr lang="en-US" altLang="zh-TW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$@</a:t>
            </a: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$^</a:t>
            </a: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lang="en-US" altLang="zh-TW" sz="1400" dirty="0" smtClean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memo.o:memo.cpp</a:t>
            </a:r>
            <a:endParaRPr lang="en-US" altLang="zh-TW" sz="14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$(CC) $(CPPFLAGS) -c -o </a:t>
            </a:r>
            <a:r>
              <a:rPr lang="en-US" altLang="zh-TW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$@</a:t>
            </a: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altLang="zh-TW" sz="14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$^</a:t>
            </a:r>
            <a:endParaRPr lang="en-US" altLang="zh-TW" sz="14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lang="en-US" altLang="zh-TW" sz="14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calendar.o:calendar.cpp</a:t>
            </a:r>
            <a:endParaRPr lang="en-US" altLang="zh-TW" sz="14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$(CC) $(CPPFLAGS) -c -o </a:t>
            </a:r>
            <a:r>
              <a:rPr lang="en-US" altLang="zh-TW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$@</a:t>
            </a: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altLang="zh-TW" sz="14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$^</a:t>
            </a: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lang="en-US" altLang="zh-TW" sz="14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main.o:main.cpp</a:t>
            </a:r>
            <a:endParaRPr lang="en-US" altLang="zh-TW" sz="14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$(CC) $(CPPFLAGS) -c -o </a:t>
            </a:r>
            <a:r>
              <a:rPr lang="en-US" altLang="zh-TW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$@</a:t>
            </a: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$^</a:t>
            </a: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lang="en-US" altLang="zh-TW" sz="14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clean:</a:t>
            </a: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</a:t>
            </a:r>
            <a:r>
              <a:rPr lang="en-US" altLang="zh-TW" sz="1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rm</a:t>
            </a: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-</a:t>
            </a:r>
            <a:r>
              <a:rPr lang="en-US" altLang="zh-TW" sz="1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rf</a:t>
            </a: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*.</a:t>
            </a:r>
            <a:r>
              <a:rPr lang="en-US" altLang="zh-TW" sz="1400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o</a:t>
            </a:r>
            <a:endParaRPr lang="en-US" altLang="zh-TW" sz="14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312024" y="4026550"/>
            <a:ext cx="31683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schemeClr val="accent4">
                    <a:lumMod val="50000"/>
                  </a:schemeClr>
                </a:solidFill>
                <a:latin typeface="Franklin Gothic Medium Cond" panose="020B0606030402020204" pitchFamily="34" charset="0"/>
              </a:rPr>
              <a:t>$@  </a:t>
            </a:r>
            <a:r>
              <a:rPr lang="ko-KR" altLang="en-US" sz="1600" dirty="0" err="1" smtClean="0">
                <a:solidFill>
                  <a:schemeClr val="accent4">
                    <a:lumMod val="50000"/>
                  </a:schemeClr>
                </a:solidFill>
                <a:latin typeface="Franklin Gothic Medium Cond" panose="020B0606030402020204" pitchFamily="34" charset="0"/>
              </a:rPr>
              <a:t>타겟으로</a:t>
            </a:r>
            <a:r>
              <a:rPr lang="en-US" altLang="ko-KR" sz="1600" dirty="0" smtClean="0">
                <a:solidFill>
                  <a:schemeClr val="accent4">
                    <a:lumMod val="50000"/>
                  </a:schemeClr>
                </a:solidFill>
                <a:latin typeface="Franklin Gothic Medium Cond" panose="020B0606030402020204" pitchFamily="34" charset="0"/>
              </a:rPr>
              <a:t> </a:t>
            </a:r>
            <a:r>
              <a:rPr lang="ko-KR" altLang="en-US" sz="1600" dirty="0" smtClean="0">
                <a:solidFill>
                  <a:schemeClr val="accent4">
                    <a:lumMod val="50000"/>
                  </a:schemeClr>
                </a:solidFill>
                <a:latin typeface="Franklin Gothic Medium Cond" panose="020B0606030402020204" pitchFamily="34" charset="0"/>
              </a:rPr>
              <a:t>치환한다</a:t>
            </a:r>
            <a:r>
              <a:rPr lang="en-US" altLang="ko-KR" sz="1600" dirty="0" smtClean="0">
                <a:solidFill>
                  <a:schemeClr val="accent4">
                    <a:lumMod val="50000"/>
                  </a:schemeClr>
                </a:solidFill>
                <a:latin typeface="Franklin Gothic Medium Cond" panose="020B0606030402020204" pitchFamily="34" charset="0"/>
              </a:rPr>
              <a:t>.</a:t>
            </a:r>
            <a:endParaRPr lang="ko-KR" altLang="en-US" sz="1600" dirty="0">
              <a:solidFill>
                <a:schemeClr val="accent4">
                  <a:lumMod val="50000"/>
                </a:schemeClr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12024" y="3666510"/>
            <a:ext cx="31683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schemeClr val="accent6">
                    <a:lumMod val="75000"/>
                  </a:schemeClr>
                </a:solidFill>
                <a:latin typeface="Franklin Gothic Medium Cond" panose="020B0606030402020204" pitchFamily="34" charset="0"/>
              </a:rPr>
              <a:t>$^  </a:t>
            </a:r>
            <a:r>
              <a:rPr lang="ko-KR" altLang="en-US" sz="1600" dirty="0" smtClean="0">
                <a:solidFill>
                  <a:schemeClr val="accent6">
                    <a:lumMod val="75000"/>
                  </a:schemeClr>
                </a:solidFill>
                <a:latin typeface="Franklin Gothic Medium Cond" panose="020B0606030402020204" pitchFamily="34" charset="0"/>
              </a:rPr>
              <a:t>종속항목리스트로 치환한다</a:t>
            </a:r>
            <a:r>
              <a:rPr lang="en-US" altLang="ko-KR" sz="1600" dirty="0" smtClean="0">
                <a:solidFill>
                  <a:schemeClr val="accent6">
                    <a:lumMod val="75000"/>
                  </a:schemeClr>
                </a:solidFill>
                <a:latin typeface="Franklin Gothic Medium Cond" panose="020B0606030402020204" pitchFamily="34" charset="0"/>
              </a:rPr>
              <a:t>.</a:t>
            </a:r>
            <a:endParaRPr lang="ko-KR" altLang="en-US" sz="1600" dirty="0">
              <a:solidFill>
                <a:schemeClr val="accent6">
                  <a:lumMod val="75000"/>
                </a:schemeClr>
              </a:solidFill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71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35360" y="1268760"/>
            <a:ext cx="11521280" cy="5472608"/>
          </a:xfrm>
        </p:spPr>
        <p:txBody>
          <a:bodyPr/>
          <a:lstStyle/>
          <a:p>
            <a:r>
              <a:rPr lang="ko-KR" altLang="en-US" dirty="0" smtClean="0"/>
              <a:t>주의사항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Macro</a:t>
            </a:r>
            <a:r>
              <a:rPr lang="ko-KR" altLang="en-US" dirty="0" smtClean="0"/>
              <a:t> 이름에는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‘:’, ‘=‘, ‘#’ </a:t>
            </a:r>
            <a:r>
              <a:rPr lang="ko-KR" altLang="en-US" dirty="0" smtClean="0"/>
              <a:t>이 들어가서는 안됨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Tab </a:t>
            </a:r>
            <a:r>
              <a:rPr lang="ko-KR" altLang="en-US" dirty="0" smtClean="0"/>
              <a:t>으로 시작해서도 안됨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ko-KR" altLang="en-US" dirty="0" smtClean="0"/>
              <a:t>매크로는 반드시 치환될 위치보다 선행 기술되어야 함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매크로는 일반적으로 모두 대문자로 기술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문자열에 </a:t>
            </a:r>
            <a:r>
              <a:rPr lang="en-US" altLang="ko-KR" dirty="0" smtClean="0"/>
              <a:t>“”</a:t>
            </a:r>
            <a:r>
              <a:rPr lang="ko-KR" altLang="en-US" dirty="0" smtClean="0"/>
              <a:t>를 기술하면 </a:t>
            </a:r>
            <a:r>
              <a:rPr lang="en-US" altLang="ko-KR" dirty="0" smtClean="0"/>
              <a:t>“ </a:t>
            </a:r>
            <a:r>
              <a:rPr lang="ko-KR" altLang="en-US" dirty="0" smtClean="0"/>
              <a:t>또한 문자열의 일부로 인식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Makefile</a:t>
            </a:r>
            <a:r>
              <a:rPr lang="en-US" altLang="ko-KR" dirty="0" smtClean="0"/>
              <a:t> </a:t>
            </a:r>
            <a:endParaRPr lang="ko-KR" altLang="en-US" baseline="30000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719137" y="4797152"/>
            <a:ext cx="10777537" cy="936104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NAME=“string”</a:t>
            </a: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@(NAME)   #string </a:t>
            </a:r>
            <a:r>
              <a:rPr lang="ko-KR" altLang="en-US" sz="1400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이 아니라 </a:t>
            </a:r>
            <a:r>
              <a:rPr lang="en-US" altLang="ko-KR" sz="1400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“string”</a:t>
            </a:r>
            <a:r>
              <a:rPr lang="ko-KR" altLang="en-US" sz="1400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으로</a:t>
            </a:r>
            <a:r>
              <a:rPr lang="en-US" altLang="ko-KR" sz="1400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ko-KR" altLang="en-US" sz="1400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인식</a:t>
            </a:r>
            <a:endParaRPr lang="en-US" altLang="zh-TW" sz="14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94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35360" y="1268760"/>
            <a:ext cx="11521280" cy="5328890"/>
          </a:xfrm>
        </p:spPr>
        <p:txBody>
          <a:bodyPr/>
          <a:lstStyle/>
          <a:p>
            <a:r>
              <a:rPr lang="en-US" altLang="ko-KR" dirty="0" smtClean="0"/>
              <a:t>Make</a:t>
            </a:r>
          </a:p>
          <a:p>
            <a:pPr lvl="1"/>
            <a:r>
              <a:rPr lang="en-US" altLang="ko-KR" dirty="0"/>
              <a:t>make</a:t>
            </a:r>
            <a:r>
              <a:rPr lang="ko-KR" altLang="en-US" dirty="0"/>
              <a:t>는 소프트웨어 개발을 위해 유닉스 계열 운영 체제에서 주로 사용되는 프로그램 </a:t>
            </a:r>
            <a:r>
              <a:rPr lang="ko-KR" altLang="en-US" dirty="0" err="1"/>
              <a:t>빌드</a:t>
            </a:r>
            <a:r>
              <a:rPr lang="ko-KR" altLang="en-US" dirty="0"/>
              <a:t> 도구이다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ko-KR" altLang="en-US" dirty="0"/>
              <a:t>여러 파일들끼리의 의존성과 각 파일에 필요한 명령을 정의함으로써 프로그램을 </a:t>
            </a:r>
            <a:r>
              <a:rPr lang="ko-KR" altLang="en-US" dirty="0" err="1"/>
              <a:t>컴파일할</a:t>
            </a:r>
            <a:r>
              <a:rPr lang="ko-KR" altLang="en-US" dirty="0"/>
              <a:t> 수 있으며 최종 프로그램을 만들 수 있는 과정을 서술할 수 있는 표준적인 문법을 </a:t>
            </a:r>
            <a:r>
              <a:rPr lang="ko-KR" altLang="en-US" dirty="0" smtClean="0"/>
              <a:t>가지고</a:t>
            </a:r>
            <a:r>
              <a:rPr lang="en-US" altLang="ko-KR" dirty="0" smtClean="0"/>
              <a:t>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ko.wikipedia.org/wiki/Make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en-US" altLang="ko-KR" dirty="0" smtClean="0"/>
              <a:t>make </a:t>
            </a:r>
            <a:r>
              <a:rPr lang="ko-KR" altLang="en-US" dirty="0" smtClean="0"/>
              <a:t>는 파일관련 유틸리티로써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파일 간의 종속관계를 파악하여 기술파일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Makefile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기술된 대로 컴파일 명령 혹은 </a:t>
            </a:r>
            <a:r>
              <a:rPr lang="ko-KR" altLang="en-US" dirty="0" err="1" smtClean="0"/>
              <a:t>셸</a:t>
            </a:r>
            <a:r>
              <a:rPr lang="en-US" altLang="ko-KR" dirty="0" smtClean="0"/>
              <a:t>(shell) </a:t>
            </a:r>
            <a:r>
              <a:rPr lang="ko-KR" altLang="en-US" dirty="0" smtClean="0"/>
              <a:t>명령을 순차적으로 실행한다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파일에 대한 반복적인 명령을 자동화시켜서 개발자의 수고를 덜고 시간을 절약할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Make</a:t>
            </a:r>
            <a:endParaRPr lang="ko-KR" alt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42473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Sample Code (1)</a:t>
            </a:r>
            <a:endParaRPr lang="ko-KR" altLang="en-US" baseline="30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diary.h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memo.cpp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calendar.cpp</a:t>
            </a:r>
            <a:endParaRPr lang="ko-KR" alt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719137" y="1662646"/>
            <a:ext cx="10777537" cy="92993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#include &lt;</a:t>
            </a:r>
            <a:r>
              <a:rPr lang="en-US" altLang="zh-TW" sz="1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iostream</a:t>
            </a: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&gt;</a:t>
            </a: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lang="en-US" altLang="zh-TW" sz="14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int</a:t>
            </a: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memo();</a:t>
            </a: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int</a:t>
            </a: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calendar();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719136" y="3174019"/>
            <a:ext cx="10777537" cy="1512168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#include "</a:t>
            </a:r>
            <a:r>
              <a:rPr lang="en-US" altLang="zh-TW" sz="1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diary.h</a:t>
            </a: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"</a:t>
            </a: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lang="en-US" altLang="zh-TW" sz="14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int</a:t>
            </a: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memo()</a:t>
            </a: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{</a:t>
            </a: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</a:t>
            </a:r>
            <a:r>
              <a:rPr lang="en-US" altLang="zh-TW" sz="1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std</a:t>
            </a: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::</a:t>
            </a:r>
            <a:r>
              <a:rPr lang="en-US" altLang="zh-TW" sz="1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cout</a:t>
            </a: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&lt;&lt; "Function memo" &lt;&lt; </a:t>
            </a:r>
            <a:r>
              <a:rPr lang="en-US" altLang="zh-TW" sz="1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std</a:t>
            </a: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::</a:t>
            </a:r>
            <a:r>
              <a:rPr lang="en-US" altLang="zh-TW" sz="1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endl</a:t>
            </a: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;</a:t>
            </a: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return 0;</a:t>
            </a: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719138" y="5273529"/>
            <a:ext cx="10777537" cy="1467839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#include "</a:t>
            </a:r>
            <a:r>
              <a:rPr lang="en-US" altLang="zh-TW" sz="1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diary.h</a:t>
            </a: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"</a:t>
            </a: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lang="en-US" altLang="zh-TW" sz="14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int</a:t>
            </a: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calendar()</a:t>
            </a: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{</a:t>
            </a: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</a:t>
            </a:r>
            <a:r>
              <a:rPr lang="en-US" altLang="zh-TW" sz="1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std</a:t>
            </a: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::</a:t>
            </a:r>
            <a:r>
              <a:rPr lang="en-US" altLang="zh-TW" sz="1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cout</a:t>
            </a: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&lt;&lt; "Function Calendar" &lt;&lt; </a:t>
            </a:r>
            <a:r>
              <a:rPr lang="en-US" altLang="zh-TW" sz="1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std</a:t>
            </a: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::</a:t>
            </a:r>
            <a:r>
              <a:rPr lang="en-US" altLang="zh-TW" sz="1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endl</a:t>
            </a: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;</a:t>
            </a: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return 0;</a:t>
            </a: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89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Sample Code (2)</a:t>
            </a:r>
            <a:endParaRPr lang="ko-KR" altLang="en-US" baseline="30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main.cpp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719137" y="1662646"/>
            <a:ext cx="10777537" cy="227041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#include "</a:t>
            </a:r>
            <a:r>
              <a:rPr lang="en-US" altLang="zh-TW" sz="1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diary.h</a:t>
            </a: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"</a:t>
            </a: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lang="en-US" altLang="zh-TW" sz="14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int</a:t>
            </a: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main(</a:t>
            </a:r>
            <a:r>
              <a:rPr lang="en-US" altLang="zh-TW" sz="1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int</a:t>
            </a: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altLang="zh-TW" sz="1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argc</a:t>
            </a: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, char *</a:t>
            </a:r>
            <a:r>
              <a:rPr lang="en-US" altLang="zh-TW" sz="1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argv</a:t>
            </a: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[])</a:t>
            </a: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{</a:t>
            </a: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memo();</a:t>
            </a: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calendar();</a:t>
            </a: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lang="en-US" altLang="zh-TW" sz="14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return 0;</a:t>
            </a: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999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모서리가 둥근 직사각형 43"/>
          <p:cNvSpPr/>
          <p:nvPr/>
        </p:nvSpPr>
        <p:spPr>
          <a:xfrm flipH="1">
            <a:off x="946988" y="3690822"/>
            <a:ext cx="10262141" cy="1116155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 w="889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Structure of Sample Codes</a:t>
            </a:r>
            <a:endParaRPr lang="ko-KR" altLang="en-US" baseline="30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954998" y="4005064"/>
            <a:ext cx="1695234" cy="576064"/>
          </a:xfrm>
          <a:prstGeom prst="roundRect">
            <a:avLst>
              <a:gd name="adj" fmla="val 0"/>
            </a:avLst>
          </a:prstGeom>
          <a:pattFill prst="wdUpDiag">
            <a:fgClr>
              <a:srgbClr val="E8E8E8"/>
            </a:fgClr>
            <a:bgClr>
              <a:srgbClr val="F1F1F3"/>
            </a:bgClr>
          </a:pattFill>
          <a:ln w="9525" algn="ctr">
            <a:solidFill>
              <a:srgbClr val="B2B2B2"/>
            </a:solidFill>
            <a:round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kern="0" dirty="0" err="1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HY견고딕" pitchFamily="18" charset="-127"/>
                <a:cs typeface="Arial" pitchFamily="34" charset="0"/>
              </a:rPr>
              <a:t>memo.o</a:t>
            </a:r>
            <a:endParaRPr kumimoji="1" lang="en-US" altLang="ko-KR" sz="1400" kern="0" dirty="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201187" y="5383041"/>
            <a:ext cx="1773029" cy="641522"/>
          </a:xfrm>
          <a:prstGeom prst="roundRect">
            <a:avLst>
              <a:gd name="adj" fmla="val 3775"/>
            </a:avLst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1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HY견고딕" pitchFamily="18" charset="-127"/>
                <a:cs typeface="Arial" pitchFamily="34" charset="0"/>
              </a:rPr>
              <a:t>diary</a:t>
            </a:r>
            <a:endParaRPr kumimoji="1" lang="ko-KR" altLang="en-US" sz="1400" b="1" kern="0" dirty="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210108" y="1650039"/>
            <a:ext cx="1728192" cy="50405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889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diary.h</a:t>
            </a:r>
            <a:endParaRPr lang="ko-KR" alt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935487" y="2898795"/>
            <a:ext cx="1728192" cy="50405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889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memo.cpp</a:t>
            </a:r>
            <a:endParaRPr lang="ko-KR" alt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210108" y="2898795"/>
            <a:ext cx="1728192" cy="50405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889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calendar.cpp</a:t>
            </a:r>
            <a:endParaRPr lang="ko-KR" alt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392144" y="2898795"/>
            <a:ext cx="1728192" cy="50405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889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main.cpp</a:t>
            </a:r>
            <a:endParaRPr lang="ko-KR" alt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hape 163"/>
          <p:cNvCxnSpPr>
            <a:stCxn id="8" idx="2"/>
            <a:endCxn id="9" idx="0"/>
          </p:cNvCxnSpPr>
          <p:nvPr/>
        </p:nvCxnSpPr>
        <p:spPr>
          <a:xfrm rot="5400000">
            <a:off x="4564544" y="1389135"/>
            <a:ext cx="744700" cy="227462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solid"/>
            <a:headEnd w="lg" len="lg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hape 163"/>
          <p:cNvCxnSpPr>
            <a:stCxn id="8" idx="2"/>
            <a:endCxn id="11" idx="0"/>
          </p:cNvCxnSpPr>
          <p:nvPr/>
        </p:nvCxnSpPr>
        <p:spPr>
          <a:xfrm rot="16200000" flipH="1">
            <a:off x="6792872" y="1435427"/>
            <a:ext cx="744700" cy="2182036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solid"/>
            <a:headEnd w="lg" len="lg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8" idx="2"/>
            <a:endCxn id="10" idx="0"/>
          </p:cNvCxnSpPr>
          <p:nvPr/>
        </p:nvCxnSpPr>
        <p:spPr>
          <a:xfrm>
            <a:off x="6074204" y="2154095"/>
            <a:ext cx="0" cy="744700"/>
          </a:xfrm>
          <a:prstGeom prst="straightConnector1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solid"/>
            <a:headEnd w="lg" len="lg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5226587" y="4005064"/>
            <a:ext cx="1695234" cy="576064"/>
          </a:xfrm>
          <a:prstGeom prst="roundRect">
            <a:avLst>
              <a:gd name="adj" fmla="val 0"/>
            </a:avLst>
          </a:prstGeom>
          <a:pattFill prst="wdUpDiag">
            <a:fgClr>
              <a:srgbClr val="E8E8E8"/>
            </a:fgClr>
            <a:bgClr>
              <a:srgbClr val="F1F1F3"/>
            </a:bgClr>
          </a:pattFill>
          <a:ln w="9525" algn="ctr">
            <a:solidFill>
              <a:srgbClr val="B2B2B2"/>
            </a:solidFill>
            <a:round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kern="0" dirty="0" err="1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HY견고딕" pitchFamily="18" charset="-127"/>
                <a:cs typeface="Arial" pitchFamily="34" charset="0"/>
              </a:rPr>
              <a:t>calendar.o</a:t>
            </a:r>
            <a:endParaRPr kumimoji="1" lang="en-US" altLang="ko-KR" sz="1400" kern="0" dirty="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392144" y="4005064"/>
            <a:ext cx="1695234" cy="576064"/>
          </a:xfrm>
          <a:prstGeom prst="roundRect">
            <a:avLst>
              <a:gd name="adj" fmla="val 0"/>
            </a:avLst>
          </a:prstGeom>
          <a:pattFill prst="wdUpDiag">
            <a:fgClr>
              <a:srgbClr val="E8E8E8"/>
            </a:fgClr>
            <a:bgClr>
              <a:srgbClr val="F1F1F3"/>
            </a:bgClr>
          </a:pattFill>
          <a:ln w="9525" algn="ctr">
            <a:solidFill>
              <a:srgbClr val="B2B2B2"/>
            </a:solidFill>
            <a:round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kern="0" dirty="0" err="1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HY견고딕" pitchFamily="18" charset="-127"/>
                <a:cs typeface="Arial" pitchFamily="34" charset="0"/>
              </a:rPr>
              <a:t>main.o</a:t>
            </a:r>
            <a:endParaRPr kumimoji="1" lang="en-US" altLang="ko-KR" sz="1400" kern="0" dirty="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HY견고딕" pitchFamily="18" charset="-127"/>
              <a:cs typeface="Arial" pitchFamily="34" charset="0"/>
            </a:endParaRPr>
          </a:p>
        </p:txBody>
      </p:sp>
      <p:cxnSp>
        <p:nvCxnSpPr>
          <p:cNvPr id="24" name="직선 화살표 연결선 23"/>
          <p:cNvCxnSpPr>
            <a:stCxn id="9" idx="2"/>
            <a:endCxn id="5" idx="0"/>
          </p:cNvCxnSpPr>
          <p:nvPr/>
        </p:nvCxnSpPr>
        <p:spPr>
          <a:xfrm>
            <a:off x="3799583" y="3402851"/>
            <a:ext cx="3032" cy="602213"/>
          </a:xfrm>
          <a:prstGeom prst="straightConnector1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solid"/>
            <a:headEnd w="lg" len="lg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0" idx="2"/>
            <a:endCxn id="22" idx="0"/>
          </p:cNvCxnSpPr>
          <p:nvPr/>
        </p:nvCxnSpPr>
        <p:spPr>
          <a:xfrm>
            <a:off x="6074204" y="3402851"/>
            <a:ext cx="0" cy="602213"/>
          </a:xfrm>
          <a:prstGeom prst="straightConnector1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solid"/>
            <a:headEnd w="lg" len="lg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1" idx="2"/>
            <a:endCxn id="23" idx="0"/>
          </p:cNvCxnSpPr>
          <p:nvPr/>
        </p:nvCxnSpPr>
        <p:spPr>
          <a:xfrm flipH="1">
            <a:off x="8239761" y="3402851"/>
            <a:ext cx="16479" cy="602213"/>
          </a:xfrm>
          <a:prstGeom prst="straightConnector1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solid"/>
            <a:headEnd w="lg" len="lg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hape 163"/>
          <p:cNvCxnSpPr>
            <a:stCxn id="5" idx="2"/>
            <a:endCxn id="7" idx="0"/>
          </p:cNvCxnSpPr>
          <p:nvPr/>
        </p:nvCxnSpPr>
        <p:spPr>
          <a:xfrm rot="16200000" flipH="1">
            <a:off x="4544202" y="3839540"/>
            <a:ext cx="801913" cy="2285087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solid"/>
            <a:headEnd w="lg" len="lg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22" idx="2"/>
            <a:endCxn id="7" idx="0"/>
          </p:cNvCxnSpPr>
          <p:nvPr/>
        </p:nvCxnSpPr>
        <p:spPr>
          <a:xfrm>
            <a:off x="6074204" y="4581128"/>
            <a:ext cx="13498" cy="801913"/>
          </a:xfrm>
          <a:prstGeom prst="straightConnector1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solid"/>
            <a:headEnd w="lg" len="lg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163"/>
          <p:cNvCxnSpPr>
            <a:stCxn id="23" idx="2"/>
            <a:endCxn id="7" idx="0"/>
          </p:cNvCxnSpPr>
          <p:nvPr/>
        </p:nvCxnSpPr>
        <p:spPr>
          <a:xfrm rot="5400000">
            <a:off x="6762776" y="3906055"/>
            <a:ext cx="801913" cy="2152059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solid"/>
            <a:headEnd w="lg" len="lg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5084857" y="6294535"/>
            <a:ext cx="22333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Franklin Gothic Medium Cond" panose="020B0606030402020204" pitchFamily="34" charset="0"/>
              </a:rPr>
              <a:t>- </a:t>
            </a:r>
            <a:r>
              <a:rPr lang="en-US" altLang="ko-KR" sz="1400" dirty="0" smtClean="0">
                <a:latin typeface="Franklin Gothic Medium Cond" panose="020B0606030402020204" pitchFamily="34" charset="0"/>
              </a:rPr>
              <a:t>The structure of sample codes</a:t>
            </a:r>
            <a:endParaRPr lang="ko-KR" altLang="en-US" sz="1400" dirty="0">
              <a:latin typeface="Franklin Gothic Medium Cond" panose="020B0606030402020204" pitchFamily="34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650773" y="5534525"/>
            <a:ext cx="12861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Franklin Gothic Medium Cond" panose="020B0606030402020204" pitchFamily="34" charset="0"/>
              </a:rPr>
              <a:t>Executable file</a:t>
            </a:r>
            <a:endParaRPr lang="ko-KR" altLang="en-US" sz="1600" dirty="0">
              <a:latin typeface="Franklin Gothic Medium Cond" panose="020B0606030402020204" pitchFamily="34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192694" y="3835787"/>
            <a:ext cx="10299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Franklin Gothic Medium Cond" panose="020B0606030402020204" pitchFamily="34" charset="0"/>
              </a:rPr>
              <a:t>Object files</a:t>
            </a:r>
            <a:endParaRPr lang="ko-KR" altLang="en-US" sz="1600" dirty="0"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07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35360" y="1268760"/>
            <a:ext cx="11521280" cy="5328890"/>
          </a:xfrm>
        </p:spPr>
        <p:txBody>
          <a:bodyPr/>
          <a:lstStyle/>
          <a:p>
            <a:r>
              <a:rPr lang="en-US" altLang="ko-KR" dirty="0" err="1" smtClean="0"/>
              <a:t>Makefile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대문자</a:t>
            </a:r>
            <a:r>
              <a:rPr lang="en-US" altLang="ko-KR" dirty="0" smtClean="0"/>
              <a:t> ‘M’</a:t>
            </a:r>
            <a:r>
              <a:rPr lang="ko-KR" altLang="en-US" dirty="0" smtClean="0"/>
              <a:t>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확장자</a:t>
            </a:r>
            <a:r>
              <a:rPr lang="ko-KR" altLang="en-US" dirty="0" smtClean="0"/>
              <a:t> 없음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Makefile</a:t>
            </a:r>
            <a:endParaRPr lang="ko-KR" altLang="en-US" baseline="30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19137" y="2204864"/>
            <a:ext cx="10777537" cy="3024336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all:diary</a:t>
            </a:r>
            <a:endParaRPr lang="en-US" altLang="zh-TW" sz="14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lang="en-US" altLang="zh-TW" sz="14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diary:memo.o</a:t>
            </a: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altLang="zh-TW" sz="1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calendar.o</a:t>
            </a: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altLang="zh-TW" sz="1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main.o</a:t>
            </a:r>
            <a:endParaRPr lang="en-US" altLang="zh-TW" sz="14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g++ -W -Wall -o diary </a:t>
            </a:r>
            <a:r>
              <a:rPr lang="en-US" altLang="zh-TW" sz="1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memo.o</a:t>
            </a: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altLang="zh-TW" sz="1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calendar.o</a:t>
            </a: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altLang="zh-TW" sz="1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main.o</a:t>
            </a:r>
            <a:endParaRPr lang="en-US" altLang="zh-TW" sz="14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lang="en-US" altLang="zh-TW" sz="14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memo.o:memo.cpp</a:t>
            </a:r>
            <a:endParaRPr lang="en-US" altLang="zh-TW" sz="14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g++ -W -Wall -c -o </a:t>
            </a:r>
            <a:r>
              <a:rPr lang="en-US" altLang="zh-TW" sz="1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memo.o</a:t>
            </a: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memo.cpp</a:t>
            </a: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lang="en-US" altLang="zh-TW" sz="14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calendar.o:calendar.cpp</a:t>
            </a:r>
            <a:endParaRPr lang="en-US" altLang="zh-TW" sz="14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g++ -W -Wall -c -o </a:t>
            </a:r>
            <a:r>
              <a:rPr lang="en-US" altLang="zh-TW" sz="1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calendar.o</a:t>
            </a: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calendar.cpp</a:t>
            </a: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lang="en-US" altLang="zh-TW" sz="14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main.o:main.cpp</a:t>
            </a:r>
            <a:endParaRPr lang="en-US" altLang="zh-TW" sz="14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g++ -W -Wall -c -o </a:t>
            </a:r>
            <a:r>
              <a:rPr lang="en-US" altLang="zh-TW" sz="1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main.o</a:t>
            </a: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main.cpp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39416" y="2977565"/>
            <a:ext cx="792088" cy="235412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39416" y="3661790"/>
            <a:ext cx="792088" cy="235412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39416" y="4312774"/>
            <a:ext cx="792088" cy="235412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39416" y="4921780"/>
            <a:ext cx="792088" cy="235412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5228051" y="1763905"/>
            <a:ext cx="1759708" cy="307777"/>
            <a:chOff x="7536160" y="2384705"/>
            <a:chExt cx="1759708" cy="307777"/>
          </a:xfrm>
        </p:grpSpPr>
        <p:sp>
          <p:nvSpPr>
            <p:cNvPr id="11" name="직사각형 10"/>
            <p:cNvSpPr/>
            <p:nvPr/>
          </p:nvSpPr>
          <p:spPr>
            <a:xfrm>
              <a:off x="7536160" y="2420888"/>
              <a:ext cx="792088" cy="235412"/>
            </a:xfrm>
            <a:prstGeom prst="rect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8418476" y="2384705"/>
              <a:ext cx="87739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dirty="0" smtClean="0">
                  <a:solidFill>
                    <a:schemeClr val="accent6">
                      <a:lumMod val="75000"/>
                    </a:schemeClr>
                  </a:solidFill>
                  <a:latin typeface="Franklin Gothic Medium Cond" panose="020B0606030402020204" pitchFamily="34" charset="0"/>
                </a:rPr>
                <a:t>Tab</a:t>
              </a:r>
              <a:endParaRPr lang="ko-KR" altLang="en-US" sz="1400" dirty="0">
                <a:solidFill>
                  <a:schemeClr val="accent6">
                    <a:lumMod val="75000"/>
                  </a:schemeClr>
                </a:solidFill>
                <a:latin typeface="Franklin Gothic Medium Cond" panose="020B0606030402020204" pitchFamily="34" charset="0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7382344" y="2268198"/>
            <a:ext cx="8773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chemeClr val="accent4">
                    <a:lumMod val="50000"/>
                  </a:schemeClr>
                </a:solidFill>
                <a:latin typeface="Franklin Gothic Medium Cond" panose="020B0606030402020204" pitchFamily="34" charset="0"/>
              </a:rPr>
              <a:t>(1)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382344" y="2676086"/>
            <a:ext cx="8773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chemeClr val="accent4">
                    <a:lumMod val="50000"/>
                  </a:schemeClr>
                </a:solidFill>
                <a:latin typeface="Franklin Gothic Medium Cond" panose="020B0606030402020204" pitchFamily="34" charset="0"/>
              </a:rPr>
              <a:t>(2)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382344" y="2999338"/>
            <a:ext cx="8773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chemeClr val="accent4">
                    <a:lumMod val="50000"/>
                  </a:schemeClr>
                </a:solidFill>
                <a:latin typeface="Franklin Gothic Medium Cond" panose="020B0606030402020204" pitchFamily="34" charset="0"/>
              </a:rPr>
              <a:t>(3)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382344" y="3322590"/>
            <a:ext cx="8773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chemeClr val="accent4">
                    <a:lumMod val="50000"/>
                  </a:schemeClr>
                </a:solidFill>
                <a:latin typeface="Franklin Gothic Medium Cond" panose="020B0606030402020204" pitchFamily="34" charset="0"/>
              </a:rPr>
              <a:t>(4)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382344" y="3589425"/>
            <a:ext cx="8773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chemeClr val="accent4">
                    <a:lumMod val="50000"/>
                  </a:schemeClr>
                </a:solidFill>
                <a:latin typeface="Franklin Gothic Medium Cond" panose="020B0606030402020204" pitchFamily="34" charset="0"/>
              </a:rPr>
              <a:t>(5)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382344" y="3985319"/>
            <a:ext cx="8773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chemeClr val="accent4">
                    <a:lumMod val="50000"/>
                  </a:schemeClr>
                </a:solidFill>
                <a:latin typeface="Franklin Gothic Medium Cond" panose="020B0606030402020204" pitchFamily="34" charset="0"/>
              </a:rPr>
              <a:t>(6)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382344" y="4219115"/>
            <a:ext cx="8773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chemeClr val="accent4">
                    <a:lumMod val="50000"/>
                  </a:schemeClr>
                </a:solidFill>
                <a:latin typeface="Franklin Gothic Medium Cond" panose="020B0606030402020204" pitchFamily="34" charset="0"/>
              </a:rPr>
              <a:t>(7)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382344" y="4592628"/>
            <a:ext cx="8773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chemeClr val="accent4">
                    <a:lumMod val="50000"/>
                  </a:schemeClr>
                </a:solidFill>
                <a:latin typeface="Franklin Gothic Medium Cond" panose="020B0606030402020204" pitchFamily="34" charset="0"/>
              </a:rPr>
              <a:t>(8)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382344" y="4908088"/>
            <a:ext cx="8773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chemeClr val="accent4">
                    <a:lumMod val="50000"/>
                  </a:schemeClr>
                </a:solidFill>
                <a:latin typeface="Franklin Gothic Medium Cond" panose="020B0606030402020204" pitchFamily="34" charset="0"/>
              </a:rPr>
              <a:t>(9)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  <a:latin typeface="Franklin Gothic Medium Cond" panose="020B0606030402020204" pitchFamily="34" charset="0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1919536" y="2420888"/>
            <a:ext cx="5462808" cy="1"/>
          </a:xfrm>
          <a:prstGeom prst="straightConnector1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sysDash"/>
            <a:headEnd w="lg" len="lg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4079776" y="2852936"/>
            <a:ext cx="3302568" cy="1"/>
          </a:xfrm>
          <a:prstGeom prst="straightConnector1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sysDash"/>
            <a:headEnd w="lg" len="lg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6672064" y="3212977"/>
            <a:ext cx="710280" cy="0"/>
          </a:xfrm>
          <a:prstGeom prst="straightConnector1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sysDash"/>
            <a:headEnd w="lg" len="lg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 flipV="1">
            <a:off x="2567608" y="3515343"/>
            <a:ext cx="4798392" cy="8907"/>
          </a:xfrm>
          <a:prstGeom prst="straightConnector1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sysDash"/>
            <a:headEnd w="lg" len="lg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5375920" y="3717032"/>
            <a:ext cx="2006424" cy="0"/>
          </a:xfrm>
          <a:prstGeom prst="straightConnector1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sysDash"/>
            <a:headEnd w="lg" len="lg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>
            <a:off x="3359696" y="4159649"/>
            <a:ext cx="3960440" cy="0"/>
          </a:xfrm>
          <a:prstGeom prst="straightConnector1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sysDash"/>
            <a:headEnd w="lg" len="lg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>
            <a:off x="6168008" y="4356275"/>
            <a:ext cx="1152128" cy="0"/>
          </a:xfrm>
          <a:prstGeom prst="straightConnector1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sysDash"/>
            <a:headEnd w="lg" len="lg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H="1">
            <a:off x="2639616" y="4776580"/>
            <a:ext cx="4726384" cy="7683"/>
          </a:xfrm>
          <a:prstGeom prst="straightConnector1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sysDash"/>
            <a:headEnd w="lg" len="lg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H="1">
            <a:off x="5375920" y="5013176"/>
            <a:ext cx="1944216" cy="0"/>
          </a:xfrm>
          <a:prstGeom prst="straightConnector1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sysDash"/>
            <a:headEnd w="lg" len="lg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87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35360" y="1268760"/>
            <a:ext cx="11521280" cy="5328890"/>
          </a:xfrm>
        </p:spPr>
        <p:txBody>
          <a:bodyPr/>
          <a:lstStyle/>
          <a:p>
            <a:r>
              <a:rPr lang="en-US" altLang="ko-KR" dirty="0" err="1" smtClean="0"/>
              <a:t>Makefile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실행</a:t>
            </a:r>
            <a:r>
              <a:rPr lang="en-US" altLang="ko-KR" dirty="0" smtClean="0"/>
              <a:t>: make</a:t>
            </a:r>
          </a:p>
          <a:p>
            <a:pPr lvl="1"/>
            <a:r>
              <a:rPr lang="ko-KR" altLang="en-US" dirty="0" smtClean="0"/>
              <a:t>실행</a:t>
            </a:r>
            <a:r>
              <a:rPr lang="en-US" altLang="ko-KR" dirty="0" smtClean="0"/>
              <a:t> </a:t>
            </a:r>
            <a:r>
              <a:rPr lang="ko-KR" altLang="en-US" dirty="0" smtClean="0"/>
              <a:t>결과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Makefile</a:t>
            </a:r>
            <a:endParaRPr lang="ko-KR" altLang="en-US" baseline="30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19137" y="2564904"/>
            <a:ext cx="10777537" cy="3384376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lang="en-US" altLang="zh-TW" sz="1400" dirty="0" smtClean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kmucs@localhost</a:t>
            </a: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:~/</a:t>
            </a:r>
            <a:r>
              <a:rPr lang="en-US" altLang="zh-TW" sz="1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cpp</a:t>
            </a: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/sample$ ls</a:t>
            </a: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b="1" dirty="0" err="1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Makefile</a:t>
            </a: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calendar.cpp  </a:t>
            </a:r>
            <a:r>
              <a:rPr lang="en-US" altLang="zh-TW" sz="1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diary.h</a:t>
            </a: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main.cpp  </a:t>
            </a:r>
            <a:r>
              <a:rPr lang="en-US" altLang="zh-TW" sz="1400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memo.cpp</a:t>
            </a:r>
            <a:endParaRPr lang="en-US" altLang="zh-TW" sz="14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lang="en-US" altLang="zh-TW" sz="1400" dirty="0" smtClean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dirty="0" err="1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kmucs@localhost</a:t>
            </a: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:~/</a:t>
            </a:r>
            <a:r>
              <a:rPr lang="en-US" altLang="zh-TW" sz="1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cpp</a:t>
            </a: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/sample$ </a:t>
            </a:r>
            <a:r>
              <a:rPr lang="en-US" altLang="zh-TW" sz="1400" b="1" dirty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make</a:t>
            </a: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g++ -W -Wall -c -o </a:t>
            </a:r>
            <a:r>
              <a:rPr lang="en-US" altLang="zh-TW" sz="1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memo.o</a:t>
            </a: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memo.cpp</a:t>
            </a: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g++ -W -Wall -c -o </a:t>
            </a:r>
            <a:r>
              <a:rPr lang="en-US" altLang="zh-TW" sz="1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calendar.o</a:t>
            </a: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calendar.cpp</a:t>
            </a: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g++ -W -Wall -c -o </a:t>
            </a:r>
            <a:r>
              <a:rPr lang="en-US" altLang="zh-TW" sz="1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main.o</a:t>
            </a: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altLang="zh-TW" sz="1400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main.cpp</a:t>
            </a:r>
            <a:endParaRPr lang="en-US" altLang="zh-TW" sz="14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g++ -W -Wall -o diary </a:t>
            </a:r>
            <a:r>
              <a:rPr lang="en-US" altLang="zh-TW" sz="1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memo.o</a:t>
            </a: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altLang="zh-TW" sz="1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calendar.o</a:t>
            </a: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altLang="zh-TW" sz="1400" dirty="0" err="1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main.o</a:t>
            </a:r>
            <a:endParaRPr lang="en-US" altLang="zh-TW" sz="1400" dirty="0" smtClean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lang="en-US" altLang="zh-TW" sz="14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kmucs@localhost</a:t>
            </a: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:~/</a:t>
            </a:r>
            <a:r>
              <a:rPr lang="en-US" altLang="zh-TW" sz="1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cpp</a:t>
            </a: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/sample$ ls</a:t>
            </a: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Makefile</a:t>
            </a: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en-US" altLang="zh-TW" sz="1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calendar.o</a:t>
            </a: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</a:t>
            </a:r>
            <a:r>
              <a:rPr lang="en-US" altLang="zh-TW" sz="1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diary.h</a:t>
            </a: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</a:t>
            </a:r>
            <a:r>
              <a:rPr lang="en-US" altLang="zh-TW" sz="1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main.o</a:t>
            </a: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</a:t>
            </a:r>
            <a:r>
              <a:rPr lang="en-US" altLang="zh-TW" sz="1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memo.o</a:t>
            </a:r>
            <a:endParaRPr lang="en-US" altLang="zh-TW" sz="14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defTabSz="53340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calendar.cpp  </a:t>
            </a:r>
            <a:r>
              <a:rPr lang="en-US" altLang="zh-TW" sz="1400" b="1" dirty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diary</a:t>
            </a:r>
            <a:r>
              <a:rPr lang="en-US" altLang="zh-TW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main.cpp  </a:t>
            </a:r>
            <a:r>
              <a:rPr lang="en-US" altLang="zh-TW" sz="1400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memo.cpp</a:t>
            </a:r>
            <a:endParaRPr lang="en-US" altLang="zh-TW" sz="14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69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make 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 </a:t>
            </a:r>
            <a:r>
              <a:rPr lang="ko-KR" altLang="en-US" dirty="0" smtClean="0"/>
              <a:t>순서</a:t>
            </a:r>
            <a:endParaRPr lang="ko-KR" altLang="en-US" baseline="300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35360" y="1268760"/>
            <a:ext cx="11521280" cy="5328890"/>
          </a:xfrm>
        </p:spPr>
        <p:txBody>
          <a:bodyPr/>
          <a:lstStyle/>
          <a:p>
            <a:r>
              <a:rPr lang="en-US" altLang="ko-KR" dirty="0" smtClean="0"/>
              <a:t>Make </a:t>
            </a:r>
            <a:r>
              <a:rPr lang="ko-KR" altLang="en-US" dirty="0" smtClean="0"/>
              <a:t>순서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68379"/>
              </p:ext>
            </p:extLst>
          </p:nvPr>
        </p:nvGraphicFramePr>
        <p:xfrm>
          <a:off x="719138" y="1700808"/>
          <a:ext cx="10417422" cy="494792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056382"/>
                <a:gridCol w="936104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순서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내 용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make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명령 실행 시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현재 </a:t>
                      </a:r>
                      <a:r>
                        <a:rPr lang="ko-KR" altLang="en-US" baseline="0" dirty="0" err="1" smtClean="0"/>
                        <a:t>디렉토리</a:t>
                      </a:r>
                      <a:r>
                        <a:rPr lang="ko-KR" altLang="en-US" baseline="0" dirty="0" smtClean="0"/>
                        <a:t> 내에서 </a:t>
                      </a:r>
                      <a:r>
                        <a:rPr lang="en-US" altLang="ko-KR" baseline="0" dirty="0" err="1" smtClean="0"/>
                        <a:t>Makefile</a:t>
                      </a:r>
                      <a:r>
                        <a:rPr lang="en-US" altLang="ko-KR" baseline="0" dirty="0" smtClean="0"/>
                        <a:t>  </a:t>
                      </a:r>
                      <a:r>
                        <a:rPr lang="ko-KR" altLang="en-US" baseline="0" dirty="0" smtClean="0"/>
                        <a:t>파일을 찾는다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Makefile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내에서 최초 </a:t>
                      </a:r>
                      <a:r>
                        <a:rPr lang="ko-KR" altLang="en-US" baseline="0" dirty="0" err="1" smtClean="0"/>
                        <a:t>타겟을</a:t>
                      </a:r>
                      <a:r>
                        <a:rPr lang="ko-KR" altLang="en-US" baseline="0" dirty="0" smtClean="0"/>
                        <a:t> 찾는다</a:t>
                      </a:r>
                      <a:r>
                        <a:rPr lang="en-US" altLang="ko-KR" baseline="0" dirty="0" smtClean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err="1" smtClean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all:diary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smtClean="0"/>
                        <a:t>all </a:t>
                      </a:r>
                      <a:r>
                        <a:rPr lang="ko-KR" altLang="en-US" dirty="0" err="1" smtClean="0"/>
                        <a:t>타겟을</a:t>
                      </a:r>
                      <a:r>
                        <a:rPr lang="ko-KR" altLang="en-US" dirty="0" smtClean="0"/>
                        <a:t> 생성키 위한 종속항목 </a:t>
                      </a:r>
                      <a:r>
                        <a:rPr lang="en-US" altLang="ko-KR" dirty="0" smtClean="0"/>
                        <a:t>diary </a:t>
                      </a:r>
                      <a:r>
                        <a:rPr lang="ko-KR" altLang="en-US" dirty="0" smtClean="0"/>
                        <a:t>를 발견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 smtClean="0"/>
                        <a:t>현재 </a:t>
                      </a:r>
                      <a:r>
                        <a:rPr lang="ko-KR" altLang="en-US" dirty="0" err="1" smtClean="0"/>
                        <a:t>디렉토리</a:t>
                      </a:r>
                      <a:r>
                        <a:rPr lang="ko-KR" altLang="en-US" dirty="0" smtClean="0"/>
                        <a:t> 내에 </a:t>
                      </a:r>
                      <a:r>
                        <a:rPr lang="en-US" altLang="ko-KR" dirty="0" smtClean="0"/>
                        <a:t>diary </a:t>
                      </a:r>
                      <a:r>
                        <a:rPr lang="ko-KR" altLang="en-US" dirty="0" smtClean="0"/>
                        <a:t>가 존재하지 않음을 발견한다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smtClean="0"/>
                        <a:t>diary </a:t>
                      </a:r>
                      <a:r>
                        <a:rPr lang="ko-KR" altLang="en-US" dirty="0" smtClean="0"/>
                        <a:t>를 생성하기 위한 규칙을 찾기 위해 </a:t>
                      </a:r>
                      <a:r>
                        <a:rPr lang="en-US" altLang="ko-KR" dirty="0" smtClean="0"/>
                        <a:t>(2)</a:t>
                      </a:r>
                      <a:r>
                        <a:rPr lang="ko-KR" altLang="en-US" dirty="0" smtClean="0"/>
                        <a:t>번 항목을</a:t>
                      </a:r>
                      <a:r>
                        <a:rPr lang="ko-KR" altLang="en-US" baseline="0" dirty="0" smtClean="0"/>
                        <a:t> 발견</a:t>
                      </a:r>
                      <a:endParaRPr lang="en-US" altLang="ko-KR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baseline="0" dirty="0" smtClean="0"/>
                        <a:t>diary </a:t>
                      </a:r>
                      <a:r>
                        <a:rPr lang="ko-KR" altLang="en-US" baseline="0" dirty="0" smtClean="0"/>
                        <a:t>생성을 위한 첫 번째 종속항목 </a:t>
                      </a:r>
                      <a:r>
                        <a:rPr lang="en-US" altLang="ko-KR" baseline="0" dirty="0" err="1" smtClean="0"/>
                        <a:t>memo.o</a:t>
                      </a:r>
                      <a:r>
                        <a:rPr lang="en-US" altLang="ko-KR" baseline="0" dirty="0" smtClean="0"/>
                        <a:t>  </a:t>
                      </a:r>
                      <a:r>
                        <a:rPr lang="ko-KR" altLang="en-US" baseline="0" dirty="0" smtClean="0"/>
                        <a:t>가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생성되어 있지 않음을 확인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 smtClean="0"/>
                        <a:t>memo.o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를 생성하기 위한 규칙을 찾기 위해 </a:t>
                      </a:r>
                      <a:r>
                        <a:rPr lang="en-US" altLang="ko-KR" dirty="0" smtClean="0"/>
                        <a:t>(4) </a:t>
                      </a:r>
                      <a:r>
                        <a:rPr lang="ko-KR" altLang="en-US" dirty="0" smtClean="0"/>
                        <a:t>번 항목을 읽음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 smtClean="0"/>
                        <a:t>memo.o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의 종속항목 </a:t>
                      </a:r>
                      <a:r>
                        <a:rPr lang="en-US" altLang="ko-KR" baseline="0" dirty="0" smtClean="0"/>
                        <a:t> memo.cpp</a:t>
                      </a:r>
                      <a:r>
                        <a:rPr lang="ko-KR" altLang="en-US" baseline="0" dirty="0" smtClean="0"/>
                        <a:t>가 현재 </a:t>
                      </a:r>
                      <a:r>
                        <a:rPr lang="ko-KR" altLang="en-US" baseline="0" dirty="0" err="1" smtClean="0"/>
                        <a:t>디렉토리</a:t>
                      </a:r>
                      <a:r>
                        <a:rPr lang="ko-KR" altLang="en-US" baseline="0" dirty="0" smtClean="0"/>
                        <a:t> 내에 존재함을 확인</a:t>
                      </a:r>
                      <a:endParaRPr lang="en-US" altLang="ko-KR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baseline="0" dirty="0" smtClean="0"/>
                        <a:t>make</a:t>
                      </a:r>
                      <a:r>
                        <a:rPr lang="ko-KR" altLang="en-US" baseline="0" dirty="0" smtClean="0"/>
                        <a:t>는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err="1" smtClean="0"/>
                        <a:t>memo.o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를 만들기 위한 명령</a:t>
                      </a:r>
                      <a:r>
                        <a:rPr lang="en-US" altLang="ko-KR" baseline="0" dirty="0" smtClean="0"/>
                        <a:t>(5)</a:t>
                      </a:r>
                      <a:r>
                        <a:rPr lang="ko-KR" altLang="en-US" baseline="0" dirty="0" smtClean="0"/>
                        <a:t>를 수행</a:t>
                      </a:r>
                      <a:endParaRPr lang="en-US" altLang="ko-KR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baseline="0" dirty="0" smtClean="0"/>
                        <a:t>종속 항목 </a:t>
                      </a:r>
                      <a:r>
                        <a:rPr lang="en-US" altLang="ko-KR" baseline="0" dirty="0" smtClean="0"/>
                        <a:t>memo.cpp </a:t>
                      </a:r>
                      <a:r>
                        <a:rPr lang="ko-KR" altLang="en-US" baseline="0" dirty="0" smtClean="0"/>
                        <a:t>를 컴파일 하여 </a:t>
                      </a:r>
                      <a:r>
                        <a:rPr lang="en-US" altLang="ko-KR" baseline="0" dirty="0" err="1" smtClean="0"/>
                        <a:t>memo.o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를 생성</a:t>
                      </a:r>
                      <a:endParaRPr lang="en-US" altLang="ko-KR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baseline="0" dirty="0" smtClean="0"/>
                        <a:t>만일 </a:t>
                      </a:r>
                      <a:r>
                        <a:rPr lang="en-US" altLang="ko-KR" baseline="0" dirty="0" err="1" smtClean="0"/>
                        <a:t>memo.o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가 이미 존재하는 경우</a:t>
                      </a:r>
                      <a:endParaRPr lang="en-US" altLang="ko-KR" baseline="0" dirty="0" smtClean="0"/>
                    </a:p>
                    <a:p>
                      <a:pPr marL="742950" lvl="1" indent="-285750" latinLnBrk="1">
                        <a:buFontTx/>
                        <a:buChar char="-"/>
                      </a:pPr>
                      <a:r>
                        <a:rPr lang="ko-KR" altLang="en-US" baseline="0" dirty="0" smtClean="0"/>
                        <a:t>재 생성이 필요한 지 확인</a:t>
                      </a:r>
                      <a:r>
                        <a:rPr lang="en-US" altLang="ko-KR" baseline="0" dirty="0" smtClean="0"/>
                        <a:t>: 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err="1" smtClean="0"/>
                        <a:t>memo.o</a:t>
                      </a:r>
                      <a:r>
                        <a:rPr lang="ko-KR" altLang="en-US" baseline="0" dirty="0" smtClean="0"/>
                        <a:t>보다 </a:t>
                      </a:r>
                      <a:r>
                        <a:rPr lang="en-US" altLang="ko-KR" baseline="0" dirty="0" smtClean="0"/>
                        <a:t>memo.cpp </a:t>
                      </a:r>
                      <a:r>
                        <a:rPr lang="ko-KR" altLang="en-US" baseline="0" dirty="0" smtClean="0"/>
                        <a:t>의 수정 시간이 최근인 경우 </a:t>
                      </a:r>
                      <a:r>
                        <a:rPr lang="en-US" altLang="ko-KR" baseline="0" dirty="0" smtClean="0"/>
                        <a:t>(5) </a:t>
                      </a:r>
                      <a:r>
                        <a:rPr lang="ko-KR" altLang="en-US" baseline="0" dirty="0" smtClean="0"/>
                        <a:t>를 수행</a:t>
                      </a:r>
                      <a:endParaRPr lang="en-US" altLang="ko-KR" baseline="0" dirty="0" smtClean="0"/>
                    </a:p>
                    <a:p>
                      <a:pPr marL="742950" lvl="1" indent="-285750" latinLnBrk="1">
                        <a:buFontTx/>
                        <a:buChar char="-"/>
                      </a:pPr>
                      <a:r>
                        <a:rPr lang="ko-KR" altLang="en-US" baseline="0" dirty="0" smtClean="0"/>
                        <a:t>다시 만들 필요가 없다면</a:t>
                      </a:r>
                      <a:r>
                        <a:rPr lang="en-US" altLang="ko-KR" baseline="0" dirty="0" smtClean="0"/>
                        <a:t>, (5) </a:t>
                      </a:r>
                      <a:r>
                        <a:rPr lang="ko-KR" altLang="en-US" baseline="0" dirty="0" smtClean="0"/>
                        <a:t>를 생략하고 다음 과정으로 진행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924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make 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 </a:t>
            </a:r>
            <a:r>
              <a:rPr lang="ko-KR" altLang="en-US" dirty="0" smtClean="0"/>
              <a:t>순서</a:t>
            </a:r>
            <a:endParaRPr lang="ko-KR" altLang="en-US" baseline="300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35360" y="1268760"/>
            <a:ext cx="11521280" cy="5328890"/>
          </a:xfrm>
        </p:spPr>
        <p:txBody>
          <a:bodyPr/>
          <a:lstStyle/>
          <a:p>
            <a:r>
              <a:rPr lang="en-US" altLang="ko-KR" dirty="0" smtClean="0"/>
              <a:t>Make </a:t>
            </a:r>
            <a:r>
              <a:rPr lang="ko-KR" altLang="en-US" dirty="0" smtClean="0"/>
              <a:t>순서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530861"/>
              </p:ext>
            </p:extLst>
          </p:nvPr>
        </p:nvGraphicFramePr>
        <p:xfrm>
          <a:off x="719138" y="1700808"/>
          <a:ext cx="10417422" cy="494284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056382"/>
                <a:gridCol w="936104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순서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내 용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smtClean="0"/>
                        <a:t>(2) </a:t>
                      </a:r>
                      <a:r>
                        <a:rPr lang="ko-KR" altLang="en-US" dirty="0" smtClean="0"/>
                        <a:t>항목으로 복귀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smtClean="0"/>
                        <a:t>diary </a:t>
                      </a:r>
                      <a:r>
                        <a:rPr lang="ko-KR" altLang="en-US" dirty="0" smtClean="0"/>
                        <a:t>의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종속항목 </a:t>
                      </a:r>
                      <a:r>
                        <a:rPr lang="en-US" altLang="ko-KR" dirty="0" err="1" smtClean="0"/>
                        <a:t>memo.o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는</a:t>
                      </a:r>
                      <a:r>
                        <a:rPr lang="ko-KR" altLang="en-US" baseline="0" dirty="0" smtClean="0"/>
                        <a:t> 생성되었지만 </a:t>
                      </a:r>
                      <a:r>
                        <a:rPr lang="en-US" altLang="ko-KR" baseline="0" dirty="0" err="1" smtClean="0"/>
                        <a:t>calendar.o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는 생성되지 않았음을 확인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 smtClean="0"/>
                        <a:t>calendar.o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를 생성하기 위한 규칙을 찾기 위해 </a:t>
                      </a:r>
                      <a:r>
                        <a:rPr lang="en-US" altLang="ko-KR" dirty="0" smtClean="0"/>
                        <a:t>(6) </a:t>
                      </a:r>
                      <a:r>
                        <a:rPr lang="ko-KR" altLang="en-US" dirty="0" smtClean="0"/>
                        <a:t>번 항목으로 이동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 smtClean="0"/>
                        <a:t>calendar.o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는 </a:t>
                      </a:r>
                      <a:r>
                        <a:rPr lang="en-US" altLang="ko-KR" dirty="0" smtClean="0"/>
                        <a:t>calendar.cpp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에 종속되어 있음을 확인</a:t>
                      </a:r>
                      <a:endParaRPr lang="en-US" altLang="ko-KR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baseline="0" dirty="0" smtClean="0"/>
                        <a:t>calendar.cpp </a:t>
                      </a:r>
                      <a:r>
                        <a:rPr lang="ko-KR" altLang="en-US" baseline="0" dirty="0" smtClean="0"/>
                        <a:t>의 현재 </a:t>
                      </a:r>
                      <a:r>
                        <a:rPr lang="ko-KR" altLang="en-US" baseline="0" dirty="0" err="1" smtClean="0"/>
                        <a:t>디렉토리</a:t>
                      </a:r>
                      <a:r>
                        <a:rPr lang="ko-KR" altLang="en-US" baseline="0" dirty="0" smtClean="0"/>
                        <a:t> 내 존재 유무를 확인</a:t>
                      </a:r>
                      <a:endParaRPr lang="en-US" altLang="ko-KR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 smtClean="0"/>
                        <a:t>calendar.o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를 생성하기 위한 명령 </a:t>
                      </a:r>
                      <a:r>
                        <a:rPr lang="en-US" altLang="ko-KR" dirty="0" smtClean="0"/>
                        <a:t>(7)</a:t>
                      </a:r>
                      <a:r>
                        <a:rPr lang="ko-KR" altLang="en-US" dirty="0" smtClean="0"/>
                        <a:t>을 수행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smtClean="0"/>
                        <a:t>(2) </a:t>
                      </a:r>
                      <a:r>
                        <a:rPr lang="ko-KR" altLang="en-US" dirty="0" smtClean="0"/>
                        <a:t>항목으로 복귀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smtClean="0"/>
                        <a:t>diary </a:t>
                      </a:r>
                      <a:r>
                        <a:rPr lang="ko-KR" altLang="en-US" dirty="0" smtClean="0"/>
                        <a:t>의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종속항목 </a:t>
                      </a:r>
                      <a:r>
                        <a:rPr lang="en-US" altLang="ko-KR" dirty="0" err="1" smtClean="0"/>
                        <a:t>main.o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는 생성되지 않았음을 확인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 smtClean="0"/>
                        <a:t>main.o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를 생성하기 위한 규칙을 찾기 위해 </a:t>
                      </a:r>
                      <a:r>
                        <a:rPr lang="en-US" altLang="ko-KR" dirty="0" smtClean="0"/>
                        <a:t>(8) </a:t>
                      </a:r>
                      <a:r>
                        <a:rPr lang="ko-KR" altLang="en-US" dirty="0" smtClean="0"/>
                        <a:t>번 항목으로 이동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 smtClean="0"/>
                        <a:t>main.o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는 </a:t>
                      </a:r>
                      <a:r>
                        <a:rPr lang="en-US" altLang="ko-KR" dirty="0" smtClean="0"/>
                        <a:t>main.cpp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에 종속되어 있음을 확인</a:t>
                      </a:r>
                      <a:endParaRPr lang="en-US" altLang="ko-KR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baseline="0" dirty="0" smtClean="0"/>
                        <a:t>main.cpp </a:t>
                      </a:r>
                      <a:r>
                        <a:rPr lang="ko-KR" altLang="en-US" baseline="0" dirty="0" smtClean="0"/>
                        <a:t>의 현재 </a:t>
                      </a:r>
                      <a:r>
                        <a:rPr lang="ko-KR" altLang="en-US" baseline="0" dirty="0" err="1" smtClean="0"/>
                        <a:t>디렉토리</a:t>
                      </a:r>
                      <a:r>
                        <a:rPr lang="ko-KR" altLang="en-US" baseline="0" dirty="0" smtClean="0"/>
                        <a:t> 내에 존재 유무 확인</a:t>
                      </a:r>
                      <a:endParaRPr lang="en-US" altLang="ko-KR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 smtClean="0"/>
                        <a:t>main.o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를 생성하기 위한 명령 </a:t>
                      </a:r>
                      <a:r>
                        <a:rPr lang="en-US" altLang="ko-KR" dirty="0" smtClean="0"/>
                        <a:t>(9)</a:t>
                      </a:r>
                      <a:r>
                        <a:rPr lang="ko-KR" altLang="en-US" dirty="0" smtClean="0"/>
                        <a:t>을 수행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smtClean="0"/>
                        <a:t>(2) </a:t>
                      </a:r>
                      <a:r>
                        <a:rPr lang="ko-KR" altLang="en-US" dirty="0" smtClean="0"/>
                        <a:t>항목으로 복귀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smtClean="0"/>
                        <a:t>diary </a:t>
                      </a:r>
                      <a:r>
                        <a:rPr lang="ko-KR" altLang="en-US" dirty="0" smtClean="0"/>
                        <a:t>의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종속항목 </a:t>
                      </a:r>
                      <a:r>
                        <a:rPr lang="en-US" altLang="ko-KR" dirty="0" err="1" smtClean="0"/>
                        <a:t>memo.o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calendar.o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en-US" altLang="ko-KR" baseline="0" dirty="0" err="1" smtClean="0"/>
                        <a:t>main.o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모두 생성되어 존재함을 확인</a:t>
                      </a:r>
                      <a:endParaRPr lang="en-US" altLang="ko-KR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baseline="0" dirty="0" smtClean="0"/>
                        <a:t>diary </a:t>
                      </a:r>
                      <a:r>
                        <a:rPr lang="ko-KR" altLang="en-US" baseline="0" dirty="0" smtClean="0"/>
                        <a:t>생성을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위해 </a:t>
                      </a:r>
                      <a:r>
                        <a:rPr lang="en-US" altLang="ko-KR" baseline="0" dirty="0" smtClean="0"/>
                        <a:t>(3) </a:t>
                      </a:r>
                      <a:r>
                        <a:rPr lang="ko-KR" altLang="en-US" baseline="0" dirty="0" smtClean="0"/>
                        <a:t>항목의 명령문을 실행하여 </a:t>
                      </a:r>
                      <a:r>
                        <a:rPr lang="en-US" altLang="ko-KR" baseline="0" dirty="0" smtClean="0"/>
                        <a:t>diary </a:t>
                      </a:r>
                      <a:r>
                        <a:rPr lang="ko-KR" altLang="en-US" baseline="0" dirty="0" smtClean="0"/>
                        <a:t>를 생성함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887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6절_기본 디자인">
  <a:themeElements>
    <a:clrScheme name="6절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6절_기본 디자인">
      <a:majorFont>
        <a:latin typeface="굴림"/>
        <a:ea typeface="굴림"/>
        <a:cs typeface=""/>
      </a:majorFont>
      <a:minorFont>
        <a:latin typeface="Garamond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절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절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절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절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절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절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절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절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절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절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절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절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kmucs_2014_theme_by_JunhoKim">
  <a:themeElements>
    <a:clrScheme name="국민대 스타일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04F9F"/>
      </a:accent1>
      <a:accent2>
        <a:srgbClr val="FFCE44"/>
      </a:accent2>
      <a:accent3>
        <a:srgbClr val="F3953F"/>
      </a:accent3>
      <a:accent4>
        <a:srgbClr val="A1DAF8"/>
      </a:accent4>
      <a:accent5>
        <a:srgbClr val="95C23D"/>
      </a:accent5>
      <a:accent6>
        <a:srgbClr val="00A470"/>
      </a:accent6>
      <a:hlink>
        <a:srgbClr val="0000FF"/>
      </a:hlink>
      <a:folHlink>
        <a:srgbClr val="800080"/>
      </a:folHlink>
    </a:clrScheme>
    <a:fontScheme name="Windows 8 스타일">
      <a:majorFont>
        <a:latin typeface="Segoe U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16347</TotalTime>
  <Words>1289</Words>
  <Application>Microsoft Office PowerPoint</Application>
  <PresentationFormat>와이드스크린</PresentationFormat>
  <Paragraphs>334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18</vt:i4>
      </vt:variant>
    </vt:vector>
  </HeadingPairs>
  <TitlesOfParts>
    <vt:vector size="33" baseType="lpstr">
      <vt:lpstr>HY견고딕</vt:lpstr>
      <vt:lpstr>HY헤드라인M</vt:lpstr>
      <vt:lpstr>굴림</vt:lpstr>
      <vt:lpstr>돋움</vt:lpstr>
      <vt:lpstr>맑은 고딕</vt:lpstr>
      <vt:lpstr>Arial</vt:lpstr>
      <vt:lpstr>Calibri</vt:lpstr>
      <vt:lpstr>Courier New</vt:lpstr>
      <vt:lpstr>Franklin Gothic Medium Cond</vt:lpstr>
      <vt:lpstr>Garamond</vt:lpstr>
      <vt:lpstr>Segoe UI</vt:lpstr>
      <vt:lpstr>Tahoma</vt:lpstr>
      <vt:lpstr>Wingdings</vt:lpstr>
      <vt:lpstr>6절_기본 디자인</vt:lpstr>
      <vt:lpstr>kmucs_2014_theme_by_JunhoKim</vt:lpstr>
      <vt:lpstr>16. Make</vt:lpstr>
      <vt:lpstr>Make</vt:lpstr>
      <vt:lpstr>Sample Code (1)</vt:lpstr>
      <vt:lpstr>Sample Code (2)</vt:lpstr>
      <vt:lpstr>The Structure of Sample Codes</vt:lpstr>
      <vt:lpstr>Makefile</vt:lpstr>
      <vt:lpstr>Makefile</vt:lpstr>
      <vt:lpstr>make 실행 순서</vt:lpstr>
      <vt:lpstr>make 실행 순서</vt:lpstr>
      <vt:lpstr>make 실행 순서</vt:lpstr>
      <vt:lpstr>Makefile </vt:lpstr>
      <vt:lpstr>Makefile </vt:lpstr>
      <vt:lpstr>Makefile </vt:lpstr>
      <vt:lpstr>Makefile </vt:lpstr>
      <vt:lpstr>Makefile </vt:lpstr>
      <vt:lpstr>Makefile </vt:lpstr>
      <vt:lpstr>Makefile </vt:lpstr>
      <vt:lpstr>Makefile 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jwchoi</cp:lastModifiedBy>
  <cp:revision>1547</cp:revision>
  <dcterms:created xsi:type="dcterms:W3CDTF">2006-10-05T04:04:58Z</dcterms:created>
  <dcterms:modified xsi:type="dcterms:W3CDTF">2017-06-05T05:58:46Z</dcterms:modified>
</cp:coreProperties>
</file>