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u diapozitiv">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o-RO"/>
              <a:t>Clic pentru editare stil titlu</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Clic pentru a edita stilul de subtitlu</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87909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o-RO"/>
              <a:t>Clic pentru editare stil titlu</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77328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336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o-RO"/>
              <a:t>Clic pentru editare stil titlu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965980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4870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07854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Vertical Text Placeholder 2"/>
          <p:cNvSpPr>
            <a:spLocks noGrp="1"/>
          </p:cNvSpPr>
          <p:nvPr>
            <p:ph type="body" orient="vert" idx="1"/>
          </p:nvPr>
        </p:nvSpPr>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155428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o-RO"/>
              <a:t>Clic pentru editare stil titlu</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74623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o-RO"/>
              <a:t>Clic pentru editare stil titlu</a:t>
            </a:r>
            <a:endParaRPr lang="en-US" dirty="0"/>
          </a:p>
        </p:txBody>
      </p:sp>
      <p:sp>
        <p:nvSpPr>
          <p:cNvPr id="3" name="Content Placeholder 2"/>
          <p:cNvSpPr>
            <a:spLocks noGrp="1"/>
          </p:cNvSpPr>
          <p:nvPr>
            <p:ph idx="1"/>
          </p:nvPr>
        </p:nvSpPr>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70493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o-RO"/>
              <a:t>Clic pentru editare stil titlu</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98240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3E24DBBD-9242-4357-A561-20355844280C}" type="datetimeFigureOut">
              <a:rPr lang="ro-RO" smtClean="0"/>
              <a:t>09.02.2017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54528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Clic pentru editare stil titlu</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3E24DBBD-9242-4357-A561-20355844280C}" type="datetimeFigureOut">
              <a:rPr lang="ro-RO" smtClean="0"/>
              <a:t>09.02.2017</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89804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o-RO"/>
              <a:t>Clic pentru editare stil titlu</a:t>
            </a:r>
            <a:endParaRPr lang="en-US" dirty="0"/>
          </a:p>
        </p:txBody>
      </p:sp>
      <p:sp>
        <p:nvSpPr>
          <p:cNvPr id="3" name="Date Placeholder 2"/>
          <p:cNvSpPr>
            <a:spLocks noGrp="1"/>
          </p:cNvSpPr>
          <p:nvPr>
            <p:ph type="dt" sz="half" idx="10"/>
          </p:nvPr>
        </p:nvSpPr>
        <p:spPr/>
        <p:txBody>
          <a:bodyPr/>
          <a:lstStyle/>
          <a:p>
            <a:fld id="{3E24DBBD-9242-4357-A561-20355844280C}" type="datetimeFigureOut">
              <a:rPr lang="ro-RO" smtClean="0"/>
              <a:t>09.02.2017</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23478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4DBBD-9242-4357-A561-20355844280C}" type="datetimeFigureOut">
              <a:rPr lang="ro-RO" smtClean="0"/>
              <a:t>09.02.2017</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35864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o-RO"/>
              <a:t>Clic pentru editare stil titlu</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3E24DBBD-9242-4357-A561-20355844280C}" type="datetimeFigureOut">
              <a:rPr lang="ro-RO" smtClean="0"/>
              <a:t>09.02.2017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416487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o-RO"/>
              <a:t>Clic pentru editare stil titlu</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3E24DBBD-9242-4357-A561-20355844280C}" type="datetimeFigureOut">
              <a:rPr lang="ro-RO" smtClean="0"/>
              <a:t>09.02.2017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04189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o-RO"/>
              <a:t>Clic pentru editare stil titlu</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24DBBD-9242-4357-A561-20355844280C}" type="datetimeFigureOut">
              <a:rPr lang="ro-RO" smtClean="0"/>
              <a:t>09.02.2017</a:t>
            </a:fld>
            <a:endParaRPr lang="ro-R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443010-7542-4C71-8D7B-F1E8C8F0EC01}" type="slidenum">
              <a:rPr lang="ro-RO" smtClean="0"/>
              <a:t>‹#›</a:t>
            </a:fld>
            <a:endParaRPr lang="ro-RO"/>
          </a:p>
        </p:txBody>
      </p:sp>
    </p:spTree>
    <p:extLst>
      <p:ext uri="{BB962C8B-B14F-4D97-AF65-F5344CB8AC3E}">
        <p14:creationId xmlns:p14="http://schemas.microsoft.com/office/powerpoint/2010/main" val="858257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reesound.org/" TargetMode="External"/><Relationship Id="rId2" Type="http://schemas.openxmlformats.org/officeDocument/2006/relationships/hyperlink" Target="http://www.stackexchange.co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inealex2244/Fas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1507067" y="1146412"/>
            <a:ext cx="7766936" cy="1105469"/>
          </a:xfrm>
        </p:spPr>
        <p:txBody>
          <a:bodyPr/>
          <a:lstStyle/>
          <a:p>
            <a:pPr algn="ctr"/>
            <a:r>
              <a:rPr lang="ro-RO" dirty="0" err="1"/>
              <a:t>Fasty</a:t>
            </a:r>
            <a:endParaRPr lang="ro-RO" dirty="0"/>
          </a:p>
        </p:txBody>
      </p:sp>
      <p:sp>
        <p:nvSpPr>
          <p:cNvPr id="3" name="Subtitlu 2"/>
          <p:cNvSpPr>
            <a:spLocks noGrp="1"/>
          </p:cNvSpPr>
          <p:nvPr>
            <p:ph type="subTitle" idx="1"/>
          </p:nvPr>
        </p:nvSpPr>
        <p:spPr>
          <a:xfrm>
            <a:off x="0" y="3471863"/>
            <a:ext cx="12192000" cy="3028950"/>
          </a:xfrm>
        </p:spPr>
        <p:txBody>
          <a:bodyPr>
            <a:normAutofit/>
          </a:bodyPr>
          <a:lstStyle/>
          <a:p>
            <a:pPr algn="just"/>
            <a:r>
              <a:rPr lang="ro-RO" sz="3400" dirty="0" smtClean="0"/>
              <a:t>Un </a:t>
            </a:r>
            <a:r>
              <a:rPr lang="ro-RO" sz="3400" dirty="0"/>
              <a:t>joc creat în Greenfoot de Pop Alexandru Radu și Petric Ovidiu Vasiliu</a:t>
            </a:r>
          </a:p>
          <a:p>
            <a:pPr algn="just"/>
            <a:r>
              <a:rPr lang="ro-RO" sz="3400" dirty="0" smtClean="0"/>
              <a:t>Prof</a:t>
            </a:r>
            <a:r>
              <a:rPr lang="ro-RO" sz="3400" dirty="0"/>
              <a:t>. coordonator: Mureșan Claudia</a:t>
            </a:r>
            <a:r>
              <a:rPr lang="ro-RO" dirty="0"/>
              <a:t> </a:t>
            </a:r>
          </a:p>
          <a:p>
            <a:r>
              <a:rPr lang="ro-RO" sz="2800" b="1" dirty="0">
                <a:solidFill>
                  <a:schemeClr val="tx1">
                    <a:lumMod val="65000"/>
                    <a:lumOff val="35000"/>
                  </a:schemeClr>
                </a:solidFill>
              </a:rPr>
              <a:t>Să începem</a:t>
            </a:r>
            <a:r>
              <a:rPr lang="ro-RO" sz="2800" dirty="0"/>
              <a:t>…</a:t>
            </a:r>
          </a:p>
        </p:txBody>
      </p:sp>
    </p:spTree>
    <p:extLst>
      <p:ext uri="{BB962C8B-B14F-4D97-AF65-F5344CB8AC3E}">
        <p14:creationId xmlns:p14="http://schemas.microsoft.com/office/powerpoint/2010/main" val="89603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Scenariul</a:t>
            </a:r>
          </a:p>
        </p:txBody>
      </p:sp>
      <p:sp>
        <p:nvSpPr>
          <p:cNvPr id="3" name="Substituent conținut 2"/>
          <p:cNvSpPr>
            <a:spLocks noGrp="1"/>
          </p:cNvSpPr>
          <p:nvPr>
            <p:ph idx="1"/>
          </p:nvPr>
        </p:nvSpPr>
        <p:spPr>
          <a:xfrm>
            <a:off x="476203" y="1431927"/>
            <a:ext cx="8998929" cy="3880773"/>
          </a:xfrm>
        </p:spPr>
        <p:txBody>
          <a:bodyPr>
            <a:noAutofit/>
          </a:bodyPr>
          <a:lstStyle/>
          <a:p>
            <a:pPr marL="0" indent="0" algn="just">
              <a:buNone/>
            </a:pPr>
            <a:r>
              <a:rPr lang="ro-RO" sz="2000" dirty="0"/>
              <a:t>   Se presupune că vă numiți Radu. Ați fost angajat ca șofer pe ambulanță, iar șeful dvs. v-a spus să fiți atent și să luați toți pacienții în timp. După 5 luni, sunteți un angajat bine-cunoscut, iar șeful dvs. vă repartizează într-un nou teritoriu. Nu fiți prea fericit, deoarece este chiar centrul orașului. Nu vă accidentați în construcții!</a:t>
            </a:r>
          </a:p>
          <a:p>
            <a:pPr marL="0" indent="0" algn="just">
              <a:buNone/>
            </a:pPr>
            <a:r>
              <a:rPr lang="ro-RO" sz="2000" dirty="0"/>
              <a:t>   După un timp, veți avea dreptul la service gratuit în caz de accident, dar asta doar din 5 în 5 luni.</a:t>
            </a:r>
          </a:p>
          <a:p>
            <a:pPr marL="0" indent="0" algn="just">
              <a:buNone/>
            </a:pPr>
            <a:r>
              <a:rPr lang="ro-RO" sz="2000" dirty="0"/>
              <a:t>   Jocul se complică progresiv, avându-se în vedere nivelul jucătorului.</a:t>
            </a:r>
          </a:p>
          <a:p>
            <a:pPr marL="0" indent="0" algn="just">
              <a:buNone/>
            </a:pPr>
            <a:r>
              <a:rPr lang="ro-RO" sz="2000" dirty="0"/>
              <a:t>   Notă: Sarcina utilizatorului este de a colecta toți oamenii din ecran în mai puțin de 15 secunde fără a intra în coliziune cu construcțiile care vor apărea după nivelul 5.</a:t>
            </a:r>
          </a:p>
          <a:p>
            <a:pPr marL="0" indent="0" algn="just">
              <a:buNone/>
            </a:pPr>
            <a:r>
              <a:rPr lang="ro-RO" sz="2000" dirty="0"/>
              <a:t>   La nivelul 20 vă așteaptă un „boss” pe care va trebui să-l călcați de 3 ori, după care veți putea să continuați jocul dacă veți dori.</a:t>
            </a:r>
          </a:p>
        </p:txBody>
      </p:sp>
      <p:pic>
        <p:nvPicPr>
          <p:cNvPr id="4" name="Imagine 3"/>
          <p:cNvPicPr>
            <a:picLocks noChangeAspect="1"/>
          </p:cNvPicPr>
          <p:nvPr/>
        </p:nvPicPr>
        <p:blipFill>
          <a:blip r:embed="rId2"/>
          <a:stretch>
            <a:fillRect/>
          </a:stretch>
        </p:blipFill>
        <p:spPr>
          <a:xfrm>
            <a:off x="677334" y="782999"/>
            <a:ext cx="762066" cy="475529"/>
          </a:xfrm>
          <a:prstGeom prst="rect">
            <a:avLst/>
          </a:prstGeom>
        </p:spPr>
      </p:pic>
    </p:spTree>
    <p:extLst>
      <p:ext uri="{BB962C8B-B14F-4D97-AF65-F5344CB8AC3E}">
        <p14:creationId xmlns:p14="http://schemas.microsoft.com/office/powerpoint/2010/main" val="150244539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Reguli ale jocului</a:t>
            </a:r>
          </a:p>
        </p:txBody>
      </p:sp>
      <p:sp>
        <p:nvSpPr>
          <p:cNvPr id="3" name="Substituent conținut 2"/>
          <p:cNvSpPr>
            <a:spLocks noGrp="1"/>
          </p:cNvSpPr>
          <p:nvPr>
            <p:ph idx="1"/>
          </p:nvPr>
        </p:nvSpPr>
        <p:spPr/>
        <p:txBody>
          <a:bodyPr/>
          <a:lstStyle/>
          <a:p>
            <a:r>
              <a:rPr lang="ro-RO" dirty="0"/>
              <a:t>Știm că Greenfoot permite rearanjarea lumii după ce aceasta a fost construită. Nu e corect să o rearanjați, exceptând cazurile de depanare.</a:t>
            </a:r>
          </a:p>
          <a:p>
            <a:r>
              <a:rPr lang="ro-RO" dirty="0"/>
              <a:t>Fiți rapid :)</a:t>
            </a:r>
          </a:p>
          <a:p>
            <a:r>
              <a:rPr lang="ro-RO" dirty="0"/>
              <a:t>Veți primi informații și în timpul jocului, deci fiți pe fază (nu vă faceți griji, vom pune jocul pe pauză)</a:t>
            </a:r>
          </a:p>
          <a:p>
            <a:r>
              <a:rPr lang="ro-RO" dirty="0"/>
              <a:t>Apropo, e obligatoriu să vă </a:t>
            </a:r>
            <a:r>
              <a:rPr lang="ro-RO" b="1" dirty="0">
                <a:solidFill>
                  <a:srgbClr val="FF0000"/>
                </a:solidFill>
              </a:rPr>
              <a:t>distrați</a:t>
            </a:r>
            <a:r>
              <a:rPr lang="ro-RO" dirty="0"/>
              <a:t>.</a:t>
            </a:r>
          </a:p>
        </p:txBody>
      </p:sp>
      <p:pic>
        <p:nvPicPr>
          <p:cNvPr id="4" name="Imagine 3"/>
          <p:cNvPicPr>
            <a:picLocks noChangeAspect="1"/>
          </p:cNvPicPr>
          <p:nvPr/>
        </p:nvPicPr>
        <p:blipFill>
          <a:blip r:embed="rId2"/>
          <a:stretch>
            <a:fillRect/>
          </a:stretch>
        </p:blipFill>
        <p:spPr>
          <a:xfrm>
            <a:off x="677334" y="794471"/>
            <a:ext cx="762066" cy="475529"/>
          </a:xfrm>
          <a:prstGeom prst="rect">
            <a:avLst/>
          </a:prstGeom>
        </p:spPr>
      </p:pic>
    </p:spTree>
    <p:extLst>
      <p:ext uri="{BB962C8B-B14F-4D97-AF65-F5344CB8AC3E}">
        <p14:creationId xmlns:p14="http://schemas.microsoft.com/office/powerpoint/2010/main" val="2655347577"/>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Algoritmul folosit</a:t>
            </a:r>
          </a:p>
        </p:txBody>
      </p:sp>
      <p:sp>
        <p:nvSpPr>
          <p:cNvPr id="3" name="Substituent conținut 2"/>
          <p:cNvSpPr>
            <a:spLocks noGrp="1"/>
          </p:cNvSpPr>
          <p:nvPr>
            <p:ph idx="1"/>
          </p:nvPr>
        </p:nvSpPr>
        <p:spPr>
          <a:xfrm>
            <a:off x="677334" y="1448791"/>
            <a:ext cx="8596668" cy="4592572"/>
          </a:xfrm>
        </p:spPr>
        <p:txBody>
          <a:bodyPr/>
          <a:lstStyle/>
          <a:p>
            <a:pPr marL="0" indent="0">
              <a:buNone/>
            </a:pPr>
            <a:r>
              <a:rPr lang="ro-RO" dirty="0"/>
              <a:t>   Structura algoritmului este următoarea:</a:t>
            </a:r>
          </a:p>
          <a:p>
            <a:pPr indent="14288"/>
            <a:r>
              <a:rPr lang="ro-RO" dirty="0" smtClean="0"/>
              <a:t>se </a:t>
            </a:r>
            <a:r>
              <a:rPr lang="ro-RO" dirty="0"/>
              <a:t>creează un fișier numit „res.txt” care conține datele utilizatorului (dacă acesta există deja, nu va fi înlocuit de unul nou</a:t>
            </a:r>
            <a:r>
              <a:rPr lang="ro-RO" dirty="0" smtClean="0"/>
              <a:t>)</a:t>
            </a:r>
            <a:r>
              <a:rPr lang="en-US" dirty="0" smtClean="0"/>
              <a:t>;</a:t>
            </a:r>
            <a:endParaRPr lang="ro-RO" dirty="0"/>
          </a:p>
          <a:p>
            <a:pPr indent="14288"/>
            <a:r>
              <a:rPr lang="en-US" dirty="0" smtClean="0"/>
              <a:t>se </a:t>
            </a:r>
            <a:r>
              <a:rPr lang="ro-RO" dirty="0"/>
              <a:t>adaugă o ambulanță și, dacă nivelul este mai mare de 5, 3 construcții, respectiv, dacă este mai mare decât 10, 5 construcții în </a:t>
            </a:r>
            <a:r>
              <a:rPr lang="ro-RO" dirty="0" smtClean="0"/>
              <a:t>total</a:t>
            </a:r>
            <a:r>
              <a:rPr lang="en-US" dirty="0" smtClean="0"/>
              <a:t>;</a:t>
            </a:r>
            <a:endParaRPr lang="ro-RO" dirty="0"/>
          </a:p>
          <a:p>
            <a:pPr indent="14288"/>
            <a:r>
              <a:rPr lang="ro-RO" dirty="0" smtClean="0"/>
              <a:t>se </a:t>
            </a:r>
            <a:r>
              <a:rPr lang="ro-RO" dirty="0"/>
              <a:t>creează o lume și se pun </a:t>
            </a:r>
            <a:r>
              <a:rPr lang="ro-RO" b="1" dirty="0"/>
              <a:t>10+nivel actual</a:t>
            </a:r>
            <a:r>
              <a:rPr lang="ro-RO" dirty="0"/>
              <a:t> </a:t>
            </a:r>
            <a:r>
              <a:rPr lang="ro-RO" dirty="0" smtClean="0"/>
              <a:t>pacienți</a:t>
            </a:r>
            <a:r>
              <a:rPr lang="en-US" dirty="0" smtClean="0"/>
              <a:t>;</a:t>
            </a:r>
            <a:endParaRPr lang="ro-RO" dirty="0"/>
          </a:p>
          <a:p>
            <a:pPr indent="14288"/>
            <a:r>
              <a:rPr lang="ro-RO" dirty="0" smtClean="0"/>
              <a:t>clasa </a:t>
            </a:r>
            <a:r>
              <a:rPr lang="ro-RO" dirty="0"/>
              <a:t>„</a:t>
            </a:r>
            <a:r>
              <a:rPr lang="ro-RO" dirty="0" err="1"/>
              <a:t>Ambulance</a:t>
            </a:r>
            <a:r>
              <a:rPr lang="ro-RO" dirty="0"/>
              <a:t>” este creierul jocului și se ocupă cu controalele, cu citirea datelor utilizatorului, cu </a:t>
            </a:r>
            <a:r>
              <a:rPr lang="ro-RO" dirty="0" err="1"/>
              <a:t>acting-ul</a:t>
            </a:r>
            <a:r>
              <a:rPr lang="ro-RO" dirty="0"/>
              <a:t> și cu afișarea </a:t>
            </a:r>
            <a:r>
              <a:rPr lang="ro-RO" dirty="0" smtClean="0"/>
              <a:t>output-ului</a:t>
            </a:r>
            <a:r>
              <a:rPr lang="en-US" dirty="0" smtClean="0"/>
              <a:t>;</a:t>
            </a:r>
            <a:endParaRPr lang="ro-RO" dirty="0"/>
          </a:p>
          <a:p>
            <a:pPr indent="14288"/>
            <a:r>
              <a:rPr lang="ro-RO" dirty="0" smtClean="0"/>
              <a:t>celelalte </a:t>
            </a:r>
            <a:r>
              <a:rPr lang="ro-RO" dirty="0"/>
              <a:t>clase au o funcție „</a:t>
            </a:r>
            <a:r>
              <a:rPr lang="ro-RO" dirty="0" err="1"/>
              <a:t>addedToWorld</a:t>
            </a:r>
            <a:r>
              <a:rPr lang="ro-RO" dirty="0"/>
              <a:t>” sau doar „act” ori sunt neconfigurate (Boy</a:t>
            </a:r>
            <a:r>
              <a:rPr lang="ro-RO" dirty="0" smtClean="0"/>
              <a:t>)</a:t>
            </a:r>
            <a:r>
              <a:rPr lang="en-US" dirty="0"/>
              <a:t>.</a:t>
            </a:r>
            <a:endParaRPr lang="ro-RO" dirty="0"/>
          </a:p>
          <a:p>
            <a:pPr marL="0" indent="0">
              <a:buNone/>
            </a:pPr>
            <a:r>
              <a:rPr lang="ro-RO" dirty="0"/>
              <a:t>   S-au folosit documentația Greenfoot și unele informații de pe site-ul </a:t>
            </a:r>
            <a:r>
              <a:rPr lang="en-US" dirty="0" smtClean="0">
                <a:hlinkClick r:id="rId2"/>
              </a:rPr>
              <a:t>www.</a:t>
            </a:r>
            <a:r>
              <a:rPr lang="ro-RO" dirty="0" smtClean="0">
                <a:hlinkClick r:id="rId2"/>
              </a:rPr>
              <a:t>stackexchange.com</a:t>
            </a:r>
            <a:r>
              <a:rPr lang="en-US" dirty="0" smtClean="0"/>
              <a:t> </a:t>
            </a:r>
            <a:r>
              <a:rPr lang="ro-RO" dirty="0" smtClean="0"/>
              <a:t>(informații </a:t>
            </a:r>
            <a:r>
              <a:rPr lang="ro-RO" dirty="0"/>
              <a:t>privitoare la optimizarea fișierului de proprietăți), iar sunetele provin de pe site-ul </a:t>
            </a:r>
            <a:r>
              <a:rPr lang="ro-RO" dirty="0">
                <a:hlinkClick r:id="rId3"/>
              </a:rPr>
              <a:t>www.freesound.org</a:t>
            </a:r>
            <a:r>
              <a:rPr lang="ro-RO" dirty="0"/>
              <a:t> .</a:t>
            </a:r>
          </a:p>
        </p:txBody>
      </p:sp>
      <p:pic>
        <p:nvPicPr>
          <p:cNvPr id="4" name="Imagin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791038"/>
            <a:ext cx="762106" cy="476316"/>
          </a:xfrm>
          <a:prstGeom prst="rect">
            <a:avLst/>
          </a:prstGeom>
        </p:spPr>
      </p:pic>
    </p:spTree>
    <p:extLst>
      <p:ext uri="{BB962C8B-B14F-4D97-AF65-F5344CB8AC3E}">
        <p14:creationId xmlns:p14="http://schemas.microsoft.com/office/powerpoint/2010/main" val="3306733575"/>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Idee și execuție</a:t>
            </a:r>
          </a:p>
        </p:txBody>
      </p:sp>
      <p:sp>
        <p:nvSpPr>
          <p:cNvPr id="3" name="Substituent conținut 2"/>
          <p:cNvSpPr>
            <a:spLocks noGrp="1"/>
          </p:cNvSpPr>
          <p:nvPr>
            <p:ph idx="1"/>
          </p:nvPr>
        </p:nvSpPr>
        <p:spPr>
          <a:xfrm>
            <a:off x="677334" y="1754909"/>
            <a:ext cx="8596668" cy="4764644"/>
          </a:xfrm>
        </p:spPr>
        <p:txBody>
          <a:bodyPr>
            <a:normAutofit fontScale="92500" lnSpcReduction="10000"/>
          </a:bodyPr>
          <a:lstStyle/>
          <a:p>
            <a:pPr marL="0" indent="0">
              <a:buNone/>
            </a:pPr>
            <a:r>
              <a:rPr lang="ro-RO" dirty="0"/>
              <a:t>   Jocul s-a născut din simple teste de cunoștințe, dar s-a dovedit a avea un potențial ridicat … așa că îl vom exploata :) .</a:t>
            </a:r>
          </a:p>
          <a:p>
            <a:pPr marL="0" indent="0">
              <a:buNone/>
            </a:pPr>
            <a:r>
              <a:rPr lang="ro-RO" dirty="0"/>
              <a:t>   Pentru a rula acest joc:</a:t>
            </a:r>
          </a:p>
          <a:p>
            <a:pPr marL="0" indent="0">
              <a:buNone/>
            </a:pPr>
            <a:r>
              <a:rPr lang="ro-RO" dirty="0"/>
              <a:t>      -extrageți conținutul </a:t>
            </a:r>
            <a:r>
              <a:rPr lang="ro-RO" dirty="0" smtClean="0"/>
              <a:t>arhivei</a:t>
            </a:r>
            <a:r>
              <a:rPr lang="en-US" dirty="0" smtClean="0"/>
              <a:t>;</a:t>
            </a:r>
            <a:endParaRPr lang="ro-RO" dirty="0"/>
          </a:p>
          <a:p>
            <a:pPr marL="0" indent="0">
              <a:buNone/>
            </a:pPr>
            <a:r>
              <a:rPr lang="ro-RO" dirty="0"/>
              <a:t>      -rulați „</a:t>
            </a:r>
            <a:r>
              <a:rPr lang="ro-RO" dirty="0" err="1"/>
              <a:t>project.greenfoot</a:t>
            </a:r>
            <a:r>
              <a:rPr lang="ro-RO" dirty="0" smtClean="0"/>
              <a:t>”</a:t>
            </a:r>
            <a:r>
              <a:rPr lang="en-US" dirty="0" smtClean="0"/>
              <a:t>;</a:t>
            </a:r>
            <a:endParaRPr lang="ro-RO" dirty="0"/>
          </a:p>
          <a:p>
            <a:pPr marL="0" indent="0">
              <a:buNone/>
            </a:pPr>
            <a:r>
              <a:rPr lang="ro-RO" dirty="0"/>
              <a:t>      -apăsați „</a:t>
            </a:r>
            <a:r>
              <a:rPr lang="ro-RO" dirty="0" err="1"/>
              <a:t>Run</a:t>
            </a:r>
            <a:r>
              <a:rPr lang="ro-RO" dirty="0"/>
              <a:t>” pentru a începe jocul (veți avea dreptul la </a:t>
            </a:r>
            <a:r>
              <a:rPr lang="ro-RO" dirty="0" err="1"/>
              <a:t>username</a:t>
            </a:r>
            <a:r>
              <a:rPr lang="ro-RO" dirty="0"/>
              <a:t> numai după ce jucați un nivel</a:t>
            </a:r>
            <a:r>
              <a:rPr lang="ro-RO" dirty="0" smtClean="0"/>
              <a:t>)</a:t>
            </a:r>
            <a:r>
              <a:rPr lang="en-US" dirty="0" smtClean="0"/>
              <a:t>.</a:t>
            </a:r>
            <a:endParaRPr lang="ro-RO" dirty="0"/>
          </a:p>
          <a:p>
            <a:pPr marL="0" indent="0">
              <a:buNone/>
            </a:pPr>
            <a:r>
              <a:rPr lang="ro-RO" dirty="0"/>
              <a:t>   </a:t>
            </a:r>
            <a:r>
              <a:rPr lang="ro-RO" b="1" dirty="0"/>
              <a:t>Controale:</a:t>
            </a:r>
            <a:endParaRPr lang="ro-RO" dirty="0"/>
          </a:p>
          <a:p>
            <a:pPr marL="0" indent="0">
              <a:buNone/>
            </a:pPr>
            <a:r>
              <a:rPr lang="ro-RO" dirty="0"/>
              <a:t>      -săgeți sau WASD pentru </a:t>
            </a:r>
            <a:r>
              <a:rPr lang="ro-RO" dirty="0" smtClean="0"/>
              <a:t>mișcare</a:t>
            </a:r>
            <a:r>
              <a:rPr lang="en-US" dirty="0" smtClean="0"/>
              <a:t>;</a:t>
            </a:r>
            <a:endParaRPr lang="ro-RO" dirty="0"/>
          </a:p>
          <a:p>
            <a:pPr marL="0" indent="0">
              <a:buNone/>
            </a:pPr>
            <a:r>
              <a:rPr lang="ro-RO" dirty="0"/>
              <a:t>      -Q pentru a folosi puterea timp bonus </a:t>
            </a:r>
            <a:r>
              <a:rPr lang="ro-RO" dirty="0" smtClean="0"/>
              <a:t>(se poate utiliza de la nivelul 5)</a:t>
            </a:r>
            <a:r>
              <a:rPr lang="en-US" dirty="0" smtClean="0"/>
              <a:t>;</a:t>
            </a:r>
            <a:endParaRPr lang="ro-RO" dirty="0"/>
          </a:p>
          <a:p>
            <a:pPr marL="0" indent="0">
              <a:buNone/>
            </a:pPr>
            <a:r>
              <a:rPr lang="ro-RO" dirty="0"/>
              <a:t>      -E pentru a folosi puterea viață bonus (se poate utiliza de la nivelul </a:t>
            </a:r>
            <a:r>
              <a:rPr lang="ro-RO" dirty="0" smtClean="0"/>
              <a:t>10)</a:t>
            </a:r>
            <a:r>
              <a:rPr lang="en-US" dirty="0" smtClean="0"/>
              <a:t>;</a:t>
            </a:r>
            <a:endParaRPr lang="ro-RO" dirty="0"/>
          </a:p>
          <a:p>
            <a:pPr marL="0" indent="0">
              <a:buNone/>
            </a:pPr>
            <a:r>
              <a:rPr lang="ro-RO" dirty="0"/>
              <a:t>      -P pentru </a:t>
            </a:r>
            <a:r>
              <a:rPr lang="ro-RO" dirty="0" smtClean="0"/>
              <a:t>pauză</a:t>
            </a:r>
            <a:r>
              <a:rPr lang="en-US" dirty="0" smtClean="0"/>
              <a:t>.</a:t>
            </a:r>
            <a:endParaRPr lang="ro-RO" dirty="0"/>
          </a:p>
          <a:p>
            <a:pPr marL="0" indent="0">
              <a:buNone/>
            </a:pPr>
            <a:r>
              <a:rPr lang="ro-RO" dirty="0"/>
              <a:t>   </a:t>
            </a:r>
            <a:r>
              <a:rPr lang="ro-RO" b="1" dirty="0"/>
              <a:t>Notă: </a:t>
            </a:r>
            <a:r>
              <a:rPr lang="ro-RO" dirty="0"/>
              <a:t>Textul „</a:t>
            </a:r>
            <a:r>
              <a:rPr lang="ro-RO" dirty="0" err="1"/>
              <a:t>Level</a:t>
            </a:r>
            <a:r>
              <a:rPr lang="ro-RO" dirty="0"/>
              <a:t>/</a:t>
            </a:r>
            <a:r>
              <a:rPr lang="ro-RO" dirty="0" err="1"/>
              <a:t>saved</a:t>
            </a:r>
            <a:r>
              <a:rPr lang="ro-RO" dirty="0"/>
              <a:t>/total” reprezintă „nivelul + omuleții salvați din totalul de X omuleți”.</a:t>
            </a:r>
          </a:p>
        </p:txBody>
      </p:sp>
      <p:pic>
        <p:nvPicPr>
          <p:cNvPr id="4" name="Imagine 3"/>
          <p:cNvPicPr>
            <a:picLocks noChangeAspect="1"/>
          </p:cNvPicPr>
          <p:nvPr/>
        </p:nvPicPr>
        <p:blipFill>
          <a:blip r:embed="rId2"/>
          <a:stretch>
            <a:fillRect/>
          </a:stretch>
        </p:blipFill>
        <p:spPr>
          <a:xfrm>
            <a:off x="677334" y="794471"/>
            <a:ext cx="762066" cy="475529"/>
          </a:xfrm>
          <a:prstGeom prst="rect">
            <a:avLst/>
          </a:prstGeom>
        </p:spPr>
      </p:pic>
    </p:spTree>
    <p:extLst>
      <p:ext uri="{BB962C8B-B14F-4D97-AF65-F5344CB8AC3E}">
        <p14:creationId xmlns:p14="http://schemas.microsoft.com/office/powerpoint/2010/main" val="157081298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p:txBody>
          <a:bodyPr>
            <a:normAutofit lnSpcReduction="10000"/>
          </a:bodyPr>
          <a:lstStyle/>
          <a:p>
            <a:r>
              <a:rPr lang="ro-RO" dirty="0"/>
              <a:t>   Limba implicită a jocului este engleza. Asta ne va ajuta să creăm un joc ce va fi mai ușor de externalizat. De asemenea, nu am găsit informații privitoare la limba pe care ar trebui să o aibă jocul.</a:t>
            </a:r>
          </a:p>
          <a:p>
            <a:r>
              <a:rPr lang="ro-RO" dirty="0"/>
              <a:t>   Acest joc există în domeniul online la adresa: </a:t>
            </a:r>
            <a:r>
              <a:rPr lang="ro-RO" dirty="0">
                <a:hlinkClick r:id="rId2"/>
              </a:rPr>
              <a:t>https://github.com/minealex2244/Fasty</a:t>
            </a:r>
            <a:r>
              <a:rPr lang="ro-RO" dirty="0"/>
              <a:t> și a fost încărcat de noi pentru a putea beneficia din plin de facilitățile oferite de Github cum ar fi compararea versiunilor conținutului fișierelor.</a:t>
            </a:r>
          </a:p>
          <a:p>
            <a:r>
              <a:rPr lang="ro-RO" dirty="0"/>
              <a:t>   Jocul este ușor de depanat. Fișierul „</a:t>
            </a:r>
            <a:r>
              <a:rPr lang="ro-RO" dirty="0" err="1"/>
              <a:t>res.txt</a:t>
            </a:r>
            <a:r>
              <a:rPr lang="ro-RO" dirty="0"/>
              <a:t>” poate fi modificat pentru a obține timp bonus, o nouă șansă sau un nivel mai mare fără a fi nevoie de multă muncă. Dar asta înseamnă a trișa :). Sau puteți modifica algoritmul pentru a obține anumite „beneficii” (comentariile de cod vă vor indica ce valori pot fi modificate, excepție pentru viteza ambulanței a cărei valoare poate fi modificată, dar nu există un comentariu care să indice asta și nici nu este recomandat).</a:t>
            </a:r>
          </a:p>
        </p:txBody>
      </p:sp>
    </p:spTree>
    <p:extLst>
      <p:ext uri="{BB962C8B-B14F-4D97-AF65-F5344CB8AC3E}">
        <p14:creationId xmlns:p14="http://schemas.microsoft.com/office/powerpoint/2010/main" val="115084245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a:xfrm>
            <a:off x="677334" y="1528011"/>
            <a:ext cx="8596668" cy="5221705"/>
          </a:xfrm>
        </p:spPr>
        <p:txBody>
          <a:bodyPr>
            <a:normAutofit/>
          </a:bodyPr>
          <a:lstStyle/>
          <a:p>
            <a:pPr marL="0" indent="0">
              <a:buNone/>
            </a:pPr>
            <a:r>
              <a:rPr lang="ro-RO" dirty="0"/>
              <a:t>   Clasa Boy peste </a:t>
            </a:r>
            <a:r>
              <a:rPr lang="ro-RO" dirty="0" err="1"/>
              <a:t>Ambulance</a:t>
            </a:r>
            <a:r>
              <a:rPr lang="ro-RO" dirty="0"/>
              <a:t>, Boy peste Boy și </a:t>
            </a:r>
            <a:r>
              <a:rPr lang="ro-RO" dirty="0" err="1"/>
              <a:t>Hospital</a:t>
            </a:r>
            <a:r>
              <a:rPr lang="ro-RO" dirty="0"/>
              <a:t> peste </a:t>
            </a:r>
            <a:r>
              <a:rPr lang="ro-RO" dirty="0" err="1"/>
              <a:t>Hospital</a:t>
            </a:r>
            <a:r>
              <a:rPr lang="ro-RO" dirty="0"/>
              <a:t> nu constituie un bug, ci face parte din regulile jocului. Dacă doriți să eliminați acest lucru:</a:t>
            </a:r>
          </a:p>
          <a:p>
            <a:pPr marL="0" indent="0">
              <a:buNone/>
            </a:pPr>
            <a:r>
              <a:rPr lang="ro-RO" dirty="0"/>
              <a:t>1) adăugați următoarele linii de cod în clasa Boy:</a:t>
            </a:r>
          </a:p>
          <a:p>
            <a:pPr marL="0" indent="0">
              <a:buNone/>
            </a:pPr>
            <a:r>
              <a:rPr lang="ro-RO" dirty="0">
                <a:solidFill>
                  <a:schemeClr val="accent5">
                    <a:lumMod val="75000"/>
                  </a:schemeClr>
                </a:solidFill>
              </a:rPr>
              <a:t>public </a:t>
            </a:r>
            <a:r>
              <a:rPr lang="ro-RO" dirty="0" err="1">
                <a:solidFill>
                  <a:schemeClr val="accent5">
                    <a:lumMod val="75000"/>
                  </a:schemeClr>
                </a:solidFill>
              </a:rPr>
              <a:t>void</a:t>
            </a:r>
            <a:r>
              <a:rPr lang="ro-RO" dirty="0"/>
              <a:t> </a:t>
            </a:r>
            <a:r>
              <a:rPr lang="ro-RO" dirty="0" err="1">
                <a:solidFill>
                  <a:schemeClr val="accent5">
                    <a:lumMod val="40000"/>
                    <a:lumOff val="60000"/>
                  </a:schemeClr>
                </a:solidFill>
              </a:rPr>
              <a:t>addedToWorld</a:t>
            </a:r>
            <a:r>
              <a:rPr lang="ro-RO" dirty="0"/>
              <a:t>(World </a:t>
            </a:r>
            <a:r>
              <a:rPr lang="ro-RO" dirty="0">
                <a:solidFill>
                  <a:schemeClr val="accent3">
                    <a:lumMod val="75000"/>
                  </a:schemeClr>
                </a:solidFill>
              </a:rPr>
              <a:t>w</a:t>
            </a:r>
            <a:r>
              <a:rPr lang="ro-RO" dirty="0"/>
              <a:t>)</a:t>
            </a:r>
          </a:p>
          <a:p>
            <a:pPr marL="0" indent="0">
              <a:buNone/>
            </a:pPr>
            <a:r>
              <a:rPr lang="ro-RO" dirty="0"/>
              <a:t>    {</a:t>
            </a:r>
          </a:p>
          <a:p>
            <a:pPr marL="0" indent="0">
              <a:buNone/>
            </a:pPr>
            <a:r>
              <a:rPr lang="ro-RO" dirty="0"/>
              <a:t>        </a:t>
            </a:r>
            <a:r>
              <a:rPr lang="ro-RO" dirty="0" err="1">
                <a:solidFill>
                  <a:schemeClr val="accent5">
                    <a:lumMod val="75000"/>
                  </a:schemeClr>
                </a:solidFill>
              </a:rPr>
              <a:t>while</a:t>
            </a:r>
            <a:r>
              <a:rPr lang="ro-RO" dirty="0"/>
              <a:t>(</a:t>
            </a:r>
            <a:r>
              <a:rPr lang="ro-RO" dirty="0" err="1">
                <a:solidFill>
                  <a:schemeClr val="accent5">
                    <a:lumMod val="75000"/>
                  </a:schemeClr>
                </a:solidFill>
              </a:rPr>
              <a:t>isTouching</a:t>
            </a:r>
            <a:r>
              <a:rPr lang="ro-RO" dirty="0"/>
              <a:t>(</a:t>
            </a:r>
            <a:r>
              <a:rPr lang="ro-RO" dirty="0" err="1">
                <a:solidFill>
                  <a:schemeClr val="accent5">
                    <a:lumMod val="60000"/>
                    <a:lumOff val="40000"/>
                  </a:schemeClr>
                </a:solidFill>
              </a:rPr>
              <a:t>Boy</a:t>
            </a:r>
            <a:r>
              <a:rPr lang="ro-RO" dirty="0" err="1"/>
              <a:t>.class</a:t>
            </a:r>
            <a:r>
              <a:rPr lang="ro-RO" dirty="0"/>
              <a:t>) </a:t>
            </a:r>
            <a:r>
              <a:rPr lang="ro-RO" dirty="0">
                <a:solidFill>
                  <a:schemeClr val="accent5">
                    <a:lumMod val="75000"/>
                  </a:schemeClr>
                </a:solidFill>
              </a:rPr>
              <a:t>||</a:t>
            </a:r>
            <a:r>
              <a:rPr lang="ro-RO" dirty="0"/>
              <a:t> </a:t>
            </a:r>
            <a:r>
              <a:rPr lang="ro-RO" dirty="0" err="1"/>
              <a:t>isTouching</a:t>
            </a:r>
            <a:r>
              <a:rPr lang="ro-RO" dirty="0"/>
              <a:t>(</a:t>
            </a:r>
            <a:r>
              <a:rPr lang="ro-RO" dirty="0" err="1"/>
              <a:t>Ambulance.class</a:t>
            </a:r>
            <a:r>
              <a:rPr lang="ro-RO" dirty="0"/>
              <a:t>))</a:t>
            </a:r>
          </a:p>
          <a:p>
            <a:pPr marL="0" indent="0">
              <a:buNone/>
            </a:pPr>
            <a:r>
              <a:rPr lang="ro-RO" dirty="0"/>
              <a:t>        {</a:t>
            </a:r>
          </a:p>
          <a:p>
            <a:pPr marL="0" indent="0">
              <a:buNone/>
            </a:pPr>
            <a:r>
              <a:rPr lang="ro-RO" dirty="0"/>
              <a:t>            </a:t>
            </a:r>
            <a:r>
              <a:rPr lang="ro-RO" dirty="0" err="1">
                <a:solidFill>
                  <a:schemeClr val="accent5">
                    <a:lumMod val="75000"/>
                  </a:schemeClr>
                </a:solidFill>
              </a:rPr>
              <a:t>int</a:t>
            </a:r>
            <a:r>
              <a:rPr lang="ro-RO" dirty="0">
                <a:solidFill>
                  <a:schemeClr val="accent5">
                    <a:lumMod val="75000"/>
                  </a:schemeClr>
                </a:solidFill>
              </a:rPr>
              <a:t> </a:t>
            </a:r>
            <a:r>
              <a:rPr lang="ro-RO" dirty="0"/>
              <a:t>x</a:t>
            </a:r>
            <a:r>
              <a:rPr lang="ro-RO" dirty="0">
                <a:solidFill>
                  <a:schemeClr val="accent5">
                    <a:lumMod val="75000"/>
                  </a:schemeClr>
                </a:solidFill>
              </a:rPr>
              <a:t>=</a:t>
            </a:r>
            <a:r>
              <a:rPr lang="ro-RO" dirty="0" err="1"/>
              <a:t>Greenfoot.getRandomNumber</a:t>
            </a:r>
            <a:r>
              <a:rPr lang="ro-RO" dirty="0"/>
              <a:t>(</a:t>
            </a:r>
            <a:r>
              <a:rPr lang="ro-RO" dirty="0" err="1"/>
              <a:t>getWorld</a:t>
            </a:r>
            <a:r>
              <a:rPr lang="ro-RO" dirty="0"/>
              <a:t>().</a:t>
            </a:r>
            <a:r>
              <a:rPr lang="ro-RO" dirty="0" err="1"/>
              <a:t>getWidth</a:t>
            </a:r>
            <a:r>
              <a:rPr lang="ro-RO" dirty="0"/>
              <a:t>()</a:t>
            </a:r>
            <a:r>
              <a:rPr lang="ro-RO" dirty="0">
                <a:solidFill>
                  <a:schemeClr val="accent5">
                    <a:lumMod val="75000"/>
                  </a:schemeClr>
                </a:solidFill>
              </a:rPr>
              <a:t>-</a:t>
            </a:r>
            <a:r>
              <a:rPr lang="ro-RO" dirty="0">
                <a:solidFill>
                  <a:schemeClr val="tx2">
                    <a:lumMod val="60000"/>
                    <a:lumOff val="40000"/>
                  </a:schemeClr>
                </a:solidFill>
              </a:rPr>
              <a:t>10</a:t>
            </a:r>
            <a:r>
              <a:rPr lang="ro-RO" dirty="0"/>
              <a:t>);</a:t>
            </a:r>
          </a:p>
          <a:p>
            <a:pPr marL="0" indent="0">
              <a:buNone/>
            </a:pPr>
            <a:r>
              <a:rPr lang="ro-RO" dirty="0"/>
              <a:t>            </a:t>
            </a:r>
            <a:r>
              <a:rPr lang="ro-RO" dirty="0" err="1">
                <a:solidFill>
                  <a:schemeClr val="accent5">
                    <a:lumMod val="75000"/>
                  </a:schemeClr>
                </a:solidFill>
              </a:rPr>
              <a:t>int</a:t>
            </a:r>
            <a:r>
              <a:rPr lang="ro-RO" dirty="0">
                <a:solidFill>
                  <a:schemeClr val="accent5">
                    <a:lumMod val="75000"/>
                  </a:schemeClr>
                </a:solidFill>
              </a:rPr>
              <a:t> </a:t>
            </a:r>
            <a:r>
              <a:rPr lang="ro-RO" dirty="0"/>
              <a:t>y</a:t>
            </a:r>
            <a:r>
              <a:rPr lang="ro-RO" dirty="0">
                <a:solidFill>
                  <a:schemeClr val="accent5">
                    <a:lumMod val="75000"/>
                  </a:schemeClr>
                </a:solidFill>
              </a:rPr>
              <a:t>=</a:t>
            </a:r>
            <a:r>
              <a:rPr lang="ro-RO" dirty="0" err="1"/>
              <a:t>Greenfoot.getRandomNumber</a:t>
            </a:r>
            <a:r>
              <a:rPr lang="ro-RO" dirty="0"/>
              <a:t>(</a:t>
            </a:r>
            <a:r>
              <a:rPr lang="ro-RO" dirty="0" err="1"/>
              <a:t>getWorld</a:t>
            </a:r>
            <a:r>
              <a:rPr lang="ro-RO" dirty="0"/>
              <a:t>().</a:t>
            </a:r>
            <a:r>
              <a:rPr lang="ro-RO" dirty="0" err="1"/>
              <a:t>getHeight</a:t>
            </a:r>
            <a:r>
              <a:rPr lang="ro-RO" dirty="0"/>
              <a:t>()</a:t>
            </a:r>
            <a:r>
              <a:rPr lang="ro-RO" dirty="0">
                <a:solidFill>
                  <a:schemeClr val="accent5">
                    <a:lumMod val="75000"/>
                  </a:schemeClr>
                </a:solidFill>
              </a:rPr>
              <a:t>-</a:t>
            </a:r>
            <a:r>
              <a:rPr lang="ro-RO" dirty="0">
                <a:solidFill>
                  <a:schemeClr val="tx2">
                    <a:lumMod val="60000"/>
                    <a:lumOff val="40000"/>
                  </a:schemeClr>
                </a:solidFill>
              </a:rPr>
              <a:t>10</a:t>
            </a:r>
            <a:r>
              <a:rPr lang="ro-RO" dirty="0"/>
              <a:t>);</a:t>
            </a:r>
          </a:p>
          <a:p>
            <a:pPr marL="0" indent="0">
              <a:buNone/>
            </a:pPr>
            <a:r>
              <a:rPr lang="ro-RO" dirty="0"/>
              <a:t>            </a:t>
            </a:r>
            <a:r>
              <a:rPr lang="ro-RO" dirty="0" err="1">
                <a:solidFill>
                  <a:schemeClr val="accent5">
                    <a:lumMod val="75000"/>
                  </a:schemeClr>
                </a:solidFill>
              </a:rPr>
              <a:t>setLocation</a:t>
            </a:r>
            <a:r>
              <a:rPr lang="ro-RO" dirty="0"/>
              <a:t>(x, y);</a:t>
            </a:r>
          </a:p>
          <a:p>
            <a:pPr marL="0" indent="0">
              <a:buNone/>
            </a:pPr>
            <a:r>
              <a:rPr lang="ro-RO" dirty="0"/>
              <a:t>        }</a:t>
            </a:r>
          </a:p>
          <a:p>
            <a:pPr marL="0" indent="0">
              <a:buNone/>
            </a:pPr>
            <a:r>
              <a:rPr lang="ro-RO" dirty="0"/>
              <a:t>    }</a:t>
            </a:r>
          </a:p>
          <a:p>
            <a:pPr marL="0" indent="0">
              <a:buNone/>
            </a:pPr>
            <a:endParaRPr lang="ro-RO" dirty="0"/>
          </a:p>
        </p:txBody>
      </p:sp>
    </p:spTree>
    <p:extLst>
      <p:ext uri="{BB962C8B-B14F-4D97-AF65-F5344CB8AC3E}">
        <p14:creationId xmlns:p14="http://schemas.microsoft.com/office/powerpoint/2010/main" val="172242265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p:txBody>
          <a:bodyPr>
            <a:normAutofit fontScale="85000" lnSpcReduction="20000"/>
          </a:bodyPr>
          <a:lstStyle/>
          <a:p>
            <a:pPr marL="0" indent="0">
              <a:buNone/>
            </a:pPr>
            <a:r>
              <a:rPr lang="ro-RO" dirty="0"/>
              <a:t>      2) în clasa </a:t>
            </a:r>
            <a:r>
              <a:rPr lang="ro-RO" dirty="0" err="1"/>
              <a:t>Hospital</a:t>
            </a:r>
            <a:r>
              <a:rPr lang="ro-RO" dirty="0"/>
              <a:t>, adăugați în </a:t>
            </a:r>
            <a:r>
              <a:rPr lang="ro-RO" b="1" dirty="0" err="1"/>
              <a:t>while</a:t>
            </a:r>
            <a:r>
              <a:rPr lang="ro-RO" b="1" dirty="0"/>
              <a:t>:   || </a:t>
            </a:r>
            <a:r>
              <a:rPr lang="ro-RO" dirty="0" err="1">
                <a:solidFill>
                  <a:schemeClr val="accent5">
                    <a:lumMod val="75000"/>
                  </a:schemeClr>
                </a:solidFill>
              </a:rPr>
              <a:t>isTouching</a:t>
            </a:r>
            <a:r>
              <a:rPr lang="ro-RO" dirty="0"/>
              <a:t>(</a:t>
            </a:r>
            <a:r>
              <a:rPr lang="ro-RO" dirty="0" err="1">
                <a:solidFill>
                  <a:schemeClr val="accent5">
                    <a:lumMod val="60000"/>
                    <a:lumOff val="40000"/>
                  </a:schemeClr>
                </a:solidFill>
              </a:rPr>
              <a:t>Boy</a:t>
            </a:r>
            <a:r>
              <a:rPr lang="ro-RO" dirty="0" err="1"/>
              <a:t>.class</a:t>
            </a:r>
            <a:r>
              <a:rPr lang="ro-RO" dirty="0"/>
              <a:t>)</a:t>
            </a:r>
          </a:p>
          <a:p>
            <a:r>
              <a:rPr lang="ro-RO" dirty="0"/>
              <a:t>Ne-am asigurat că </a:t>
            </a:r>
            <a:r>
              <a:rPr lang="ro-RO" b="1" dirty="0"/>
              <a:t>jocul nu mai are niciun bug</a:t>
            </a:r>
            <a:r>
              <a:rPr lang="ro-RO" dirty="0"/>
              <a:t>. De asemenea,</a:t>
            </a:r>
            <a:r>
              <a:rPr lang="ro-RO" b="1" dirty="0"/>
              <a:t> este optimizat </a:t>
            </a:r>
            <a:r>
              <a:rPr lang="ro-RO" dirty="0"/>
              <a:t>și</a:t>
            </a:r>
            <a:r>
              <a:rPr lang="ro-RO" b="1" dirty="0"/>
              <a:t> nu conține linii de cod inutile </a:t>
            </a:r>
            <a:r>
              <a:rPr lang="ro-RO" dirty="0"/>
              <a:t>(excepție pentru liniile de cod de tip workaround care fixează unele erori).</a:t>
            </a:r>
          </a:p>
          <a:p>
            <a:r>
              <a:rPr lang="ro-RO" dirty="0"/>
              <a:t>În timpul nivelului 19, vi se va spune să apăsați o tastă secretă ce vă va salva, aceea este tasta „l” și va adăuga înapoi omulețul lipsă.</a:t>
            </a:r>
          </a:p>
          <a:p>
            <a:r>
              <a:rPr lang="ro-RO" dirty="0"/>
              <a:t>Acest joc ilustrează faptul că misiunea unui șofer de ambulanță nu este una simplă, ci una foarte grea și importantă</a:t>
            </a:r>
            <a:r>
              <a:rPr lang="ro-RO" dirty="0" smtClean="0"/>
              <a:t>.</a:t>
            </a:r>
          </a:p>
          <a:p>
            <a:r>
              <a:rPr lang="ro-RO" dirty="0" smtClean="0"/>
              <a:t>Acest proiect este testat pe </a:t>
            </a:r>
            <a:r>
              <a:rPr lang="ro-RO" dirty="0" err="1" smtClean="0"/>
              <a:t>Greenfoot</a:t>
            </a:r>
            <a:r>
              <a:rPr lang="ro-RO" dirty="0" smtClean="0"/>
              <a:t> 3.1.0 </a:t>
            </a:r>
            <a:r>
              <a:rPr lang="ro-RO" dirty="0" err="1" smtClean="0"/>
              <a:t>standalone</a:t>
            </a:r>
            <a:r>
              <a:rPr lang="ro-RO" dirty="0" smtClean="0"/>
              <a:t>. Pentru versiuni mai mici, în cazul în care primiți o eroare la compilare conform căreia nu se cunosc simbolurile Color.</a:t>
            </a:r>
            <a:r>
              <a:rPr lang="en-US" dirty="0" smtClean="0"/>
              <a:t>’</a:t>
            </a:r>
            <a:r>
              <a:rPr lang="ro-RO" dirty="0" smtClean="0"/>
              <a:t>COLOR</a:t>
            </a:r>
            <a:r>
              <a:rPr lang="en-US" dirty="0" smtClean="0"/>
              <a:t>’ </a:t>
            </a:r>
            <a:r>
              <a:rPr lang="ro-RO" dirty="0" smtClean="0"/>
              <a:t>în clasa </a:t>
            </a:r>
            <a:r>
              <a:rPr lang="ro-RO" dirty="0" err="1" smtClean="0">
                <a:solidFill>
                  <a:schemeClr val="accent5">
                    <a:lumMod val="60000"/>
                    <a:lumOff val="40000"/>
                  </a:schemeClr>
                </a:solidFill>
              </a:rPr>
              <a:t>Ambulance</a:t>
            </a:r>
            <a:r>
              <a:rPr lang="ro-RO" dirty="0" err="1" smtClean="0"/>
              <a:t>.class</a:t>
            </a:r>
            <a:r>
              <a:rPr lang="ro-RO" dirty="0" smtClean="0"/>
              <a:t> adăugați la importuri </a:t>
            </a:r>
            <a:r>
              <a:rPr lang="ro-RO" dirty="0" smtClean="0">
                <a:solidFill>
                  <a:srgbClr val="FF0000"/>
                </a:solidFill>
              </a:rPr>
              <a:t>import </a:t>
            </a:r>
            <a:r>
              <a:rPr lang="ro-RO" dirty="0" err="1" smtClean="0">
                <a:solidFill>
                  <a:schemeClr val="tx1"/>
                </a:solidFill>
              </a:rPr>
              <a:t>java.awt</a:t>
            </a:r>
            <a:r>
              <a:rPr lang="ro-RO" dirty="0" smtClean="0">
                <a:solidFill>
                  <a:schemeClr val="tx1"/>
                </a:solidFill>
              </a:rPr>
              <a:t>.*;</a:t>
            </a:r>
            <a:r>
              <a:rPr lang="ro-RO" dirty="0" smtClean="0">
                <a:solidFill>
                  <a:schemeClr val="tx1">
                    <a:lumMod val="95000"/>
                    <a:lumOff val="5000"/>
                  </a:schemeClr>
                </a:solidFill>
              </a:rPr>
              <a:t> .</a:t>
            </a:r>
            <a:endParaRPr lang="ro-RO" dirty="0"/>
          </a:p>
          <a:p>
            <a:pPr marL="0" indent="0">
              <a:buNone/>
            </a:pPr>
            <a:endParaRPr lang="ro-RO" dirty="0"/>
          </a:p>
          <a:p>
            <a:pPr marL="0" indent="0">
              <a:buNone/>
            </a:pPr>
            <a:endParaRPr lang="ro-RO" dirty="0"/>
          </a:p>
          <a:p>
            <a:pPr marL="0" indent="0" algn="ctr">
              <a:buNone/>
            </a:pPr>
            <a:r>
              <a:rPr lang="ro-RO" sz="2000" b="1" dirty="0"/>
              <a:t>Și cam atât. Vă dorim o </a:t>
            </a:r>
            <a:r>
              <a:rPr lang="ro-RO" sz="2000" b="1"/>
              <a:t>zi </a:t>
            </a:r>
            <a:r>
              <a:rPr lang="ro-RO" sz="2000" b="1" smtClean="0"/>
              <a:t>plăcută</a:t>
            </a:r>
            <a:r>
              <a:rPr lang="ro-RO" sz="2000" b="1" dirty="0"/>
              <a:t>!</a:t>
            </a:r>
          </a:p>
          <a:p>
            <a:endParaRPr lang="ro-RO" dirty="0"/>
          </a:p>
        </p:txBody>
      </p:sp>
    </p:spTree>
    <p:extLst>
      <p:ext uri="{BB962C8B-B14F-4D97-AF65-F5344CB8AC3E}">
        <p14:creationId xmlns:p14="http://schemas.microsoft.com/office/powerpoint/2010/main" val="1282717306"/>
      </p:ext>
    </p:extLst>
  </p:cSld>
  <p:clrMapOvr>
    <a:masterClrMapping/>
  </p:clrMapOvr>
  <p:transition spd="med">
    <p:pull/>
  </p:transition>
</p:sld>
</file>

<file path=ppt/theme/theme1.xml><?xml version="1.0" encoding="utf-8"?>
<a:theme xmlns:a="http://schemas.openxmlformats.org/drawingml/2006/main" name="Fațetă">
  <a:themeElements>
    <a:clrScheme name="Fațetă">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țetă">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țetă">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258</TotalTime>
  <Words>976</Words>
  <Application>Microsoft Office PowerPoint</Application>
  <PresentationFormat>Ecran lat</PresentationFormat>
  <Paragraphs>60</Paragraphs>
  <Slides>8</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8</vt:i4>
      </vt:variant>
    </vt:vector>
  </HeadingPairs>
  <TitlesOfParts>
    <vt:vector size="12" baseType="lpstr">
      <vt:lpstr>Arial</vt:lpstr>
      <vt:lpstr>Trebuchet MS</vt:lpstr>
      <vt:lpstr>Wingdings 3</vt:lpstr>
      <vt:lpstr>Fațetă</vt:lpstr>
      <vt:lpstr>Fasty</vt:lpstr>
      <vt:lpstr>Scenariul</vt:lpstr>
      <vt:lpstr>Reguli ale jocului</vt:lpstr>
      <vt:lpstr>Algoritmul folosit</vt:lpstr>
      <vt:lpstr>Idee și execuție</vt:lpstr>
      <vt:lpstr>Observații finale</vt:lpstr>
      <vt:lpstr>Observații finale</vt:lpstr>
      <vt:lpstr>Observații finale</vt:lpstr>
    </vt:vector>
  </TitlesOfParts>
  <Company>cnvl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elev</dc:creator>
  <cp:lastModifiedBy>elev</cp:lastModifiedBy>
  <cp:revision>74</cp:revision>
  <dcterms:created xsi:type="dcterms:W3CDTF">2016-12-21T09:59:22Z</dcterms:created>
  <dcterms:modified xsi:type="dcterms:W3CDTF">2017-02-09T09:41:00Z</dcterms:modified>
</cp:coreProperties>
</file>