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83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068" y="874521"/>
            <a:ext cx="1088786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A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A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A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276076" y="2962655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29" h="913129">
                <a:moveTo>
                  <a:pt x="912749" y="0"/>
                </a:moveTo>
                <a:lnTo>
                  <a:pt x="0" y="912749"/>
                </a:lnTo>
              </a:path>
            </a:pathLst>
          </a:custGeom>
          <a:ln w="9528">
            <a:solidFill>
              <a:srgbClr val="BE8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06483" y="3189732"/>
            <a:ext cx="2981960" cy="2981960"/>
          </a:xfrm>
          <a:custGeom>
            <a:avLst/>
            <a:gdLst/>
            <a:ahLst/>
            <a:cxnLst/>
            <a:rect l="l" t="t" r="r" b="b"/>
            <a:pathLst>
              <a:path w="2981959" h="2981960">
                <a:moveTo>
                  <a:pt x="2981833" y="0"/>
                </a:moveTo>
                <a:lnTo>
                  <a:pt x="0" y="2981858"/>
                </a:lnTo>
              </a:path>
            </a:pathLst>
          </a:custGeom>
          <a:ln w="9528">
            <a:solidFill>
              <a:srgbClr val="BE8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528">
            <a:solidFill>
              <a:srgbClr val="BE8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575">
            <a:solidFill>
              <a:srgbClr val="BE8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242" y="376555"/>
            <a:ext cx="753300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A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068" y="1095603"/>
            <a:ext cx="10371455" cy="2249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01841" y="2793"/>
            <a:ext cx="6104255" cy="6176010"/>
            <a:chOff x="6101841" y="2793"/>
            <a:chExt cx="6104255" cy="6176010"/>
          </a:xfrm>
        </p:grpSpPr>
        <p:sp>
          <p:nvSpPr>
            <p:cNvPr id="4" name="object 4"/>
            <p:cNvSpPr/>
            <p:nvPr/>
          </p:nvSpPr>
          <p:spPr>
            <a:xfrm>
              <a:off x="8228075" y="9143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701">
              <a:solidFill>
                <a:srgbClr val="BE81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08191" y="91440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  <a:path w="6080759" h="6080760">
                  <a:moveTo>
                    <a:pt x="6080760" y="137159"/>
                  </a:moveTo>
                  <a:lnTo>
                    <a:pt x="1127760" y="5090159"/>
                  </a:lnTo>
                </a:path>
              </a:pathLst>
            </a:custGeom>
            <a:ln w="12701">
              <a:solidFill>
                <a:srgbClr val="BE81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2924" y="0"/>
                  </a:moveTo>
                  <a:lnTo>
                    <a:pt x="0" y="4852923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1747">
              <a:solidFill>
                <a:srgbClr val="BE81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3016" y="2668904"/>
            <a:ext cx="674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25" dirty="0"/>
              <a:t>EDFILM</a:t>
            </a:r>
            <a:r>
              <a:rPr sz="6000" spc="-560" dirty="0"/>
              <a:t>S</a:t>
            </a:r>
            <a:r>
              <a:rPr sz="6000" spc="-430" dirty="0"/>
              <a:t> </a:t>
            </a:r>
            <a:r>
              <a:rPr sz="6000" spc="-815" dirty="0"/>
              <a:t>–</a:t>
            </a:r>
            <a:r>
              <a:rPr sz="6000" spc="-445" dirty="0"/>
              <a:t> </a:t>
            </a:r>
            <a:r>
              <a:rPr sz="6000" spc="114" dirty="0"/>
              <a:t>PROG</a:t>
            </a:r>
            <a:r>
              <a:rPr sz="6000" spc="-445" dirty="0"/>
              <a:t> </a:t>
            </a:r>
            <a:r>
              <a:rPr sz="6000" spc="-1175" dirty="0"/>
              <a:t>III</a:t>
            </a:r>
            <a:endParaRPr sz="6000"/>
          </a:p>
        </p:txBody>
      </p:sp>
      <p:sp>
        <p:nvSpPr>
          <p:cNvPr id="8" name="object 8"/>
          <p:cNvSpPr txBox="1"/>
          <p:nvPr/>
        </p:nvSpPr>
        <p:spPr>
          <a:xfrm>
            <a:off x="763016" y="3730855"/>
            <a:ext cx="4627245" cy="94741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1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Emanue</a:t>
            </a:r>
            <a:r>
              <a:rPr sz="21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1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1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1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1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1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ros</a:t>
            </a:r>
            <a:r>
              <a:rPr sz="2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1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1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0124002587</a:t>
            </a:r>
            <a:endParaRPr sz="2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Dome</a:t>
            </a:r>
            <a:r>
              <a:rPr sz="21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1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1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1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Zeno</a:t>
            </a:r>
            <a:r>
              <a:rPr sz="21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1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0124002479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87055" cy="3046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5980" y="685798"/>
            <a:ext cx="2446020" cy="61721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376045"/>
            <a:ext cx="7851775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30"/>
              </a:spcBef>
            </a:pPr>
            <a:r>
              <a:rPr lang="it-IT"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 codice attuale non sfrutta appieno i vantaggi del Factory Method Pattern, dato che la classe InserimentoFilmImpl non aggiunge alcuna funzionalità specifica rispetto a InserimentoFilm. Tuttavia, il design attuale è preparato per un utilizzo futuro del pattern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67528" y="0"/>
            <a:ext cx="6824472" cy="2705100"/>
          </a:xfrm>
          <a:prstGeom prst="rect">
            <a:avLst/>
          </a:prstGeom>
        </p:spPr>
      </p:pic>
      <p:pic>
        <p:nvPicPr>
          <p:cNvPr id="8" name="Picture 7" descr="factory methods"/>
          <p:cNvPicPr>
            <a:picLocks noChangeAspect="1"/>
          </p:cNvPicPr>
          <p:nvPr/>
        </p:nvPicPr>
        <p:blipFill>
          <a:blip r:embed="rId2"/>
          <a:srcRect b="22822"/>
          <a:stretch>
            <a:fillRect/>
          </a:stretch>
        </p:blipFill>
        <p:spPr>
          <a:xfrm>
            <a:off x="685800" y="3048000"/>
            <a:ext cx="6924040" cy="288226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7200" y="685800"/>
            <a:ext cx="75704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4400" spc="-36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FACTORY METHODS</a:t>
            </a:r>
            <a:r>
              <a:rPr sz="4400" spc="-36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00" spc="-21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PA</a:t>
            </a:r>
            <a:r>
              <a:rPr sz="4400" spc="-22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00" spc="-420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TERN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546" y="7620"/>
            <a:ext cx="11520805" cy="6858000"/>
            <a:chOff x="684276" y="0"/>
            <a:chExt cx="1152080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276" y="1744979"/>
              <a:ext cx="9020556" cy="4782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3143" y="0"/>
              <a:ext cx="2538856" cy="68579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9923" y="762126"/>
            <a:ext cx="3391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HOM</a:t>
            </a:r>
            <a:r>
              <a:rPr spc="-5" dirty="0"/>
              <a:t>E</a:t>
            </a:r>
            <a:r>
              <a:rPr spc="-355" dirty="0"/>
              <a:t> </a:t>
            </a:r>
            <a:r>
              <a:rPr spc="50" dirty="0"/>
              <a:t>PAGE</a:t>
            </a:r>
            <a:endParaRPr spc="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6359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5" dirty="0"/>
              <a:t>STRUTT</a:t>
            </a:r>
            <a:r>
              <a:rPr spc="-705" dirty="0"/>
              <a:t>U</a:t>
            </a:r>
            <a:r>
              <a:rPr spc="-70" dirty="0"/>
              <a:t>RA</a:t>
            </a:r>
            <a:r>
              <a:rPr spc="-350" dirty="0"/>
              <a:t> </a:t>
            </a:r>
            <a:r>
              <a:rPr spc="-10" dirty="0"/>
              <a:t>HOM</a:t>
            </a:r>
            <a:r>
              <a:rPr spc="-5" dirty="0"/>
              <a:t>E</a:t>
            </a:r>
            <a:r>
              <a:rPr spc="-355" dirty="0"/>
              <a:t> </a:t>
            </a:r>
            <a:r>
              <a:rPr spc="50" dirty="0"/>
              <a:t>PAGE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652068" y="3016376"/>
            <a:ext cx="10162540" cy="2407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pagina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è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divisa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parti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nella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part: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superiore(Navbar)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inferiore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(Film).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just">
              <a:lnSpc>
                <a:spcPct val="100000"/>
              </a:lnSpc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Nella</a:t>
            </a:r>
            <a:r>
              <a:rPr sz="20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Navbar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partendo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sinistra,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abbiamo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il: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logo,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pulsante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Feedback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della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pia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rma,</a:t>
            </a:r>
            <a:r>
              <a:rPr sz="20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eo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dut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iv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just">
              <a:lnSpc>
                <a:spcPct val="100000"/>
              </a:lnSpc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635"/>
              </a:spcBef>
            </a:pPr>
            <a:r>
              <a:rPr sz="20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basso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vediamo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una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serie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potenziali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film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presenti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visionabili.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67528" y="0"/>
            <a:ext cx="6824472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546" y="4445"/>
            <a:ext cx="11520805" cy="6858000"/>
            <a:chOff x="684276" y="0"/>
            <a:chExt cx="1152080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276" y="1748027"/>
              <a:ext cx="9020556" cy="47807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3143" y="0"/>
              <a:ext cx="2538856" cy="68579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4144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REGISTRAZIONE</a:t>
            </a:r>
            <a:endParaRPr spc="-37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546" y="7620"/>
            <a:ext cx="11520805" cy="6858000"/>
            <a:chOff x="684276" y="0"/>
            <a:chExt cx="1152080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276" y="1744979"/>
              <a:ext cx="9020556" cy="47838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3143" y="0"/>
              <a:ext cx="2538856" cy="68579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1798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LOGIN</a:t>
            </a:r>
            <a:endParaRPr spc="-10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276" y="0"/>
            <a:ext cx="11520805" cy="6858000"/>
            <a:chOff x="684276" y="0"/>
            <a:chExt cx="1152080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276" y="1748027"/>
              <a:ext cx="9020556" cy="47807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3143" y="0"/>
              <a:ext cx="2538856" cy="68579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5153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5" dirty="0"/>
              <a:t>SIT</a:t>
            </a:r>
            <a:r>
              <a:rPr spc="-675" dirty="0"/>
              <a:t>O</a:t>
            </a:r>
            <a:r>
              <a:rPr spc="-330" dirty="0"/>
              <a:t> </a:t>
            </a:r>
            <a:r>
              <a:rPr spc="-45" dirty="0"/>
              <a:t>FRA</a:t>
            </a:r>
            <a:r>
              <a:rPr spc="-75" dirty="0"/>
              <a:t>M</a:t>
            </a:r>
            <a:r>
              <a:rPr spc="-425" dirty="0"/>
              <a:t>E</a:t>
            </a:r>
            <a:r>
              <a:rPr spc="-350" dirty="0"/>
              <a:t> </a:t>
            </a:r>
            <a:r>
              <a:rPr spc="-505" dirty="0"/>
              <a:t>UTEN</a:t>
            </a:r>
            <a:r>
              <a:rPr spc="-475" dirty="0"/>
              <a:t>T</a:t>
            </a:r>
            <a:r>
              <a:rPr spc="-425" dirty="0"/>
              <a:t>E</a:t>
            </a:r>
            <a:endParaRPr spc="-4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6114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5" dirty="0"/>
              <a:t>STRUTT</a:t>
            </a:r>
            <a:r>
              <a:rPr spc="-705" dirty="0"/>
              <a:t>U</a:t>
            </a:r>
            <a:r>
              <a:rPr spc="-70" dirty="0"/>
              <a:t>RA</a:t>
            </a:r>
            <a:r>
              <a:rPr spc="-350" dirty="0"/>
              <a:t> </a:t>
            </a:r>
            <a:r>
              <a:rPr spc="-495" dirty="0"/>
              <a:t>SIT</a:t>
            </a:r>
            <a:r>
              <a:rPr spc="-675" dirty="0"/>
              <a:t>O</a:t>
            </a:r>
            <a:r>
              <a:rPr spc="-330" dirty="0"/>
              <a:t> </a:t>
            </a:r>
            <a:r>
              <a:rPr spc="-45" dirty="0"/>
              <a:t>FRA</a:t>
            </a:r>
            <a:r>
              <a:rPr spc="-75" dirty="0"/>
              <a:t>M</a:t>
            </a:r>
            <a:r>
              <a:rPr spc="-425" dirty="0"/>
              <a:t>E</a:t>
            </a:r>
            <a:endParaRPr spc="-425" dirty="0"/>
          </a:p>
        </p:txBody>
      </p:sp>
      <p:sp>
        <p:nvSpPr>
          <p:cNvPr id="3" name="object 3"/>
          <p:cNvSpPr txBox="1"/>
          <p:nvPr/>
        </p:nvSpPr>
        <p:spPr>
          <a:xfrm>
            <a:off x="652068" y="2530601"/>
            <a:ext cx="10826750" cy="271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menu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è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verticale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è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posto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sulla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sinistra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(Profilo,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Sito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Web,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Contatti,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Categorie,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Logout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</a:pP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al).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just">
              <a:lnSpc>
                <a:spcPct val="100000"/>
              </a:lnSpc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20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menu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subisce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una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variazione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nel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momento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cui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l’utente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è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amministratore.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just">
              <a:lnSpc>
                <a:spcPct val="100000"/>
              </a:lnSpc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0960" algn="just">
              <a:lnSpc>
                <a:spcPct val="100000"/>
              </a:lnSpc>
              <a:spcBef>
                <a:spcPts val="1690"/>
              </a:spcBef>
            </a:pP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 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pulsanti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Categorie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Logout, 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verrà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inserito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nuovo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pulsante 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che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permetterà di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inserire,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modificare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eliminare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determinato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film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informazioni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esso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correlato.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67528" y="0"/>
            <a:ext cx="6824472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276" y="0"/>
            <a:ext cx="11520805" cy="6858000"/>
            <a:chOff x="684276" y="0"/>
            <a:chExt cx="1152080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276" y="1748027"/>
              <a:ext cx="9020556" cy="47807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3143" y="0"/>
              <a:ext cx="2538856" cy="68579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5153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5" dirty="0"/>
              <a:t>SIT</a:t>
            </a:r>
            <a:r>
              <a:rPr spc="-675" dirty="0"/>
              <a:t>O</a:t>
            </a:r>
            <a:r>
              <a:rPr spc="-330" dirty="0"/>
              <a:t> </a:t>
            </a:r>
            <a:r>
              <a:rPr spc="-45" dirty="0"/>
              <a:t>FRA</a:t>
            </a:r>
            <a:r>
              <a:rPr spc="-75" dirty="0"/>
              <a:t>M</a:t>
            </a:r>
            <a:r>
              <a:rPr spc="-425" dirty="0"/>
              <a:t>E</a:t>
            </a:r>
            <a:r>
              <a:rPr spc="-350" dirty="0"/>
              <a:t> </a:t>
            </a:r>
            <a:r>
              <a:rPr spc="-505" dirty="0"/>
              <a:t>UTEN</a:t>
            </a:r>
            <a:r>
              <a:rPr spc="-475" dirty="0"/>
              <a:t>T</a:t>
            </a:r>
            <a:r>
              <a:rPr spc="-425" dirty="0"/>
              <a:t>E</a:t>
            </a:r>
            <a:endParaRPr spc="-4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276" y="0"/>
            <a:ext cx="11520805" cy="6858000"/>
            <a:chOff x="684276" y="0"/>
            <a:chExt cx="1152080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276" y="1748027"/>
              <a:ext cx="9020556" cy="47807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3143" y="0"/>
              <a:ext cx="2538856" cy="68579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5184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5" dirty="0"/>
              <a:t>SIT</a:t>
            </a:r>
            <a:r>
              <a:rPr spc="-675" dirty="0"/>
              <a:t>O</a:t>
            </a:r>
            <a:r>
              <a:rPr spc="-330" dirty="0"/>
              <a:t> </a:t>
            </a:r>
            <a:r>
              <a:rPr spc="-45" dirty="0"/>
              <a:t>FRA</a:t>
            </a:r>
            <a:r>
              <a:rPr spc="-75" dirty="0"/>
              <a:t>M</a:t>
            </a:r>
            <a:r>
              <a:rPr spc="-425" dirty="0"/>
              <a:t>E</a:t>
            </a:r>
            <a:r>
              <a:rPr spc="-350" dirty="0"/>
              <a:t> </a:t>
            </a:r>
            <a:r>
              <a:rPr spc="-85" dirty="0"/>
              <a:t>ADMIN</a:t>
            </a:r>
            <a:endParaRPr spc="-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874521"/>
            <a:ext cx="274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9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OBIETTIVO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68" y="2357374"/>
            <a:ext cx="108254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Realizzare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un’applicazione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che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consenta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visione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film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online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attraverso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l’operazione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autenticazione.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utente 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dopo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aver effettuato 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login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potrà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selezionare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film </a:t>
            </a:r>
            <a:r>
              <a:rPr sz="20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 </a:t>
            </a:r>
            <a:r>
              <a:rPr sz="20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guardare.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16396" y="0"/>
            <a:ext cx="5975604" cy="236829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040379"/>
            <a:ext cx="11816080" cy="3817620"/>
            <a:chOff x="0" y="3040379"/>
            <a:chExt cx="11816080" cy="3817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19855"/>
              <a:ext cx="8673083" cy="34381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9688" y="3040379"/>
              <a:ext cx="4405884" cy="3436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70300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25" dirty="0"/>
              <a:t>STRUTT</a:t>
            </a:r>
            <a:r>
              <a:rPr spc="-705" dirty="0"/>
              <a:t>U</a:t>
            </a:r>
            <a:r>
              <a:rPr spc="-70" dirty="0"/>
              <a:t>RA</a:t>
            </a:r>
            <a:r>
              <a:rPr spc="-350" dirty="0"/>
              <a:t> </a:t>
            </a:r>
            <a:r>
              <a:rPr spc="-345" dirty="0"/>
              <a:t>DE</a:t>
            </a:r>
            <a:r>
              <a:rPr spc="-270" dirty="0"/>
              <a:t>L</a:t>
            </a:r>
            <a:r>
              <a:rPr spc="-330" dirty="0"/>
              <a:t> </a:t>
            </a:r>
            <a:r>
              <a:rPr spc="-175" dirty="0"/>
              <a:t>PROGETTO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652068" y="2509469"/>
            <a:ext cx="1076007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L’utente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partendo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dall’Home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clicca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sull’icona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Accesso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effettuare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Login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Registrazione.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Dopo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aver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inserito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dati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ritroverà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nel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Sito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2103" y="3796284"/>
            <a:ext cx="10824972" cy="2301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6396" y="0"/>
            <a:ext cx="5975604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2068" y="874521"/>
            <a:ext cx="8399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DESIG</a:t>
            </a:r>
            <a:r>
              <a:rPr spc="-340" dirty="0"/>
              <a:t>N</a:t>
            </a:r>
            <a:r>
              <a:rPr spc="-355" dirty="0"/>
              <a:t> </a:t>
            </a:r>
            <a:r>
              <a:rPr spc="-215" dirty="0"/>
              <a:t>PA</a:t>
            </a:r>
            <a:r>
              <a:rPr spc="-225" dirty="0"/>
              <a:t>T</a:t>
            </a:r>
            <a:r>
              <a:rPr spc="-420" dirty="0"/>
              <a:t>TERN</a:t>
            </a:r>
            <a:r>
              <a:rPr spc="-325" dirty="0"/>
              <a:t> </a:t>
            </a:r>
            <a:r>
              <a:rPr spc="-180" dirty="0"/>
              <a:t>I</a:t>
            </a:r>
            <a:r>
              <a:rPr spc="-365" dirty="0"/>
              <a:t>M</a:t>
            </a:r>
            <a:r>
              <a:rPr spc="-275" dirty="0"/>
              <a:t>PLEMENTA</a:t>
            </a:r>
            <a:r>
              <a:rPr spc="-275" dirty="0"/>
              <a:t>T</a:t>
            </a:r>
            <a:r>
              <a:rPr spc="-860" dirty="0"/>
              <a:t>I</a:t>
            </a:r>
            <a:endParaRPr spc="-860" dirty="0"/>
          </a:p>
        </p:txBody>
      </p:sp>
      <p:grpSp>
        <p:nvGrpSpPr>
          <p:cNvPr id="11" name="object 2"/>
          <p:cNvGrpSpPr/>
          <p:nvPr/>
        </p:nvGrpSpPr>
        <p:grpSpPr>
          <a:xfrm>
            <a:off x="0" y="-6350"/>
            <a:ext cx="12191998" cy="6857997"/>
            <a:chOff x="0" y="0"/>
            <a:chExt cx="12191998" cy="6857997"/>
          </a:xfrm>
        </p:grpSpPr>
        <p:pic>
          <p:nvPicPr>
            <p:cNvPr id="12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53142" y="0"/>
              <a:ext cx="2538856" cy="6857977"/>
            </a:xfrm>
            <a:prstGeom prst="rect">
              <a:avLst/>
            </a:prstGeom>
          </p:spPr>
        </p:pic>
        <p:pic>
          <p:nvPicPr>
            <p:cNvPr id="13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23003"/>
              <a:ext cx="6649211" cy="2634994"/>
            </a:xfrm>
            <a:prstGeom prst="rect">
              <a:avLst/>
            </a:prstGeom>
          </p:spPr>
        </p:pic>
      </p:grpSp>
      <p:grpSp>
        <p:nvGrpSpPr>
          <p:cNvPr id="15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pic>
          <p:nvPicPr>
            <p:cNvPr id="16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53142" y="0"/>
              <a:ext cx="2538856" cy="6857977"/>
            </a:xfrm>
            <a:prstGeom prst="rect">
              <a:avLst/>
            </a:prstGeom>
          </p:spPr>
        </p:pic>
        <p:pic>
          <p:nvPicPr>
            <p:cNvPr id="17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23003"/>
              <a:ext cx="6649211" cy="2634994"/>
            </a:xfrm>
            <a:prstGeom prst="rect">
              <a:avLst/>
            </a:prstGeom>
          </p:spPr>
        </p:pic>
        <p:pic>
          <p:nvPicPr>
            <p:cNvPr id="18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24" y="1987295"/>
              <a:ext cx="9653016" cy="2659379"/>
            </a:xfrm>
            <a:prstGeom prst="rect">
              <a:avLst/>
            </a:prstGeom>
          </p:spPr>
        </p:pic>
      </p:grpSp>
      <p:graphicFrame>
        <p:nvGraphicFramePr>
          <p:cNvPr id="21" name="Object 20"/>
          <p:cNvGraphicFramePr/>
          <p:nvPr/>
        </p:nvGraphicFramePr>
        <p:xfrm>
          <a:off x="6858000" y="3096260"/>
          <a:ext cx="310388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3101340" imgH="441960" progId="Paint.Picture">
                  <p:embed/>
                </p:oleObj>
              </mc:Choice>
              <mc:Fallback>
                <p:oleObj name="" r:id="rId4" imgW="3101340" imgH="441960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3096260"/>
                        <a:ext cx="310388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" y="184276"/>
            <a:ext cx="507619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4400" spc="-21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BUILDER </a:t>
            </a:r>
            <a:r>
              <a:rPr sz="4400" spc="-21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PA</a:t>
            </a:r>
            <a:r>
              <a:rPr sz="4400" spc="-22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00" spc="-420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TERN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80403" y="0"/>
            <a:ext cx="5911596" cy="2343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2145" y="1030605"/>
            <a:ext cx="10840720" cy="196088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 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utilizziamo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 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filtrare 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selezionare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immagini 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alle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categorie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attraverso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diversi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criteri(se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categorie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ricercate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sono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esempio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uscire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tutti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film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altrimenti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solo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quelli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quelle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categorie).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Picture 8" descr="buil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830199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468579"/>
            <a:ext cx="8817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MODE</a:t>
            </a:r>
            <a:r>
              <a:rPr spc="-45" dirty="0"/>
              <a:t>L</a:t>
            </a:r>
            <a:r>
              <a:rPr spc="-535" dirty="0"/>
              <a:t>-</a:t>
            </a:r>
            <a:r>
              <a:rPr spc="-335" dirty="0"/>
              <a:t>VIEW</a:t>
            </a:r>
            <a:r>
              <a:rPr spc="-535" dirty="0"/>
              <a:t>-</a:t>
            </a:r>
            <a:r>
              <a:rPr spc="280" dirty="0"/>
              <a:t>CO</a:t>
            </a:r>
            <a:r>
              <a:rPr spc="260" dirty="0"/>
              <a:t>N</a:t>
            </a:r>
            <a:r>
              <a:rPr spc="-360" dirty="0"/>
              <a:t>TROLLER</a:t>
            </a:r>
            <a:r>
              <a:rPr spc="-365" dirty="0"/>
              <a:t> </a:t>
            </a:r>
            <a:r>
              <a:rPr spc="310" dirty="0"/>
              <a:t>MVC</a:t>
            </a:r>
            <a:endParaRPr spc="3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2145" y="1095375"/>
            <a:ext cx="10978515" cy="549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spc="-10" dirty="0"/>
              <a:t>Questo</a:t>
            </a:r>
            <a:r>
              <a:rPr spc="-185" dirty="0"/>
              <a:t> </a:t>
            </a:r>
            <a:r>
              <a:rPr spc="-15" dirty="0"/>
              <a:t>Macro-Design</a:t>
            </a:r>
            <a:r>
              <a:rPr spc="-145" dirty="0"/>
              <a:t> </a:t>
            </a:r>
            <a:r>
              <a:rPr spc="-35" dirty="0"/>
              <a:t>Pattern</a:t>
            </a:r>
            <a:r>
              <a:rPr spc="-180" dirty="0"/>
              <a:t> </a:t>
            </a:r>
            <a:r>
              <a:rPr spc="110" dirty="0"/>
              <a:t>è</a:t>
            </a:r>
            <a:r>
              <a:rPr spc="-155" dirty="0"/>
              <a:t> </a:t>
            </a:r>
            <a:r>
              <a:rPr spc="-70" dirty="0"/>
              <a:t>diviso</a:t>
            </a:r>
            <a:r>
              <a:rPr spc="-145" dirty="0"/>
              <a:t> </a:t>
            </a:r>
            <a:r>
              <a:rPr spc="-105" dirty="0"/>
              <a:t>in</a:t>
            </a:r>
            <a:r>
              <a:rPr spc="-140" dirty="0"/>
              <a:t> </a:t>
            </a:r>
            <a:r>
              <a:rPr spc="-80" dirty="0"/>
              <a:t>tre</a:t>
            </a:r>
            <a:r>
              <a:rPr spc="-180" dirty="0"/>
              <a:t> </a:t>
            </a:r>
            <a:r>
              <a:rPr spc="-60" dirty="0"/>
              <a:t>elementi:</a:t>
            </a:r>
            <a:r>
              <a:rPr spc="-195" dirty="0"/>
              <a:t> </a:t>
            </a:r>
            <a:r>
              <a:rPr spc="25" dirty="0"/>
              <a:t>Model,</a:t>
            </a:r>
            <a:r>
              <a:rPr spc="-150" dirty="0"/>
              <a:t> </a:t>
            </a:r>
            <a:r>
              <a:rPr spc="-5" dirty="0"/>
              <a:t>View</a:t>
            </a:r>
            <a:r>
              <a:rPr spc="-130" dirty="0"/>
              <a:t> </a:t>
            </a:r>
            <a:r>
              <a:rPr spc="110" dirty="0"/>
              <a:t>e</a:t>
            </a:r>
            <a:r>
              <a:rPr spc="-150" dirty="0"/>
              <a:t> </a:t>
            </a:r>
            <a:r>
              <a:rPr spc="-55" dirty="0"/>
              <a:t>Controller. </a:t>
            </a:r>
            <a:r>
              <a:rPr spc="-690" dirty="0"/>
              <a:t> </a:t>
            </a:r>
            <a:r>
              <a:rPr dirty="0"/>
              <a:t>UserProfileFrame: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Crea istanze di UserProfileModel, UserProfileView e UserProfileController.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UserProfileController: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Ha una relazione di composizione con UserProfileView e UserProfileModel. Gestisce la logica e gli eventi dell'interfaccia utente.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UserProfileModel: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Contiene i dati del profilo utente. Fornisce getter e setter per accedere e modificare questi dati.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UserProfileView:</a:t>
            </a:r>
            <a:endParaRPr dirty="0"/>
          </a:p>
          <a:p>
            <a:pPr marL="12700" marR="630555" algn="just">
              <a:lnSpc>
                <a:spcPct val="146000"/>
              </a:lnSpc>
              <a:spcBef>
                <a:spcPts val="105"/>
              </a:spcBef>
            </a:pPr>
            <a:r>
              <a:rPr dirty="0"/>
              <a:t>Gestisce la visualizzazione del profilo utente. Fornisce metodi per aggiornare la vista in base ai dati del modello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108597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MODE</a:t>
            </a:r>
            <a:r>
              <a:rPr spc="-45" dirty="0"/>
              <a:t>L</a:t>
            </a:r>
            <a:r>
              <a:rPr spc="-535" dirty="0"/>
              <a:t>-</a:t>
            </a:r>
            <a:r>
              <a:rPr spc="-335" dirty="0"/>
              <a:t>VIEW</a:t>
            </a:r>
            <a:r>
              <a:rPr spc="-535" dirty="0"/>
              <a:t>-</a:t>
            </a:r>
            <a:r>
              <a:rPr spc="280" dirty="0"/>
              <a:t>CO</a:t>
            </a:r>
            <a:r>
              <a:rPr spc="260" dirty="0"/>
              <a:t>N</a:t>
            </a:r>
            <a:r>
              <a:rPr spc="-360" dirty="0"/>
              <a:t>TROLLER</a:t>
            </a:r>
            <a:r>
              <a:rPr spc="-365" dirty="0"/>
              <a:t> </a:t>
            </a:r>
            <a:r>
              <a:rPr spc="310" dirty="0"/>
              <a:t>MVC</a:t>
            </a:r>
            <a:endParaRPr spc="310" dirty="0"/>
          </a:p>
        </p:txBody>
      </p:sp>
      <p:pic>
        <p:nvPicPr>
          <p:cNvPr id="5" name="Picture 4" descr="MVC prog3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768350"/>
            <a:ext cx="8867140" cy="608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" y="228726"/>
            <a:ext cx="5207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OBSE</a:t>
            </a:r>
            <a:r>
              <a:rPr sz="4400" spc="-34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00" spc="-24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VE</a:t>
            </a:r>
            <a:r>
              <a:rPr sz="4400" spc="-250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400" spc="-36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00" spc="-21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PA</a:t>
            </a:r>
            <a:r>
              <a:rPr sz="4400" spc="-225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400" spc="-420" dirty="0">
                <a:solidFill>
                  <a:srgbClr val="FF00AC"/>
                </a:solidFill>
                <a:latin typeface="Verdana" panose="020B0604030504040204"/>
                <a:cs typeface="Verdana" panose="020B0604030504040204"/>
              </a:rPr>
              <a:t>TERN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67528" y="0"/>
            <a:ext cx="6824472" cy="27051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09600" y="4572000"/>
            <a:ext cx="10542270" cy="1879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it-IT" altLang="en-US" sz="2000">
                <a:solidFill>
                  <a:schemeClr val="bg1"/>
                </a:solidFill>
                <a:latin typeface="Verdana" panose="020B0604030504040204" charset="0"/>
                <a:cs typeface="Verdana" panose="020B0604030504040204" charset="0"/>
              </a:rPr>
              <a:t>Observer: L'interfaccia Observer con il metodo update.</a:t>
            </a:r>
            <a:endParaRPr lang="it-IT" altLang="en-US" sz="2000">
              <a:solidFill>
                <a:schemeClr val="bg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just"/>
            <a:r>
              <a:rPr lang="it-IT" altLang="en-US" sz="2000">
                <a:solidFill>
                  <a:schemeClr val="bg1"/>
                </a:solidFill>
                <a:latin typeface="Verdana" panose="020B0604030504040204" charset="0"/>
                <a:cs typeface="Verdana" panose="020B0604030504040204" charset="0"/>
              </a:rPr>
              <a:t>Observable: La classe Rating, che tiene traccia degli osservatori e li notifica delle modifiche.</a:t>
            </a:r>
            <a:endParaRPr lang="it-IT" altLang="en-US" sz="2000">
              <a:solidFill>
                <a:schemeClr val="bg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algn="just"/>
            <a:r>
              <a:rPr lang="it-IT" altLang="en-US" sz="2000">
                <a:solidFill>
                  <a:schemeClr val="bg1"/>
                </a:solidFill>
                <a:latin typeface="Verdana" panose="020B0604030504040204" charset="0"/>
                <a:cs typeface="Verdana" panose="020B0604030504040204" charset="0"/>
              </a:rPr>
              <a:t>ConcreteObserver: La classe FeedbackFrame, che implementa Observer e aggiorna l'interfaccia utente in base alle notifiche ricevute dal Rating.</a:t>
            </a:r>
            <a:endParaRPr lang="it-IT" altLang="en-US" sz="2000">
              <a:solidFill>
                <a:schemeClr val="bg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21385"/>
            <a:ext cx="10951845" cy="206565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marR="5080" algn="just">
              <a:lnSpc>
                <a:spcPct val="99000"/>
              </a:lnSpc>
              <a:spcBef>
                <a:spcPts val="130"/>
              </a:spcBef>
            </a:pPr>
            <a:r>
              <a:rPr lang="it-IT"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 d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esign pattern Observer è scelto qui per promuovere una buona separazione delle responsabilità tra il soggetto e i suoi osservatori, facilitando la manutenzione, l'estensione e la gestione degli eventi nel contesto di un'applicazione multimediale con interfaccia utente interattiva.</a:t>
            </a:r>
            <a:r>
              <a:rPr lang="it-IT"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endParaRPr lang="it-IT" sz="20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Picture 4" descr="observer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7360285" cy="2872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075" y="71755"/>
            <a:ext cx="51492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360" dirty="0"/>
              <a:t>STRATEGY</a:t>
            </a:r>
            <a:r>
              <a:rPr spc="-360" dirty="0"/>
              <a:t> </a:t>
            </a:r>
            <a:r>
              <a:rPr spc="-215" dirty="0"/>
              <a:t>PA</a:t>
            </a:r>
            <a:r>
              <a:rPr spc="-225" dirty="0"/>
              <a:t>T</a:t>
            </a:r>
            <a:r>
              <a:rPr spc="-420" dirty="0"/>
              <a:t>TERN</a:t>
            </a:r>
            <a:endParaRPr spc="-42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609600"/>
            <a:ext cx="11761470" cy="31375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algn="just">
              <a:lnSpc>
                <a:spcPct val="80000"/>
              </a:lnSpc>
              <a:spcBef>
                <a:spcPts val="1200"/>
              </a:spcBef>
            </a:pPr>
            <a:r>
              <a:rPr lang="it-IT"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Utilizzo lo strategy pattern perchè nel </a:t>
            </a: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RoundedButton</a:t>
            </a:r>
            <a:r>
              <a:rPr lang="it-IT"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ci sono diversi stati (default, hover, cliccato) ciascuno dei quali ha un colore di sfondo diverso. 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80000"/>
              </a:lnSpc>
              <a:spcBef>
                <a:spcPts val="1200"/>
              </a:spcBef>
            </a:pP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BackgroundStrategy</a:t>
            </a:r>
            <a:r>
              <a:rPr lang="it-IT"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d</a:t>
            </a: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efinisce il metodo getBackgroundColor(), che ogni strategia deve implementare per fornire il colore appropriato.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80000"/>
              </a:lnSpc>
              <a:spcBef>
                <a:spcPts val="1200"/>
              </a:spcBef>
            </a:pP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DefaultBackgroundStrategy: Fornisce il colore di sfondo per lo stato normale del pulsante.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80000"/>
              </a:lnSpc>
              <a:spcBef>
                <a:spcPts val="1200"/>
              </a:spcBef>
            </a:pP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HoverBackgroundStrategy: Fornisce il colore di sfondo per lo stato hover del pulsante.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80000"/>
              </a:lnSpc>
              <a:spcBef>
                <a:spcPts val="1200"/>
              </a:spcBef>
            </a:pP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PressedBackgroundStrategy: Fornisce il colore di sfondo per lo stato cliccato del pulsante.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80000"/>
              </a:lnSpc>
              <a:spcBef>
                <a:spcPts val="1200"/>
              </a:spcBef>
            </a:pP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RoundedButton</a:t>
            </a:r>
            <a:r>
              <a:rPr lang="it-IT"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c</a:t>
            </a:r>
            <a:r>
              <a:rPr sz="20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ontiene variabili per ogni strategia e una variabile currentBackgroundStrategy che tiene traccia della strategia attualmente attiva.</a:t>
            </a:r>
            <a:endParaRPr sz="20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Picture 4" descr="strategy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733800"/>
            <a:ext cx="11895455" cy="311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3705</Words>
  <Application>WPS Presentation</Application>
  <PresentationFormat>On-screen Show (4:3)</PresentationFormat>
  <Paragraphs>83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Verdana</vt:lpstr>
      <vt:lpstr>Microsoft YaHei</vt:lpstr>
      <vt:lpstr>Arial Unicode MS</vt:lpstr>
      <vt:lpstr>Calibri</vt:lpstr>
      <vt:lpstr>Office Theme</vt:lpstr>
      <vt:lpstr>Paint.Picture</vt:lpstr>
      <vt:lpstr>EDFILMS – PROG III</vt:lpstr>
      <vt:lpstr>PowerPoint 演示文稿</vt:lpstr>
      <vt:lpstr>STRUTTURA DEL PROGETTO</vt:lpstr>
      <vt:lpstr>DESIGN PATTERN IMPLEMENTATI</vt:lpstr>
      <vt:lpstr>PowerPoint 演示文稿</vt:lpstr>
      <vt:lpstr>MODEL-VIEW-CONTROLLER MVC</vt:lpstr>
      <vt:lpstr>MODEL-VIEW-CONTROLLER MVC</vt:lpstr>
      <vt:lpstr>PowerPoint 演示文稿</vt:lpstr>
      <vt:lpstr>STRATEGY PATTERN</vt:lpstr>
      <vt:lpstr>PowerPoint 演示文稿</vt:lpstr>
      <vt:lpstr>HOME PAGE</vt:lpstr>
      <vt:lpstr>STRUTTURA HOME PAGE</vt:lpstr>
      <vt:lpstr>REGISTRAZIONE</vt:lpstr>
      <vt:lpstr>LOGIN</vt:lpstr>
      <vt:lpstr>SITO FRAME UTENTE</vt:lpstr>
      <vt:lpstr>STRUTTURA SITO FRAME</vt:lpstr>
      <vt:lpstr>SITO FRAME UTENTE</vt:lpstr>
      <vt:lpstr>SITO FRAME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EDFILMS – PROG III</dc:title>
  <dc:creator>RAFFAELE D'AMBROSIO</dc:creator>
  <cp:lastModifiedBy>domenico zeno</cp:lastModifiedBy>
  <cp:revision>16</cp:revision>
  <dcterms:created xsi:type="dcterms:W3CDTF">2024-07-02T09:24:00Z</dcterms:created>
  <dcterms:modified xsi:type="dcterms:W3CDTF">2024-07-10T06:05:30Z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2024-02-26T18:00:00Z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2024-07-02T18:00:00Z</vt:filetime>
  </property>
  <property fmtid="{D5CDD505-2E9C-101B-9397-08002B2CF9AE}" pid="5" name="ICV">
    <vt:lpwstr>B2E285C9F45F498BA0F78154C16F96B6_12</vt:lpwstr>
  </property>
  <property fmtid="{D5CDD505-2E9C-101B-9397-08002B2CF9AE}" pid="6" name="KSOProductBuildVer">
    <vt:lpwstr>1033-12.2.0.13472</vt:lpwstr>
  </property>
</Properties>
</file>