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79" r:id="rId3"/>
    <p:sldId id="280" r:id="rId4"/>
    <p:sldId id="282" r:id="rId5"/>
    <p:sldId id="285" r:id="rId6"/>
    <p:sldId id="286" r:id="rId7"/>
    <p:sldId id="284" r:id="rId8"/>
    <p:sldId id="281" r:id="rId9"/>
    <p:sldId id="27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3449" autoAdjust="0"/>
  </p:normalViewPr>
  <p:slideViewPr>
    <p:cSldViewPr snapToGrid="0">
      <p:cViewPr varScale="1">
        <p:scale>
          <a:sx n="119" d="100"/>
          <a:sy n="119" d="100"/>
        </p:scale>
        <p:origin x="19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B315-39C6-4713-B864-FEA0134D20C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777F5-A041-4A22-9319-2BE21F0D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2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777F5-A041-4A22-9319-2BE21F0D3C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19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777F5-A041-4A22-9319-2BE21F0D3C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03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777F5-A041-4A22-9319-2BE21F0D3C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54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777F5-A041-4A22-9319-2BE21F0D3C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45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777F5-A041-4A22-9319-2BE21F0D3C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10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777F5-A041-4A22-9319-2BE21F0D3C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09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777F5-A041-4A22-9319-2BE21F0D3C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6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3271FAC-4BA2-47EF-97A6-B0B4F7F6502C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4837D17E-A94D-4786-AAE2-5E23179968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57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1FAC-4BA2-47EF-97A6-B0B4F7F6502C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D17E-A94D-4786-AAE2-5E2317996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6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73271FAC-4BA2-47EF-97A6-B0B4F7F6502C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4837D17E-A94D-4786-AAE2-5E23179968D3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660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1FAC-4BA2-47EF-97A6-B0B4F7F6502C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D17E-A94D-4786-AAE2-5E2317996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2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3271FAC-4BA2-47EF-97A6-B0B4F7F6502C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837D17E-A94D-4786-AAE2-5E23179968D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170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1FAC-4BA2-47EF-97A6-B0B4F7F6502C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D17E-A94D-4786-AAE2-5E2317996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9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1FAC-4BA2-47EF-97A6-B0B4F7F6502C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D17E-A94D-4786-AAE2-5E2317996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5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1FAC-4BA2-47EF-97A6-B0B4F7F6502C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D17E-A94D-4786-AAE2-5E2317996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3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1FAC-4BA2-47EF-97A6-B0B4F7F6502C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D17E-A94D-4786-AAE2-5E2317996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8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1FAC-4BA2-47EF-97A6-B0B4F7F6502C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D17E-A94D-4786-AAE2-5E2317996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7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1FAC-4BA2-47EF-97A6-B0B4F7F6502C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D17E-A94D-4786-AAE2-5E2317996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7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3271FAC-4BA2-47EF-97A6-B0B4F7F6502C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4837D17E-A94D-4786-AAE2-5E23179968D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42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F9E9B-3EA3-43B3-9D8E-3DFFA5AC4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10311399" cy="4268965"/>
          </a:xfrm>
        </p:spPr>
        <p:txBody>
          <a:bodyPr/>
          <a:lstStyle/>
          <a:p>
            <a:r>
              <a:rPr lang="en-US" dirty="0"/>
              <a:t>Section 3</a:t>
            </a:r>
            <a:br>
              <a:rPr lang="en-US" dirty="0"/>
            </a:br>
            <a:r>
              <a:rPr lang="en-US" sz="2600" dirty="0"/>
              <a:t>Internet, DNS, Routers</a:t>
            </a:r>
          </a:p>
        </p:txBody>
      </p:sp>
    </p:spTree>
    <p:extLst>
      <p:ext uri="{BB962C8B-B14F-4D97-AF65-F5344CB8AC3E}">
        <p14:creationId xmlns:p14="http://schemas.microsoft.com/office/powerpoint/2010/main" val="306629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03A96-6655-4B29-8581-57D3E1DD5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214" y="583124"/>
            <a:ext cx="9870831" cy="180838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Agenda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694CDF-BD57-48FD-BAB7-75186F5DA4E6}"/>
              </a:ext>
            </a:extLst>
          </p:cNvPr>
          <p:cNvSpPr txBox="1">
            <a:spLocks/>
          </p:cNvSpPr>
          <p:nvPr/>
        </p:nvSpPr>
        <p:spPr>
          <a:xfrm>
            <a:off x="1430213" y="1125507"/>
            <a:ext cx="9870831" cy="18083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i="0" dirty="0">
              <a:latin typeface="Georgia" panose="02040502050405020303" pitchFamily="18" charset="0"/>
            </a:endParaRP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000" i="0" dirty="0">
                <a:latin typeface="Georgia" panose="02040502050405020303" pitchFamily="18" charset="0"/>
              </a:rPr>
              <a:t>The Internet</a:t>
            </a: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000" i="0" dirty="0">
                <a:latin typeface="Georgia" panose="02040502050405020303" pitchFamily="18" charset="0"/>
              </a:rPr>
              <a:t>Routers</a:t>
            </a: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000" i="0" dirty="0">
                <a:latin typeface="Georgia" panose="02040502050405020303" pitchFamily="18" charset="0"/>
              </a:rPr>
              <a:t>DNS</a:t>
            </a:r>
          </a:p>
          <a:p>
            <a:pPr algn="l">
              <a:spcBef>
                <a:spcPts val="1200"/>
              </a:spcBef>
            </a:pPr>
            <a:endParaRPr lang="en-US" sz="3000" i="0" dirty="0">
              <a:latin typeface="Georgia" panose="02040502050405020303" pitchFamily="18" charset="0"/>
            </a:endParaRP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000" i="0" dirty="0">
              <a:latin typeface="Georgia" panose="02040502050405020303" pitchFamily="18" charset="0"/>
            </a:endParaRP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000" i="0" dirty="0">
              <a:latin typeface="Georgia" panose="02040502050405020303" pitchFamily="18" charset="0"/>
            </a:endParaRP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000" i="0" dirty="0">
              <a:latin typeface="Georgia" panose="02040502050405020303" pitchFamily="18" charset="0"/>
            </a:endParaRPr>
          </a:p>
          <a:p>
            <a:pPr algn="l"/>
            <a:endParaRPr lang="en-US" sz="3000" i="0" dirty="0">
              <a:latin typeface="Georgia" panose="02040502050405020303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000" dirty="0">
              <a:latin typeface="Georgia" panose="02040502050405020303" pitchFamily="18" charset="0"/>
            </a:endParaRPr>
          </a:p>
          <a:p>
            <a:pPr algn="l"/>
            <a:br>
              <a:rPr lang="en-US" sz="3000" dirty="0">
                <a:latin typeface="Georgia" panose="02040502050405020303" pitchFamily="18" charset="0"/>
              </a:rPr>
            </a:br>
            <a:br>
              <a:rPr lang="en-US" sz="3000" dirty="0">
                <a:latin typeface="Georgia" panose="02040502050405020303" pitchFamily="18" charset="0"/>
              </a:rPr>
            </a:br>
            <a:endParaRPr lang="en-US" sz="3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53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48333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6E95BAF-7B85-4D33-BD5C-94336D35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03A96-6655-4B29-8581-57D3E1DD5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2847" y="1090707"/>
            <a:ext cx="3920565" cy="4676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cap="all">
                <a:solidFill>
                  <a:schemeClr val="bg1"/>
                </a:solidFill>
              </a:rPr>
              <a:t>The Internet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8AC90D-7BB1-4548-9096-F50DA532C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425" y="1348064"/>
            <a:ext cx="5234940" cy="34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7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03A96-6655-4B29-8581-57D3E1DD5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214" y="583124"/>
            <a:ext cx="9870831" cy="180838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The Internet</a:t>
            </a:r>
          </a:p>
        </p:txBody>
      </p:sp>
      <p:pic>
        <p:nvPicPr>
          <p:cNvPr id="1026" name="Picture 2" descr="500+ Desktop Computer Pictures [HD] | Download Free Images on Unsplash">
            <a:extLst>
              <a:ext uri="{FF2B5EF4-FFF2-40B4-BE49-F238E27FC236}">
                <a16:creationId xmlns:a16="http://schemas.microsoft.com/office/drawing/2014/main" id="{98294121-8EDF-4A24-9977-858BAD6AF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9" y="2711116"/>
            <a:ext cx="2923914" cy="194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59B645-9180-4190-BF24-02B805877840}"/>
              </a:ext>
            </a:extLst>
          </p:cNvPr>
          <p:cNvSpPr txBox="1"/>
          <p:nvPr/>
        </p:nvSpPr>
        <p:spPr>
          <a:xfrm>
            <a:off x="1704473" y="2129898"/>
            <a:ext cx="153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Client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BE3EB15-ED7C-40D1-B0F2-BBC36F32A7C8}"/>
              </a:ext>
            </a:extLst>
          </p:cNvPr>
          <p:cNvSpPr/>
          <p:nvPr/>
        </p:nvSpPr>
        <p:spPr>
          <a:xfrm>
            <a:off x="3874168" y="2903621"/>
            <a:ext cx="4122821" cy="593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pic>
        <p:nvPicPr>
          <p:cNvPr id="1028" name="Picture 4" descr="Flat Isometric Servers Computer Hardware Network Vector Icon Stock  Illustration - Download Image Now - iStock">
            <a:extLst>
              <a:ext uri="{FF2B5EF4-FFF2-40B4-BE49-F238E27FC236}">
                <a16:creationId xmlns:a16="http://schemas.microsoft.com/office/drawing/2014/main" id="{7BACB24F-0155-4CC9-86FC-249B64A47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499" y="2653118"/>
            <a:ext cx="2690185" cy="194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6EE132-13E0-4D9E-9555-07C4C11B287F}"/>
              </a:ext>
            </a:extLst>
          </p:cNvPr>
          <p:cNvSpPr txBox="1"/>
          <p:nvPr/>
        </p:nvSpPr>
        <p:spPr>
          <a:xfrm>
            <a:off x="8390022" y="2129898"/>
            <a:ext cx="3513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Facebook’s Server</a:t>
            </a:r>
          </a:p>
        </p:txBody>
      </p:sp>
    </p:spTree>
    <p:extLst>
      <p:ext uri="{BB962C8B-B14F-4D97-AF65-F5344CB8AC3E}">
        <p14:creationId xmlns:p14="http://schemas.microsoft.com/office/powerpoint/2010/main" val="190249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03A96-6655-4B29-8581-57D3E1DD5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214" y="583124"/>
            <a:ext cx="9870831" cy="180838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The Internet</a:t>
            </a:r>
          </a:p>
        </p:txBody>
      </p:sp>
      <p:pic>
        <p:nvPicPr>
          <p:cNvPr id="1026" name="Picture 2" descr="500+ Desktop Computer Pictures [HD] | Download Free Images on Unsplash">
            <a:extLst>
              <a:ext uri="{FF2B5EF4-FFF2-40B4-BE49-F238E27FC236}">
                <a16:creationId xmlns:a16="http://schemas.microsoft.com/office/drawing/2014/main" id="{98294121-8EDF-4A24-9977-858BAD6AF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9" y="2711116"/>
            <a:ext cx="2923914" cy="194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59B645-9180-4190-BF24-02B805877840}"/>
              </a:ext>
            </a:extLst>
          </p:cNvPr>
          <p:cNvSpPr txBox="1"/>
          <p:nvPr/>
        </p:nvSpPr>
        <p:spPr>
          <a:xfrm>
            <a:off x="1704473" y="2129898"/>
            <a:ext cx="153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Client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BE3EB15-ED7C-40D1-B0F2-BBC36F32A7C8}"/>
              </a:ext>
            </a:extLst>
          </p:cNvPr>
          <p:cNvSpPr/>
          <p:nvPr/>
        </p:nvSpPr>
        <p:spPr>
          <a:xfrm>
            <a:off x="3874168" y="2903621"/>
            <a:ext cx="4122821" cy="593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pic>
        <p:nvPicPr>
          <p:cNvPr id="1028" name="Picture 4" descr="Flat Isometric Servers Computer Hardware Network Vector Icon Stock  Illustration - Download Image Now - iStock">
            <a:extLst>
              <a:ext uri="{FF2B5EF4-FFF2-40B4-BE49-F238E27FC236}">
                <a16:creationId xmlns:a16="http://schemas.microsoft.com/office/drawing/2014/main" id="{7BACB24F-0155-4CC9-86FC-249B64A47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499" y="2653118"/>
            <a:ext cx="2690185" cy="194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6EE132-13E0-4D9E-9555-07C4C11B287F}"/>
              </a:ext>
            </a:extLst>
          </p:cNvPr>
          <p:cNvSpPr txBox="1"/>
          <p:nvPr/>
        </p:nvSpPr>
        <p:spPr>
          <a:xfrm>
            <a:off x="8390022" y="2129898"/>
            <a:ext cx="3513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Facebook’s Server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4FFFBC0E-D49B-4977-BFFE-EB42C8155298}"/>
              </a:ext>
            </a:extLst>
          </p:cNvPr>
          <p:cNvSpPr/>
          <p:nvPr/>
        </p:nvSpPr>
        <p:spPr>
          <a:xfrm>
            <a:off x="3874168" y="3712513"/>
            <a:ext cx="4122821" cy="5935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01450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03A96-6655-4B29-8581-57D3E1DD5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214" y="583124"/>
            <a:ext cx="9870831" cy="180838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The Internet</a:t>
            </a:r>
          </a:p>
        </p:txBody>
      </p:sp>
      <p:pic>
        <p:nvPicPr>
          <p:cNvPr id="1026" name="Picture 2" descr="500+ Desktop Computer Pictures [HD] | Download Free Images on Unsplash">
            <a:extLst>
              <a:ext uri="{FF2B5EF4-FFF2-40B4-BE49-F238E27FC236}">
                <a16:creationId xmlns:a16="http://schemas.microsoft.com/office/drawing/2014/main" id="{98294121-8EDF-4A24-9977-858BAD6AF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9" y="2711116"/>
            <a:ext cx="2923914" cy="194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59B645-9180-4190-BF24-02B805877840}"/>
              </a:ext>
            </a:extLst>
          </p:cNvPr>
          <p:cNvSpPr txBox="1"/>
          <p:nvPr/>
        </p:nvSpPr>
        <p:spPr>
          <a:xfrm>
            <a:off x="1704473" y="2129898"/>
            <a:ext cx="153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Client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BE3EB15-ED7C-40D1-B0F2-BBC36F32A7C8}"/>
              </a:ext>
            </a:extLst>
          </p:cNvPr>
          <p:cNvSpPr/>
          <p:nvPr/>
        </p:nvSpPr>
        <p:spPr>
          <a:xfrm>
            <a:off x="3874168" y="2903621"/>
            <a:ext cx="4122821" cy="593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Facebook.com -&gt; 173.10.10.34</a:t>
            </a:r>
          </a:p>
        </p:txBody>
      </p:sp>
      <p:pic>
        <p:nvPicPr>
          <p:cNvPr id="1028" name="Picture 4" descr="Flat Isometric Servers Computer Hardware Network Vector Icon Stock  Illustration - Download Image Now - iStock">
            <a:extLst>
              <a:ext uri="{FF2B5EF4-FFF2-40B4-BE49-F238E27FC236}">
                <a16:creationId xmlns:a16="http://schemas.microsoft.com/office/drawing/2014/main" id="{7BACB24F-0155-4CC9-86FC-249B64A47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499" y="2653118"/>
            <a:ext cx="2690185" cy="194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6EE132-13E0-4D9E-9555-07C4C11B287F}"/>
              </a:ext>
            </a:extLst>
          </p:cNvPr>
          <p:cNvSpPr txBox="1"/>
          <p:nvPr/>
        </p:nvSpPr>
        <p:spPr>
          <a:xfrm>
            <a:off x="8390022" y="2129898"/>
            <a:ext cx="3513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Facebook’s Server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4FFFBC0E-D49B-4977-BFFE-EB42C8155298}"/>
              </a:ext>
            </a:extLst>
          </p:cNvPr>
          <p:cNvSpPr/>
          <p:nvPr/>
        </p:nvSpPr>
        <p:spPr>
          <a:xfrm>
            <a:off x="3874168" y="3712513"/>
            <a:ext cx="4122821" cy="5935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30.89.20.30</a:t>
            </a:r>
          </a:p>
        </p:txBody>
      </p:sp>
    </p:spTree>
    <p:extLst>
      <p:ext uri="{BB962C8B-B14F-4D97-AF65-F5344CB8AC3E}">
        <p14:creationId xmlns:p14="http://schemas.microsoft.com/office/powerpoint/2010/main" val="47484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03A96-6655-4B29-8581-57D3E1DD5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214" y="583124"/>
            <a:ext cx="9870831" cy="180838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DNS (Domain Name System)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694CDF-BD57-48FD-BAB7-75186F5DA4E6}"/>
              </a:ext>
            </a:extLst>
          </p:cNvPr>
          <p:cNvSpPr txBox="1">
            <a:spLocks/>
          </p:cNvSpPr>
          <p:nvPr/>
        </p:nvSpPr>
        <p:spPr>
          <a:xfrm>
            <a:off x="1430213" y="1125507"/>
            <a:ext cx="9870831" cy="18083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i="0" dirty="0">
              <a:latin typeface="Georgia" panose="02040502050405020303" pitchFamily="18" charset="0"/>
            </a:endParaRP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000" i="0" dirty="0">
                <a:latin typeface="Georgia" panose="02040502050405020303" pitchFamily="18" charset="0"/>
              </a:rPr>
              <a:t>Acts as a phonebook for IP Addresses</a:t>
            </a: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000" i="0" dirty="0">
                <a:latin typeface="Georgia" panose="02040502050405020303" pitchFamily="18" charset="0"/>
              </a:rPr>
              <a:t>Allows us to not have to remember every website’s IP</a:t>
            </a: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000" i="0" dirty="0">
                <a:latin typeface="Georgia" panose="02040502050405020303" pitchFamily="18" charset="0"/>
              </a:rPr>
              <a:t>Usually exists on port 53</a:t>
            </a:r>
            <a:endParaRPr lang="en-US" sz="3200" i="0" dirty="0"/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000" i="0" dirty="0">
              <a:latin typeface="Georgia" panose="02040502050405020303" pitchFamily="18" charset="0"/>
            </a:endParaRP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000" i="0" dirty="0">
              <a:latin typeface="Georgia" panose="02040502050405020303" pitchFamily="18" charset="0"/>
            </a:endParaRP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000" i="0" dirty="0">
              <a:latin typeface="Georgia" panose="02040502050405020303" pitchFamily="18" charset="0"/>
            </a:endParaRP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000" i="0" dirty="0">
              <a:latin typeface="Georgia" panose="02040502050405020303" pitchFamily="18" charset="0"/>
            </a:endParaRPr>
          </a:p>
          <a:p>
            <a:pPr algn="l"/>
            <a:endParaRPr lang="en-US" sz="3000" i="0" dirty="0">
              <a:latin typeface="Georgia" panose="02040502050405020303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000" dirty="0">
              <a:latin typeface="Georgia" panose="02040502050405020303" pitchFamily="18" charset="0"/>
            </a:endParaRPr>
          </a:p>
          <a:p>
            <a:pPr algn="l"/>
            <a:br>
              <a:rPr lang="en-US" sz="3000" dirty="0">
                <a:latin typeface="Georgia" panose="02040502050405020303" pitchFamily="18" charset="0"/>
              </a:rPr>
            </a:br>
            <a:br>
              <a:rPr lang="en-US" sz="3000" dirty="0">
                <a:latin typeface="Georgia" panose="02040502050405020303" pitchFamily="18" charset="0"/>
              </a:rPr>
            </a:br>
            <a:endParaRPr lang="en-US" sz="3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232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03A96-6655-4B29-8581-57D3E1DD5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214" y="583124"/>
            <a:ext cx="9870831" cy="180838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Routers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694CDF-BD57-48FD-BAB7-75186F5DA4E6}"/>
              </a:ext>
            </a:extLst>
          </p:cNvPr>
          <p:cNvSpPr txBox="1">
            <a:spLocks/>
          </p:cNvSpPr>
          <p:nvPr/>
        </p:nvSpPr>
        <p:spPr>
          <a:xfrm>
            <a:off x="1430213" y="1125507"/>
            <a:ext cx="9870831" cy="18083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i="0" dirty="0">
              <a:latin typeface="Georgia" panose="02040502050405020303" pitchFamily="18" charset="0"/>
            </a:endParaRP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000" i="0" dirty="0">
                <a:latin typeface="Georgia" panose="02040502050405020303" pitchFamily="18" charset="0"/>
              </a:rPr>
              <a:t>Connects two or more networks</a:t>
            </a: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000" i="0" dirty="0">
                <a:latin typeface="Georgia" panose="02040502050405020303" pitchFamily="18" charset="0"/>
              </a:rPr>
              <a:t>Acts as an air traffic controller</a:t>
            </a: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000" i="0" dirty="0">
                <a:latin typeface="Georgia" panose="02040502050405020303" pitchFamily="18" charset="0"/>
              </a:rPr>
              <a:t>Routing tables are the guide to direct packets effectively</a:t>
            </a:r>
          </a:p>
          <a:p>
            <a:pPr algn="l">
              <a:spcBef>
                <a:spcPts val="1200"/>
              </a:spcBef>
            </a:pPr>
            <a:endParaRPr lang="en-US" sz="3000" i="0" dirty="0">
              <a:latin typeface="Georgia" panose="02040502050405020303" pitchFamily="18" charset="0"/>
            </a:endParaRP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000" i="0" dirty="0">
              <a:latin typeface="Georgia" panose="02040502050405020303" pitchFamily="18" charset="0"/>
            </a:endParaRP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000" i="0" dirty="0">
              <a:latin typeface="Georgia" panose="02040502050405020303" pitchFamily="18" charset="0"/>
            </a:endParaRP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000" i="0" dirty="0">
              <a:latin typeface="Georgia" panose="02040502050405020303" pitchFamily="18" charset="0"/>
            </a:endParaRPr>
          </a:p>
          <a:p>
            <a:pPr algn="l"/>
            <a:endParaRPr lang="en-US" sz="3000" i="0" dirty="0">
              <a:latin typeface="Georgia" panose="02040502050405020303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000" dirty="0">
              <a:latin typeface="Georgia" panose="02040502050405020303" pitchFamily="18" charset="0"/>
            </a:endParaRPr>
          </a:p>
          <a:p>
            <a:pPr algn="l"/>
            <a:br>
              <a:rPr lang="en-US" sz="3000" dirty="0">
                <a:latin typeface="Georgia" panose="02040502050405020303" pitchFamily="18" charset="0"/>
              </a:rPr>
            </a:br>
            <a:br>
              <a:rPr lang="en-US" sz="3000" dirty="0">
                <a:latin typeface="Georgia" panose="02040502050405020303" pitchFamily="18" charset="0"/>
              </a:rPr>
            </a:br>
            <a:endParaRPr lang="en-US" sz="3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960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F9E9B-3EA3-43B3-9D8E-3DFFA5AC4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10311399" cy="4268965"/>
          </a:xfrm>
        </p:spPr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49048969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</TotalTime>
  <Words>104</Words>
  <Application>Microsoft Office PowerPoint</Application>
  <PresentationFormat>Widescreen</PresentationFormat>
  <Paragraphs>60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Schoolbook</vt:lpstr>
      <vt:lpstr>Corbel</vt:lpstr>
      <vt:lpstr>Georgia</vt:lpstr>
      <vt:lpstr>Headlines</vt:lpstr>
      <vt:lpstr>Section 3 Internet, DNS, Routers</vt:lpstr>
      <vt:lpstr>Agenda</vt:lpstr>
      <vt:lpstr>The Internet</vt:lpstr>
      <vt:lpstr>The Internet</vt:lpstr>
      <vt:lpstr>The Internet</vt:lpstr>
      <vt:lpstr>The Internet</vt:lpstr>
      <vt:lpstr>DNS (Domain Name System)</vt:lpstr>
      <vt:lpstr>Routers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Privileged  Access Management (PAM)</dc:title>
  <dc:creator>Ryan Nigro</dc:creator>
  <cp:lastModifiedBy>Ryan Nigro</cp:lastModifiedBy>
  <cp:revision>13</cp:revision>
  <dcterms:created xsi:type="dcterms:W3CDTF">2019-02-25T17:47:19Z</dcterms:created>
  <dcterms:modified xsi:type="dcterms:W3CDTF">2022-01-05T05:45:52Z</dcterms:modified>
</cp:coreProperties>
</file>