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60" r:id="rId3"/>
    <p:sldId id="257" r:id="rId4"/>
    <p:sldId id="259" r:id="rId5"/>
    <p:sldId id="265" r:id="rId6"/>
    <p:sldId id="266" r:id="rId7"/>
    <p:sldId id="271" r:id="rId8"/>
    <p:sldId id="268" r:id="rId9"/>
    <p:sldId id="270" r:id="rId10"/>
    <p:sldId id="272" r:id="rId11"/>
    <p:sldId id="269" r:id="rId12"/>
    <p:sldId id="273" r:id="rId13"/>
    <p:sldId id="275" r:id="rId14"/>
    <p:sldId id="276" r:id="rId15"/>
    <p:sldId id="25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40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49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712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13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91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60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82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18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25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7/1/2022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68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302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7/1/2022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0376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7882-AA8C-4DDB-AE06-B43682DCF820}"/>
              </a:ext>
            </a:extLst>
          </p:cNvPr>
          <p:cNvSpPr>
            <a:spLocks noGrp="1"/>
          </p:cNvSpPr>
          <p:nvPr>
            <p:ph type="ctrTitle"/>
          </p:nvPr>
        </p:nvSpPr>
        <p:spPr/>
        <p:txBody>
          <a:bodyPr/>
          <a:lstStyle/>
          <a:p>
            <a:pPr algn="ctr"/>
            <a:r>
              <a:rPr lang="en-IN" dirty="0"/>
              <a:t>WEL-COME</a:t>
            </a:r>
          </a:p>
        </p:txBody>
      </p:sp>
    </p:spTree>
    <p:extLst>
      <p:ext uri="{BB962C8B-B14F-4D97-AF65-F5344CB8AC3E}">
        <p14:creationId xmlns:p14="http://schemas.microsoft.com/office/powerpoint/2010/main" val="372333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9D57-F60E-47AB-95E7-46BA0F67010B}"/>
              </a:ext>
            </a:extLst>
          </p:cNvPr>
          <p:cNvSpPr>
            <a:spLocks noGrp="1"/>
          </p:cNvSpPr>
          <p:nvPr>
            <p:ph type="title"/>
          </p:nvPr>
        </p:nvSpPr>
        <p:spPr/>
        <p:txBody>
          <a:bodyPr/>
          <a:lstStyle/>
          <a:p>
            <a:r>
              <a:rPr lang="en-IN" dirty="0"/>
              <a:t>Testing Phase</a:t>
            </a:r>
          </a:p>
        </p:txBody>
      </p:sp>
      <p:pic>
        <p:nvPicPr>
          <p:cNvPr id="4" name="Picture 3">
            <a:extLst>
              <a:ext uri="{FF2B5EF4-FFF2-40B4-BE49-F238E27FC236}">
                <a16:creationId xmlns:a16="http://schemas.microsoft.com/office/drawing/2014/main" id="{BA277261-6DD0-4B53-9C13-29321D6130E9}"/>
              </a:ext>
            </a:extLst>
          </p:cNvPr>
          <p:cNvPicPr>
            <a:picLocks noChangeAspect="1"/>
          </p:cNvPicPr>
          <p:nvPr/>
        </p:nvPicPr>
        <p:blipFill>
          <a:blip r:embed="rId2"/>
          <a:stretch>
            <a:fillRect/>
          </a:stretch>
        </p:blipFill>
        <p:spPr>
          <a:xfrm>
            <a:off x="1670258" y="1967398"/>
            <a:ext cx="9338053" cy="4081985"/>
          </a:xfrm>
          <a:prstGeom prst="rect">
            <a:avLst/>
          </a:prstGeom>
        </p:spPr>
      </p:pic>
    </p:spTree>
    <p:extLst>
      <p:ext uri="{BB962C8B-B14F-4D97-AF65-F5344CB8AC3E}">
        <p14:creationId xmlns:p14="http://schemas.microsoft.com/office/powerpoint/2010/main" val="21707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9A6FE8-EFD6-4BAC-ACA7-68DFD1A2D5EA}"/>
              </a:ext>
            </a:extLst>
          </p:cNvPr>
          <p:cNvSpPr>
            <a:spLocks noGrp="1"/>
          </p:cNvSpPr>
          <p:nvPr>
            <p:ph type="title"/>
          </p:nvPr>
        </p:nvSpPr>
        <p:spPr>
          <a:xfrm>
            <a:off x="1097280" y="1003177"/>
            <a:ext cx="9271838" cy="734183"/>
          </a:xfrm>
        </p:spPr>
        <p:txBody>
          <a:bodyPr>
            <a:normAutofit/>
          </a:bodyPr>
          <a:lstStyle/>
          <a:p>
            <a:r>
              <a:rPr lang="en-IN" dirty="0"/>
              <a:t> Model Deployment Using Flask</a:t>
            </a:r>
          </a:p>
        </p:txBody>
      </p:sp>
      <p:sp>
        <p:nvSpPr>
          <p:cNvPr id="12" name="TextBox 11">
            <a:extLst>
              <a:ext uri="{FF2B5EF4-FFF2-40B4-BE49-F238E27FC236}">
                <a16:creationId xmlns:a16="http://schemas.microsoft.com/office/drawing/2014/main" id="{697E4626-9AAF-4C22-BF9C-35B939BDFEBD}"/>
              </a:ext>
            </a:extLst>
          </p:cNvPr>
          <p:cNvSpPr txBox="1"/>
          <p:nvPr/>
        </p:nvSpPr>
        <p:spPr>
          <a:xfrm>
            <a:off x="5126854" y="5670157"/>
            <a:ext cx="1742984" cy="369332"/>
          </a:xfrm>
          <a:prstGeom prst="rect">
            <a:avLst/>
          </a:prstGeom>
          <a:noFill/>
        </p:spPr>
        <p:txBody>
          <a:bodyPr wrap="square">
            <a:spAutoFit/>
          </a:bodyPr>
          <a:lstStyle/>
          <a:p>
            <a:pPr algn="l"/>
            <a:r>
              <a:rPr lang="en-US" b="0" i="0" dirty="0">
                <a:solidFill>
                  <a:srgbClr val="24292F"/>
                </a:solidFill>
                <a:effectLst/>
                <a:latin typeface="-apple-system"/>
              </a:rPr>
              <a:t>Website Design</a:t>
            </a:r>
          </a:p>
        </p:txBody>
      </p:sp>
      <p:pic>
        <p:nvPicPr>
          <p:cNvPr id="3" name="Picture 2">
            <a:extLst>
              <a:ext uri="{FF2B5EF4-FFF2-40B4-BE49-F238E27FC236}">
                <a16:creationId xmlns:a16="http://schemas.microsoft.com/office/drawing/2014/main" id="{22BD5EF4-559E-4D73-8E63-37BFB7576A33}"/>
              </a:ext>
            </a:extLst>
          </p:cNvPr>
          <p:cNvPicPr>
            <a:picLocks noChangeAspect="1"/>
          </p:cNvPicPr>
          <p:nvPr/>
        </p:nvPicPr>
        <p:blipFill>
          <a:blip r:embed="rId2"/>
          <a:stretch>
            <a:fillRect/>
          </a:stretch>
        </p:blipFill>
        <p:spPr>
          <a:xfrm>
            <a:off x="3253666" y="2104946"/>
            <a:ext cx="5684667" cy="3197625"/>
          </a:xfrm>
          <a:prstGeom prst="rect">
            <a:avLst/>
          </a:prstGeom>
        </p:spPr>
      </p:pic>
    </p:spTree>
    <p:extLst>
      <p:ext uri="{BB962C8B-B14F-4D97-AF65-F5344CB8AC3E}">
        <p14:creationId xmlns:p14="http://schemas.microsoft.com/office/powerpoint/2010/main" val="202251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8A82-501D-41CB-BD81-AB58F9DDAB55}"/>
              </a:ext>
            </a:extLst>
          </p:cNvPr>
          <p:cNvSpPr>
            <a:spLocks noGrp="1"/>
          </p:cNvSpPr>
          <p:nvPr>
            <p:ph type="title"/>
          </p:nvPr>
        </p:nvSpPr>
        <p:spPr/>
        <p:txBody>
          <a:bodyPr/>
          <a:lstStyle/>
          <a:p>
            <a:r>
              <a:rPr lang="en-IN" dirty="0"/>
              <a:t>Model Testing</a:t>
            </a:r>
          </a:p>
        </p:txBody>
      </p:sp>
      <p:pic>
        <p:nvPicPr>
          <p:cNvPr id="4" name="Picture 3">
            <a:extLst>
              <a:ext uri="{FF2B5EF4-FFF2-40B4-BE49-F238E27FC236}">
                <a16:creationId xmlns:a16="http://schemas.microsoft.com/office/drawing/2014/main" id="{CB8DFA41-4CA7-43C7-ADBE-6EB06CC69AAF}"/>
              </a:ext>
            </a:extLst>
          </p:cNvPr>
          <p:cNvPicPr>
            <a:picLocks noChangeAspect="1"/>
          </p:cNvPicPr>
          <p:nvPr/>
        </p:nvPicPr>
        <p:blipFill>
          <a:blip r:embed="rId2"/>
          <a:stretch>
            <a:fillRect/>
          </a:stretch>
        </p:blipFill>
        <p:spPr>
          <a:xfrm>
            <a:off x="2308195" y="1928931"/>
            <a:ext cx="7779797" cy="4376136"/>
          </a:xfrm>
          <a:prstGeom prst="rect">
            <a:avLst/>
          </a:prstGeom>
        </p:spPr>
      </p:pic>
    </p:spTree>
    <p:extLst>
      <p:ext uri="{BB962C8B-B14F-4D97-AF65-F5344CB8AC3E}">
        <p14:creationId xmlns:p14="http://schemas.microsoft.com/office/powerpoint/2010/main" val="342195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840A1-A414-59CF-405A-575CB3E32B2F}"/>
              </a:ext>
            </a:extLst>
          </p:cNvPr>
          <p:cNvPicPr>
            <a:picLocks noChangeAspect="1"/>
          </p:cNvPicPr>
          <p:nvPr/>
        </p:nvPicPr>
        <p:blipFill>
          <a:blip r:embed="rId2"/>
          <a:stretch>
            <a:fillRect/>
          </a:stretch>
        </p:blipFill>
        <p:spPr>
          <a:xfrm>
            <a:off x="0" y="1093119"/>
            <a:ext cx="12192000" cy="4671761"/>
          </a:xfrm>
          <a:prstGeom prst="rect">
            <a:avLst/>
          </a:prstGeom>
        </p:spPr>
      </p:pic>
    </p:spTree>
    <p:extLst>
      <p:ext uri="{BB962C8B-B14F-4D97-AF65-F5344CB8AC3E}">
        <p14:creationId xmlns:p14="http://schemas.microsoft.com/office/powerpoint/2010/main" val="177283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5B1E81-259F-8144-4318-1B9F778BEED2}"/>
              </a:ext>
            </a:extLst>
          </p:cNvPr>
          <p:cNvPicPr>
            <a:picLocks noChangeAspect="1"/>
          </p:cNvPicPr>
          <p:nvPr/>
        </p:nvPicPr>
        <p:blipFill>
          <a:blip r:embed="rId2"/>
          <a:stretch>
            <a:fillRect/>
          </a:stretch>
        </p:blipFill>
        <p:spPr>
          <a:xfrm>
            <a:off x="499170" y="985421"/>
            <a:ext cx="11073069" cy="4758431"/>
          </a:xfrm>
          <a:prstGeom prst="rect">
            <a:avLst/>
          </a:prstGeom>
        </p:spPr>
      </p:pic>
    </p:spTree>
    <p:extLst>
      <p:ext uri="{BB962C8B-B14F-4D97-AF65-F5344CB8AC3E}">
        <p14:creationId xmlns:p14="http://schemas.microsoft.com/office/powerpoint/2010/main" val="341941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E563B-9649-4A97-AE16-A41EDB668C9D}"/>
              </a:ext>
            </a:extLst>
          </p:cNvPr>
          <p:cNvSpPr>
            <a:spLocks noGrp="1"/>
          </p:cNvSpPr>
          <p:nvPr>
            <p:ph idx="1"/>
          </p:nvPr>
        </p:nvSpPr>
        <p:spPr>
          <a:xfrm>
            <a:off x="1097280" y="833718"/>
            <a:ext cx="10058400" cy="5035376"/>
          </a:xfrm>
        </p:spPr>
        <p:txBody>
          <a:bodyPr>
            <a:normAutofit/>
          </a:bodyPr>
          <a:lstStyle/>
          <a:p>
            <a:pPr marL="0" indent="0">
              <a:buNone/>
            </a:pPr>
            <a:endParaRPr lang="en-US" i="0" dirty="0">
              <a:solidFill>
                <a:srgbClr val="222222"/>
              </a:solidFill>
              <a:effectLst/>
              <a:cs typeface="Arial" panose="020B0604020202020204" pitchFamily="34" charset="0"/>
            </a:endParaRPr>
          </a:p>
          <a:p>
            <a:pPr marL="0" indent="0">
              <a:buNone/>
            </a:pPr>
            <a:r>
              <a:rPr lang="en-US" b="1" i="0" dirty="0">
                <a:solidFill>
                  <a:srgbClr val="222222"/>
                </a:solidFill>
                <a:effectLst/>
                <a:cs typeface="Arial" panose="020B0604020202020204" pitchFamily="34" charset="0"/>
              </a:rPr>
              <a:t>LITERATURE SURVEY</a:t>
            </a:r>
            <a:br>
              <a:rPr lang="en-US" dirty="0">
                <a:cs typeface="Arial" panose="020B0604020202020204" pitchFamily="34" charset="0"/>
              </a:rPr>
            </a:br>
            <a:br>
              <a:rPr lang="en-US" dirty="0">
                <a:cs typeface="Arial" panose="020B0604020202020204" pitchFamily="34" charset="0"/>
              </a:rPr>
            </a:br>
            <a:r>
              <a:rPr lang="en-US" dirty="0">
                <a:cs typeface="Arial" panose="020B0604020202020204" pitchFamily="34" charset="0"/>
              </a:rPr>
              <a:t>	</a:t>
            </a:r>
          </a:p>
          <a:p>
            <a:pPr marL="0" indent="0">
              <a:buNone/>
            </a:pPr>
            <a:r>
              <a:rPr lang="en-US" i="0" dirty="0">
                <a:solidFill>
                  <a:srgbClr val="222222"/>
                </a:solidFill>
                <a:effectLst/>
                <a:cs typeface="Arial" panose="020B0604020202020204" pitchFamily="34" charset="0"/>
              </a:rPr>
              <a:t>	1. </a:t>
            </a:r>
            <a:r>
              <a:rPr lang="en-IN" dirty="0"/>
              <a:t>International Conference on Communication and Information Processing</a:t>
            </a:r>
            <a:r>
              <a:rPr lang="en-US" dirty="0">
                <a:cs typeface="Arial" panose="020B0604020202020204" pitchFamily="34" charset="0"/>
              </a:rPr>
              <a:t> (</a:t>
            </a:r>
            <a:r>
              <a:rPr lang="en-IN" dirty="0"/>
              <a:t>ICCIP</a:t>
            </a:r>
            <a:r>
              <a:rPr lang="en-US" dirty="0">
                <a:cs typeface="Arial" panose="020B0604020202020204" pitchFamily="34" charset="0"/>
              </a:rPr>
              <a:t>)</a:t>
            </a:r>
          </a:p>
          <a:p>
            <a:pPr marL="0" indent="0">
              <a:buNone/>
            </a:pPr>
            <a:r>
              <a:rPr lang="en-US" i="0" dirty="0">
                <a:solidFill>
                  <a:srgbClr val="222222"/>
                </a:solidFill>
                <a:effectLst/>
                <a:cs typeface="Arial" panose="020B0604020202020204" pitchFamily="34" charset="0"/>
              </a:rPr>
              <a:t>	2.</a:t>
            </a:r>
            <a:r>
              <a:rPr lang="en-US" dirty="0"/>
              <a:t> International Research Journal of Engineering and Technology (IRJET)</a:t>
            </a:r>
            <a:endParaRPr lang="en-US" i="0" dirty="0">
              <a:solidFill>
                <a:srgbClr val="222222"/>
              </a:solidFill>
              <a:effectLst/>
              <a:cs typeface="Arial" panose="020B0604020202020204" pitchFamily="34" charset="0"/>
            </a:endParaRPr>
          </a:p>
          <a:p>
            <a:pPr marL="0" indent="0">
              <a:buNone/>
            </a:pPr>
            <a:endParaRPr lang="en-US" dirty="0">
              <a:solidFill>
                <a:srgbClr val="222222"/>
              </a:solidFill>
              <a:cs typeface="Arial" panose="020B0604020202020204" pitchFamily="34" charset="0"/>
            </a:endParaRPr>
          </a:p>
          <a:p>
            <a:pPr marL="0" indent="0">
              <a:buNone/>
            </a:pPr>
            <a:endParaRPr lang="en-US" i="0" dirty="0">
              <a:solidFill>
                <a:srgbClr val="222222"/>
              </a:solidFill>
              <a:effectLst/>
              <a:cs typeface="Arial" panose="020B0604020202020204" pitchFamily="34" charset="0"/>
            </a:endParaRPr>
          </a:p>
          <a:p>
            <a:endParaRPr lang="en-IN" dirty="0">
              <a:cs typeface="Arial" panose="020B0604020202020204" pitchFamily="34" charset="0"/>
            </a:endParaRPr>
          </a:p>
        </p:txBody>
      </p:sp>
    </p:spTree>
    <p:extLst>
      <p:ext uri="{BB962C8B-B14F-4D97-AF65-F5344CB8AC3E}">
        <p14:creationId xmlns:p14="http://schemas.microsoft.com/office/powerpoint/2010/main" val="96667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C80E-C92C-4326-AFD5-EA30255EF21B}"/>
              </a:ext>
            </a:extLst>
          </p:cNvPr>
          <p:cNvSpPr>
            <a:spLocks noGrp="1"/>
          </p:cNvSpPr>
          <p:nvPr>
            <p:ph type="title"/>
          </p:nvPr>
        </p:nvSpPr>
        <p:spPr>
          <a:xfrm>
            <a:off x="1066800" y="2372855"/>
            <a:ext cx="10058400" cy="1450757"/>
          </a:xfrm>
        </p:spPr>
        <p:txBody>
          <a:bodyPr>
            <a:normAutofit/>
          </a:bodyPr>
          <a:lstStyle/>
          <a:p>
            <a:pPr algn="ctr"/>
            <a:r>
              <a:rPr lang="en-IN" sz="8800" dirty="0"/>
              <a:t>Thank You</a:t>
            </a:r>
          </a:p>
        </p:txBody>
      </p:sp>
    </p:spTree>
    <p:extLst>
      <p:ext uri="{BB962C8B-B14F-4D97-AF65-F5344CB8AC3E}">
        <p14:creationId xmlns:p14="http://schemas.microsoft.com/office/powerpoint/2010/main" val="117287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C674CF-B496-4E42-9B3C-E722B38E8B7A}"/>
              </a:ext>
            </a:extLst>
          </p:cNvPr>
          <p:cNvSpPr txBox="1"/>
          <p:nvPr/>
        </p:nvSpPr>
        <p:spPr>
          <a:xfrm>
            <a:off x="2967318" y="251012"/>
            <a:ext cx="6069105" cy="1600438"/>
          </a:xfrm>
          <a:prstGeom prst="rect">
            <a:avLst/>
          </a:prstGeom>
          <a:noFill/>
        </p:spPr>
        <p:txBody>
          <a:bodyPr wrap="square">
            <a:spAutoFit/>
          </a:bodyPr>
          <a:lstStyle/>
          <a:p>
            <a:pPr algn="ctr"/>
            <a:r>
              <a:rPr lang="en-US" sz="1400" dirty="0">
                <a:latin typeface="Arial" pitchFamily="34" charset="0"/>
                <a:cs typeface="Arial" pitchFamily="34" charset="0"/>
              </a:rPr>
              <a:t>Dr. V.P. Shetkari Shikshan Mandal’s</a:t>
            </a:r>
            <a:br>
              <a:rPr lang="en-US" sz="2400" dirty="0">
                <a:latin typeface="Arial" pitchFamily="34" charset="0"/>
                <a:cs typeface="Arial" pitchFamily="34" charset="0"/>
              </a:rPr>
            </a:br>
            <a:r>
              <a:rPr lang="en-US" sz="1800" dirty="0">
                <a:latin typeface="Arial" pitchFamily="34" charset="0"/>
                <a:cs typeface="Arial" pitchFamily="34" charset="0"/>
              </a:rPr>
              <a:t>Padmbhooshan Vasantraodada Patil Institute of Technology Budhgaon (Sangli) </a:t>
            </a:r>
            <a:br>
              <a:rPr lang="en-US" sz="1800" dirty="0">
                <a:latin typeface="Arial" pitchFamily="34" charset="0"/>
                <a:cs typeface="Arial" pitchFamily="34" charset="0"/>
              </a:rPr>
            </a:br>
            <a:r>
              <a:rPr lang="en-US" sz="2400" dirty="0">
                <a:solidFill>
                  <a:srgbClr val="C00000"/>
                </a:solidFill>
                <a:latin typeface="Arial" pitchFamily="34" charset="0"/>
                <a:cs typeface="Arial" pitchFamily="34" charset="0"/>
              </a:rPr>
              <a:t>Computer Science and Engineering</a:t>
            </a:r>
            <a:br>
              <a:rPr lang="en-US" sz="2400" dirty="0">
                <a:latin typeface="Arial" pitchFamily="34" charset="0"/>
                <a:cs typeface="Arial" pitchFamily="34" charset="0"/>
              </a:rPr>
            </a:br>
            <a:r>
              <a:rPr lang="en-US" sz="2400" dirty="0">
                <a:latin typeface="Arial" pitchFamily="34" charset="0"/>
                <a:cs typeface="Arial" pitchFamily="34" charset="0"/>
              </a:rPr>
              <a:t> </a:t>
            </a:r>
            <a:endParaRPr lang="en-IN" dirty="0"/>
          </a:p>
        </p:txBody>
      </p:sp>
      <p:pic>
        <p:nvPicPr>
          <p:cNvPr id="6" name="Picture 5">
            <a:extLst>
              <a:ext uri="{FF2B5EF4-FFF2-40B4-BE49-F238E27FC236}">
                <a16:creationId xmlns:a16="http://schemas.microsoft.com/office/drawing/2014/main" id="{C06AE833-CBBD-4A68-8192-346F613ADF24}"/>
              </a:ext>
            </a:extLst>
          </p:cNvPr>
          <p:cNvPicPr/>
          <p:nvPr/>
        </p:nvPicPr>
        <p:blipFill>
          <a:blip r:embed="rId2"/>
          <a:srcRect/>
          <a:stretch>
            <a:fillRect/>
          </a:stretch>
        </p:blipFill>
        <p:spPr bwMode="auto">
          <a:xfrm>
            <a:off x="838200" y="457200"/>
            <a:ext cx="1447800" cy="1295400"/>
          </a:xfrm>
          <a:prstGeom prst="rect">
            <a:avLst/>
          </a:prstGeom>
          <a:noFill/>
        </p:spPr>
      </p:pic>
      <p:sp>
        <p:nvSpPr>
          <p:cNvPr id="8" name="TextBox 7">
            <a:extLst>
              <a:ext uri="{FF2B5EF4-FFF2-40B4-BE49-F238E27FC236}">
                <a16:creationId xmlns:a16="http://schemas.microsoft.com/office/drawing/2014/main" id="{6082C876-647F-4229-B846-E1193A35B159}"/>
              </a:ext>
            </a:extLst>
          </p:cNvPr>
          <p:cNvSpPr txBox="1"/>
          <p:nvPr/>
        </p:nvSpPr>
        <p:spPr>
          <a:xfrm>
            <a:off x="2545976" y="1748118"/>
            <a:ext cx="6678706" cy="651012"/>
          </a:xfrm>
          <a:prstGeom prst="rect">
            <a:avLst/>
          </a:prstGeom>
          <a:noFill/>
        </p:spPr>
        <p:txBody>
          <a:bodyPr wrap="square">
            <a:spAutoFit/>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“Identification </a:t>
            </a:r>
            <a:r>
              <a:rPr lang="en-US" b="1" dirty="0">
                <a:latin typeface="Calibri" panose="020F0502020204030204" pitchFamily="34" charset="0"/>
                <a:ea typeface="Calibri" panose="020F0502020204030204" pitchFamily="34" charset="0"/>
                <a:cs typeface="Times New Roman" panose="02020603050405020304" pitchFamily="18" charset="0"/>
              </a:rPr>
              <a:t>Of</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Grape Leaf Disease Using </a:t>
            </a:r>
            <a:r>
              <a:rPr lang="en-US" b="1" dirty="0">
                <a:latin typeface="Calibri" panose="020F0502020204030204" pitchFamily="34" charset="0"/>
                <a:ea typeface="Calibri" panose="020F0502020204030204" pitchFamily="34" charset="0"/>
                <a:cs typeface="Times New Roman" panose="02020603050405020304" pitchFamily="18" charset="0"/>
              </a:rPr>
              <a:t>Deep Learning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7E599716-AABC-41C0-B981-F21A1EB7F88B}"/>
              </a:ext>
            </a:extLst>
          </p:cNvPr>
          <p:cNvGraphicFramePr>
            <a:graphicFrameLocks noGrp="1"/>
          </p:cNvGraphicFramePr>
          <p:nvPr>
            <p:extLst>
              <p:ext uri="{D42A27DB-BD31-4B8C-83A1-F6EECF244321}">
                <p14:modId xmlns:p14="http://schemas.microsoft.com/office/powerpoint/2010/main" val="1206146661"/>
              </p:ext>
            </p:extLst>
          </p:nvPr>
        </p:nvGraphicFramePr>
        <p:xfrm>
          <a:off x="2032000" y="3235408"/>
          <a:ext cx="7626905" cy="1854200"/>
        </p:xfrm>
        <a:graphic>
          <a:graphicData uri="http://schemas.openxmlformats.org/drawingml/2006/table">
            <a:tbl>
              <a:tblPr firstRow="1" bandRow="1">
                <a:tableStyleId>{5C22544A-7EE6-4342-B048-85BDC9FD1C3A}</a:tableStyleId>
              </a:tblPr>
              <a:tblGrid>
                <a:gridCol w="3808829">
                  <a:extLst>
                    <a:ext uri="{9D8B030D-6E8A-4147-A177-3AD203B41FA5}">
                      <a16:colId xmlns:a16="http://schemas.microsoft.com/office/drawing/2014/main" val="3066173025"/>
                    </a:ext>
                  </a:extLst>
                </a:gridCol>
                <a:gridCol w="3818076">
                  <a:extLst>
                    <a:ext uri="{9D8B030D-6E8A-4147-A177-3AD203B41FA5}">
                      <a16:colId xmlns:a16="http://schemas.microsoft.com/office/drawing/2014/main" val="3414231255"/>
                    </a:ext>
                  </a:extLst>
                </a:gridCol>
              </a:tblGrid>
              <a:tr h="370840">
                <a:tc>
                  <a:txBody>
                    <a:bodyPr/>
                    <a:lstStyle/>
                    <a:p>
                      <a:r>
                        <a:rPr lang="en-IN" dirty="0"/>
                        <a:t>                    Student Name</a:t>
                      </a:r>
                    </a:p>
                  </a:txBody>
                  <a:tcPr/>
                </a:tc>
                <a:tc>
                  <a:txBody>
                    <a:bodyPr/>
                    <a:lstStyle/>
                    <a:p>
                      <a:r>
                        <a:rPr lang="en-IN" dirty="0"/>
                        <a:t>                       Roll No</a:t>
                      </a:r>
                    </a:p>
                  </a:txBody>
                  <a:tcPr/>
                </a:tc>
                <a:extLst>
                  <a:ext uri="{0D108BD9-81ED-4DB2-BD59-A6C34878D82A}">
                    <a16:rowId xmlns:a16="http://schemas.microsoft.com/office/drawing/2014/main" val="2207985437"/>
                  </a:ext>
                </a:extLst>
              </a:tr>
              <a:tr h="370840">
                <a:tc>
                  <a:txBody>
                    <a:bodyPr/>
                    <a:lstStyle/>
                    <a:p>
                      <a:r>
                        <a:rPr lang="en-IN" dirty="0"/>
                        <a:t>              Sumit Shahaji Bhore</a:t>
                      </a:r>
                    </a:p>
                  </a:txBody>
                  <a:tcPr/>
                </a:tc>
                <a:tc>
                  <a:txBody>
                    <a:bodyPr/>
                    <a:lstStyle/>
                    <a:p>
                      <a:r>
                        <a:rPr lang="en-IN" dirty="0"/>
                        <a:t>                        4139</a:t>
                      </a:r>
                    </a:p>
                  </a:txBody>
                  <a:tcPr/>
                </a:tc>
                <a:extLst>
                  <a:ext uri="{0D108BD9-81ED-4DB2-BD59-A6C34878D82A}">
                    <a16:rowId xmlns:a16="http://schemas.microsoft.com/office/drawing/2014/main" val="1763265912"/>
                  </a:ext>
                </a:extLst>
              </a:tr>
              <a:tr h="370840">
                <a:tc>
                  <a:txBody>
                    <a:bodyPr/>
                    <a:lstStyle/>
                    <a:p>
                      <a:r>
                        <a:rPr lang="en-IN" dirty="0"/>
                        <a:t>             Vasundhara Bhagwan Patil</a:t>
                      </a:r>
                    </a:p>
                  </a:txBody>
                  <a:tcPr/>
                </a:tc>
                <a:tc>
                  <a:txBody>
                    <a:bodyPr/>
                    <a:lstStyle/>
                    <a:p>
                      <a:r>
                        <a:rPr lang="en-IN" dirty="0"/>
                        <a:t>                        4129</a:t>
                      </a:r>
                    </a:p>
                  </a:txBody>
                  <a:tcPr/>
                </a:tc>
                <a:extLst>
                  <a:ext uri="{0D108BD9-81ED-4DB2-BD59-A6C34878D82A}">
                    <a16:rowId xmlns:a16="http://schemas.microsoft.com/office/drawing/2014/main" val="378552929"/>
                  </a:ext>
                </a:extLst>
              </a:tr>
              <a:tr h="370840">
                <a:tc>
                  <a:txBody>
                    <a:bodyPr/>
                    <a:lstStyle/>
                    <a:p>
                      <a:r>
                        <a:rPr lang="en-IN" dirty="0"/>
                        <a:t>             Sujal Subhash Koli</a:t>
                      </a:r>
                    </a:p>
                  </a:txBody>
                  <a:tcPr/>
                </a:tc>
                <a:tc>
                  <a:txBody>
                    <a:bodyPr/>
                    <a:lstStyle/>
                    <a:p>
                      <a:r>
                        <a:rPr lang="en-IN" dirty="0"/>
                        <a:t>                         4149</a:t>
                      </a:r>
                    </a:p>
                  </a:txBody>
                  <a:tcPr/>
                </a:tc>
                <a:extLst>
                  <a:ext uri="{0D108BD9-81ED-4DB2-BD59-A6C34878D82A}">
                    <a16:rowId xmlns:a16="http://schemas.microsoft.com/office/drawing/2014/main" val="3395674042"/>
                  </a:ext>
                </a:extLst>
              </a:tr>
              <a:tr h="370840">
                <a:tc>
                  <a:txBody>
                    <a:bodyPr/>
                    <a:lstStyle/>
                    <a:p>
                      <a:r>
                        <a:rPr lang="en-IN" dirty="0"/>
                        <a:t>             Rohit Sanjay Waghmode</a:t>
                      </a:r>
                    </a:p>
                  </a:txBody>
                  <a:tcPr/>
                </a:tc>
                <a:tc>
                  <a:txBody>
                    <a:bodyPr/>
                    <a:lstStyle/>
                    <a:p>
                      <a:r>
                        <a:rPr lang="en-IN" dirty="0"/>
                        <a:t>                         4152</a:t>
                      </a:r>
                    </a:p>
                  </a:txBody>
                  <a:tcPr/>
                </a:tc>
                <a:extLst>
                  <a:ext uri="{0D108BD9-81ED-4DB2-BD59-A6C34878D82A}">
                    <a16:rowId xmlns:a16="http://schemas.microsoft.com/office/drawing/2014/main" val="3447555611"/>
                  </a:ext>
                </a:extLst>
              </a:tr>
            </a:tbl>
          </a:graphicData>
        </a:graphic>
      </p:graphicFrame>
    </p:spTree>
    <p:extLst>
      <p:ext uri="{BB962C8B-B14F-4D97-AF65-F5344CB8AC3E}">
        <p14:creationId xmlns:p14="http://schemas.microsoft.com/office/powerpoint/2010/main" val="244564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AA834B-4773-4AF5-A4A4-563059F2CC40}"/>
              </a:ext>
            </a:extLst>
          </p:cNvPr>
          <p:cNvSpPr txBox="1"/>
          <p:nvPr/>
        </p:nvSpPr>
        <p:spPr>
          <a:xfrm>
            <a:off x="663388" y="1116682"/>
            <a:ext cx="11205882" cy="3170099"/>
          </a:xfrm>
          <a:prstGeom prst="rect">
            <a:avLst/>
          </a:prstGeom>
          <a:noFill/>
        </p:spPr>
        <p:txBody>
          <a:bodyPr wrap="square">
            <a:spAutoFit/>
          </a:bodyPr>
          <a:lstStyle/>
          <a:p>
            <a:pPr algn="just"/>
            <a:r>
              <a:rPr lang="en-US" sz="2000" b="1" dirty="0"/>
              <a:t>Introduction:-</a:t>
            </a:r>
          </a:p>
          <a:p>
            <a:pPr algn="just"/>
            <a:endParaRPr lang="en-US" u="sng" dirty="0"/>
          </a:p>
          <a:p>
            <a:pPr algn="just"/>
            <a:r>
              <a:rPr lang="en-US" dirty="0"/>
              <a:t>	</a:t>
            </a:r>
          </a:p>
          <a:p>
            <a:pPr algn="just"/>
            <a:endParaRPr lang="en-US" dirty="0"/>
          </a:p>
          <a:p>
            <a:pPr algn="just"/>
            <a:endParaRPr lang="en-US" dirty="0"/>
          </a:p>
          <a:p>
            <a:pPr algn="just"/>
            <a:endParaRPr lang="en-US" dirty="0"/>
          </a:p>
          <a:p>
            <a:pPr algn="just"/>
            <a:r>
              <a:rPr lang="en-US" dirty="0"/>
              <a:t>	India is agricultural country and our sangli region is basically surrounded by various farming. Also we are from </a:t>
            </a:r>
          </a:p>
          <a:p>
            <a:pPr algn="just"/>
            <a:r>
              <a:rPr lang="en-US" dirty="0"/>
              <a:t>farmers family. Tasgaon </a:t>
            </a:r>
            <a:r>
              <a:rPr lang="en-US" b="0" i="0" dirty="0">
                <a:solidFill>
                  <a:srgbClr val="202124"/>
                </a:solidFill>
                <a:effectLst/>
              </a:rPr>
              <a:t>is highest in grape cultivation in Sangli District. In total area approximately 21% grapes are cultivated in Tasgaon.</a:t>
            </a:r>
            <a:r>
              <a:rPr lang="en-US" b="0" i="0" dirty="0">
                <a:solidFill>
                  <a:srgbClr val="202124"/>
                </a:solidFill>
                <a:effectLst/>
                <a:latin typeface="arial" panose="020B0604020202020204" pitchFamily="34" charset="0"/>
              </a:rPr>
              <a:t> </a:t>
            </a:r>
            <a:r>
              <a:rPr lang="en-US" b="0" i="0" dirty="0">
                <a:solidFill>
                  <a:srgbClr val="202124"/>
                </a:solidFill>
                <a:effectLst/>
              </a:rPr>
              <a:t>In the farmers view it is a cash crop which give economical benefits as compare to other crops.</a:t>
            </a:r>
          </a:p>
          <a:p>
            <a:pPr algn="just"/>
            <a:r>
              <a:rPr lang="en-US" dirty="0">
                <a:solidFill>
                  <a:srgbClr val="202124"/>
                </a:solidFill>
              </a:rPr>
              <a:t>	</a:t>
            </a:r>
            <a:r>
              <a:rPr lang="en-IN" sz="1800" dirty="0">
                <a:effectLst/>
                <a:latin typeface="Calibri" panose="020F0502020204030204" pitchFamily="34" charset="0"/>
                <a:ea typeface="Calibri" panose="020F0502020204030204" pitchFamily="34" charset="0"/>
                <a:cs typeface="Mangal" panose="02040503050203030202" pitchFamily="18" charset="0"/>
              </a:rPr>
              <a:t>Crops are facing many diseases nowadays. These diseases lead to major damage and economic loss and hence early detection of disease is necessary to prevent the damage acquired by the crops. </a:t>
            </a:r>
            <a:endParaRPr lang="en-IN" dirty="0"/>
          </a:p>
        </p:txBody>
      </p:sp>
      <p:cxnSp>
        <p:nvCxnSpPr>
          <p:cNvPr id="9" name="Straight Connector 8">
            <a:extLst>
              <a:ext uri="{FF2B5EF4-FFF2-40B4-BE49-F238E27FC236}">
                <a16:creationId xmlns:a16="http://schemas.microsoft.com/office/drawing/2014/main" id="{2334A1F3-A756-419D-B8B9-2E14768C2070}"/>
              </a:ext>
            </a:extLst>
          </p:cNvPr>
          <p:cNvCxnSpPr/>
          <p:nvPr/>
        </p:nvCxnSpPr>
        <p:spPr>
          <a:xfrm>
            <a:off x="591670" y="1739154"/>
            <a:ext cx="6454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36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F0AC5-421C-4100-8449-89E2622A953D}"/>
              </a:ext>
            </a:extLst>
          </p:cNvPr>
          <p:cNvSpPr>
            <a:spLocks noGrp="1"/>
          </p:cNvSpPr>
          <p:nvPr>
            <p:ph idx="1"/>
          </p:nvPr>
        </p:nvSpPr>
        <p:spPr>
          <a:xfrm>
            <a:off x="1097280" y="1219200"/>
            <a:ext cx="10058400" cy="4649894"/>
          </a:xfrm>
        </p:spPr>
        <p:txBody>
          <a:bodyPr/>
          <a:lstStyle/>
          <a:p>
            <a:r>
              <a:rPr lang="en-US" b="0" i="0" dirty="0">
                <a:solidFill>
                  <a:srgbClr val="222222"/>
                </a:solidFill>
                <a:effectLst/>
                <a:latin typeface="Arial" panose="020B0604020202020204" pitchFamily="34" charset="0"/>
              </a:rPr>
              <a:t>Motivation</a:t>
            </a:r>
            <a:br>
              <a:rPr lang="en-US" dirty="0"/>
            </a:br>
            <a:br>
              <a:rPr lang="en-US" dirty="0"/>
            </a:br>
            <a:r>
              <a:rPr lang="en-US" b="0" i="0" dirty="0">
                <a:solidFill>
                  <a:srgbClr val="222222"/>
                </a:solidFill>
                <a:effectLst/>
                <a:latin typeface="Arial" panose="020B0604020202020204" pitchFamily="34" charset="0"/>
              </a:rPr>
              <a:t>It is very difficult for farmers to identified various disease in plants.</a:t>
            </a:r>
            <a:br>
              <a:rPr lang="en-US" dirty="0"/>
            </a:br>
            <a:br>
              <a:rPr lang="en-US" dirty="0"/>
            </a:br>
            <a:r>
              <a:rPr lang="en-US" b="0" i="0" dirty="0">
                <a:solidFill>
                  <a:srgbClr val="222222"/>
                </a:solidFill>
                <a:effectLst/>
                <a:latin typeface="Arial" panose="020B0604020202020204" pitchFamily="34" charset="0"/>
              </a:rPr>
              <a:t>&gt; The estimated annual crop losses due to plant disease at world wide is $60 Billions.</a:t>
            </a:r>
            <a:br>
              <a:rPr lang="en-US" dirty="0"/>
            </a:br>
            <a:br>
              <a:rPr lang="en-US" dirty="0"/>
            </a:br>
            <a:r>
              <a:rPr lang="en-US" b="0" i="0" dirty="0">
                <a:solidFill>
                  <a:srgbClr val="222222"/>
                </a:solidFill>
                <a:effectLst/>
                <a:latin typeface="Arial" panose="020B0604020202020204" pitchFamily="34" charset="0"/>
              </a:rPr>
              <a:t>The traditional tools and techniques are not very useful since it takes up lots of time and manual work.</a:t>
            </a:r>
            <a:br>
              <a:rPr lang="en-US" dirty="0"/>
            </a:br>
            <a:br>
              <a:rPr lang="en-US" dirty="0"/>
            </a:br>
            <a:r>
              <a:rPr lang="en-US" b="0" i="0" dirty="0">
                <a:solidFill>
                  <a:srgbClr val="222222"/>
                </a:solidFill>
                <a:effectLst/>
                <a:latin typeface="Arial" panose="020B0604020202020204" pitchFamily="34" charset="0"/>
              </a:rPr>
              <a:t>However with the help of disease detection system these difficulties will no longer prevent</a:t>
            </a:r>
            <a:br>
              <a:rPr lang="en-US" dirty="0"/>
            </a:br>
            <a:endParaRPr lang="en-IN" dirty="0"/>
          </a:p>
        </p:txBody>
      </p:sp>
    </p:spTree>
    <p:extLst>
      <p:ext uri="{BB962C8B-B14F-4D97-AF65-F5344CB8AC3E}">
        <p14:creationId xmlns:p14="http://schemas.microsoft.com/office/powerpoint/2010/main" val="21066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428B-6FBD-4D19-8636-C66E863F2630}"/>
              </a:ext>
            </a:extLst>
          </p:cNvPr>
          <p:cNvSpPr>
            <a:spLocks noGrp="1"/>
          </p:cNvSpPr>
          <p:nvPr>
            <p:ph type="title"/>
          </p:nvPr>
        </p:nvSpPr>
        <p:spPr/>
        <p:txBody>
          <a:bodyPr>
            <a:normAutofit/>
          </a:bodyPr>
          <a:lstStyle/>
          <a:p>
            <a:r>
              <a:rPr lang="en-IN" sz="3600" dirty="0"/>
              <a:t>Methodology</a:t>
            </a:r>
          </a:p>
        </p:txBody>
      </p:sp>
      <p:sp>
        <p:nvSpPr>
          <p:cNvPr id="6" name="TextBox 5">
            <a:extLst>
              <a:ext uri="{FF2B5EF4-FFF2-40B4-BE49-F238E27FC236}">
                <a16:creationId xmlns:a16="http://schemas.microsoft.com/office/drawing/2014/main" id="{CEEBD54E-CE22-4C8A-ADFF-18904CBF6417}"/>
              </a:ext>
            </a:extLst>
          </p:cNvPr>
          <p:cNvSpPr txBox="1"/>
          <p:nvPr/>
        </p:nvSpPr>
        <p:spPr>
          <a:xfrm>
            <a:off x="1162975" y="1861559"/>
            <a:ext cx="7978805" cy="2862322"/>
          </a:xfrm>
          <a:prstGeom prst="rect">
            <a:avLst/>
          </a:prstGeom>
          <a:noFill/>
        </p:spPr>
        <p:txBody>
          <a:bodyPr wrap="square">
            <a:spAutoFit/>
          </a:bodyPr>
          <a:lstStyle/>
          <a:p>
            <a:r>
              <a:rPr lang="en-US" b="0" i="0" dirty="0">
                <a:solidFill>
                  <a:srgbClr val="24292F"/>
                </a:solidFill>
                <a:effectLst/>
                <a:latin typeface="-apple-system"/>
              </a:rPr>
              <a:t>This project classifies diseases in grape plant using </a:t>
            </a:r>
            <a:r>
              <a:rPr lang="en-US" dirty="0">
                <a:solidFill>
                  <a:srgbClr val="24292F"/>
                </a:solidFill>
                <a:latin typeface="-apple-system"/>
              </a:rPr>
              <a:t>CNN (Convolutional Neural Network)</a:t>
            </a:r>
            <a:r>
              <a:rPr lang="en-US" b="0" i="0" dirty="0">
                <a:solidFill>
                  <a:srgbClr val="24292F"/>
                </a:solidFill>
                <a:effectLst/>
                <a:latin typeface="-apple-system"/>
              </a:rPr>
              <a:t> Machine Learning classification algorithms. Grape plants are susceptible to various diseases.</a:t>
            </a:r>
          </a:p>
          <a:p>
            <a:r>
              <a:rPr lang="en-US" b="0" i="0" dirty="0">
                <a:solidFill>
                  <a:srgbClr val="24292F"/>
                </a:solidFill>
                <a:effectLst/>
                <a:latin typeface="-apple-system"/>
              </a:rPr>
              <a:t>The diseases that are classified in this project are:</a:t>
            </a:r>
          </a:p>
          <a:p>
            <a:pPr>
              <a:buFont typeface="+mj-lt"/>
              <a:buAutoNum type="arabicPeriod"/>
            </a:pPr>
            <a:r>
              <a:rPr lang="en-US" dirty="0">
                <a:solidFill>
                  <a:srgbClr val="24292F"/>
                </a:solidFill>
                <a:latin typeface="-apple-system"/>
              </a:rPr>
              <a:t>Black rot</a:t>
            </a:r>
          </a:p>
          <a:p>
            <a:pPr algn="l">
              <a:buFont typeface="+mj-lt"/>
              <a:buAutoNum type="arabicPeriod"/>
            </a:pPr>
            <a:r>
              <a:rPr lang="en-US">
                <a:solidFill>
                  <a:srgbClr val="24292F"/>
                </a:solidFill>
                <a:latin typeface="-apple-system"/>
              </a:rPr>
              <a:t>Bl</a:t>
            </a:r>
            <a:r>
              <a:rPr lang="en-US" b="0" i="0">
                <a:solidFill>
                  <a:srgbClr val="24292F"/>
                </a:solidFill>
                <a:effectLst/>
                <a:latin typeface="-apple-system"/>
              </a:rPr>
              <a:t>ack </a:t>
            </a:r>
            <a:r>
              <a:rPr lang="en-US" b="0" i="0" dirty="0">
                <a:solidFill>
                  <a:srgbClr val="24292F"/>
                </a:solidFill>
                <a:effectLst/>
                <a:latin typeface="-apple-system"/>
              </a:rPr>
              <a:t>Measles (esca)</a:t>
            </a:r>
          </a:p>
          <a:p>
            <a:pPr algn="l"/>
            <a:r>
              <a:rPr lang="en-US" b="0" i="0" dirty="0">
                <a:solidFill>
                  <a:srgbClr val="24292F"/>
                </a:solidFill>
                <a:effectLst/>
                <a:latin typeface="-apple-system"/>
              </a:rPr>
              <a:t>3.Leaf blight</a:t>
            </a:r>
          </a:p>
          <a:p>
            <a:pPr algn="l"/>
            <a:r>
              <a:rPr lang="en-US" b="0" i="0" dirty="0">
                <a:solidFill>
                  <a:srgbClr val="24292F"/>
                </a:solidFill>
                <a:effectLst/>
                <a:latin typeface="-apple-system"/>
              </a:rPr>
              <a:t>4.Healthy</a:t>
            </a:r>
          </a:p>
          <a:p>
            <a:br>
              <a:rPr lang="en-US" dirty="0"/>
            </a:br>
            <a:endParaRPr lang="en-IN" dirty="0"/>
          </a:p>
        </p:txBody>
      </p:sp>
    </p:spTree>
    <p:extLst>
      <p:ext uri="{BB962C8B-B14F-4D97-AF65-F5344CB8AC3E}">
        <p14:creationId xmlns:p14="http://schemas.microsoft.com/office/powerpoint/2010/main" val="154793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0E18-DD7C-4325-8B84-ABC77556FA90}"/>
              </a:ext>
            </a:extLst>
          </p:cNvPr>
          <p:cNvSpPr>
            <a:spLocks noGrp="1"/>
          </p:cNvSpPr>
          <p:nvPr>
            <p:ph type="title"/>
          </p:nvPr>
        </p:nvSpPr>
        <p:spPr>
          <a:xfrm>
            <a:off x="1066800" y="977299"/>
            <a:ext cx="10058400" cy="748454"/>
          </a:xfrm>
        </p:spPr>
        <p:txBody>
          <a:bodyPr/>
          <a:lstStyle/>
          <a:p>
            <a:r>
              <a:rPr lang="en-IN" dirty="0"/>
              <a:t>Flowchart</a:t>
            </a:r>
          </a:p>
        </p:txBody>
      </p:sp>
      <p:sp>
        <p:nvSpPr>
          <p:cNvPr id="4" name="Oval 3">
            <a:extLst>
              <a:ext uri="{FF2B5EF4-FFF2-40B4-BE49-F238E27FC236}">
                <a16:creationId xmlns:a16="http://schemas.microsoft.com/office/drawing/2014/main" id="{D4B9263A-3647-48DC-984C-495500C044A5}"/>
              </a:ext>
            </a:extLst>
          </p:cNvPr>
          <p:cNvSpPr/>
          <p:nvPr/>
        </p:nvSpPr>
        <p:spPr>
          <a:xfrm>
            <a:off x="1811045" y="2124430"/>
            <a:ext cx="1909365" cy="908152"/>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Input Image</a:t>
            </a:r>
          </a:p>
        </p:txBody>
      </p:sp>
      <p:sp>
        <p:nvSpPr>
          <p:cNvPr id="5" name="Rectangle 4">
            <a:extLst>
              <a:ext uri="{FF2B5EF4-FFF2-40B4-BE49-F238E27FC236}">
                <a16:creationId xmlns:a16="http://schemas.microsoft.com/office/drawing/2014/main" id="{AC6A1510-A472-4857-B6AD-06EBFB27241D}"/>
              </a:ext>
            </a:extLst>
          </p:cNvPr>
          <p:cNvSpPr/>
          <p:nvPr/>
        </p:nvSpPr>
        <p:spPr>
          <a:xfrm>
            <a:off x="5123303" y="2124430"/>
            <a:ext cx="1447800" cy="90678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  Processing</a:t>
            </a:r>
          </a:p>
        </p:txBody>
      </p:sp>
      <p:sp>
        <p:nvSpPr>
          <p:cNvPr id="6" name="Rectangle 5">
            <a:extLst>
              <a:ext uri="{FF2B5EF4-FFF2-40B4-BE49-F238E27FC236}">
                <a16:creationId xmlns:a16="http://schemas.microsoft.com/office/drawing/2014/main" id="{5A3520D0-C3D8-491D-8FDD-8A581680F678}"/>
              </a:ext>
            </a:extLst>
          </p:cNvPr>
          <p:cNvSpPr/>
          <p:nvPr/>
        </p:nvSpPr>
        <p:spPr>
          <a:xfrm>
            <a:off x="7756124" y="2124430"/>
            <a:ext cx="1538796" cy="90678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Segmentation</a:t>
            </a:r>
          </a:p>
        </p:txBody>
      </p:sp>
      <p:sp>
        <p:nvSpPr>
          <p:cNvPr id="7" name="Rectangle 6">
            <a:extLst>
              <a:ext uri="{FF2B5EF4-FFF2-40B4-BE49-F238E27FC236}">
                <a16:creationId xmlns:a16="http://schemas.microsoft.com/office/drawing/2014/main" id="{70710682-2BBD-45FF-A32F-3813DBAB3CF3}"/>
              </a:ext>
            </a:extLst>
          </p:cNvPr>
          <p:cNvSpPr/>
          <p:nvPr/>
        </p:nvSpPr>
        <p:spPr>
          <a:xfrm>
            <a:off x="7756124" y="5118931"/>
            <a:ext cx="1447800" cy="90678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classification</a:t>
            </a:r>
          </a:p>
        </p:txBody>
      </p:sp>
      <p:sp>
        <p:nvSpPr>
          <p:cNvPr id="8" name="Rectangle 7">
            <a:extLst>
              <a:ext uri="{FF2B5EF4-FFF2-40B4-BE49-F238E27FC236}">
                <a16:creationId xmlns:a16="http://schemas.microsoft.com/office/drawing/2014/main" id="{3FDBFC70-99A6-4FF0-856B-108C8FDFD81E}"/>
              </a:ext>
            </a:extLst>
          </p:cNvPr>
          <p:cNvSpPr/>
          <p:nvPr/>
        </p:nvSpPr>
        <p:spPr>
          <a:xfrm>
            <a:off x="5123303" y="5118931"/>
            <a:ext cx="1447800" cy="90678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     Solution</a:t>
            </a:r>
          </a:p>
        </p:txBody>
      </p:sp>
      <p:sp>
        <p:nvSpPr>
          <p:cNvPr id="9" name="Rectangle 8">
            <a:extLst>
              <a:ext uri="{FF2B5EF4-FFF2-40B4-BE49-F238E27FC236}">
                <a16:creationId xmlns:a16="http://schemas.microsoft.com/office/drawing/2014/main" id="{476D6E61-6E84-4EE4-86CA-5D81261E476F}"/>
              </a:ext>
            </a:extLst>
          </p:cNvPr>
          <p:cNvSpPr/>
          <p:nvPr/>
        </p:nvSpPr>
        <p:spPr>
          <a:xfrm>
            <a:off x="9395952" y="3791653"/>
            <a:ext cx="1940831" cy="90678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Feature Extraction</a:t>
            </a:r>
          </a:p>
        </p:txBody>
      </p:sp>
      <p:sp>
        <p:nvSpPr>
          <p:cNvPr id="10" name="Oval 9">
            <a:extLst>
              <a:ext uri="{FF2B5EF4-FFF2-40B4-BE49-F238E27FC236}">
                <a16:creationId xmlns:a16="http://schemas.microsoft.com/office/drawing/2014/main" id="{05B68CF6-C57A-4767-8D4D-94F68FFFCBAF}"/>
              </a:ext>
            </a:extLst>
          </p:cNvPr>
          <p:cNvSpPr/>
          <p:nvPr/>
        </p:nvSpPr>
        <p:spPr>
          <a:xfrm>
            <a:off x="1807674" y="5118931"/>
            <a:ext cx="1909365" cy="872489"/>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     Result</a:t>
            </a:r>
          </a:p>
        </p:txBody>
      </p:sp>
      <p:sp>
        <p:nvSpPr>
          <p:cNvPr id="11" name="Rectangle 8">
            <a:extLst>
              <a:ext uri="{FF2B5EF4-FFF2-40B4-BE49-F238E27FC236}">
                <a16:creationId xmlns:a16="http://schemas.microsoft.com/office/drawing/2014/main" id="{80915CE0-92A9-4142-AD38-BEEB8AAE77C6}"/>
              </a:ext>
            </a:extLst>
          </p:cNvPr>
          <p:cNvSpPr>
            <a:spLocks noChangeArrowheads="1"/>
          </p:cNvSpPr>
          <p:nvPr/>
        </p:nvSpPr>
        <p:spPr bwMode="auto">
          <a:xfrm>
            <a:off x="1731145" y="11896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3" name="Straight Arrow Connector 12">
            <a:extLst>
              <a:ext uri="{FF2B5EF4-FFF2-40B4-BE49-F238E27FC236}">
                <a16:creationId xmlns:a16="http://schemas.microsoft.com/office/drawing/2014/main" id="{5A13E9FE-0DD1-4A7A-AAFB-42B85809646F}"/>
              </a:ext>
            </a:extLst>
          </p:cNvPr>
          <p:cNvCxnSpPr>
            <a:cxnSpLocks/>
            <a:stCxn id="4" idx="6"/>
            <a:endCxn id="5" idx="1"/>
          </p:cNvCxnSpPr>
          <p:nvPr/>
        </p:nvCxnSpPr>
        <p:spPr>
          <a:xfrm flipV="1">
            <a:off x="3720410" y="2577820"/>
            <a:ext cx="1402893" cy="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1534E41-3677-415B-89A8-5CABDAD4AD94}"/>
              </a:ext>
            </a:extLst>
          </p:cNvPr>
          <p:cNvCxnSpPr>
            <a:stCxn id="5" idx="3"/>
            <a:endCxn id="6" idx="1"/>
          </p:cNvCxnSpPr>
          <p:nvPr/>
        </p:nvCxnSpPr>
        <p:spPr>
          <a:xfrm>
            <a:off x="6571103" y="2577820"/>
            <a:ext cx="1185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DC0284A-C264-4F20-8993-18A5D41D3A95}"/>
              </a:ext>
            </a:extLst>
          </p:cNvPr>
          <p:cNvCxnSpPr>
            <a:cxnSpLocks/>
          </p:cNvCxnSpPr>
          <p:nvPr/>
        </p:nvCxnSpPr>
        <p:spPr>
          <a:xfrm>
            <a:off x="10351988" y="2577820"/>
            <a:ext cx="0" cy="121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32FCAB-4FEB-4D8B-ACE8-D8C37065A30E}"/>
              </a:ext>
            </a:extLst>
          </p:cNvPr>
          <p:cNvCxnSpPr>
            <a:stCxn id="6" idx="3"/>
          </p:cNvCxnSpPr>
          <p:nvPr/>
        </p:nvCxnSpPr>
        <p:spPr>
          <a:xfrm>
            <a:off x="9294920" y="2577820"/>
            <a:ext cx="1071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B32C0-6456-4AC1-8306-3BEFAB766495}"/>
              </a:ext>
            </a:extLst>
          </p:cNvPr>
          <p:cNvCxnSpPr>
            <a:cxnSpLocks/>
          </p:cNvCxnSpPr>
          <p:nvPr/>
        </p:nvCxnSpPr>
        <p:spPr>
          <a:xfrm flipH="1" flipV="1">
            <a:off x="9190460" y="5633669"/>
            <a:ext cx="1172503" cy="1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58DDF1-3BF1-4E6C-A0BE-DABBB810CE8F}"/>
              </a:ext>
            </a:extLst>
          </p:cNvPr>
          <p:cNvCxnSpPr>
            <a:cxnSpLocks/>
          </p:cNvCxnSpPr>
          <p:nvPr/>
        </p:nvCxnSpPr>
        <p:spPr>
          <a:xfrm>
            <a:off x="10362963" y="4675728"/>
            <a:ext cx="3369" cy="980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1BAE8D5-CB43-42E9-BEF3-5789E4F3030E}"/>
              </a:ext>
            </a:extLst>
          </p:cNvPr>
          <p:cNvCxnSpPr>
            <a:cxnSpLocks/>
            <a:stCxn id="7" idx="1"/>
            <a:endCxn id="8" idx="3"/>
          </p:cNvCxnSpPr>
          <p:nvPr/>
        </p:nvCxnSpPr>
        <p:spPr>
          <a:xfrm flipH="1">
            <a:off x="6571103" y="5572321"/>
            <a:ext cx="11850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5E753FD-4819-4CB2-8C3C-A9171E77ACC5}"/>
              </a:ext>
            </a:extLst>
          </p:cNvPr>
          <p:cNvCxnSpPr>
            <a:cxnSpLocks/>
            <a:stCxn id="8" idx="1"/>
            <a:endCxn id="10" idx="6"/>
          </p:cNvCxnSpPr>
          <p:nvPr/>
        </p:nvCxnSpPr>
        <p:spPr>
          <a:xfrm flipH="1" flipV="1">
            <a:off x="3717039" y="5555176"/>
            <a:ext cx="1406264" cy="1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2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7169-52DF-4E0A-9E2C-34C787C8075E}"/>
              </a:ext>
            </a:extLst>
          </p:cNvPr>
          <p:cNvSpPr>
            <a:spLocks noGrp="1"/>
          </p:cNvSpPr>
          <p:nvPr>
            <p:ph type="title"/>
          </p:nvPr>
        </p:nvSpPr>
        <p:spPr/>
        <p:txBody>
          <a:bodyPr/>
          <a:lstStyle/>
          <a:p>
            <a:r>
              <a:rPr lang="en-IN" dirty="0"/>
              <a:t>Data Augmentation</a:t>
            </a:r>
          </a:p>
        </p:txBody>
      </p:sp>
      <p:pic>
        <p:nvPicPr>
          <p:cNvPr id="5" name="Content Placeholder 4">
            <a:extLst>
              <a:ext uri="{FF2B5EF4-FFF2-40B4-BE49-F238E27FC236}">
                <a16:creationId xmlns:a16="http://schemas.microsoft.com/office/drawing/2014/main" id="{755DD1F9-0230-4FA2-A0D9-5AC9615E121C}"/>
              </a:ext>
            </a:extLst>
          </p:cNvPr>
          <p:cNvPicPr>
            <a:picLocks noGrp="1" noChangeAspect="1"/>
          </p:cNvPicPr>
          <p:nvPr>
            <p:ph idx="1"/>
          </p:nvPr>
        </p:nvPicPr>
        <p:blipFill>
          <a:blip r:embed="rId2"/>
          <a:stretch>
            <a:fillRect/>
          </a:stretch>
        </p:blipFill>
        <p:spPr>
          <a:xfrm>
            <a:off x="1096963" y="2089191"/>
            <a:ext cx="10058400" cy="3536869"/>
          </a:xfrm>
        </p:spPr>
      </p:pic>
    </p:spTree>
    <p:extLst>
      <p:ext uri="{BB962C8B-B14F-4D97-AF65-F5344CB8AC3E}">
        <p14:creationId xmlns:p14="http://schemas.microsoft.com/office/powerpoint/2010/main" val="161790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A0492-C064-4468-8204-3C13E188F0CB}"/>
              </a:ext>
            </a:extLst>
          </p:cNvPr>
          <p:cNvPicPr>
            <a:picLocks noChangeAspect="1"/>
          </p:cNvPicPr>
          <p:nvPr/>
        </p:nvPicPr>
        <p:blipFill>
          <a:blip r:embed="rId2"/>
          <a:stretch>
            <a:fillRect/>
          </a:stretch>
        </p:blipFill>
        <p:spPr>
          <a:xfrm>
            <a:off x="1857088" y="2103310"/>
            <a:ext cx="8247004" cy="3258802"/>
          </a:xfrm>
          <a:prstGeom prst="rect">
            <a:avLst/>
          </a:prstGeom>
        </p:spPr>
      </p:pic>
      <p:sp>
        <p:nvSpPr>
          <p:cNvPr id="4" name="Title 5">
            <a:extLst>
              <a:ext uri="{FF2B5EF4-FFF2-40B4-BE49-F238E27FC236}">
                <a16:creationId xmlns:a16="http://schemas.microsoft.com/office/drawing/2014/main" id="{ACEF532F-3A4E-411B-A151-B684C1A7152B}"/>
              </a:ext>
            </a:extLst>
          </p:cNvPr>
          <p:cNvSpPr txBox="1">
            <a:spLocks/>
          </p:cNvSpPr>
          <p:nvPr/>
        </p:nvSpPr>
        <p:spPr>
          <a:xfrm>
            <a:off x="1097280" y="1003177"/>
            <a:ext cx="9271838" cy="734183"/>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t>Feature Extraction</a:t>
            </a:r>
          </a:p>
        </p:txBody>
      </p:sp>
    </p:spTree>
    <p:extLst>
      <p:ext uri="{BB962C8B-B14F-4D97-AF65-F5344CB8AC3E}">
        <p14:creationId xmlns:p14="http://schemas.microsoft.com/office/powerpoint/2010/main" val="42963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0A3B-83AA-41CB-926E-08151A51DCF9}"/>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7884F74B-29B9-4DF9-8290-F543CE7DDBC3}"/>
              </a:ext>
            </a:extLst>
          </p:cNvPr>
          <p:cNvPicPr>
            <a:picLocks noGrp="1" noChangeAspect="1"/>
          </p:cNvPicPr>
          <p:nvPr>
            <p:ph idx="1"/>
          </p:nvPr>
        </p:nvPicPr>
        <p:blipFill>
          <a:blip r:embed="rId2"/>
          <a:stretch>
            <a:fillRect/>
          </a:stretch>
        </p:blipFill>
        <p:spPr>
          <a:xfrm>
            <a:off x="2550407" y="1846263"/>
            <a:ext cx="7151511" cy="4022725"/>
          </a:xfrm>
        </p:spPr>
      </p:pic>
    </p:spTree>
    <p:extLst>
      <p:ext uri="{BB962C8B-B14F-4D97-AF65-F5344CB8AC3E}">
        <p14:creationId xmlns:p14="http://schemas.microsoft.com/office/powerpoint/2010/main" val="36678017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303</TotalTime>
  <Words>360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arial</vt:lpstr>
      <vt:lpstr>Calibri</vt:lpstr>
      <vt:lpstr>Calibri Light</vt:lpstr>
      <vt:lpstr>Retrospect</vt:lpstr>
      <vt:lpstr>WEL-COME</vt:lpstr>
      <vt:lpstr>PowerPoint Presentation</vt:lpstr>
      <vt:lpstr>PowerPoint Presentation</vt:lpstr>
      <vt:lpstr>PowerPoint Presentation</vt:lpstr>
      <vt:lpstr>Methodology</vt:lpstr>
      <vt:lpstr>Flowchart</vt:lpstr>
      <vt:lpstr>Data Augmentation</vt:lpstr>
      <vt:lpstr>PowerPoint Presentation</vt:lpstr>
      <vt:lpstr>Implementation</vt:lpstr>
      <vt:lpstr>Testing Phase</vt:lpstr>
      <vt:lpstr> Model Deployment Using Flask</vt:lpstr>
      <vt:lpstr>Model Testing</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Vasundhara Patil</dc:creator>
  <cp:lastModifiedBy>Sumit Bhore</cp:lastModifiedBy>
  <cp:revision>11</cp:revision>
  <dcterms:created xsi:type="dcterms:W3CDTF">2022-01-04T08:47:20Z</dcterms:created>
  <dcterms:modified xsi:type="dcterms:W3CDTF">2022-07-01T05:20:47Z</dcterms:modified>
</cp:coreProperties>
</file>