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4B0BF3-E699-468F-AB49-074E152071DE}">
  <a:tblStyle styleId="{824B0BF3-E699-468F-AB49-074E152071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ef07fc9a7_0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def07fc9a7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230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f07fc9a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def07fc9a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br>
              <a:rPr lang="en-US" altLang="ja" sz="4800" dirty="0"/>
            </a:br>
            <a:r>
              <a:rPr lang="ja" sz="4800" dirty="0"/>
              <a:t>論文管理システムの提案</a:t>
            </a:r>
            <a:br>
              <a:rPr lang="en-US" altLang="ja" sz="4800" dirty="0"/>
            </a:br>
            <a:r>
              <a:rPr lang="ja-JP" altLang="en-US" sz="4800" dirty="0"/>
              <a:t>第１回目</a:t>
            </a:r>
            <a:r>
              <a:rPr lang="en-US" altLang="ja-JP" sz="4800" dirty="0"/>
              <a:t>(2020/6/16)</a:t>
            </a:r>
            <a:endParaRPr sz="48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1524000" y="3602055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 altLang="en-US" sz="3200" dirty="0"/>
              <a:t>グループ</a:t>
            </a:r>
            <a:r>
              <a:rPr lang="en-US" altLang="ja-JP" sz="3200" dirty="0"/>
              <a:t>3</a:t>
            </a:r>
            <a:endParaRPr lang="en-US" altLang="ja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" dirty="0"/>
              <a:t>小池瑞生</a:t>
            </a:r>
            <a:endParaRPr lang="en-US" altLang="ja" dirty="0"/>
          </a:p>
          <a:p>
            <a:pPr marL="0" indent="0">
              <a:spcBef>
                <a:spcPts val="0"/>
              </a:spcBef>
            </a:pPr>
            <a:r>
              <a:rPr lang="ja-JP" altLang="en-US" dirty="0"/>
              <a:t>杉本孝太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" dirty="0"/>
              <a:t>高橋亮至</a:t>
            </a:r>
            <a:endParaRPr lang="en-US" altLang="ja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" altLang="ja-JP" dirty="0"/>
              <a:t>藤田十夢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" dirty="0"/>
              <a:t>峯久朋也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>
            <a:spLocks noGrp="1"/>
          </p:cNvSpPr>
          <p:nvPr>
            <p:ph type="title"/>
          </p:nvPr>
        </p:nvSpPr>
        <p:spPr>
          <a:xfrm>
            <a:off x="415600" y="560942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Arial"/>
              <a:buNone/>
            </a:pPr>
            <a:r>
              <a:rPr lang="ja"/>
              <a:t>論文詳細</a:t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4629800" y="1519875"/>
            <a:ext cx="7369800" cy="4543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p22"/>
          <p:cNvGrpSpPr/>
          <p:nvPr/>
        </p:nvGrpSpPr>
        <p:grpSpPr>
          <a:xfrm>
            <a:off x="9331992" y="1071800"/>
            <a:ext cx="2667600" cy="381300"/>
            <a:chOff x="6380167" y="975800"/>
            <a:chExt cx="2667600" cy="381300"/>
          </a:xfrm>
        </p:grpSpPr>
        <p:sp>
          <p:nvSpPr>
            <p:cNvPr id="197" name="Google Shape;197;p22"/>
            <p:cNvSpPr/>
            <p:nvPr/>
          </p:nvSpPr>
          <p:spPr>
            <a:xfrm>
              <a:off x="6380167" y="975800"/>
              <a:ext cx="889200" cy="38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467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メイン</a:t>
              </a:r>
              <a:endParaRPr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7269367" y="975800"/>
              <a:ext cx="889200" cy="381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467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論文１</a:t>
              </a:r>
              <a:endParaRPr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8158567" y="975800"/>
              <a:ext cx="889200" cy="38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467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論文２</a:t>
              </a:r>
              <a:endParaRPr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2938" y="1577175"/>
            <a:ext cx="798571" cy="3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/>
          <p:nvPr/>
        </p:nvSpPr>
        <p:spPr>
          <a:xfrm>
            <a:off x="11608250" y="1599400"/>
            <a:ext cx="286200" cy="286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02" name="Google Shape;202;p22"/>
          <p:cNvGraphicFramePr/>
          <p:nvPr/>
        </p:nvGraphicFramePr>
        <p:xfrm>
          <a:off x="4629800" y="2031888"/>
          <a:ext cx="7369800" cy="792420"/>
        </p:xfrm>
        <a:graphic>
          <a:graphicData uri="http://schemas.openxmlformats.org/drawingml/2006/table">
            <a:tbl>
              <a:tblPr>
                <a:noFill/>
                <a:tableStyleId>{824B0BF3-E699-468F-AB49-074E152071DE}</a:tableStyleId>
              </a:tblPr>
              <a:tblGrid>
                <a:gridCol w="184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論文名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dirty="0"/>
                        <a:t>著者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雑誌名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掲載年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特徴量軌跡の…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3" name="Google Shape;20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1751675" y="3133850"/>
            <a:ext cx="142775" cy="276809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/>
          <p:nvPr/>
        </p:nvSpPr>
        <p:spPr>
          <a:xfrm>
            <a:off x="4738750" y="1584100"/>
            <a:ext cx="692400" cy="31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67">
                <a:solidFill>
                  <a:schemeClr val="dk1"/>
                </a:solidFill>
              </a:rPr>
              <a:t>編集</a:t>
            </a:r>
            <a:endParaRPr sz="1067">
              <a:solidFill>
                <a:schemeClr val="dk1"/>
              </a:solidFill>
            </a:endParaRPr>
          </a:p>
        </p:txBody>
      </p:sp>
      <p:sp>
        <p:nvSpPr>
          <p:cNvPr id="205" name="Google Shape;205;p22"/>
          <p:cNvSpPr/>
          <p:nvPr/>
        </p:nvSpPr>
        <p:spPr>
          <a:xfrm>
            <a:off x="5586500" y="1584100"/>
            <a:ext cx="692400" cy="31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67">
                <a:solidFill>
                  <a:schemeClr val="dk1"/>
                </a:solidFill>
              </a:rPr>
              <a:t>コピー</a:t>
            </a:r>
            <a:endParaRPr sz="1067">
              <a:solidFill>
                <a:schemeClr val="dk1"/>
              </a:solidFill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10870250" y="1599400"/>
            <a:ext cx="738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ログアウト</a:t>
            </a:r>
            <a:endParaRPr sz="800"/>
          </a:p>
        </p:txBody>
      </p:sp>
      <p:sp>
        <p:nvSpPr>
          <p:cNvPr id="207" name="Google Shape;207;p22"/>
          <p:cNvSpPr txBox="1"/>
          <p:nvPr/>
        </p:nvSpPr>
        <p:spPr>
          <a:xfrm>
            <a:off x="6472250" y="3133850"/>
            <a:ext cx="3138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31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特徴量軌跡の…</a:t>
            </a:r>
            <a:endParaRPr sz="3100">
              <a:solidFill>
                <a:schemeClr val="dk1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  <p:cxnSp>
        <p:nvCxnSpPr>
          <p:cNvPr id="208" name="Google Shape;208;p22"/>
          <p:cNvCxnSpPr/>
          <p:nvPr/>
        </p:nvCxnSpPr>
        <p:spPr>
          <a:xfrm>
            <a:off x="6561175" y="4094775"/>
            <a:ext cx="32025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22"/>
          <p:cNvCxnSpPr/>
          <p:nvPr/>
        </p:nvCxnSpPr>
        <p:spPr>
          <a:xfrm>
            <a:off x="6561175" y="4348000"/>
            <a:ext cx="32025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22"/>
          <p:cNvCxnSpPr/>
          <p:nvPr/>
        </p:nvCxnSpPr>
        <p:spPr>
          <a:xfrm>
            <a:off x="6561175" y="4601225"/>
            <a:ext cx="32025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22"/>
          <p:cNvCxnSpPr/>
          <p:nvPr/>
        </p:nvCxnSpPr>
        <p:spPr>
          <a:xfrm>
            <a:off x="4738750" y="5239350"/>
            <a:ext cx="31503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2"/>
          <p:cNvCxnSpPr/>
          <p:nvPr/>
        </p:nvCxnSpPr>
        <p:spPr>
          <a:xfrm>
            <a:off x="8405750" y="5235900"/>
            <a:ext cx="32025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2"/>
          <p:cNvCxnSpPr/>
          <p:nvPr/>
        </p:nvCxnSpPr>
        <p:spPr>
          <a:xfrm>
            <a:off x="4712650" y="5567200"/>
            <a:ext cx="32025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2"/>
          <p:cNvCxnSpPr/>
          <p:nvPr/>
        </p:nvCxnSpPr>
        <p:spPr>
          <a:xfrm>
            <a:off x="8405750" y="5567200"/>
            <a:ext cx="32025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22"/>
          <p:cNvCxnSpPr/>
          <p:nvPr/>
        </p:nvCxnSpPr>
        <p:spPr>
          <a:xfrm>
            <a:off x="4712650" y="5901950"/>
            <a:ext cx="32025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22"/>
          <p:cNvCxnSpPr/>
          <p:nvPr/>
        </p:nvCxnSpPr>
        <p:spPr>
          <a:xfrm>
            <a:off x="8405750" y="5898500"/>
            <a:ext cx="32025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" name="Google Shape;217;p22"/>
          <p:cNvSpPr txBox="1"/>
          <p:nvPr/>
        </p:nvSpPr>
        <p:spPr>
          <a:xfrm>
            <a:off x="572700" y="1519875"/>
            <a:ext cx="4140000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選択した論文の詳細とPDFを表示する画面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編集ボタンで論文の詳細の編集が可能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コピーボタンで論文を引用する際に必要な情報を取得</a:t>
            </a:r>
            <a:endParaRPr lang="en-US" altLang="ja" sz="1600" dirty="0"/>
          </a:p>
          <a:p>
            <a:pPr marL="457200" indent="-317500">
              <a:buSzPts val="1400"/>
              <a:buFont typeface="Arial"/>
              <a:buChar char="●"/>
            </a:pPr>
            <a:r>
              <a:rPr lang="ja-JP" altLang="en-US" sz="1600" dirty="0"/>
              <a:t>戻るボタンでメイン画面に遷移</a:t>
            </a:r>
            <a:endParaRPr lang="en-US" altLang="ja-JP" sz="1600" dirty="0"/>
          </a:p>
          <a:p>
            <a:pPr marL="457200" indent="-317500">
              <a:buSzPts val="1400"/>
              <a:buFont typeface="Arial"/>
              <a:buChar char="●"/>
            </a:pPr>
            <a:r>
              <a:rPr lang="ja-JP" altLang="en-US" sz="1600" dirty="0"/>
              <a:t>ログアウトボタンでログアウトが可能</a:t>
            </a:r>
          </a:p>
          <a:p>
            <a:pPr marL="457200" indent="-317500">
              <a:buSzPts val="1400"/>
              <a:buFont typeface="Arial"/>
              <a:buChar char="●"/>
            </a:pPr>
            <a:endParaRPr lang="ja-JP" altLang="en-US" sz="16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9E90E5C-A7A6-4400-ADD6-CFE8906A84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10</a:t>
            </a:fld>
            <a:endParaRPr lang="ja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Arial"/>
              <a:buNone/>
            </a:pPr>
            <a:r>
              <a:rPr lang="ja"/>
              <a:t>論文追加画面</a:t>
            </a:r>
            <a:endParaRPr/>
          </a:p>
        </p:txBody>
      </p:sp>
      <p:sp>
        <p:nvSpPr>
          <p:cNvPr id="224" name="Google Shape;224;p23"/>
          <p:cNvSpPr txBox="1"/>
          <p:nvPr/>
        </p:nvSpPr>
        <p:spPr>
          <a:xfrm>
            <a:off x="572700" y="1519875"/>
            <a:ext cx="50331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論文を追加するための画面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論文名</a:t>
            </a:r>
            <a:r>
              <a:rPr lang="ja-JP" altLang="en-US" sz="1600" dirty="0"/>
              <a:t>・</a:t>
            </a:r>
            <a:r>
              <a:rPr lang="ja" sz="1600" dirty="0"/>
              <a:t>著者</a:t>
            </a:r>
            <a:r>
              <a:rPr lang="ja-JP" altLang="en-US" sz="1600" dirty="0"/>
              <a:t>・</a:t>
            </a:r>
            <a:r>
              <a:rPr lang="ja" sz="1600" dirty="0"/>
              <a:t>雑誌名</a:t>
            </a:r>
            <a:r>
              <a:rPr lang="ja-JP" altLang="en-US" sz="1600" dirty="0"/>
              <a:t>・</a:t>
            </a:r>
            <a:r>
              <a:rPr lang="ja" sz="1600" dirty="0"/>
              <a:t>掲載年を入力</a:t>
            </a:r>
            <a:endParaRPr lang="en-US" altLang="ja"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-JP" altLang="en-US" sz="1600" dirty="0"/>
              <a:t>論文の</a:t>
            </a:r>
            <a:r>
              <a:rPr lang="en-US" altLang="ja-JP" sz="1600" dirty="0"/>
              <a:t>PDF</a:t>
            </a:r>
            <a:r>
              <a:rPr lang="ja-JP" altLang="en-US" sz="1600" dirty="0"/>
              <a:t>をドラッグ＆ドロップで選択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-JP" altLang="en-US" sz="1600" dirty="0"/>
              <a:t>追加</a:t>
            </a:r>
            <a:r>
              <a:rPr lang="ja" sz="1600" dirty="0"/>
              <a:t>ボタンをクリックし論文を保存</a:t>
            </a:r>
            <a:endParaRPr lang="en-US" altLang="ja" sz="1600" dirty="0"/>
          </a:p>
          <a:p>
            <a:pPr marL="457200" indent="-317500">
              <a:buSzPts val="1400"/>
              <a:buFont typeface="Arial"/>
              <a:buChar char="●"/>
            </a:pPr>
            <a:r>
              <a:rPr lang="ja-JP" altLang="en-US" sz="1600" dirty="0"/>
              <a:t>戻るボタンでメイン画面に遷移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ログアウトボタンでログアウトが可能</a:t>
            </a:r>
            <a:endParaRPr sz="1600" dirty="0"/>
          </a:p>
        </p:txBody>
      </p:sp>
      <p:sp>
        <p:nvSpPr>
          <p:cNvPr id="225" name="Google Shape;225;p23"/>
          <p:cNvSpPr txBox="1"/>
          <p:nvPr/>
        </p:nvSpPr>
        <p:spPr>
          <a:xfrm>
            <a:off x="10556675" y="1781800"/>
            <a:ext cx="738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ログアウト</a:t>
            </a:r>
            <a:endParaRPr sz="800"/>
          </a:p>
        </p:txBody>
      </p:sp>
      <p:sp>
        <p:nvSpPr>
          <p:cNvPr id="226" name="Google Shape;226;p23"/>
          <p:cNvSpPr/>
          <p:nvPr/>
        </p:nvSpPr>
        <p:spPr>
          <a:xfrm>
            <a:off x="11362825" y="1792600"/>
            <a:ext cx="286200" cy="286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5E86444-685C-4AE4-A3D3-B2C9F0CAA9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11</a:t>
            </a:fld>
            <a:endParaRPr lang="ja" altLang="en-US"/>
          </a:p>
        </p:txBody>
      </p:sp>
      <p:grpSp>
        <p:nvGrpSpPr>
          <p:cNvPr id="8" name="Google Shape;152;p19">
            <a:extLst>
              <a:ext uri="{FF2B5EF4-FFF2-40B4-BE49-F238E27FC236}">
                <a16:creationId xmlns:a16="http://schemas.microsoft.com/office/drawing/2014/main" id="{E53CE777-8A0C-48C4-AB0A-A8AE082ADEC3}"/>
              </a:ext>
            </a:extLst>
          </p:cNvPr>
          <p:cNvGrpSpPr/>
          <p:nvPr/>
        </p:nvGrpSpPr>
        <p:grpSpPr>
          <a:xfrm>
            <a:off x="5810668" y="1262924"/>
            <a:ext cx="6289353" cy="4702822"/>
            <a:chOff x="2170719" y="1436591"/>
            <a:chExt cx="6872858" cy="4912077"/>
          </a:xfrm>
        </p:grpSpPr>
        <p:grpSp>
          <p:nvGrpSpPr>
            <p:cNvPr id="9" name="Google Shape;153;p19">
              <a:extLst>
                <a:ext uri="{FF2B5EF4-FFF2-40B4-BE49-F238E27FC236}">
                  <a16:creationId xmlns:a16="http://schemas.microsoft.com/office/drawing/2014/main" id="{113AB91A-8509-42D5-A730-39FF66AF4554}"/>
                </a:ext>
              </a:extLst>
            </p:cNvPr>
            <p:cNvGrpSpPr/>
            <p:nvPr/>
          </p:nvGrpSpPr>
          <p:grpSpPr>
            <a:xfrm>
              <a:off x="2170719" y="1436591"/>
              <a:ext cx="6872858" cy="4912077"/>
              <a:chOff x="2161598" y="1470311"/>
              <a:chExt cx="8017800" cy="4878900"/>
            </a:xfrm>
          </p:grpSpPr>
          <p:sp>
            <p:nvSpPr>
              <p:cNvPr id="12" name="Google Shape;154;p19">
                <a:extLst>
                  <a:ext uri="{FF2B5EF4-FFF2-40B4-BE49-F238E27FC236}">
                    <a16:creationId xmlns:a16="http://schemas.microsoft.com/office/drawing/2014/main" id="{688580BD-13EC-4BC0-B7AF-6FDC0896141C}"/>
                  </a:ext>
                </a:extLst>
              </p:cNvPr>
              <p:cNvSpPr/>
              <p:nvPr/>
            </p:nvSpPr>
            <p:spPr>
              <a:xfrm>
                <a:off x="2161598" y="1470311"/>
                <a:ext cx="8017800" cy="48789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55;p19">
                <a:extLst>
                  <a:ext uri="{FF2B5EF4-FFF2-40B4-BE49-F238E27FC236}">
                    <a16:creationId xmlns:a16="http://schemas.microsoft.com/office/drawing/2014/main" id="{38EA4A0F-CBE5-46D0-8404-0AEF47BC6DF6}"/>
                  </a:ext>
                </a:extLst>
              </p:cNvPr>
              <p:cNvSpPr txBox="1"/>
              <p:nvPr/>
            </p:nvSpPr>
            <p:spPr>
              <a:xfrm>
                <a:off x="2715833" y="1934600"/>
                <a:ext cx="6748800" cy="6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altLang="en-US" sz="2400" dirty="0">
                    <a:solidFill>
                      <a:schemeClr val="dk1"/>
                    </a:solidFill>
                  </a:rPr>
                  <a:t>論文追加</a:t>
                </a:r>
                <a:endParaRPr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56;p19">
                <a:extLst>
                  <a:ext uri="{FF2B5EF4-FFF2-40B4-BE49-F238E27FC236}">
                    <a16:creationId xmlns:a16="http://schemas.microsoft.com/office/drawing/2014/main" id="{D1C27459-F060-4155-A276-B49FFC2906EA}"/>
                  </a:ext>
                </a:extLst>
              </p:cNvPr>
              <p:cNvSpPr/>
              <p:nvPr/>
            </p:nvSpPr>
            <p:spPr>
              <a:xfrm>
                <a:off x="3808986" y="2789123"/>
                <a:ext cx="5165792" cy="26915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58;p19">
                <a:extLst>
                  <a:ext uri="{FF2B5EF4-FFF2-40B4-BE49-F238E27FC236}">
                    <a16:creationId xmlns:a16="http://schemas.microsoft.com/office/drawing/2014/main" id="{3EF7087C-88CE-4EDC-814E-1A6C50FB904C}"/>
                  </a:ext>
                </a:extLst>
              </p:cNvPr>
              <p:cNvSpPr/>
              <p:nvPr/>
            </p:nvSpPr>
            <p:spPr>
              <a:xfrm>
                <a:off x="5531612" y="5676748"/>
                <a:ext cx="1231500" cy="488100"/>
              </a:xfrm>
              <a:prstGeom prst="rect">
                <a:avLst/>
              </a:prstGeom>
              <a:solidFill>
                <a:srgbClr val="00B05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altLang="en-US" sz="2400" dirty="0">
                    <a:solidFill>
                      <a:schemeClr val="dk1"/>
                    </a:solidFill>
                  </a:rPr>
                  <a:t>追加</a:t>
                </a:r>
                <a:endParaRPr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0" name="Google Shape;159;p19">
              <a:extLst>
                <a:ext uri="{FF2B5EF4-FFF2-40B4-BE49-F238E27FC236}">
                  <a16:creationId xmlns:a16="http://schemas.microsoft.com/office/drawing/2014/main" id="{B818FEB2-1BDD-48F8-A77E-821BE72691C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91523" y="2154427"/>
              <a:ext cx="805679" cy="3532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60;p19">
              <a:extLst>
                <a:ext uri="{FF2B5EF4-FFF2-40B4-BE49-F238E27FC236}">
                  <a16:creationId xmlns:a16="http://schemas.microsoft.com/office/drawing/2014/main" id="{19EBCC43-C9B4-4034-AB1D-15F4689E8DFA}"/>
                </a:ext>
              </a:extLst>
            </p:cNvPr>
            <p:cNvSpPr/>
            <p:nvPr/>
          </p:nvSpPr>
          <p:spPr>
            <a:xfrm>
              <a:off x="3882866" y="1918760"/>
              <a:ext cx="3408900" cy="5751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1614496-B863-449C-8CC7-91B95CF8C16A}"/>
              </a:ext>
            </a:extLst>
          </p:cNvPr>
          <p:cNvSpPr txBox="1"/>
          <p:nvPr/>
        </p:nvSpPr>
        <p:spPr>
          <a:xfrm>
            <a:off x="6124095" y="2499002"/>
            <a:ext cx="1046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論文名：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CABBD06-031F-4F73-9A83-D364B35A1567}"/>
              </a:ext>
            </a:extLst>
          </p:cNvPr>
          <p:cNvSpPr txBox="1"/>
          <p:nvPr/>
        </p:nvSpPr>
        <p:spPr>
          <a:xfrm>
            <a:off x="6124094" y="3306558"/>
            <a:ext cx="1046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</a:t>
            </a:r>
            <a:r>
              <a:rPr kumimoji="1" lang="ja-JP" altLang="en-US" dirty="0"/>
              <a:t>雑誌名：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7D646A3-7EB5-4E23-8C5C-43E25EB6B765}"/>
              </a:ext>
            </a:extLst>
          </p:cNvPr>
          <p:cNvSpPr txBox="1"/>
          <p:nvPr/>
        </p:nvSpPr>
        <p:spPr>
          <a:xfrm>
            <a:off x="6136101" y="2892770"/>
            <a:ext cx="1046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</a:t>
            </a:r>
            <a:r>
              <a:rPr kumimoji="1" lang="ja-JP" altLang="en-US" dirty="0"/>
              <a:t>著者名：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E53B8DB-53E6-449E-A240-9D2130C48DF5}"/>
              </a:ext>
            </a:extLst>
          </p:cNvPr>
          <p:cNvSpPr txBox="1"/>
          <p:nvPr/>
        </p:nvSpPr>
        <p:spPr>
          <a:xfrm>
            <a:off x="6135621" y="3701575"/>
            <a:ext cx="1046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</a:t>
            </a:r>
            <a:r>
              <a:rPr kumimoji="1" lang="ja-JP" altLang="en-US" dirty="0"/>
              <a:t>掲載年：</a:t>
            </a:r>
          </a:p>
        </p:txBody>
      </p:sp>
      <p:sp>
        <p:nvSpPr>
          <p:cNvPr id="22" name="Google Shape;156;p19">
            <a:extLst>
              <a:ext uri="{FF2B5EF4-FFF2-40B4-BE49-F238E27FC236}">
                <a16:creationId xmlns:a16="http://schemas.microsoft.com/office/drawing/2014/main" id="{EDC57EA0-2AF7-42D1-BD37-08B99E8F06E2}"/>
              </a:ext>
            </a:extLst>
          </p:cNvPr>
          <p:cNvSpPr/>
          <p:nvPr/>
        </p:nvSpPr>
        <p:spPr>
          <a:xfrm>
            <a:off x="7110869" y="2941110"/>
            <a:ext cx="4052170" cy="2594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56;p19">
            <a:extLst>
              <a:ext uri="{FF2B5EF4-FFF2-40B4-BE49-F238E27FC236}">
                <a16:creationId xmlns:a16="http://schemas.microsoft.com/office/drawing/2014/main" id="{976EA5B3-D5E4-4484-9482-F522094B8B38}"/>
              </a:ext>
            </a:extLst>
          </p:cNvPr>
          <p:cNvSpPr/>
          <p:nvPr/>
        </p:nvSpPr>
        <p:spPr>
          <a:xfrm>
            <a:off x="7110869" y="3339586"/>
            <a:ext cx="4052170" cy="2594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56;p19">
            <a:extLst>
              <a:ext uri="{FF2B5EF4-FFF2-40B4-BE49-F238E27FC236}">
                <a16:creationId xmlns:a16="http://schemas.microsoft.com/office/drawing/2014/main" id="{417F72AE-9035-4B78-89D5-7AE71CB35E5F}"/>
              </a:ext>
            </a:extLst>
          </p:cNvPr>
          <p:cNvSpPr/>
          <p:nvPr/>
        </p:nvSpPr>
        <p:spPr>
          <a:xfrm>
            <a:off x="7110869" y="3746134"/>
            <a:ext cx="4052170" cy="2594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01;p22">
            <a:extLst>
              <a:ext uri="{FF2B5EF4-FFF2-40B4-BE49-F238E27FC236}">
                <a16:creationId xmlns:a16="http://schemas.microsoft.com/office/drawing/2014/main" id="{E9C25168-C096-4CB9-9CF6-38D4C71F8940}"/>
              </a:ext>
            </a:extLst>
          </p:cNvPr>
          <p:cNvSpPr/>
          <p:nvPr/>
        </p:nvSpPr>
        <p:spPr>
          <a:xfrm>
            <a:off x="11554650" y="1521890"/>
            <a:ext cx="286200" cy="286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06;p22">
            <a:extLst>
              <a:ext uri="{FF2B5EF4-FFF2-40B4-BE49-F238E27FC236}">
                <a16:creationId xmlns:a16="http://schemas.microsoft.com/office/drawing/2014/main" id="{B4C32924-5FF2-4289-B477-7F3E44593603}"/>
              </a:ext>
            </a:extLst>
          </p:cNvPr>
          <p:cNvSpPr txBox="1"/>
          <p:nvPr/>
        </p:nvSpPr>
        <p:spPr>
          <a:xfrm>
            <a:off x="10816650" y="1521890"/>
            <a:ext cx="738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 dirty="0"/>
              <a:t>ログアウト</a:t>
            </a:r>
            <a:endParaRPr sz="8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5350425-03B8-4078-8E60-AA060535C0E1}"/>
              </a:ext>
            </a:extLst>
          </p:cNvPr>
          <p:cNvSpPr txBox="1"/>
          <p:nvPr/>
        </p:nvSpPr>
        <p:spPr>
          <a:xfrm>
            <a:off x="6135621" y="4188012"/>
            <a:ext cx="3000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PDF</a:t>
            </a:r>
            <a:r>
              <a:rPr kumimoji="1" lang="ja-JP" altLang="en-US" dirty="0"/>
              <a:t>をドラッグ＆ドロップ</a:t>
            </a:r>
          </a:p>
        </p:txBody>
      </p:sp>
      <p:sp>
        <p:nvSpPr>
          <p:cNvPr id="28" name="Google Shape;156;p19">
            <a:extLst>
              <a:ext uri="{FF2B5EF4-FFF2-40B4-BE49-F238E27FC236}">
                <a16:creationId xmlns:a16="http://schemas.microsoft.com/office/drawing/2014/main" id="{B7B1C372-3391-4D0E-86C6-226894BCF647}"/>
              </a:ext>
            </a:extLst>
          </p:cNvPr>
          <p:cNvSpPr/>
          <p:nvPr/>
        </p:nvSpPr>
        <p:spPr>
          <a:xfrm>
            <a:off x="6249029" y="4530601"/>
            <a:ext cx="4914009" cy="535073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94CEC75F-9151-4F02-A9C7-F8C86AF46F73}"/>
              </a:ext>
            </a:extLst>
          </p:cNvPr>
          <p:cNvSpPr/>
          <p:nvPr/>
        </p:nvSpPr>
        <p:spPr>
          <a:xfrm>
            <a:off x="8544563" y="4674449"/>
            <a:ext cx="294637" cy="225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 txBox="1">
            <a:spLocks noGrp="1"/>
          </p:cNvSpPr>
          <p:nvPr>
            <p:ph type="title"/>
          </p:nvPr>
        </p:nvSpPr>
        <p:spPr>
          <a:xfrm>
            <a:off x="783150" y="3541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"/>
              <a:t>開発手順（予定）</a:t>
            </a:r>
            <a:endParaRPr/>
          </a:p>
        </p:txBody>
      </p:sp>
      <p:sp>
        <p:nvSpPr>
          <p:cNvPr id="232" name="Google Shape;232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ja" sz="2400"/>
              <a:t>UIの大まかな設計</a:t>
            </a:r>
            <a:endParaRPr sz="2400"/>
          </a:p>
          <a:p>
            <a:pPr marL="685800" lvl="1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ja"/>
              <a:t>画面遷移ができる程度</a:t>
            </a:r>
            <a:endParaRPr/>
          </a:p>
          <a:p>
            <a:pPr marL="22860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ja" sz="2400"/>
              <a:t>メイン画面</a:t>
            </a:r>
            <a:endParaRPr sz="2400"/>
          </a:p>
          <a:p>
            <a:pPr marL="685800" lvl="1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ja"/>
              <a:t>論文用のデータベースの構築</a:t>
            </a:r>
            <a:endParaRPr/>
          </a:p>
          <a:p>
            <a:pPr marL="685800" lvl="1" indent="-2413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ja"/>
              <a:t>論文の追加と削除</a:t>
            </a:r>
            <a:endParaRPr/>
          </a:p>
          <a:p>
            <a:pPr marL="22860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ja" sz="2400"/>
              <a:t>ユーザー登録システム</a:t>
            </a:r>
            <a:endParaRPr sz="2400"/>
          </a:p>
          <a:p>
            <a:pPr marL="228600" lvl="0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ja" sz="2400"/>
              <a:t>随時追加機能があれば</a:t>
            </a:r>
            <a:endParaRPr sz="240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8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20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B1D17B4-06FC-4C75-9A96-2E5A033D8C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12</a:t>
            </a:fld>
            <a:endParaRPr lang="ja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/>
          <p:nvPr/>
        </p:nvSpPr>
        <p:spPr>
          <a:xfrm>
            <a:off x="2147633" y="1784167"/>
            <a:ext cx="8788800" cy="4945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Arial"/>
              <a:buNone/>
            </a:pPr>
            <a:r>
              <a:rPr lang="ja"/>
              <a:t>メイン画面</a:t>
            </a:r>
            <a:endParaRPr/>
          </a:p>
        </p:txBody>
      </p:sp>
      <p:sp>
        <p:nvSpPr>
          <p:cNvPr id="239" name="Google Shape;239;p25"/>
          <p:cNvSpPr txBox="1"/>
          <p:nvPr/>
        </p:nvSpPr>
        <p:spPr>
          <a:xfrm>
            <a:off x="2456000" y="1927400"/>
            <a:ext cx="6344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5"/>
          <p:cNvSpPr txBox="1"/>
          <p:nvPr/>
        </p:nvSpPr>
        <p:spPr>
          <a:xfrm>
            <a:off x="2467033" y="2125600"/>
            <a:ext cx="6344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2202700" y="1839267"/>
            <a:ext cx="6344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一覧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2467033" y="2352600"/>
            <a:ext cx="6344000" cy="2297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[論文名]</a:t>
            </a:r>
            <a:endParaRPr sz="13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・特徴量軌跡の.....　　　　　</a:t>
            </a:r>
            <a:endParaRPr sz="13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33">
                <a:solidFill>
                  <a:schemeClr val="dk1"/>
                </a:solidFill>
                <a:highlight>
                  <a:srgbClr val="EA9999"/>
                </a:highlight>
                <a:latin typeface="Arial"/>
                <a:ea typeface="Arial"/>
                <a:cs typeface="Arial"/>
                <a:sym typeface="Arial"/>
              </a:rPr>
              <a:t>・Learning to .......</a:t>
            </a:r>
            <a:endParaRPr sz="1333">
              <a:solidFill>
                <a:schemeClr val="dk1"/>
              </a:solidFill>
              <a:highlight>
                <a:srgbClr val="EA999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・......　　　　　</a:t>
            </a:r>
            <a:endParaRPr sz="13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・...　　　　　</a:t>
            </a:r>
            <a:endParaRPr sz="13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　　　　　　</a:t>
            </a:r>
            <a:endParaRPr sz="13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　　　　　　</a:t>
            </a:r>
            <a:endParaRPr sz="13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　　　　　</a:t>
            </a:r>
            <a:endParaRPr sz="13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　　　　　　</a:t>
            </a:r>
            <a:endParaRPr sz="13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5"/>
          <p:cNvSpPr/>
          <p:nvPr/>
        </p:nvSpPr>
        <p:spPr>
          <a:xfrm>
            <a:off x="4174100" y="2035800"/>
            <a:ext cx="782000" cy="31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＋追加</a:t>
            </a:r>
            <a:endParaRPr sz="10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8268833" y="1198400"/>
            <a:ext cx="889200" cy="381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メイン</a:t>
            </a: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9158033" y="1198400"/>
            <a:ext cx="889200" cy="38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論文１</a:t>
            </a: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5"/>
          <p:cNvSpPr/>
          <p:nvPr/>
        </p:nvSpPr>
        <p:spPr>
          <a:xfrm>
            <a:off x="10047233" y="1198400"/>
            <a:ext cx="889200" cy="38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論文２</a:t>
            </a: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5"/>
          <p:cNvSpPr/>
          <p:nvPr/>
        </p:nvSpPr>
        <p:spPr>
          <a:xfrm>
            <a:off x="6096000" y="1947667"/>
            <a:ext cx="4622800" cy="31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  <a:endParaRPr sz="10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5"/>
          <p:cNvSpPr/>
          <p:nvPr/>
        </p:nvSpPr>
        <p:spPr>
          <a:xfrm>
            <a:off x="2561167" y="2337200"/>
            <a:ext cx="782000" cy="31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[論文名]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p25"/>
          <p:cNvCxnSpPr>
            <a:stCxn id="248" idx="1"/>
            <a:endCxn id="248" idx="1"/>
          </p:cNvCxnSpPr>
          <p:nvPr/>
        </p:nvCxnSpPr>
        <p:spPr>
          <a:xfrm>
            <a:off x="2561167" y="24956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0" name="Google Shape;250;p25"/>
          <p:cNvSpPr/>
          <p:nvPr/>
        </p:nvSpPr>
        <p:spPr>
          <a:xfrm>
            <a:off x="1276900" y="2337200"/>
            <a:ext cx="782000" cy="31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雑誌名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5"/>
          <p:cNvSpPr/>
          <p:nvPr/>
        </p:nvSpPr>
        <p:spPr>
          <a:xfrm>
            <a:off x="1276900" y="2654000"/>
            <a:ext cx="782000" cy="31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年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5"/>
          <p:cNvSpPr/>
          <p:nvPr/>
        </p:nvSpPr>
        <p:spPr>
          <a:xfrm>
            <a:off x="1276900" y="2970800"/>
            <a:ext cx="782000" cy="31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著者名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25"/>
          <p:cNvCxnSpPr>
            <a:stCxn id="248" idx="1"/>
            <a:endCxn id="250" idx="3"/>
          </p:cNvCxnSpPr>
          <p:nvPr/>
        </p:nvCxnSpPr>
        <p:spPr>
          <a:xfrm rot="10800000">
            <a:off x="2058967" y="2495600"/>
            <a:ext cx="50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4" name="Google Shape;254;p25"/>
          <p:cNvCxnSpPr>
            <a:stCxn id="248" idx="1"/>
            <a:endCxn id="251" idx="3"/>
          </p:cNvCxnSpPr>
          <p:nvPr/>
        </p:nvCxnSpPr>
        <p:spPr>
          <a:xfrm flipH="1">
            <a:off x="2058967" y="2495600"/>
            <a:ext cx="502200" cy="3168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5" name="Google Shape;255;p25"/>
          <p:cNvCxnSpPr>
            <a:stCxn id="248" idx="1"/>
            <a:endCxn id="252" idx="3"/>
          </p:cNvCxnSpPr>
          <p:nvPr/>
        </p:nvCxnSpPr>
        <p:spPr>
          <a:xfrm flipH="1">
            <a:off x="2058967" y="2495600"/>
            <a:ext cx="502200" cy="6336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6" name="Google Shape;256;p25"/>
          <p:cNvSpPr txBox="1"/>
          <p:nvPr/>
        </p:nvSpPr>
        <p:spPr>
          <a:xfrm>
            <a:off x="8546700" y="213367"/>
            <a:ext cx="9801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CBE8B00-AC5E-4D53-8100-BC12DB0227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13</a:t>
            </a:fld>
            <a:endParaRPr lang="ja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" dirty="0"/>
              <a:t>Web上で動作</a:t>
            </a:r>
            <a:endParaRPr lang="en-US" altLang="ja" dirty="0"/>
          </a:p>
          <a:p>
            <a:pPr marL="228600" lvl="0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" dirty="0"/>
              <a:t>基本機能</a:t>
            </a:r>
            <a:endParaRPr dirty="0"/>
          </a:p>
          <a:p>
            <a:pPr marL="685800" lvl="1" indent="-266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ja" dirty="0"/>
              <a:t>ユーザー機能</a:t>
            </a:r>
            <a:endParaRPr dirty="0"/>
          </a:p>
          <a:p>
            <a:pPr marL="1143000" lvl="2" indent="-241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" sz="1800" dirty="0"/>
              <a:t>認証、個々の論文管理</a:t>
            </a:r>
            <a:endParaRPr sz="1800" dirty="0"/>
          </a:p>
          <a:p>
            <a:pPr marL="685800" lvl="1" indent="-203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" dirty="0"/>
              <a:t>論文の一覧・詳細表示</a:t>
            </a:r>
            <a:endParaRPr dirty="0"/>
          </a:p>
          <a:p>
            <a:pPr marL="1143000" lvl="2" indent="-203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ja" sz="1800" dirty="0"/>
              <a:t>論文名・著者・雑誌名・掲載年</a:t>
            </a:r>
            <a:endParaRPr sz="1800" dirty="0"/>
          </a:p>
          <a:p>
            <a:pPr marL="1143000" lvl="2" indent="-203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ja" sz="1800" dirty="0"/>
              <a:t>PDF</a:t>
            </a:r>
            <a:endParaRPr sz="1800" dirty="0"/>
          </a:p>
          <a:p>
            <a:pPr marL="685800" lvl="1" indent="-203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" dirty="0"/>
              <a:t>論文の追加・削除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8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2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E1BAF7-30D1-4EBE-9FCB-008747A3B9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2</a:t>
            </a:fld>
            <a:endParaRPr lang="ja" altLang="en-US"/>
          </a:p>
        </p:txBody>
      </p:sp>
      <p:sp>
        <p:nvSpPr>
          <p:cNvPr id="7" name="Google Shape;104;p16">
            <a:extLst>
              <a:ext uri="{FF2B5EF4-FFF2-40B4-BE49-F238E27FC236}">
                <a16:creationId xmlns:a16="http://schemas.microsoft.com/office/drawing/2014/main" id="{B5A620DC-25D5-4C15-A862-9C512C7BA4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62383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Arial"/>
              <a:buNone/>
            </a:pPr>
            <a:r>
              <a:rPr lang="ja-JP" altLang="en-US" dirty="0"/>
              <a:t>提案システム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15600" y="62383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Arial"/>
              <a:buNone/>
            </a:pPr>
            <a:r>
              <a:rPr lang="ja" dirty="0"/>
              <a:t>遷移図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Arial"/>
              <a:buNone/>
            </a:pPr>
            <a:endParaRPr dirty="0"/>
          </a:p>
        </p:txBody>
      </p:sp>
      <p:sp>
        <p:nvSpPr>
          <p:cNvPr id="105" name="Google Shape;105;p16"/>
          <p:cNvSpPr/>
          <p:nvPr/>
        </p:nvSpPr>
        <p:spPr>
          <a:xfrm>
            <a:off x="3995067" y="2632467"/>
            <a:ext cx="2072800" cy="67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ログイン画面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3995067" y="1387433"/>
            <a:ext cx="2072800" cy="67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新規登録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3995067" y="4017567"/>
            <a:ext cx="2072800" cy="67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メイン画面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7534350" y="1387225"/>
            <a:ext cx="1965600" cy="67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パスワード</a:t>
            </a:r>
            <a:r>
              <a:rPr lang="en-US" altLang="ja-JP" sz="2400" dirty="0">
                <a:solidFill>
                  <a:schemeClr val="dk1"/>
                </a:solidFill>
              </a:rPr>
              <a:t>URL</a:t>
            </a:r>
            <a:r>
              <a:rPr lang="ja-JP" alt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送信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415600" y="2632467"/>
            <a:ext cx="2072800" cy="67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TOPページ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16"/>
          <p:cNvCxnSpPr>
            <a:endCxn id="108" idx="1"/>
          </p:cNvCxnSpPr>
          <p:nvPr/>
        </p:nvCxnSpPr>
        <p:spPr>
          <a:xfrm rot="10800000" flipH="1">
            <a:off x="6055950" y="1722475"/>
            <a:ext cx="1478400" cy="118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16"/>
          <p:cNvCxnSpPr>
            <a:stCxn id="106" idx="2"/>
            <a:endCxn id="105" idx="0"/>
          </p:cNvCxnSpPr>
          <p:nvPr/>
        </p:nvCxnSpPr>
        <p:spPr>
          <a:xfrm>
            <a:off x="5031467" y="2057833"/>
            <a:ext cx="0" cy="57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12;p16"/>
          <p:cNvCxnSpPr>
            <a:stCxn id="105" idx="2"/>
            <a:endCxn id="107" idx="0"/>
          </p:cNvCxnSpPr>
          <p:nvPr/>
        </p:nvCxnSpPr>
        <p:spPr>
          <a:xfrm>
            <a:off x="5031467" y="3302867"/>
            <a:ext cx="0" cy="71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" name="Google Shape;113;p16"/>
          <p:cNvCxnSpPr>
            <a:stCxn id="109" idx="3"/>
            <a:endCxn id="105" idx="1"/>
          </p:cNvCxnSpPr>
          <p:nvPr/>
        </p:nvCxnSpPr>
        <p:spPr>
          <a:xfrm>
            <a:off x="2488400" y="2967667"/>
            <a:ext cx="150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114;p16"/>
          <p:cNvCxnSpPr>
            <a:stCxn id="109" idx="3"/>
            <a:endCxn id="106" idx="1"/>
          </p:cNvCxnSpPr>
          <p:nvPr/>
        </p:nvCxnSpPr>
        <p:spPr>
          <a:xfrm rot="10800000" flipH="1">
            <a:off x="2488400" y="1722667"/>
            <a:ext cx="1506600" cy="12450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115;p16"/>
          <p:cNvSpPr/>
          <p:nvPr/>
        </p:nvSpPr>
        <p:spPr>
          <a:xfrm>
            <a:off x="7574533" y="4017567"/>
            <a:ext cx="2072800" cy="67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論文追加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16"/>
          <p:cNvCxnSpPr>
            <a:stCxn id="107" idx="3"/>
            <a:endCxn id="115" idx="1"/>
          </p:cNvCxnSpPr>
          <p:nvPr/>
        </p:nvCxnSpPr>
        <p:spPr>
          <a:xfrm>
            <a:off x="6067867" y="4352767"/>
            <a:ext cx="150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16"/>
          <p:cNvSpPr/>
          <p:nvPr/>
        </p:nvSpPr>
        <p:spPr>
          <a:xfrm>
            <a:off x="7574533" y="4967933"/>
            <a:ext cx="2072800" cy="67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論文詳細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16"/>
          <p:cNvCxnSpPr>
            <a:stCxn id="107" idx="3"/>
            <a:endCxn id="117" idx="1"/>
          </p:cNvCxnSpPr>
          <p:nvPr/>
        </p:nvCxnSpPr>
        <p:spPr>
          <a:xfrm>
            <a:off x="6067867" y="4352767"/>
            <a:ext cx="1506600" cy="9504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16"/>
          <p:cNvSpPr/>
          <p:nvPr/>
        </p:nvSpPr>
        <p:spPr>
          <a:xfrm rot="5400000">
            <a:off x="3831649" y="2906650"/>
            <a:ext cx="204802" cy="122034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/>
          <p:nvPr/>
        </p:nvSpPr>
        <p:spPr>
          <a:xfrm rot="5400000">
            <a:off x="3831649" y="1661451"/>
            <a:ext cx="204802" cy="122034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/>
          <p:nvPr/>
        </p:nvSpPr>
        <p:spPr>
          <a:xfrm rot="3011666">
            <a:off x="7369048" y="1661812"/>
            <a:ext cx="290541" cy="121648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/>
          <p:nvPr/>
        </p:nvSpPr>
        <p:spPr>
          <a:xfrm rot="10800000">
            <a:off x="4929066" y="2510433"/>
            <a:ext cx="204802" cy="122034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/>
          <p:nvPr/>
        </p:nvSpPr>
        <p:spPr>
          <a:xfrm rot="10800000">
            <a:off x="4929066" y="3877501"/>
            <a:ext cx="204802" cy="122034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/>
          <p:nvPr/>
        </p:nvSpPr>
        <p:spPr>
          <a:xfrm rot="5400000">
            <a:off x="7411811" y="4291749"/>
            <a:ext cx="204802" cy="122034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 rot="5400000">
            <a:off x="7412999" y="5239249"/>
            <a:ext cx="204802" cy="122034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7534350" y="2648875"/>
            <a:ext cx="1965600" cy="67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パスワード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1"/>
                </a:solidFill>
              </a:rPr>
              <a:t>新規発行</a:t>
            </a:r>
            <a:endParaRPr sz="2400">
              <a:solidFill>
                <a:schemeClr val="dk1"/>
              </a:solidFill>
            </a:endParaRPr>
          </a:p>
        </p:txBody>
      </p:sp>
      <p:cxnSp>
        <p:nvCxnSpPr>
          <p:cNvPr id="127" name="Google Shape;127;p16"/>
          <p:cNvCxnSpPr>
            <a:stCxn id="126" idx="0"/>
            <a:endCxn id="108" idx="2"/>
          </p:cNvCxnSpPr>
          <p:nvPr/>
        </p:nvCxnSpPr>
        <p:spPr>
          <a:xfrm rot="10800000">
            <a:off x="8517150" y="2057875"/>
            <a:ext cx="0" cy="59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" name="Google Shape;128;p16"/>
          <p:cNvCxnSpPr>
            <a:stCxn id="105" idx="3"/>
            <a:endCxn id="126" idx="1"/>
          </p:cNvCxnSpPr>
          <p:nvPr/>
        </p:nvCxnSpPr>
        <p:spPr>
          <a:xfrm>
            <a:off x="6067867" y="2967667"/>
            <a:ext cx="1466400" cy="1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9" name="Google Shape;129;p16"/>
          <p:cNvSpPr/>
          <p:nvPr/>
        </p:nvSpPr>
        <p:spPr>
          <a:xfrm rot="10789919">
            <a:off x="8414838" y="2510553"/>
            <a:ext cx="204601" cy="1218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6"/>
          <p:cNvSpPr/>
          <p:nvPr/>
        </p:nvSpPr>
        <p:spPr>
          <a:xfrm rot="-5405048">
            <a:off x="6033225" y="2906847"/>
            <a:ext cx="204300" cy="1218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74F91D1-59F9-471A-A20E-0B86645932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3</a:t>
            </a:fld>
            <a:endParaRPr lang="ja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D8A8673-9932-4191-9E1A-C1622E4502D2}"/>
              </a:ext>
            </a:extLst>
          </p:cNvPr>
          <p:cNvSpPr/>
          <p:nvPr/>
        </p:nvSpPr>
        <p:spPr>
          <a:xfrm>
            <a:off x="3451860" y="914401"/>
            <a:ext cx="6606540" cy="26831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066D866-E401-44F1-BFE4-6197AF8D0241}"/>
              </a:ext>
            </a:extLst>
          </p:cNvPr>
          <p:cNvSpPr txBox="1"/>
          <p:nvPr/>
        </p:nvSpPr>
        <p:spPr>
          <a:xfrm>
            <a:off x="6043271" y="906984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>
                <a:solidFill>
                  <a:srgbClr val="0070C0"/>
                </a:solidFill>
              </a:rPr>
              <a:t>ユーザー機能</a:t>
            </a: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4F19695C-CA76-4B18-B6A0-E79AFB81ACCE}"/>
              </a:ext>
            </a:extLst>
          </p:cNvPr>
          <p:cNvSpPr/>
          <p:nvPr/>
        </p:nvSpPr>
        <p:spPr>
          <a:xfrm>
            <a:off x="3398520" y="3791673"/>
            <a:ext cx="6606540" cy="26831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127BAD6-5EA8-4116-8AD5-5CCC7DF99C72}"/>
              </a:ext>
            </a:extLst>
          </p:cNvPr>
          <p:cNvSpPr txBox="1"/>
          <p:nvPr/>
        </p:nvSpPr>
        <p:spPr>
          <a:xfrm>
            <a:off x="4950357" y="6123506"/>
            <a:ext cx="429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>
                <a:solidFill>
                  <a:srgbClr val="C00000"/>
                </a:solidFill>
              </a:rPr>
              <a:t>論文の一覧・詳細表示・追加・削除</a:t>
            </a:r>
          </a:p>
        </p:txBody>
      </p:sp>
      <p:sp>
        <p:nvSpPr>
          <p:cNvPr id="37" name="Google Shape;151;p19">
            <a:extLst>
              <a:ext uri="{FF2B5EF4-FFF2-40B4-BE49-F238E27FC236}">
                <a16:creationId xmlns:a16="http://schemas.microsoft.com/office/drawing/2014/main" id="{6E7F3039-6968-4ACA-8C0C-18633B587E57}"/>
              </a:ext>
            </a:extLst>
          </p:cNvPr>
          <p:cNvSpPr txBox="1"/>
          <p:nvPr/>
        </p:nvSpPr>
        <p:spPr>
          <a:xfrm>
            <a:off x="8476779" y="2162163"/>
            <a:ext cx="234110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solidFill>
                  <a:schemeClr val="dk1"/>
                </a:solidFill>
              </a:rPr>
              <a:t>送られてくる</a:t>
            </a:r>
            <a:r>
              <a:rPr lang="ja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URLより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Arial"/>
              <a:buNone/>
            </a:pPr>
            <a:r>
              <a:rPr lang="ja"/>
              <a:t>TOPページ（ログイン・新規登録画面）</a:t>
            </a:r>
            <a:endParaRPr/>
          </a:p>
        </p:txBody>
      </p:sp>
      <p:pic>
        <p:nvPicPr>
          <p:cNvPr id="136" name="Google Shape;13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08426" y="1606648"/>
            <a:ext cx="6313551" cy="47041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/>
        </p:nvSpPr>
        <p:spPr>
          <a:xfrm>
            <a:off x="572700" y="1519875"/>
            <a:ext cx="50331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最初に表示される画面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ユーザー登録済みの場合はログイン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ユーザー登録していない場合は新規登録が必要</a:t>
            </a:r>
            <a:endParaRPr sz="16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D9B22C3-1A8C-4748-A2BA-85A5A8F87F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4</a:t>
            </a:fld>
            <a:endParaRPr lang="ja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ja"/>
              <a:t>ログイン画面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Arial"/>
              <a:buNone/>
            </a:pPr>
            <a:endParaRPr/>
          </a:p>
        </p:txBody>
      </p:sp>
      <p:pic>
        <p:nvPicPr>
          <p:cNvPr id="143" name="Google Shape;14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7026" y="1784201"/>
            <a:ext cx="6387025" cy="47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/>
          <p:nvPr/>
        </p:nvSpPr>
        <p:spPr>
          <a:xfrm>
            <a:off x="8111138" y="5610333"/>
            <a:ext cx="1618800" cy="6543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ログイン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572700" y="1519875"/>
            <a:ext cx="50331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ログインの際に登録したメールアドレスとパスワードを入力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メールアドレスまたはパスワードが一致しない場合、正しく入力されるまでログインできない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パスワードを忘れた場合は「パスワードを忘れた方へ」を押すとパスワード再登録画面へ遷移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戻るボタンを押すとTOPページに遷移</a:t>
            </a:r>
            <a:endParaRPr sz="16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B298EAA-0C7E-4C04-8CF8-ECB7E4F4A4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5</a:t>
            </a:fld>
            <a:endParaRPr lang="ja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149967" y="218101"/>
            <a:ext cx="326435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パスワード忘れ</a:t>
            </a:r>
            <a:r>
              <a:rPr lang="en-US" altLang="ja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altLang="ja-JP" sz="2400" dirty="0">
                <a:solidFill>
                  <a:schemeClr val="dk1"/>
                </a:solidFill>
              </a:rPr>
              <a:t>URL</a:t>
            </a:r>
            <a:r>
              <a:rPr lang="ja-JP" alt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送信</a:t>
            </a:r>
            <a:r>
              <a:rPr lang="ja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Google Shape;152;p19"/>
          <p:cNvGrpSpPr/>
          <p:nvPr/>
        </p:nvGrpSpPr>
        <p:grpSpPr>
          <a:xfrm>
            <a:off x="5738858" y="1777201"/>
            <a:ext cx="6289353" cy="4702822"/>
            <a:chOff x="2224831" y="1541941"/>
            <a:chExt cx="6872858" cy="4912077"/>
          </a:xfrm>
        </p:grpSpPr>
        <p:grpSp>
          <p:nvGrpSpPr>
            <p:cNvPr id="153" name="Google Shape;153;p19"/>
            <p:cNvGrpSpPr/>
            <p:nvPr/>
          </p:nvGrpSpPr>
          <p:grpSpPr>
            <a:xfrm>
              <a:off x="2224831" y="1541941"/>
              <a:ext cx="6872858" cy="4912077"/>
              <a:chOff x="2224725" y="1574950"/>
              <a:chExt cx="8017800" cy="4878900"/>
            </a:xfrm>
          </p:grpSpPr>
          <p:sp>
            <p:nvSpPr>
              <p:cNvPr id="154" name="Google Shape;154;p19"/>
              <p:cNvSpPr/>
              <p:nvPr/>
            </p:nvSpPr>
            <p:spPr>
              <a:xfrm>
                <a:off x="2224725" y="1574950"/>
                <a:ext cx="8017800" cy="48789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9"/>
              <p:cNvSpPr txBox="1"/>
              <p:nvPr/>
            </p:nvSpPr>
            <p:spPr>
              <a:xfrm>
                <a:off x="2715833" y="1934600"/>
                <a:ext cx="6748800" cy="6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パスワードを</a:t>
                </a:r>
                <a:r>
                  <a:rPr lang="ja-JP" altLang="en-US" sz="2400" dirty="0">
                    <a:solidFill>
                      <a:schemeClr val="dk1"/>
                    </a:solidFill>
                  </a:rPr>
                  <a:t>再登録</a:t>
                </a:r>
                <a:endParaRPr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9"/>
              <p:cNvSpPr/>
              <p:nvPr/>
            </p:nvSpPr>
            <p:spPr>
              <a:xfrm>
                <a:off x="2612025" y="3195426"/>
                <a:ext cx="7243200" cy="6675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altLang="en-US" sz="2400" dirty="0">
                    <a:solidFill>
                      <a:schemeClr val="dk1"/>
                    </a:solidFill>
                  </a:rPr>
                  <a:t>メールアドレスを入力</a:t>
                </a:r>
                <a:endParaRPr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9"/>
              <p:cNvSpPr/>
              <p:nvPr/>
            </p:nvSpPr>
            <p:spPr>
              <a:xfrm>
                <a:off x="5780924" y="4810409"/>
                <a:ext cx="1231500" cy="4881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altLang="en-US" sz="2400" dirty="0">
                    <a:solidFill>
                      <a:schemeClr val="dk1"/>
                    </a:solidFill>
                  </a:rPr>
                  <a:t>送信</a:t>
                </a:r>
                <a:endParaRPr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59" name="Google Shape;159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38925" y="1716325"/>
              <a:ext cx="962025" cy="466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19"/>
            <p:cNvSpPr/>
            <p:nvPr/>
          </p:nvSpPr>
          <p:spPr>
            <a:xfrm>
              <a:off x="3882866" y="1918760"/>
              <a:ext cx="3408900" cy="5751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19"/>
          <p:cNvSpPr txBox="1"/>
          <p:nvPr/>
        </p:nvSpPr>
        <p:spPr>
          <a:xfrm>
            <a:off x="572700" y="1519875"/>
            <a:ext cx="5166158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パスワード</a:t>
            </a:r>
            <a:r>
              <a:rPr lang="ja-JP" altLang="en-US" sz="1600" dirty="0"/>
              <a:t>を忘れたときに遷移</a:t>
            </a:r>
            <a:endParaRPr lang="en-US" altLang="ja-JP"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-JP" altLang="en-US" sz="1600" dirty="0"/>
              <a:t>登録していたメールアドレス宛にパスワード変更</a:t>
            </a:r>
            <a:r>
              <a:rPr lang="en-US" altLang="ja-JP" sz="1600" dirty="0"/>
              <a:t>URL</a:t>
            </a:r>
            <a:r>
              <a:rPr lang="ja-JP" altLang="en-US" sz="1600" dirty="0"/>
              <a:t>を送信</a:t>
            </a:r>
            <a:endParaRPr lang="en-US" altLang="ja-JP"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-JP" altLang="en-US" sz="1600" dirty="0"/>
              <a:t>メール送信が完了すると「送信しました」と表示</a:t>
            </a:r>
            <a:endParaRPr lang="en-US" altLang="ja"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戻るボタンでログイン画面に遷移</a:t>
            </a:r>
            <a:endParaRPr sz="16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509D33E-C11D-4872-BE65-5B38E2797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6</a:t>
            </a:fld>
            <a:endParaRPr lang="ja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149967" y="218101"/>
            <a:ext cx="326435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パスワード忘れ2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(パスワード</a:t>
            </a:r>
            <a:r>
              <a:rPr lang="ja-JP" altLang="en-US" sz="2400" dirty="0">
                <a:solidFill>
                  <a:schemeClr val="dk1"/>
                </a:solidFill>
              </a:rPr>
              <a:t>再登録</a:t>
            </a:r>
            <a:r>
              <a:rPr lang="ja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8698575" y="402725"/>
            <a:ext cx="3623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メールアドレスURLより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Google Shape;152;p19"/>
          <p:cNvGrpSpPr/>
          <p:nvPr/>
        </p:nvGrpSpPr>
        <p:grpSpPr>
          <a:xfrm>
            <a:off x="5738858" y="1752453"/>
            <a:ext cx="6289353" cy="4702822"/>
            <a:chOff x="2224831" y="1541941"/>
            <a:chExt cx="6872858" cy="4912077"/>
          </a:xfrm>
        </p:grpSpPr>
        <p:grpSp>
          <p:nvGrpSpPr>
            <p:cNvPr id="153" name="Google Shape;153;p19"/>
            <p:cNvGrpSpPr/>
            <p:nvPr/>
          </p:nvGrpSpPr>
          <p:grpSpPr>
            <a:xfrm>
              <a:off x="2224831" y="1541941"/>
              <a:ext cx="6872858" cy="4912077"/>
              <a:chOff x="2224725" y="1574950"/>
              <a:chExt cx="8017800" cy="4878900"/>
            </a:xfrm>
          </p:grpSpPr>
          <p:sp>
            <p:nvSpPr>
              <p:cNvPr id="154" name="Google Shape;154;p19"/>
              <p:cNvSpPr/>
              <p:nvPr/>
            </p:nvSpPr>
            <p:spPr>
              <a:xfrm>
                <a:off x="2224725" y="1574950"/>
                <a:ext cx="8017800" cy="48789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9"/>
              <p:cNvSpPr txBox="1"/>
              <p:nvPr/>
            </p:nvSpPr>
            <p:spPr>
              <a:xfrm>
                <a:off x="2715833" y="1934600"/>
                <a:ext cx="6748800" cy="6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パスワードを</a:t>
                </a:r>
                <a:r>
                  <a:rPr lang="ja-JP" altLang="en-US" sz="2400" dirty="0">
                    <a:solidFill>
                      <a:schemeClr val="dk1"/>
                    </a:solidFill>
                  </a:rPr>
                  <a:t>再登録</a:t>
                </a:r>
                <a:endParaRPr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9"/>
              <p:cNvSpPr/>
              <p:nvPr/>
            </p:nvSpPr>
            <p:spPr>
              <a:xfrm>
                <a:off x="2557533" y="2803867"/>
                <a:ext cx="7243200" cy="6675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新規パスワード入力</a:t>
                </a:r>
                <a:endParaRPr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9"/>
              <p:cNvSpPr/>
              <p:nvPr/>
            </p:nvSpPr>
            <p:spPr>
              <a:xfrm>
                <a:off x="2557533" y="3807133"/>
                <a:ext cx="7243200" cy="6675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新規パスワード再入力</a:t>
                </a:r>
                <a:endParaRPr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9"/>
              <p:cNvSpPr/>
              <p:nvPr/>
            </p:nvSpPr>
            <p:spPr>
              <a:xfrm>
                <a:off x="5780924" y="4810409"/>
                <a:ext cx="1231500" cy="4881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登録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59" name="Google Shape;159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38925" y="1716325"/>
              <a:ext cx="962025" cy="466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19"/>
            <p:cNvSpPr/>
            <p:nvPr/>
          </p:nvSpPr>
          <p:spPr>
            <a:xfrm>
              <a:off x="3882866" y="1918760"/>
              <a:ext cx="3408900" cy="5751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19"/>
          <p:cNvSpPr txBox="1"/>
          <p:nvPr/>
        </p:nvSpPr>
        <p:spPr>
          <a:xfrm>
            <a:off x="572700" y="1519875"/>
            <a:ext cx="50331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パスワード忘れ１で入力したメールアドレスのURLをから遷移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新規パスワードを入力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新規パスワードを再入力（確認用）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登録ボタン</a:t>
            </a:r>
            <a:r>
              <a:rPr lang="ja-JP" altLang="en-US" sz="1600" dirty="0"/>
              <a:t>を押すと</a:t>
            </a:r>
            <a:r>
              <a:rPr lang="ja" sz="1600" dirty="0"/>
              <a:t>新規パスワード</a:t>
            </a:r>
            <a:r>
              <a:rPr lang="ja-JP" altLang="en-US" sz="1600" dirty="0"/>
              <a:t>で再</a:t>
            </a:r>
            <a:r>
              <a:rPr lang="ja" sz="1600" dirty="0"/>
              <a:t>登録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戻るボタンでログイン画面に遷移</a:t>
            </a:r>
            <a:endParaRPr sz="16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509D33E-C11D-4872-BE65-5B38E2797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7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1928101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ja"/>
              <a:t>新規登録画面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Arial"/>
              <a:buNone/>
            </a:pPr>
            <a:endParaRPr/>
          </a:p>
        </p:txBody>
      </p:sp>
      <p:pic>
        <p:nvPicPr>
          <p:cNvPr id="167" name="Google Shape;16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5800" y="1356967"/>
            <a:ext cx="6499774" cy="48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 txBox="1"/>
          <p:nvPr/>
        </p:nvSpPr>
        <p:spPr>
          <a:xfrm>
            <a:off x="572700" y="1519875"/>
            <a:ext cx="50331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メールアドレスとパスワードを入力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登録ボタンを</a:t>
            </a:r>
            <a:r>
              <a:rPr lang="ja-JP" altLang="en-US" sz="1600" dirty="0"/>
              <a:t>押すと</a:t>
            </a:r>
            <a:r>
              <a:rPr lang="ja" sz="1600" dirty="0"/>
              <a:t>新規ユーザとして登録</a:t>
            </a:r>
            <a:endParaRPr sz="1600" dirty="0"/>
          </a:p>
          <a:p>
            <a:pPr marL="457200" lvl="1" indent="-317500">
              <a:buSzPts val="1400"/>
              <a:buChar char="●"/>
            </a:pPr>
            <a:r>
              <a:rPr lang="ja-JP" altLang="en-US" sz="1600" dirty="0"/>
              <a:t>戻るボタンでログイン画面に遷移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69F7BBE-3A0E-45FB-83B5-893F4F4E60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8</a:t>
            </a:fld>
            <a:endParaRPr lang="ja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Arial"/>
              <a:buNone/>
            </a:pPr>
            <a:r>
              <a:rPr lang="ja"/>
              <a:t>メイン画面</a:t>
            </a:r>
            <a:endParaRPr/>
          </a:p>
        </p:txBody>
      </p:sp>
      <p:sp>
        <p:nvSpPr>
          <p:cNvPr id="175" name="Google Shape;175;p21"/>
          <p:cNvSpPr txBox="1"/>
          <p:nvPr/>
        </p:nvSpPr>
        <p:spPr>
          <a:xfrm>
            <a:off x="8546700" y="213367"/>
            <a:ext cx="9801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4768875" y="1648575"/>
            <a:ext cx="7269000" cy="470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6498000" y="1824750"/>
            <a:ext cx="3954000" cy="47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論文一覧</a:t>
            </a:r>
            <a:endParaRPr/>
          </a:p>
        </p:txBody>
      </p:sp>
      <p:grpSp>
        <p:nvGrpSpPr>
          <p:cNvPr id="178" name="Google Shape;178;p21"/>
          <p:cNvGrpSpPr/>
          <p:nvPr/>
        </p:nvGrpSpPr>
        <p:grpSpPr>
          <a:xfrm>
            <a:off x="9370283" y="1136200"/>
            <a:ext cx="2667600" cy="381300"/>
            <a:chOff x="7354783" y="1038850"/>
            <a:chExt cx="2667600" cy="381300"/>
          </a:xfrm>
        </p:grpSpPr>
        <p:sp>
          <p:nvSpPr>
            <p:cNvPr id="179" name="Google Shape;179;p21"/>
            <p:cNvSpPr/>
            <p:nvPr/>
          </p:nvSpPr>
          <p:spPr>
            <a:xfrm>
              <a:off x="7354783" y="1038850"/>
              <a:ext cx="889200" cy="381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467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メイン</a:t>
              </a:r>
              <a:endParaRPr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8243983" y="1038850"/>
              <a:ext cx="889200" cy="3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467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論文１</a:t>
              </a:r>
              <a:endParaRPr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9133183" y="1038850"/>
              <a:ext cx="889200" cy="38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467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論文２</a:t>
              </a:r>
              <a:endParaRPr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82" name="Google Shape;182;p21"/>
          <p:cNvGraphicFramePr/>
          <p:nvPr/>
        </p:nvGraphicFramePr>
        <p:xfrm>
          <a:off x="4975913" y="3156100"/>
          <a:ext cx="6854900" cy="2773470"/>
        </p:xfrm>
        <a:graphic>
          <a:graphicData uri="http://schemas.openxmlformats.org/drawingml/2006/table">
            <a:tbl>
              <a:tblPr>
                <a:noFill/>
                <a:tableStyleId>{824B0BF3-E699-468F-AB49-074E152071DE}</a:tableStyleId>
              </a:tblPr>
              <a:tblGrid>
                <a:gridCol w="43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3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highlight>
                            <a:schemeClr val="lt2"/>
                          </a:highlight>
                        </a:rPr>
                        <a:t>論文名</a:t>
                      </a:r>
                      <a:endParaRPr>
                        <a:highlight>
                          <a:schemeClr val="lt2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highlight>
                            <a:schemeClr val="lt2"/>
                          </a:highlight>
                        </a:rPr>
                        <a:t>最終更新日</a:t>
                      </a:r>
                      <a:endParaRPr>
                        <a:highlight>
                          <a:schemeClr val="lt2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highlight>
                            <a:schemeClr val="lt2"/>
                          </a:highlight>
                        </a:rPr>
                        <a:t>登録日時</a:t>
                      </a:r>
                      <a:endParaRPr>
                        <a:highlight>
                          <a:schemeClr val="lt2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33" u="sng">
                        <a:solidFill>
                          <a:srgbClr val="4A86E8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ja" sz="1333" u="sng">
                          <a:solidFill>
                            <a:srgbClr val="4A86E8"/>
                          </a:solidFill>
                        </a:rPr>
                        <a:t>特徴量軌跡の.....</a:t>
                      </a:r>
                      <a:endParaRPr u="sng">
                        <a:solidFill>
                          <a:srgbClr val="4A86E8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2021/06/07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2021/06/06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33" u="sng">
                        <a:solidFill>
                          <a:srgbClr val="4A86E8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ja" sz="1333" u="sng">
                          <a:solidFill>
                            <a:srgbClr val="4A86E8"/>
                          </a:solidFill>
                          <a:highlight>
                            <a:schemeClr val="lt1"/>
                          </a:highlight>
                        </a:rPr>
                        <a:t>Learning to .......</a:t>
                      </a:r>
                      <a:endParaRPr u="sng">
                        <a:solidFill>
                          <a:srgbClr val="4A86E8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2021/06/07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2021/06/06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3" name="Google Shape;183;p21"/>
          <p:cNvSpPr txBox="1"/>
          <p:nvPr/>
        </p:nvSpPr>
        <p:spPr>
          <a:xfrm>
            <a:off x="10947425" y="1813950"/>
            <a:ext cx="738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ログアウト</a:t>
            </a:r>
            <a:endParaRPr sz="800"/>
          </a:p>
        </p:txBody>
      </p:sp>
      <p:sp>
        <p:nvSpPr>
          <p:cNvPr id="184" name="Google Shape;184;p21"/>
          <p:cNvSpPr/>
          <p:nvPr/>
        </p:nvSpPr>
        <p:spPr>
          <a:xfrm>
            <a:off x="11602675" y="1824750"/>
            <a:ext cx="286200" cy="286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4975925" y="2372525"/>
            <a:ext cx="2285100" cy="31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＋新規論文登録</a:t>
            </a:r>
            <a:endParaRPr sz="1067">
              <a:solidFill>
                <a:schemeClr val="dk1"/>
              </a:solidFill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4975925" y="2747775"/>
            <a:ext cx="2285100" cy="31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50">
                <a:solidFill>
                  <a:schemeClr val="dk1"/>
                </a:solidFill>
              </a:rPr>
              <a:t>－</a:t>
            </a:r>
            <a:r>
              <a:rPr lang="ja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登録</a:t>
            </a:r>
            <a:r>
              <a:rPr lang="ja" sz="1050">
                <a:solidFill>
                  <a:schemeClr val="dk1"/>
                </a:solidFill>
              </a:rPr>
              <a:t>論文削除</a:t>
            </a:r>
            <a:endParaRPr sz="1067">
              <a:solidFill>
                <a:schemeClr val="dk1"/>
              </a:solidFill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5122850" y="3686425"/>
            <a:ext cx="152100" cy="15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5122850" y="4089075"/>
            <a:ext cx="152100" cy="15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544175" y="1648575"/>
            <a:ext cx="4224676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ログインしたら表示される画面</a:t>
            </a:r>
            <a:endParaRPr sz="1600" dirty="0"/>
          </a:p>
          <a:p>
            <a:pPr marL="457200" lvl="1" indent="-317500">
              <a:buSzPts val="1400"/>
              <a:buChar char="●"/>
            </a:pPr>
            <a:r>
              <a:rPr lang="ja" sz="1600" dirty="0"/>
              <a:t>ユーザーが登録した論文の一覧が閲覧可能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論文を押すとブラウザの別タブでその論文の詳細画面が追加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新規論文登録ボタンを押すと論文追加画面に遷移</a:t>
            </a:r>
            <a:endParaRPr lang="en-US" altLang="ja"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 sz="1600" dirty="0"/>
              <a:t>登録論文削除ボタンを押すと選択している論文</a:t>
            </a:r>
            <a:r>
              <a:rPr lang="ja-JP" altLang="en-US" sz="1600" dirty="0"/>
              <a:t>を削除</a:t>
            </a:r>
            <a:endParaRPr lang="en-US" altLang="ja-JP" sz="1600" dirty="0"/>
          </a:p>
          <a:p>
            <a:pPr marL="914400" lvl="2" indent="-317500">
              <a:buSzPts val="1400"/>
              <a:buChar char="○"/>
            </a:pPr>
            <a:r>
              <a:rPr lang="ja-JP" altLang="en-US" sz="1600" dirty="0"/>
              <a:t>チェックボックスで選択</a:t>
            </a:r>
          </a:p>
          <a:p>
            <a:pPr marL="914400" lvl="1" indent="-317500">
              <a:buSzPts val="1400"/>
              <a:buFont typeface="Arial"/>
              <a:buChar char="○"/>
            </a:pPr>
            <a:r>
              <a:rPr lang="ja-JP" altLang="en-US" sz="1600" dirty="0"/>
              <a:t>警告文を表示</a:t>
            </a:r>
          </a:p>
          <a:p>
            <a:pPr marL="457200" indent="-317500">
              <a:buSzPts val="1400"/>
              <a:buFont typeface="Arial"/>
              <a:buChar char="●"/>
            </a:pPr>
            <a:r>
              <a:rPr lang="ja-JP" altLang="en-US" sz="1600" dirty="0"/>
              <a:t>ログアウトボタンでログアウトが可能</a:t>
            </a:r>
          </a:p>
          <a:p>
            <a:pPr marL="457200" lvl="8" indent="-317500">
              <a:buSzPts val="1400"/>
              <a:buChar char="●"/>
            </a:pPr>
            <a:endParaRPr lang="en-US"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6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46F7C1E-A0E4-48D1-AC80-FE17B105E0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9</a:t>
            </a:fld>
            <a:endParaRPr lang="ja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698</Words>
  <Application>Microsoft Office PowerPoint</Application>
  <PresentationFormat>ワイド画面</PresentationFormat>
  <Paragraphs>164</Paragraphs>
  <Slides>13</Slides>
  <Notes>13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6" baseType="lpstr">
      <vt:lpstr>MS PGothic</vt:lpstr>
      <vt:lpstr>Arial</vt:lpstr>
      <vt:lpstr>Office テーマ</vt:lpstr>
      <vt:lpstr> 論文管理システムの提案 第１回目(2020/6/16)</vt:lpstr>
      <vt:lpstr>提案システム </vt:lpstr>
      <vt:lpstr>遷移図 </vt:lpstr>
      <vt:lpstr>TOPページ（ログイン・新規登録画面）</vt:lpstr>
      <vt:lpstr>ログイン画面 </vt:lpstr>
      <vt:lpstr>PowerPoint プレゼンテーション</vt:lpstr>
      <vt:lpstr>PowerPoint プレゼンテーション</vt:lpstr>
      <vt:lpstr>新規登録画面 </vt:lpstr>
      <vt:lpstr>メイン画面</vt:lpstr>
      <vt:lpstr>論文詳細</vt:lpstr>
      <vt:lpstr>論文追加画面</vt:lpstr>
      <vt:lpstr>開発手順（予定）</vt:lpstr>
      <vt:lpstr>メイン画面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論文管理システムの提案 第１回目(2020/6/16)</dc:title>
  <cp:lastModifiedBy>SUGIMOTO Kohta</cp:lastModifiedBy>
  <cp:revision>15</cp:revision>
  <dcterms:modified xsi:type="dcterms:W3CDTF">2021-06-15T20:42:24Z</dcterms:modified>
</cp:coreProperties>
</file>