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</p:sldIdLst>
  <p:sldSz cx="6858000" cy="51435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4398" y="660"/>
      </p:cViewPr>
      <p:guideLst>
        <p:guide orient="horz" pos="16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https://docs.google.com/presentation/d/1_8eNC0m2H_6cRODBKFgeooO4wL7D4NrTfwRXtVtQ0zA/edit?pli=1#slide=id.g100b2b96e39_7_5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00b2b96e39_5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00b2b96e39_5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00b2b96e39_6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00b2b96e39_6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80388B-F4F6-4B1F-B881-EC440BF445C8}" type="slidenum">
              <a:rPr lang="en-US" altLang="ja-JP" smtClean="0"/>
              <a:pPr/>
              <a:t>12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0954457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0094f0d8e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0094f0d8e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00b2b96e39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00b2b96e39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00b2b96e39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00b2b96e39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00b2b96e39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00b2b96e39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00b2b96e39_5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00b2b96e39_5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00b2b96e39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00b2b96e39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00b2b96e39_7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00b2b96e39_7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00b2b96e39_7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00b2b96e39_7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33781" y="744575"/>
            <a:ext cx="639045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900">
                <a:latin typeface="+mj-ea"/>
                <a:ea typeface="+mj-e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9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9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9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9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9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9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9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900"/>
            </a:lvl9pPr>
          </a:lstStyle>
          <a:p>
            <a:endParaRPr dirty="0"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233775" y="2834125"/>
            <a:ext cx="639045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>
                <a:latin typeface="+mn-ea"/>
                <a:ea typeface="+mn-e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9pPr>
          </a:lstStyle>
          <a:p>
            <a:endParaRPr dirty="0"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ja" smtClean="0"/>
              <a:pPr/>
              <a:t>‹#›</a:t>
            </a:fld>
            <a:endParaRPr lang="ja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ja" smtClean="0"/>
              <a:pPr/>
              <a:t>‹#›</a:t>
            </a:fld>
            <a:endParaRPr lang="ja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ea typeface="Meiryo UI" panose="020B0604030504040204" pitchFamily="34" charset="-128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ea typeface="Meiryo UI" panose="020B0604030504040204" pitchFamily="34" charset="-128"/>
              </a:defRPr>
            </a:lvl1pPr>
          </a:lstStyle>
          <a:p>
            <a:fld id="{D0A3977E-818C-420B-A31F-0C76E0568F40}" type="datetime1">
              <a:rPr lang="ja-JP" altLang="en-US" smtClean="0"/>
              <a:pPr/>
              <a:t>2021/11/12</a:t>
            </a:fld>
            <a:endParaRPr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ea typeface="Meiryo UI" panose="020B0604030504040204" pitchFamily="34" charset="-128"/>
              </a:defRPr>
            </a:lvl1pPr>
          </a:lstStyle>
          <a:p>
            <a:endParaRPr lang="ja-JP" altLang="en-US" noProof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ea typeface="Meiryo UI" panose="020B0604030504040204" pitchFamily="34" charset="-128"/>
              </a:defRPr>
            </a:lvl1pPr>
          </a:lstStyle>
          <a:p>
            <a:fld id="{7091A9FD-CDA2-4BA5-8C18-59D6F59EB34A}" type="slidenum">
              <a:rPr lang="en-US" altLang="ja-JP" noProof="0" smtClean="0"/>
              <a:pPr/>
              <a:t>‹#›</a:t>
            </a:fld>
            <a:endParaRPr lang="ja-JP" altLang="en-US" noProof="0"/>
          </a:p>
        </p:txBody>
      </p:sp>
    </p:spTree>
    <p:extLst>
      <p:ext uri="{BB962C8B-B14F-4D97-AF65-F5344CB8AC3E}">
        <p14:creationId xmlns:p14="http://schemas.microsoft.com/office/powerpoint/2010/main" val="1219145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233775" y="2150850"/>
            <a:ext cx="639045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700">
                <a:latin typeface="+mj-ea"/>
                <a:ea typeface="+mj-e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9pPr>
          </a:lstStyle>
          <a:p>
            <a:endParaRPr dirty="0"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ja" smtClean="0"/>
              <a:pPr/>
              <a:t>‹#›</a:t>
            </a:fld>
            <a:endParaRPr lang="ja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233775" y="445025"/>
            <a:ext cx="639045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+mj-ea"/>
                <a:ea typeface="+mj-e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 hasCustomPrompt="1"/>
          </p:nvPr>
        </p:nvSpPr>
        <p:spPr>
          <a:xfrm>
            <a:off x="233775" y="1152475"/>
            <a:ext cx="639045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342900" lvl="0" indent="-257175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latin typeface="+mn-ea"/>
                <a:ea typeface="+mn-ea"/>
              </a:defRPr>
            </a:lvl1pPr>
            <a:lvl2pPr marL="685800" lvl="1" indent="-238125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latin typeface="+mn-ea"/>
                <a:ea typeface="+mn-ea"/>
              </a:defRPr>
            </a:lvl2pPr>
            <a:lvl3pPr marL="1028700" lvl="2" indent="-238125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latin typeface="+mn-ea"/>
                <a:ea typeface="+mn-ea"/>
              </a:defRPr>
            </a:lvl3pPr>
            <a:lvl4pPr marL="1371600" lvl="3" indent="-238125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714500" lvl="4" indent="-238125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057400" lvl="5" indent="-23812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400300" lvl="6" indent="-238125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2743200" lvl="7" indent="-238125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086100" lvl="8" indent="-23812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ja-JP" altLang="en-US" dirty="0"/>
              <a:t>タイトルを入力</a:t>
            </a:r>
            <a:endParaRPr lang="en-US" altLang="ja-JP" dirty="0"/>
          </a:p>
          <a:p>
            <a:pPr lvl="1"/>
            <a:r>
              <a:rPr lang="ja-JP" altLang="en-US" dirty="0"/>
              <a:t>タイトルを入力</a:t>
            </a:r>
            <a:endParaRPr lang="en-US" altLang="ja-JP" dirty="0"/>
          </a:p>
          <a:p>
            <a:pPr lvl="2"/>
            <a:r>
              <a:rPr lang="ja-JP" altLang="en-US" dirty="0"/>
              <a:t>タイトルを入力</a:t>
            </a:r>
            <a:endParaRPr dirty="0"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ja" smtClean="0"/>
              <a:pPr/>
              <a:t>‹#›</a:t>
            </a:fld>
            <a:endParaRPr lang="ja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233775" y="445025"/>
            <a:ext cx="639045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+mj-ea"/>
                <a:ea typeface="+mj-e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233775" y="1152475"/>
            <a:ext cx="2999925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342900" lvl="0" indent="-238125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050">
                <a:latin typeface="+mn-ea"/>
                <a:ea typeface="+mn-ea"/>
              </a:defRPr>
            </a:lvl1pPr>
            <a:lvl2pPr marL="685800" lvl="1" indent="-228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900"/>
            </a:lvl2pPr>
            <a:lvl3pPr marL="1028700" lvl="2" indent="-228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900"/>
            </a:lvl3pPr>
            <a:lvl4pPr marL="1371600" lvl="3" indent="-2286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900"/>
            </a:lvl4pPr>
            <a:lvl5pPr marL="1714500" lvl="4" indent="-228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900"/>
            </a:lvl5pPr>
            <a:lvl6pPr marL="2057400" lvl="5" indent="-228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900"/>
            </a:lvl6pPr>
            <a:lvl7pPr marL="2400300" lvl="6" indent="-2286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900"/>
            </a:lvl7pPr>
            <a:lvl8pPr marL="2743200" lvl="7" indent="-228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900"/>
            </a:lvl8pPr>
            <a:lvl9pPr marL="3086100" lvl="8" indent="-228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900"/>
            </a:lvl9pPr>
          </a:lstStyle>
          <a:p>
            <a:endParaRPr dirty="0"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3624300" y="1152475"/>
            <a:ext cx="2999925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342900" lvl="0" indent="-238125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050">
                <a:latin typeface="+mn-ea"/>
                <a:ea typeface="+mn-ea"/>
              </a:defRPr>
            </a:lvl1pPr>
            <a:lvl2pPr marL="685800" lvl="1" indent="-228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900"/>
            </a:lvl2pPr>
            <a:lvl3pPr marL="1028700" lvl="2" indent="-228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900"/>
            </a:lvl3pPr>
            <a:lvl4pPr marL="1371600" lvl="3" indent="-2286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900"/>
            </a:lvl4pPr>
            <a:lvl5pPr marL="1714500" lvl="4" indent="-228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900"/>
            </a:lvl5pPr>
            <a:lvl6pPr marL="2057400" lvl="5" indent="-228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900"/>
            </a:lvl6pPr>
            <a:lvl7pPr marL="2400300" lvl="6" indent="-2286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900"/>
            </a:lvl7pPr>
            <a:lvl8pPr marL="2743200" lvl="7" indent="-228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900"/>
            </a:lvl8pPr>
            <a:lvl9pPr marL="3086100" lvl="8" indent="-228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900"/>
            </a:lvl9pPr>
          </a:lstStyle>
          <a:p>
            <a:endParaRPr dirty="0"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ja" smtClean="0"/>
              <a:pPr/>
              <a:t>‹#›</a:t>
            </a:fld>
            <a:endParaRPr lang="ja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233775" y="555600"/>
            <a:ext cx="2106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233775" y="1389600"/>
            <a:ext cx="2106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342900" lvl="0" indent="-2286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900"/>
            </a:lvl1pPr>
            <a:lvl2pPr marL="685800" lvl="1" indent="-228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900"/>
            </a:lvl2pPr>
            <a:lvl3pPr marL="1028700" lvl="2" indent="-228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900"/>
            </a:lvl3pPr>
            <a:lvl4pPr marL="1371600" lvl="3" indent="-2286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900"/>
            </a:lvl4pPr>
            <a:lvl5pPr marL="1714500" lvl="4" indent="-228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900"/>
            </a:lvl5pPr>
            <a:lvl6pPr marL="2057400" lvl="5" indent="-228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900"/>
            </a:lvl6pPr>
            <a:lvl7pPr marL="2400300" lvl="6" indent="-2286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900"/>
            </a:lvl7pPr>
            <a:lvl8pPr marL="2743200" lvl="7" indent="-228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900"/>
            </a:lvl8pPr>
            <a:lvl9pPr marL="3086100" lvl="8" indent="-228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9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ja" smtClean="0"/>
              <a:pPr/>
              <a:t>‹#›</a:t>
            </a:fld>
            <a:endParaRPr lang="ja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367688" y="450150"/>
            <a:ext cx="477585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ja" smtClean="0"/>
              <a:pPr/>
              <a:t>‹#›</a:t>
            </a:fld>
            <a:endParaRPr lang="ja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3429000" y="-125"/>
            <a:ext cx="3429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199125" y="1233175"/>
            <a:ext cx="30339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315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315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315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315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315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315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315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315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315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199125" y="2803075"/>
            <a:ext cx="30339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3704625" y="724075"/>
            <a:ext cx="287775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342900" lvl="0" indent="-257175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685800" lvl="1" indent="-238125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028700" lvl="2" indent="-23812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lvl="3" indent="-238125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714500" lvl="4" indent="-238125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057400" lvl="5" indent="-23812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400300" lvl="6" indent="-238125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2743200" lvl="7" indent="-238125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086100" lvl="8" indent="-23812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ja" smtClean="0"/>
              <a:pPr/>
              <a:t>‹#›</a:t>
            </a:fld>
            <a:endParaRPr lang="ja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233775" y="4230575"/>
            <a:ext cx="44991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342900" lvl="0" indent="-1714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ja" smtClean="0"/>
              <a:pPr/>
              <a:t>‹#›</a:t>
            </a:fld>
            <a:endParaRPr lang="ja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233775" y="1106125"/>
            <a:ext cx="639045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233775" y="3152225"/>
            <a:ext cx="639045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342900" lvl="0" indent="-257175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685800" lvl="1" indent="-238125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028700" lvl="2" indent="-238125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lvl="3" indent="-238125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714500" lvl="4" indent="-238125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057400" lvl="5" indent="-238125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400300" lvl="6" indent="-238125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2743200" lvl="7" indent="-238125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086100" lvl="8" indent="-238125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ja" smtClean="0"/>
              <a:pPr/>
              <a:t>‹#›</a:t>
            </a:fld>
            <a:endParaRPr lang="ja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33775" y="445025"/>
            <a:ext cx="639045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33775" y="1152475"/>
            <a:ext cx="639045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750">
                <a:solidFill>
                  <a:schemeClr val="dk2"/>
                </a:solidFill>
              </a:defRPr>
            </a:lvl1pPr>
            <a:lvl2pPr lvl="1" algn="r">
              <a:buNone/>
              <a:defRPr sz="750">
                <a:solidFill>
                  <a:schemeClr val="dk2"/>
                </a:solidFill>
              </a:defRPr>
            </a:lvl2pPr>
            <a:lvl3pPr lvl="2" algn="r">
              <a:buNone/>
              <a:defRPr sz="750">
                <a:solidFill>
                  <a:schemeClr val="dk2"/>
                </a:solidFill>
              </a:defRPr>
            </a:lvl3pPr>
            <a:lvl4pPr lvl="3" algn="r">
              <a:buNone/>
              <a:defRPr sz="750">
                <a:solidFill>
                  <a:schemeClr val="dk2"/>
                </a:solidFill>
              </a:defRPr>
            </a:lvl4pPr>
            <a:lvl5pPr lvl="4" algn="r">
              <a:buNone/>
              <a:defRPr sz="750">
                <a:solidFill>
                  <a:schemeClr val="dk2"/>
                </a:solidFill>
              </a:defRPr>
            </a:lvl5pPr>
            <a:lvl6pPr lvl="5" algn="r">
              <a:buNone/>
              <a:defRPr sz="750">
                <a:solidFill>
                  <a:schemeClr val="dk2"/>
                </a:solidFill>
              </a:defRPr>
            </a:lvl6pPr>
            <a:lvl7pPr lvl="6" algn="r">
              <a:buNone/>
              <a:defRPr sz="750">
                <a:solidFill>
                  <a:schemeClr val="dk2"/>
                </a:solidFill>
              </a:defRPr>
            </a:lvl7pPr>
            <a:lvl8pPr lvl="7" algn="r">
              <a:buNone/>
              <a:defRPr sz="750">
                <a:solidFill>
                  <a:schemeClr val="dk2"/>
                </a:solidFill>
              </a:defRPr>
            </a:lvl8pPr>
            <a:lvl9pPr lvl="8" algn="r">
              <a:buNone/>
              <a:defRPr sz="750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-US" altLang="ja" smtClean="0"/>
              <a:pPr/>
              <a:t>‹#›</a:t>
            </a:fld>
            <a:endParaRPr lang="ja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6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68569" tIns="68569" rIns="68569" bIns="68569" anchor="b" anchorCtr="0">
            <a:normAutofit/>
          </a:bodyPr>
          <a:lstStyle/>
          <a:p>
            <a:r>
              <a:rPr lang="ja" dirty="0">
                <a:latin typeface="+mj-ea"/>
                <a:ea typeface="+mj-ea"/>
              </a:rPr>
              <a:t>後学期中間発表</a:t>
            </a:r>
            <a:endParaRPr dirty="0">
              <a:latin typeface="+mj-ea"/>
              <a:ea typeface="+mj-ea"/>
            </a:endParaRPr>
          </a:p>
          <a:p>
            <a:r>
              <a:rPr lang="ja" altLang="en-US" sz="2325" dirty="0">
                <a:latin typeface="+mn-ea"/>
                <a:ea typeface="+mn-ea"/>
              </a:rPr>
              <a:t>文献管理システム</a:t>
            </a:r>
            <a:endParaRPr sz="2325" dirty="0">
              <a:latin typeface="+mn-ea"/>
              <a:ea typeface="+mn-ea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68569" tIns="68569" rIns="68569" bIns="68569" anchor="t" anchorCtr="0">
            <a:normAutofit fontScale="25000" lnSpcReduction="20000"/>
          </a:bodyPr>
          <a:lstStyle/>
          <a:p>
            <a:pPr marL="0" indent="0"/>
            <a:r>
              <a:rPr lang="ja" altLang="en-US" sz="5100" dirty="0">
                <a:latin typeface="+mj-ea"/>
                <a:ea typeface="+mj-ea"/>
              </a:rPr>
              <a:t>情報工学特別演習</a:t>
            </a:r>
            <a:r>
              <a:rPr lang="en-US" altLang="ja" sz="5100" dirty="0">
                <a:latin typeface="+mj-ea"/>
                <a:ea typeface="+mj-ea"/>
              </a:rPr>
              <a:t>Ⅱ</a:t>
            </a:r>
            <a:endParaRPr sz="5100" dirty="0">
              <a:latin typeface="+mj-ea"/>
              <a:ea typeface="+mj-ea"/>
            </a:endParaRPr>
          </a:p>
          <a:p>
            <a:pPr marL="0" indent="0"/>
            <a:r>
              <a:rPr lang="ja" altLang="en-US" sz="5100" dirty="0">
                <a:latin typeface="+mj-ea"/>
                <a:ea typeface="+mj-ea"/>
              </a:rPr>
              <a:t>グループ３</a:t>
            </a:r>
            <a:endParaRPr sz="5100" dirty="0">
              <a:latin typeface="+mj-ea"/>
              <a:ea typeface="+mj-ea"/>
            </a:endParaRPr>
          </a:p>
          <a:p>
            <a:pPr marL="0" indent="0"/>
            <a:r>
              <a:rPr lang="ja" altLang="en-US" sz="5100" dirty="0">
                <a:latin typeface="+mj-ea"/>
                <a:ea typeface="+mj-ea"/>
              </a:rPr>
              <a:t>小池瑞生</a:t>
            </a:r>
            <a:endParaRPr sz="5100" dirty="0">
              <a:latin typeface="+mj-ea"/>
              <a:ea typeface="+mj-ea"/>
            </a:endParaRPr>
          </a:p>
          <a:p>
            <a:pPr marL="0" indent="0"/>
            <a:r>
              <a:rPr lang="ja" altLang="en-US" sz="5100" dirty="0">
                <a:latin typeface="+mj-ea"/>
                <a:ea typeface="+mj-ea"/>
              </a:rPr>
              <a:t>杉本孝太</a:t>
            </a:r>
            <a:endParaRPr sz="5100" dirty="0">
              <a:latin typeface="+mj-ea"/>
              <a:ea typeface="+mj-ea"/>
            </a:endParaRPr>
          </a:p>
          <a:p>
            <a:pPr marL="0" indent="0"/>
            <a:r>
              <a:rPr lang="ja" altLang="en-US" sz="5100" dirty="0">
                <a:latin typeface="+mj-ea"/>
                <a:ea typeface="+mj-ea"/>
              </a:rPr>
              <a:t>高橋亮至</a:t>
            </a:r>
            <a:endParaRPr sz="5100" dirty="0">
              <a:latin typeface="+mj-ea"/>
              <a:ea typeface="+mj-ea"/>
            </a:endParaRPr>
          </a:p>
          <a:p>
            <a:pPr marL="0" indent="0"/>
            <a:r>
              <a:rPr lang="ja" altLang="en-US" sz="5100" dirty="0">
                <a:latin typeface="+mj-ea"/>
                <a:ea typeface="+mj-ea"/>
              </a:rPr>
              <a:t>藤田十夢</a:t>
            </a:r>
            <a:endParaRPr sz="5100" dirty="0">
              <a:latin typeface="+mj-ea"/>
              <a:ea typeface="+mj-ea"/>
            </a:endParaRPr>
          </a:p>
          <a:p>
            <a:pPr marL="0" indent="0"/>
            <a:r>
              <a:rPr lang="ja" altLang="en-US" sz="5100" dirty="0">
                <a:latin typeface="+mj-ea"/>
                <a:ea typeface="+mj-ea"/>
              </a:rPr>
              <a:t>峯久朋也</a:t>
            </a:r>
            <a:endParaRPr sz="5100" dirty="0">
              <a:latin typeface="+mj-ea"/>
              <a:ea typeface="+mj-ea"/>
            </a:endParaRPr>
          </a:p>
          <a:p>
            <a:pPr marL="0" indent="0"/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68569" tIns="68569" rIns="68569" bIns="68569" anchor="t" anchorCtr="0">
            <a:normAutofit/>
          </a:bodyPr>
          <a:lstStyle/>
          <a:p>
            <a:r>
              <a:rPr lang="ja"/>
              <a:t>今後の方針</a:t>
            </a:r>
            <a:endParaRPr/>
          </a:p>
        </p:txBody>
      </p:sp>
      <p:sp>
        <p:nvSpPr>
          <p:cNvPr id="126" name="Google Shape;126;p2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68569" tIns="68569" rIns="68569" bIns="68569" anchor="t" anchorCtr="0">
            <a:normAutofit/>
          </a:bodyPr>
          <a:lstStyle/>
          <a:p>
            <a:r>
              <a:rPr lang="ja"/>
              <a:t>未実装の機能を実装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68569" tIns="68569" rIns="68569" bIns="68569" anchor="ctr" anchorCtr="0">
            <a:normAutofit/>
          </a:bodyPr>
          <a:lstStyle/>
          <a:p>
            <a:r>
              <a:rPr lang="ja" dirty="0"/>
              <a:t>デモ</a:t>
            </a:r>
            <a:endParaRPr dirty="0"/>
          </a:p>
        </p:txBody>
      </p:sp>
      <p:sp>
        <p:nvSpPr>
          <p:cNvPr id="4" name="Google Shape;131;p23">
            <a:extLst>
              <a:ext uri="{FF2B5EF4-FFF2-40B4-BE49-F238E27FC236}">
                <a16:creationId xmlns:a16="http://schemas.microsoft.com/office/drawing/2014/main" id="{B7EF0716-7BFD-48AD-86ED-D08C889FA0AE}"/>
              </a:ext>
            </a:extLst>
          </p:cNvPr>
          <p:cNvSpPr txBox="1">
            <a:spLocks/>
          </p:cNvSpPr>
          <p:nvPr/>
        </p:nvSpPr>
        <p:spPr>
          <a:xfrm>
            <a:off x="233775" y="2992650"/>
            <a:ext cx="639045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ja-JP" altLang="en-US" sz="1800" dirty="0">
                <a:latin typeface="+mn-ea"/>
                <a:ea typeface="+mn-ea"/>
              </a:rPr>
              <a:t>デモページ</a:t>
            </a:r>
            <a:endParaRPr lang="en-US" altLang="ja-JP" sz="1800" dirty="0">
              <a:latin typeface="+mn-ea"/>
              <a:ea typeface="+mn-ea"/>
            </a:endParaRPr>
          </a:p>
          <a:p>
            <a:r>
              <a:rPr lang="en-US" altLang="ja-JP" sz="1800" dirty="0">
                <a:latin typeface="+mn-ea"/>
                <a:ea typeface="+mn-ea"/>
              </a:rPr>
              <a:t>133.71.3.99:8081</a:t>
            </a:r>
            <a:endParaRPr lang="ja-JP" altLang="en-US" sz="1800" dirty="0"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" name="表 35">
            <a:extLst>
              <a:ext uri="{FF2B5EF4-FFF2-40B4-BE49-F238E27FC236}">
                <a16:creationId xmlns:a16="http://schemas.microsoft.com/office/drawing/2014/main" id="{6B713E10-0068-234C-8B16-F537A4786A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0650803"/>
              </p:ext>
            </p:extLst>
          </p:nvPr>
        </p:nvGraphicFramePr>
        <p:xfrm>
          <a:off x="462770" y="1462088"/>
          <a:ext cx="5932464" cy="271869"/>
        </p:xfrm>
        <a:graphic>
          <a:graphicData uri="http://schemas.openxmlformats.org/drawingml/2006/table">
            <a:tbl>
              <a:tblPr firstRow="1" bandRow="1">
                <a:effectLst>
                  <a:outerShdw blurRad="114300" dist="38100" dir="2700000" algn="tl" rotWithShape="0">
                    <a:prstClr val="black">
                      <a:alpha val="20000"/>
                    </a:prstClr>
                  </a:outerShdw>
                </a:effectLst>
                <a:tableStyleId>{5C22544A-7EE6-4342-B048-85BDC9FD1C3A}</a:tableStyleId>
              </a:tblPr>
              <a:tblGrid>
                <a:gridCol w="1181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76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7646">
                  <a:extLst>
                    <a:ext uri="{9D8B030D-6E8A-4147-A177-3AD203B41FA5}">
                      <a16:colId xmlns:a16="http://schemas.microsoft.com/office/drawing/2014/main" val="196810123"/>
                    </a:ext>
                  </a:extLst>
                </a:gridCol>
                <a:gridCol w="1187646">
                  <a:extLst>
                    <a:ext uri="{9D8B030D-6E8A-4147-A177-3AD203B41FA5}">
                      <a16:colId xmlns:a16="http://schemas.microsoft.com/office/drawing/2014/main" val="2321195271"/>
                    </a:ext>
                  </a:extLst>
                </a:gridCol>
                <a:gridCol w="1187646">
                  <a:extLst>
                    <a:ext uri="{9D8B030D-6E8A-4147-A177-3AD203B41FA5}">
                      <a16:colId xmlns:a16="http://schemas.microsoft.com/office/drawing/2014/main" val="3049055213"/>
                    </a:ext>
                  </a:extLst>
                </a:gridCol>
              </a:tblGrid>
              <a:tr h="271869">
                <a:tc>
                  <a:txBody>
                    <a:bodyPr/>
                    <a:lstStyle/>
                    <a:p>
                      <a:pPr algn="ctr" rtl="0"/>
                      <a:r>
                        <a:rPr lang="ja-JP" altLang="en-US" sz="1100" b="1" noProof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タスク</a:t>
                      </a:r>
                    </a:p>
                  </a:txBody>
                  <a:tcPr marL="57191" marR="57191" marT="28595" marB="28595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800" noProof="0" dirty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8</a:t>
                      </a:r>
                      <a:r>
                        <a:rPr lang="ja-JP" altLang="en-US" sz="800" noProof="0" dirty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月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800" noProof="0" dirty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9</a:t>
                      </a:r>
                      <a:r>
                        <a:rPr lang="ja-JP" altLang="en-US" sz="800" noProof="0" dirty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月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ja-JP" sz="800" noProof="0" dirty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10</a:t>
                      </a:r>
                      <a:r>
                        <a:rPr lang="ja-JP" altLang="en-US" sz="800" noProof="0" dirty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月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ja-JP" sz="800" noProof="0" dirty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11</a:t>
                      </a:r>
                      <a:r>
                        <a:rPr lang="ja-JP" altLang="en-US" sz="800" noProof="0" dirty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月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表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4961333"/>
              </p:ext>
            </p:extLst>
          </p:nvPr>
        </p:nvGraphicFramePr>
        <p:xfrm>
          <a:off x="462770" y="1733136"/>
          <a:ext cx="5932460" cy="2880688"/>
        </p:xfrm>
        <a:graphic>
          <a:graphicData uri="http://schemas.openxmlformats.org/drawingml/2006/table">
            <a:tbl>
              <a:tblPr firstRow="1" bandRow="1">
                <a:effectLst>
                  <a:outerShdw blurRad="114300" dist="38100" dir="2700000" algn="tl" rotWithShape="0">
                    <a:prstClr val="black">
                      <a:alpha val="20000"/>
                    </a:prstClr>
                  </a:outerShdw>
                </a:effectLst>
                <a:tableStyleId>{5C22544A-7EE6-4342-B048-85BDC9FD1C3A}</a:tableStyleId>
              </a:tblPr>
              <a:tblGrid>
                <a:gridCol w="11807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69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69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69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698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698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9698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9698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9698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9698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9698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9698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9698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9698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9698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96983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96983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174215">
                <a:tc>
                  <a:txBody>
                    <a:bodyPr/>
                    <a:lstStyle/>
                    <a:p>
                      <a:pPr algn="ctr" rtl="0"/>
                      <a:r>
                        <a:rPr lang="ja-JP" altLang="en-US" sz="1100" noProof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週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800" noProof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</a:t>
                      </a:r>
                      <a:endParaRPr lang="ja-JP" altLang="en-US" sz="800" noProof="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800" noProof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2</a:t>
                      </a:r>
                      <a:endParaRPr lang="ja-JP" altLang="en-US" sz="800" noProof="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ja-JP" sz="800" noProof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3</a:t>
                      </a:r>
                      <a:endParaRPr lang="ja-JP" altLang="en-US" sz="800" noProof="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ja-JP" sz="800" noProof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4</a:t>
                      </a:r>
                      <a:endParaRPr lang="ja-JP" altLang="en-US" sz="800" noProof="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ja-JP" sz="800" noProof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</a:t>
                      </a:r>
                      <a:endParaRPr lang="ja-JP" altLang="en-US" sz="800" noProof="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ja-JP" sz="800" noProof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2</a:t>
                      </a:r>
                      <a:endParaRPr lang="ja-JP" altLang="en-US" sz="800" noProof="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ja-JP" sz="800" noProof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3</a:t>
                      </a:r>
                      <a:endParaRPr lang="ja-JP" altLang="en-US" sz="800" noProof="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ja-JP" sz="800" noProof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4</a:t>
                      </a:r>
                      <a:endParaRPr lang="ja-JP" altLang="en-US" sz="800" noProof="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ja-JP" sz="800" noProof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</a:t>
                      </a:r>
                      <a:endParaRPr lang="ja-JP" altLang="en-US" sz="800" noProof="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ja-JP" sz="800" noProof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2</a:t>
                      </a:r>
                      <a:endParaRPr lang="ja-JP" altLang="en-US" sz="800" noProof="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ja-JP" sz="800" noProof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3</a:t>
                      </a:r>
                      <a:endParaRPr lang="ja-JP" altLang="en-US" sz="800" noProof="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ja-JP" sz="800" noProof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4</a:t>
                      </a:r>
                      <a:endParaRPr lang="ja-JP" altLang="en-US" sz="800" noProof="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800" noProof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800" noProof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2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ja-JP" sz="800" noProof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3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ja-JP" sz="800" noProof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4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6043">
                <a:tc>
                  <a:txBody>
                    <a:bodyPr/>
                    <a:lstStyle/>
                    <a:p>
                      <a:pPr rtl="0"/>
                      <a:r>
                        <a:rPr lang="en-US" altLang="ja-JP" sz="1100" noProof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docker</a:t>
                      </a:r>
                      <a:r>
                        <a:rPr lang="ja-JP" altLang="en-US" sz="1100" noProof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導入</a:t>
                      </a:r>
                      <a:endParaRPr lang="en-US" altLang="ja-JP" sz="1100" noProof="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57191" marR="57191" marT="28595" marB="28595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ja-JP" altLang="en-US" sz="1100" noProof="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57191" marR="57191" marT="28595" marB="28595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ja-JP" altLang="en-US" sz="1100" noProof="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57191" marR="57191" marT="28595" marB="28595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ja-JP" altLang="en-US" sz="1100" noProof="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57191" marR="57191" marT="28595" marB="28595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ja-JP" altLang="en-US" sz="1100" noProof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57191" marR="57191" marT="28595" marB="28595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ja-JP" altLang="en-US" sz="1100" noProof="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57191" marR="57191" marT="28595" marB="28595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ja-JP" altLang="en-US" sz="1100" noProof="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57191" marR="57191" marT="28595" marB="28595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ja-JP" altLang="en-US" sz="1100" noProof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57191" marR="57191" marT="28595" marB="28595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ja-JP" altLang="en-US" sz="1100" noProof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57191" marR="57191" marT="28595" marB="28595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ja-JP" altLang="en-US" sz="1100" noProof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57191" marR="57191" marT="28595" marB="28595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ja-JP" altLang="en-US" sz="1100" noProof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57191" marR="57191" marT="28595" marB="28595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ja-JP" altLang="en-US" sz="1100" noProof="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57191" marR="57191" marT="28595" marB="28595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ja-JP" altLang="en-US" sz="1000" kern="1200" noProof="0">
                        <a:solidFill>
                          <a:schemeClr val="accent4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+mn-cs"/>
                      </a:endParaRPr>
                    </a:p>
                  </a:txBody>
                  <a:tcPr marL="57191" marR="57191" marT="28595" marB="28595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ja-JP" altLang="en-US" sz="1000" kern="1200" noProof="0" dirty="0">
                        <a:solidFill>
                          <a:schemeClr val="accent4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+mn-cs"/>
                      </a:endParaRPr>
                    </a:p>
                  </a:txBody>
                  <a:tcPr marL="57191" marR="57191" marT="28595" marB="28595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ja-JP" altLang="en-US" sz="1000" kern="1200" noProof="0" dirty="0">
                        <a:solidFill>
                          <a:schemeClr val="accent4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+mn-cs"/>
                      </a:endParaRPr>
                    </a:p>
                  </a:txBody>
                  <a:tcPr marL="57191" marR="57191" marT="28595" marB="28595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ja-JP" altLang="en-US" sz="1000" kern="1200" noProof="0" dirty="0">
                        <a:solidFill>
                          <a:schemeClr val="accent4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+mn-cs"/>
                      </a:endParaRPr>
                    </a:p>
                  </a:txBody>
                  <a:tcPr marL="57191" marR="57191" marT="28595" marB="28595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ja-JP" altLang="en-US" sz="1000" kern="1200" noProof="0" dirty="0">
                        <a:solidFill>
                          <a:schemeClr val="accent4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+mn-cs"/>
                      </a:endParaRPr>
                    </a:p>
                  </a:txBody>
                  <a:tcPr marL="57191" marR="57191" marT="28595" marB="28595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6043">
                <a:tc>
                  <a:txBody>
                    <a:bodyPr/>
                    <a:lstStyle/>
                    <a:p>
                      <a:pPr rtl="0"/>
                      <a:r>
                        <a:rPr lang="en-US" altLang="ja-JP" sz="1100" noProof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DB</a:t>
                      </a:r>
                      <a:r>
                        <a:rPr lang="ja-JP" altLang="en-US" sz="1100" noProof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関連</a:t>
                      </a:r>
                      <a:endParaRPr lang="en-US" altLang="ja-JP" sz="1100" noProof="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57191" marR="57191" marT="28595" marB="28595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ja-JP" altLang="en-US" sz="1100" noProof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57191" marR="57191" marT="28595" marB="28595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ja-JP" altLang="en-US" sz="1100" noProof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57191" marR="57191" marT="28595" marB="28595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ja-JP" altLang="en-US" sz="1100" noProof="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57191" marR="57191" marT="28595" marB="28595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ja-JP" altLang="en-US" sz="1100" noProof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57191" marR="57191" marT="28595" marB="28595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ja-JP" altLang="en-US" sz="1100" noProof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57191" marR="57191" marT="28595" marB="28595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ja-JP" altLang="en-US" sz="1100" noProof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57191" marR="57191" marT="28595" marB="28595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ja-JP" altLang="en-US" sz="1100" noProof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57191" marR="57191" marT="28595" marB="28595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ja-JP" altLang="en-US" sz="1100" noProof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57191" marR="57191" marT="28595" marB="28595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ja-JP" altLang="en-US" sz="1100" noProof="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57191" marR="57191" marT="28595" marB="28595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ja-JP" altLang="en-US" sz="1100" noProof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57191" marR="57191" marT="28595" marB="28595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ja-JP" altLang="en-US" sz="1100" noProof="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57191" marR="57191" marT="28595" marB="28595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ja-JP" altLang="en-US" sz="1000" kern="1200" noProof="0">
                        <a:solidFill>
                          <a:schemeClr val="accent4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+mn-cs"/>
                      </a:endParaRPr>
                    </a:p>
                  </a:txBody>
                  <a:tcPr marL="57191" marR="57191" marT="28595" marB="28595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ja-JP" altLang="en-US" sz="1000" kern="1200" noProof="0">
                        <a:solidFill>
                          <a:schemeClr val="accent4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+mn-cs"/>
                      </a:endParaRPr>
                    </a:p>
                  </a:txBody>
                  <a:tcPr marL="57191" marR="57191" marT="28595" marB="28595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ja-JP" altLang="en-US" sz="1000" kern="1200" noProof="0">
                        <a:solidFill>
                          <a:schemeClr val="accent4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+mn-cs"/>
                      </a:endParaRPr>
                    </a:p>
                  </a:txBody>
                  <a:tcPr marL="57191" marR="57191" marT="28595" marB="28595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ja-JP" altLang="en-US" sz="1000" kern="1200" noProof="0" dirty="0">
                        <a:solidFill>
                          <a:schemeClr val="accent4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+mn-cs"/>
                      </a:endParaRPr>
                    </a:p>
                  </a:txBody>
                  <a:tcPr marL="57191" marR="57191" marT="28595" marB="28595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ja-JP" altLang="en-US" sz="1000" kern="1200" noProof="0" dirty="0">
                        <a:solidFill>
                          <a:schemeClr val="accent4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+mn-cs"/>
                      </a:endParaRPr>
                    </a:p>
                  </a:txBody>
                  <a:tcPr marL="57191" marR="57191" marT="28595" marB="28595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6043">
                <a:tc>
                  <a:txBody>
                    <a:bodyPr/>
                    <a:lstStyle/>
                    <a:p>
                      <a:pPr marL="117475" indent="0" rtl="0"/>
                      <a:r>
                        <a:rPr lang="ja-JP" altLang="en-US" sz="1000" noProof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同一論文非登録</a:t>
                      </a:r>
                      <a:endParaRPr lang="en-US" altLang="ja-JP" sz="1000" noProof="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57191" marR="57191" marT="28595" marB="28595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ja-JP" altLang="en-US" sz="1100" noProof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57191" marR="57191" marT="28595" marB="28595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ja-JP" altLang="en-US" sz="1100" noProof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57191" marR="57191" marT="28595" marB="28595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ja-JP" altLang="en-US" sz="1100" noProof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57191" marR="57191" marT="28595" marB="28595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ja-JP" altLang="en-US" sz="1100" noProof="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57191" marR="57191" marT="28595" marB="28595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ja-JP" altLang="en-US" sz="1100" noProof="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57191" marR="57191" marT="28595" marB="28595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ja-JP" altLang="en-US" sz="1100" noProof="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57191" marR="57191" marT="28595" marB="28595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ja-JP" altLang="en-US" sz="1100" noProof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57191" marR="57191" marT="28595" marB="28595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ja-JP" altLang="en-US" sz="1100" noProof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57191" marR="57191" marT="28595" marB="28595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ja-JP" altLang="en-US" sz="1100" noProof="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57191" marR="57191" marT="28595" marB="28595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ja-JP" altLang="en-US" sz="1100" noProof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57191" marR="57191" marT="28595" marB="28595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ja-JP" altLang="en-US" sz="1100" noProof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57191" marR="57191" marT="28595" marB="28595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ja-JP" altLang="en-US" sz="1000" kern="1200" noProof="0">
                        <a:solidFill>
                          <a:schemeClr val="accent4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+mn-cs"/>
                      </a:endParaRPr>
                    </a:p>
                  </a:txBody>
                  <a:tcPr marL="57191" marR="57191" marT="28595" marB="28595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ja-JP" altLang="en-US" sz="1000" kern="1200" noProof="0">
                        <a:solidFill>
                          <a:schemeClr val="accent4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+mn-cs"/>
                      </a:endParaRPr>
                    </a:p>
                  </a:txBody>
                  <a:tcPr marL="57191" marR="57191" marT="28595" marB="28595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ja-JP" altLang="en-US" sz="1000" kern="1200" noProof="0" dirty="0">
                        <a:solidFill>
                          <a:schemeClr val="accent4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+mn-cs"/>
                      </a:endParaRPr>
                    </a:p>
                  </a:txBody>
                  <a:tcPr marL="57191" marR="57191" marT="28595" marB="28595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ja-JP" altLang="en-US" sz="1000" kern="1200" noProof="0" dirty="0">
                        <a:solidFill>
                          <a:schemeClr val="accent4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+mn-cs"/>
                      </a:endParaRPr>
                    </a:p>
                  </a:txBody>
                  <a:tcPr marL="57191" marR="57191" marT="28595" marB="28595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ja-JP" altLang="en-US" sz="1000" kern="1200" noProof="0" dirty="0">
                        <a:solidFill>
                          <a:schemeClr val="accent4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+mn-cs"/>
                      </a:endParaRPr>
                    </a:p>
                  </a:txBody>
                  <a:tcPr marL="57191" marR="57191" marT="28595" marB="28595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6043">
                <a:tc>
                  <a:txBody>
                    <a:bodyPr/>
                    <a:lstStyle/>
                    <a:p>
                      <a:pPr marL="117475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noProof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項目追加</a:t>
                      </a:r>
                      <a:endParaRPr lang="en-US" altLang="ja-JP" sz="1000" noProof="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57191" marR="57191" marT="28595" marB="28595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ja-JP" altLang="en-US" sz="1100" noProof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57191" marR="57191" marT="28595" marB="28595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ja-JP" altLang="en-US" sz="1100" noProof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57191" marR="57191" marT="28595" marB="28595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ja-JP" altLang="en-US" sz="1100" noProof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57191" marR="57191" marT="28595" marB="28595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ja-JP" altLang="en-US" sz="1100" noProof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57191" marR="57191" marT="28595" marB="28595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ja-JP" altLang="en-US" sz="1100" noProof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57191" marR="57191" marT="28595" marB="28595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ja-JP" altLang="en-US" sz="1100" noProof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57191" marR="57191" marT="28595" marB="28595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ja-JP" altLang="en-US" sz="1100" noProof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57191" marR="57191" marT="28595" marB="28595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ja-JP" altLang="en-US" sz="1100" noProof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57191" marR="57191" marT="28595" marB="28595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ja-JP" altLang="en-US" sz="1100" noProof="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57191" marR="57191" marT="28595" marB="28595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ja-JP" altLang="en-US" sz="1100" noProof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57191" marR="57191" marT="28595" marB="28595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ja-JP" altLang="en-US" sz="1100" noProof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57191" marR="57191" marT="28595" marB="28595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ja-JP" altLang="en-US" sz="1000" kern="1200" noProof="0" dirty="0">
                        <a:solidFill>
                          <a:schemeClr val="accent4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+mn-cs"/>
                      </a:endParaRPr>
                    </a:p>
                  </a:txBody>
                  <a:tcPr marL="57191" marR="57191" marT="28595" marB="28595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ja-JP" altLang="en-US" sz="1000" kern="1200" noProof="0">
                        <a:solidFill>
                          <a:schemeClr val="accent4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+mn-cs"/>
                      </a:endParaRPr>
                    </a:p>
                  </a:txBody>
                  <a:tcPr marL="57191" marR="57191" marT="28595" marB="28595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ja-JP" altLang="en-US" sz="1000" kern="1200" noProof="0">
                        <a:solidFill>
                          <a:schemeClr val="accent4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+mn-cs"/>
                      </a:endParaRPr>
                    </a:p>
                  </a:txBody>
                  <a:tcPr marL="57191" marR="57191" marT="28595" marB="28595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ja-JP" altLang="en-US" sz="1000" kern="1200" noProof="0" dirty="0">
                        <a:solidFill>
                          <a:schemeClr val="accent4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+mn-cs"/>
                      </a:endParaRPr>
                    </a:p>
                  </a:txBody>
                  <a:tcPr marL="57191" marR="57191" marT="28595" marB="28595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ja-JP" altLang="en-US" sz="1000" kern="1200" noProof="0" dirty="0">
                        <a:solidFill>
                          <a:schemeClr val="accent4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+mn-cs"/>
                      </a:endParaRPr>
                    </a:p>
                  </a:txBody>
                  <a:tcPr marL="57191" marR="57191" marT="28595" marB="28595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6043">
                <a:tc>
                  <a:txBody>
                    <a:bodyPr/>
                    <a:lstStyle/>
                    <a:p>
                      <a:pPr marL="117475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noProof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削除確認</a:t>
                      </a:r>
                      <a:endParaRPr lang="en-US" altLang="ja-JP" sz="1000" noProof="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57191" marR="57191" marT="28595" marB="28595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ja-JP" altLang="en-US" sz="1100" noProof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57191" marR="57191" marT="28595" marB="28595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ja-JP" altLang="en-US" sz="1100" noProof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57191" marR="57191" marT="28595" marB="28595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ja-JP" altLang="en-US" sz="1100" noProof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57191" marR="57191" marT="28595" marB="28595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ja-JP" altLang="en-US" sz="1100" noProof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57191" marR="57191" marT="28595" marB="28595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ja-JP" altLang="en-US" sz="1100" noProof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57191" marR="57191" marT="28595" marB="28595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ja-JP" altLang="en-US" sz="1100" noProof="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57191" marR="57191" marT="28595" marB="28595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ja-JP" altLang="en-US" sz="1100" noProof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57191" marR="57191" marT="28595" marB="28595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ja-JP" altLang="en-US" sz="1100" noProof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57191" marR="57191" marT="28595" marB="28595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ja-JP" altLang="en-US" sz="1100" noProof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57191" marR="57191" marT="28595" marB="28595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ja-JP" altLang="en-US" sz="1100" noProof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57191" marR="57191" marT="28595" marB="28595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ja-JP" altLang="en-US" sz="1100" noProof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57191" marR="57191" marT="28595" marB="28595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ja-JP" altLang="en-US" sz="1000" kern="1200" noProof="0">
                        <a:solidFill>
                          <a:schemeClr val="accent4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+mn-cs"/>
                      </a:endParaRPr>
                    </a:p>
                  </a:txBody>
                  <a:tcPr marL="57191" marR="57191" marT="28595" marB="28595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ja-JP" altLang="en-US" sz="1000" kern="1200" noProof="0" dirty="0">
                        <a:solidFill>
                          <a:schemeClr val="accent4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+mn-cs"/>
                      </a:endParaRPr>
                    </a:p>
                  </a:txBody>
                  <a:tcPr marL="57191" marR="57191" marT="28595" marB="28595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ja-JP" altLang="en-US" sz="1000" kern="1200" noProof="0">
                        <a:solidFill>
                          <a:schemeClr val="accent4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+mn-cs"/>
                      </a:endParaRPr>
                    </a:p>
                  </a:txBody>
                  <a:tcPr marL="57191" marR="57191" marT="28595" marB="28595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ja-JP" altLang="en-US" sz="1000" kern="1200" noProof="0" dirty="0">
                        <a:solidFill>
                          <a:schemeClr val="accent4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+mn-cs"/>
                      </a:endParaRPr>
                    </a:p>
                  </a:txBody>
                  <a:tcPr marL="57191" marR="57191" marT="28595" marB="28595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ja-JP" altLang="en-US" sz="1000" kern="1200" noProof="0" dirty="0">
                        <a:solidFill>
                          <a:schemeClr val="accent4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+mn-cs"/>
                      </a:endParaRPr>
                    </a:p>
                  </a:txBody>
                  <a:tcPr marL="57191" marR="57191" marT="28595" marB="28595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6043">
                <a:tc>
                  <a:txBody>
                    <a:bodyPr/>
                    <a:lstStyle/>
                    <a:p>
                      <a:pPr rtl="0"/>
                      <a:r>
                        <a:rPr lang="ja-JP" altLang="en-US" sz="1100" noProof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メイン画面</a:t>
                      </a:r>
                      <a:endParaRPr lang="en-US" altLang="ja-JP" sz="1100" noProof="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57191" marR="57191" marT="28595" marB="28595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ja-JP" altLang="en-US" sz="1100" noProof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57191" marR="57191" marT="28595" marB="28595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ja-JP" altLang="en-US" sz="1100" noProof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57191" marR="57191" marT="28595" marB="28595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ja-JP" altLang="en-US" sz="1100" noProof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57191" marR="57191" marT="28595" marB="28595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ja-JP" altLang="en-US" sz="1100" noProof="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57191" marR="57191" marT="28595" marB="28595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ja-JP" altLang="en-US" sz="1100" noProof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57191" marR="57191" marT="28595" marB="28595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ja-JP" altLang="en-US" sz="1100" noProof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57191" marR="57191" marT="28595" marB="28595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ja-JP" altLang="en-US" sz="1100" noProof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57191" marR="57191" marT="28595" marB="28595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ja-JP" altLang="en-US" sz="1100" noProof="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57191" marR="57191" marT="28595" marB="28595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ja-JP" altLang="en-US" sz="1100" noProof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57191" marR="57191" marT="28595" marB="28595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ja-JP" altLang="en-US" sz="1100" noProof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57191" marR="57191" marT="28595" marB="28595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ja-JP" altLang="en-US" sz="1100" noProof="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57191" marR="57191" marT="28595" marB="28595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ja-JP" altLang="en-US" sz="1100" noProof="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57191" marR="57191" marT="28595" marB="28595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ja-JP" altLang="en-US" sz="1000" kern="1200" noProof="0">
                        <a:solidFill>
                          <a:schemeClr val="accent4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+mn-cs"/>
                      </a:endParaRPr>
                    </a:p>
                  </a:txBody>
                  <a:tcPr marL="57191" marR="57191" marT="28595" marB="28595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ja-JP" altLang="en-US" sz="1000" kern="1200" noProof="0">
                        <a:solidFill>
                          <a:schemeClr val="accent4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+mn-cs"/>
                      </a:endParaRPr>
                    </a:p>
                  </a:txBody>
                  <a:tcPr marL="57191" marR="57191" marT="28595" marB="28595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ja-JP" altLang="en-US" sz="1000" kern="1200" noProof="0">
                        <a:solidFill>
                          <a:schemeClr val="accent4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+mn-cs"/>
                      </a:endParaRPr>
                    </a:p>
                  </a:txBody>
                  <a:tcPr marL="57191" marR="57191" marT="28595" marB="28595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ja-JP" altLang="en-US" sz="1000" kern="1200" noProof="0" dirty="0">
                        <a:solidFill>
                          <a:schemeClr val="accent4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+mn-cs"/>
                      </a:endParaRPr>
                    </a:p>
                  </a:txBody>
                  <a:tcPr marL="57191" marR="57191" marT="28595" marB="28595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6043">
                <a:tc>
                  <a:txBody>
                    <a:bodyPr/>
                    <a:lstStyle/>
                    <a:p>
                      <a:pPr rtl="0"/>
                      <a:r>
                        <a:rPr lang="ja-JP" altLang="en-US" sz="1100" noProof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  検索・ソート</a:t>
                      </a:r>
                      <a:endParaRPr lang="en-US" altLang="ja-JP" sz="1100" noProof="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57191" marR="57191" marT="28595" marB="28595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ja-JP" altLang="en-US" sz="1100" noProof="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57191" marR="57191" marT="28595" marB="28595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ja-JP" altLang="en-US" sz="1100" noProof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57191" marR="57191" marT="28595" marB="28595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ja-JP" altLang="en-US" sz="1100" noProof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57191" marR="57191" marT="28595" marB="28595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ja-JP" altLang="en-US" sz="1100" noProof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57191" marR="57191" marT="28595" marB="28595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ja-JP" altLang="en-US" sz="1100" noProof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57191" marR="57191" marT="28595" marB="28595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ja-JP" altLang="en-US" sz="1100" noProof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57191" marR="57191" marT="28595" marB="28595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ja-JP" altLang="en-US" sz="1100" noProof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57191" marR="57191" marT="28595" marB="28595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ja-JP" altLang="en-US" sz="1100" noProof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57191" marR="57191" marT="28595" marB="28595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ja-JP" altLang="en-US" sz="1100" noProof="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57191" marR="57191" marT="28595" marB="28595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ja-JP" altLang="en-US" sz="1100" noProof="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57191" marR="57191" marT="28595" marB="28595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ja-JP" altLang="en-US" sz="1100" noProof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57191" marR="57191" marT="28595" marB="28595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ja-JP" altLang="en-US" sz="1100" noProof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57191" marR="57191" marT="28595" marB="28595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ja-JP" altLang="en-US" sz="1000" kern="1200" noProof="0">
                        <a:solidFill>
                          <a:schemeClr val="accent4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+mn-cs"/>
                      </a:endParaRPr>
                    </a:p>
                  </a:txBody>
                  <a:tcPr marL="57191" marR="57191" marT="28595" marB="28595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ja-JP" altLang="en-US" sz="1000" kern="1200" noProof="0">
                        <a:solidFill>
                          <a:schemeClr val="accent4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+mn-cs"/>
                      </a:endParaRPr>
                    </a:p>
                  </a:txBody>
                  <a:tcPr marL="57191" marR="57191" marT="28595" marB="28595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ja-JP" altLang="en-US" sz="1000" kern="1200" noProof="0" dirty="0">
                        <a:solidFill>
                          <a:schemeClr val="accent4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+mn-cs"/>
                      </a:endParaRPr>
                    </a:p>
                  </a:txBody>
                  <a:tcPr marL="57191" marR="57191" marT="28595" marB="28595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ja-JP" altLang="en-US" sz="1000" kern="1200" noProof="0" dirty="0">
                        <a:solidFill>
                          <a:schemeClr val="accent4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+mn-cs"/>
                      </a:endParaRPr>
                    </a:p>
                  </a:txBody>
                  <a:tcPr marL="57191" marR="57191" marT="28595" marB="28595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6043">
                <a:tc>
                  <a:txBody>
                    <a:bodyPr/>
                    <a:lstStyle/>
                    <a:p>
                      <a:pPr rtl="0"/>
                      <a:r>
                        <a:rPr lang="ja-JP" altLang="en-US" sz="1100" noProof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  ユーザーメニュー</a:t>
                      </a:r>
                    </a:p>
                  </a:txBody>
                  <a:tcPr marL="57191" marR="57191" marT="28595" marB="28595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ja-JP" altLang="en-US" sz="1100" noProof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57191" marR="57191" marT="28595" marB="28595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ja-JP" altLang="en-US" sz="1100" noProof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57191" marR="57191" marT="28595" marB="28595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ja-JP" altLang="en-US" sz="1100" noProof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57191" marR="57191" marT="28595" marB="28595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ja-JP" altLang="en-US" sz="1100" noProof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57191" marR="57191" marT="28595" marB="28595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ja-JP" altLang="en-US" sz="1100" noProof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57191" marR="57191" marT="28595" marB="28595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ja-JP" altLang="en-US" sz="1100" noProof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57191" marR="57191" marT="28595" marB="28595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ja-JP" altLang="en-US" sz="1100" noProof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57191" marR="57191" marT="28595" marB="28595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ja-JP" altLang="en-US" sz="1100" noProof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57191" marR="57191" marT="28595" marB="28595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ja-JP" altLang="en-US" sz="1100" noProof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57191" marR="57191" marT="28595" marB="28595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ja-JP" altLang="en-US" sz="1100" noProof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57191" marR="57191" marT="28595" marB="28595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ja-JP" altLang="en-US" sz="1100" noProof="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57191" marR="57191" marT="28595" marB="28595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ja-JP" altLang="en-US" sz="1100" noProof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57191" marR="57191" marT="28595" marB="28595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ja-JP" altLang="en-US" sz="1000" kern="1200" noProof="0">
                        <a:solidFill>
                          <a:schemeClr val="accent4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+mn-cs"/>
                      </a:endParaRPr>
                    </a:p>
                  </a:txBody>
                  <a:tcPr marL="57191" marR="57191" marT="28595" marB="28595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ja-JP" altLang="en-US" sz="1000" kern="1200" noProof="0">
                        <a:solidFill>
                          <a:schemeClr val="accent4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+mn-cs"/>
                      </a:endParaRPr>
                    </a:p>
                  </a:txBody>
                  <a:tcPr marL="57191" marR="57191" marT="28595" marB="28595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ja-JP" altLang="en-US" sz="1000" kern="1200" noProof="0">
                        <a:solidFill>
                          <a:schemeClr val="accent4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+mn-cs"/>
                      </a:endParaRPr>
                    </a:p>
                  </a:txBody>
                  <a:tcPr marL="57191" marR="57191" marT="28595" marB="28595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ja-JP" altLang="en-US" sz="1000" kern="1200" noProof="0" dirty="0">
                        <a:solidFill>
                          <a:schemeClr val="accent4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+mn-cs"/>
                      </a:endParaRPr>
                    </a:p>
                  </a:txBody>
                  <a:tcPr marL="57191" marR="57191" marT="28595" marB="28595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6043">
                <a:tc>
                  <a:txBody>
                    <a:bodyPr/>
                    <a:lstStyle/>
                    <a:p>
                      <a:pPr rtl="0"/>
                      <a:r>
                        <a:rPr lang="ja-JP" altLang="en-US" sz="1100" noProof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  表示項目</a:t>
                      </a:r>
                      <a:endParaRPr lang="en-US" altLang="ja-JP" sz="1100" noProof="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57191" marR="57191" marT="28595" marB="28595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ja-JP" altLang="en-US" sz="1100" noProof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57191" marR="57191" marT="28595" marB="28595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ja-JP" altLang="en-US" sz="1100" noProof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57191" marR="57191" marT="28595" marB="28595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ja-JP" altLang="en-US" sz="1100" noProof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57191" marR="57191" marT="28595" marB="28595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ja-JP" altLang="en-US" sz="1100" noProof="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57191" marR="57191" marT="28595" marB="28595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ja-JP" altLang="en-US" sz="1100" noProof="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57191" marR="57191" marT="28595" marB="28595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ja-JP" altLang="en-US" sz="1100" noProof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57191" marR="57191" marT="28595" marB="28595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ja-JP" altLang="en-US" sz="1100" noProof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57191" marR="57191" marT="28595" marB="28595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ja-JP" altLang="en-US" sz="1100" noProof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57191" marR="57191" marT="28595" marB="28595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ja-JP" altLang="en-US" sz="1100" noProof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57191" marR="57191" marT="28595" marB="28595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ja-JP" altLang="en-US" sz="1100" noProof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57191" marR="57191" marT="28595" marB="28595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ja-JP" altLang="en-US" sz="1100" noProof="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57191" marR="57191" marT="28595" marB="28595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ja-JP" altLang="en-US" sz="1100" noProof="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57191" marR="57191" marT="28595" marB="28595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ja-JP" altLang="en-US" sz="1000" kern="1200" noProof="0">
                        <a:solidFill>
                          <a:schemeClr val="accent4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+mn-cs"/>
                      </a:endParaRPr>
                    </a:p>
                  </a:txBody>
                  <a:tcPr marL="57191" marR="57191" marT="28595" marB="28595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ja-JP" altLang="en-US" sz="1000" kern="1200" noProof="0">
                        <a:solidFill>
                          <a:schemeClr val="accent4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+mn-cs"/>
                      </a:endParaRPr>
                    </a:p>
                  </a:txBody>
                  <a:tcPr marL="57191" marR="57191" marT="28595" marB="28595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ja-JP" altLang="en-US" sz="1000" kern="1200" noProof="0">
                        <a:solidFill>
                          <a:schemeClr val="accent4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+mn-cs"/>
                      </a:endParaRPr>
                    </a:p>
                  </a:txBody>
                  <a:tcPr marL="57191" marR="57191" marT="28595" marB="28595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ja-JP" altLang="en-US" sz="1000" kern="1200" noProof="0" dirty="0">
                        <a:solidFill>
                          <a:schemeClr val="accent4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+mn-cs"/>
                      </a:endParaRPr>
                    </a:p>
                  </a:txBody>
                  <a:tcPr marL="57191" marR="57191" marT="28595" marB="28595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6043">
                <a:tc>
                  <a:txBody>
                    <a:bodyPr/>
                    <a:lstStyle/>
                    <a:p>
                      <a:pPr rtl="0"/>
                      <a:r>
                        <a:rPr lang="ja-JP" altLang="en-US" sz="1100" noProof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パスワード再設定</a:t>
                      </a:r>
                      <a:endParaRPr lang="en-US" altLang="ja-JP" sz="1100" noProof="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57191" marR="57191" marT="28595" marB="28595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ja-JP" altLang="en-US" sz="1100" noProof="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57191" marR="57191" marT="28595" marB="28595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ja-JP" altLang="en-US" sz="1100" noProof="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57191" marR="57191" marT="28595" marB="28595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ja-JP" altLang="en-US" sz="1100" noProof="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57191" marR="57191" marT="28595" marB="28595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ja-JP" altLang="en-US" sz="1100" noProof="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57191" marR="57191" marT="28595" marB="28595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ja-JP" altLang="en-US" sz="1100" noProof="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57191" marR="57191" marT="28595" marB="28595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ja-JP" altLang="en-US" sz="1100" noProof="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57191" marR="57191" marT="28595" marB="28595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ja-JP" altLang="en-US" sz="1100" noProof="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57191" marR="57191" marT="28595" marB="28595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ja-JP" altLang="en-US" sz="1100" noProof="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57191" marR="57191" marT="28595" marB="28595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ja-JP" altLang="en-US" sz="1100" noProof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57191" marR="57191" marT="28595" marB="28595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ja-JP" altLang="en-US" sz="1100" noProof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57191" marR="57191" marT="28595" marB="28595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ja-JP" altLang="en-US" sz="1100" noProof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57191" marR="57191" marT="28595" marB="28595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ja-JP" altLang="en-US" sz="1100" noProof="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57191" marR="57191" marT="28595" marB="28595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ja-JP" altLang="en-US" sz="1000" kern="1200" noProof="0" dirty="0">
                        <a:solidFill>
                          <a:schemeClr val="accent4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+mn-cs"/>
                      </a:endParaRPr>
                    </a:p>
                  </a:txBody>
                  <a:tcPr marL="57191" marR="57191" marT="28595" marB="28595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ja-JP" altLang="en-US" sz="1000" kern="1200" noProof="0" dirty="0">
                        <a:solidFill>
                          <a:schemeClr val="accent4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+mn-cs"/>
                      </a:endParaRPr>
                    </a:p>
                  </a:txBody>
                  <a:tcPr marL="57191" marR="57191" marT="28595" marB="28595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ja-JP" altLang="en-US" sz="1000" kern="1200" noProof="0" dirty="0">
                        <a:solidFill>
                          <a:schemeClr val="accent4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+mn-cs"/>
                      </a:endParaRPr>
                    </a:p>
                  </a:txBody>
                  <a:tcPr marL="57191" marR="57191" marT="28595" marB="28595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ja-JP" altLang="en-US" sz="1000" kern="1200" noProof="0" dirty="0">
                        <a:solidFill>
                          <a:schemeClr val="accent4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+mn-cs"/>
                      </a:endParaRPr>
                    </a:p>
                  </a:txBody>
                  <a:tcPr marL="57191" marR="57191" marT="28595" marB="28595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6043">
                <a:tc>
                  <a:txBody>
                    <a:bodyPr/>
                    <a:lstStyle/>
                    <a:p>
                      <a:pPr rtl="0"/>
                      <a:r>
                        <a:rPr lang="ja-JP" altLang="en-US" sz="1100" noProof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論文</a:t>
                      </a:r>
                      <a:r>
                        <a:rPr lang="en-US" altLang="ja-JP" sz="1100" noProof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PDF</a:t>
                      </a:r>
                      <a:r>
                        <a:rPr lang="ja-JP" altLang="en-US" sz="1100" noProof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表示</a:t>
                      </a:r>
                    </a:p>
                  </a:txBody>
                  <a:tcPr marL="57191" marR="57191" marT="28595" marB="28595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ja-JP" altLang="en-US" sz="1100" noProof="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57191" marR="57191" marT="28595" marB="28595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ja-JP" altLang="en-US" sz="1100" noProof="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57191" marR="57191" marT="28595" marB="28595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ja-JP" altLang="en-US" sz="1100" noProof="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57191" marR="57191" marT="28595" marB="28595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ja-JP" altLang="en-US" sz="1100" noProof="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57191" marR="57191" marT="28595" marB="28595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ja-JP" altLang="en-US" sz="1100" noProof="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57191" marR="57191" marT="28595" marB="28595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ja-JP" altLang="en-US" sz="1100" noProof="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57191" marR="57191" marT="28595" marB="28595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ja-JP" altLang="en-US" sz="1100" noProof="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57191" marR="57191" marT="28595" marB="28595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ja-JP" altLang="en-US" sz="1100" noProof="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57191" marR="57191" marT="28595" marB="28595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ja-JP" altLang="en-US" sz="1100" noProof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57191" marR="57191" marT="28595" marB="28595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ja-JP" altLang="en-US" sz="1100" noProof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57191" marR="57191" marT="28595" marB="28595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ja-JP" altLang="en-US" sz="1100" noProof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57191" marR="57191" marT="28595" marB="28595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ja-JP" altLang="en-US" sz="1100" noProof="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57191" marR="57191" marT="28595" marB="28595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ja-JP" altLang="en-US" sz="1000" kern="1200" noProof="0">
                        <a:solidFill>
                          <a:schemeClr val="accent4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+mn-cs"/>
                      </a:endParaRPr>
                    </a:p>
                  </a:txBody>
                  <a:tcPr marL="57191" marR="57191" marT="28595" marB="28595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ja-JP" altLang="en-US" sz="1000" kern="1200" noProof="0">
                        <a:solidFill>
                          <a:schemeClr val="accent4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+mn-cs"/>
                      </a:endParaRPr>
                    </a:p>
                  </a:txBody>
                  <a:tcPr marL="57191" marR="57191" marT="28595" marB="28595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ja-JP" altLang="en-US" sz="1000" kern="1200" noProof="0" dirty="0">
                        <a:solidFill>
                          <a:schemeClr val="accent4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+mn-cs"/>
                      </a:endParaRPr>
                    </a:p>
                  </a:txBody>
                  <a:tcPr marL="57191" marR="57191" marT="28595" marB="28595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ja-JP" altLang="en-US" sz="1000" kern="1200" noProof="0" dirty="0">
                        <a:solidFill>
                          <a:schemeClr val="accent4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+mn-cs"/>
                      </a:endParaRPr>
                    </a:p>
                  </a:txBody>
                  <a:tcPr marL="57191" marR="57191" marT="28595" marB="28595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4931725"/>
                  </a:ext>
                </a:extLst>
              </a:tr>
            </a:tbl>
          </a:graphicData>
        </a:graphic>
      </p:graphicFrame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174D4697-CEC4-48CB-9DA9-809B33B50210}"/>
              </a:ext>
            </a:extLst>
          </p:cNvPr>
          <p:cNvGrpSpPr/>
          <p:nvPr/>
        </p:nvGrpSpPr>
        <p:grpSpPr>
          <a:xfrm>
            <a:off x="1680356" y="1992191"/>
            <a:ext cx="1414463" cy="95182"/>
            <a:chOff x="2980439" y="2009206"/>
            <a:chExt cx="2514600" cy="169213"/>
          </a:xfrm>
        </p:grpSpPr>
        <p:sp>
          <p:nvSpPr>
            <p:cNvPr id="35" name="角丸四角形 2">
              <a:extLst>
                <a:ext uri="{FF2B5EF4-FFF2-40B4-BE49-F238E27FC236}">
                  <a16:creationId xmlns:a16="http://schemas.microsoft.com/office/drawing/2014/main" id="{725E4BE8-2940-4B5A-802F-8CD24DF8DDBB}"/>
                </a:ext>
              </a:extLst>
            </p:cNvPr>
            <p:cNvSpPr/>
            <p:nvPr/>
          </p:nvSpPr>
          <p:spPr>
            <a:xfrm>
              <a:off x="2980439" y="2009206"/>
              <a:ext cx="2514600" cy="169213"/>
            </a:xfrm>
            <a:prstGeom prst="roundRect">
              <a:avLst>
                <a:gd name="adj" fmla="val 4871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0287" tIns="10287" rIns="10287" bIns="10287" rtlCol="0" anchor="ctr" anchorCtr="1"/>
            <a:lstStyle/>
            <a:p>
              <a:pPr algn="ctr" rtl="0">
                <a:lnSpc>
                  <a:spcPct val="85000"/>
                </a:lnSpc>
                <a:spcBef>
                  <a:spcPct val="20000"/>
                </a:spcBef>
              </a:pPr>
              <a:endParaRPr lang="ja-JP" altLang="en-US" sz="900" b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34" charset="-128"/>
              </a:endParaRPr>
            </a:p>
          </p:txBody>
        </p:sp>
        <p:sp>
          <p:nvSpPr>
            <p:cNvPr id="37" name="角丸四角形 3">
              <a:extLst>
                <a:ext uri="{FF2B5EF4-FFF2-40B4-BE49-F238E27FC236}">
                  <a16:creationId xmlns:a16="http://schemas.microsoft.com/office/drawing/2014/main" id="{66AD1298-95CE-4713-96E7-CC8566A06B2D}"/>
                </a:ext>
              </a:extLst>
            </p:cNvPr>
            <p:cNvSpPr/>
            <p:nvPr/>
          </p:nvSpPr>
          <p:spPr>
            <a:xfrm>
              <a:off x="3014380" y="2030808"/>
              <a:ext cx="2460589" cy="126009"/>
            </a:xfrm>
            <a:prstGeom prst="roundRect">
              <a:avLst>
                <a:gd name="adj" fmla="val 4871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>
                <a:lnSpc>
                  <a:spcPct val="85000"/>
                </a:lnSpc>
                <a:spcBef>
                  <a:spcPct val="20000"/>
                </a:spcBef>
              </a:pPr>
              <a:endParaRPr lang="ja-JP" altLang="en-US" sz="788">
                <a:latin typeface="Meiryo UI" panose="020B0604030504040204" pitchFamily="50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4EAD7C6C-7804-4485-A2B8-A68126C20E41}"/>
              </a:ext>
            </a:extLst>
          </p:cNvPr>
          <p:cNvGrpSpPr/>
          <p:nvPr/>
        </p:nvGrpSpPr>
        <p:grpSpPr>
          <a:xfrm>
            <a:off x="2580468" y="2473136"/>
            <a:ext cx="214313" cy="95182"/>
            <a:chOff x="4580639" y="2864219"/>
            <a:chExt cx="381000" cy="169213"/>
          </a:xfrm>
        </p:grpSpPr>
        <p:sp>
          <p:nvSpPr>
            <p:cNvPr id="40" name="角丸四角形 2">
              <a:extLst>
                <a:ext uri="{FF2B5EF4-FFF2-40B4-BE49-F238E27FC236}">
                  <a16:creationId xmlns:a16="http://schemas.microsoft.com/office/drawing/2014/main" id="{0544C785-37D3-4FD2-AB41-6E5B7F6DA883}"/>
                </a:ext>
              </a:extLst>
            </p:cNvPr>
            <p:cNvSpPr/>
            <p:nvPr/>
          </p:nvSpPr>
          <p:spPr>
            <a:xfrm>
              <a:off x="4580639" y="2864219"/>
              <a:ext cx="381000" cy="169213"/>
            </a:xfrm>
            <a:prstGeom prst="roundRect">
              <a:avLst>
                <a:gd name="adj" fmla="val 4871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0287" tIns="10287" rIns="10287" bIns="10287" rtlCol="0" anchor="ctr" anchorCtr="1"/>
            <a:lstStyle/>
            <a:p>
              <a:pPr algn="ctr" rtl="0">
                <a:lnSpc>
                  <a:spcPct val="85000"/>
                </a:lnSpc>
                <a:spcBef>
                  <a:spcPct val="20000"/>
                </a:spcBef>
              </a:pPr>
              <a:endParaRPr lang="ja-JP" altLang="en-US" sz="900" b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34" charset="-128"/>
              </a:endParaRPr>
            </a:p>
          </p:txBody>
        </p:sp>
        <p:sp>
          <p:nvSpPr>
            <p:cNvPr id="42" name="角丸四角形 3">
              <a:extLst>
                <a:ext uri="{FF2B5EF4-FFF2-40B4-BE49-F238E27FC236}">
                  <a16:creationId xmlns:a16="http://schemas.microsoft.com/office/drawing/2014/main" id="{C27C7D2A-1ACE-41AD-AAE3-03C728DACB1D}"/>
                </a:ext>
              </a:extLst>
            </p:cNvPr>
            <p:cNvSpPr/>
            <p:nvPr/>
          </p:nvSpPr>
          <p:spPr>
            <a:xfrm>
              <a:off x="4585782" y="2885821"/>
              <a:ext cx="372816" cy="126009"/>
            </a:xfrm>
            <a:prstGeom prst="roundRect">
              <a:avLst>
                <a:gd name="adj" fmla="val 4871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>
                <a:lnSpc>
                  <a:spcPct val="85000"/>
                </a:lnSpc>
                <a:spcBef>
                  <a:spcPct val="20000"/>
                </a:spcBef>
              </a:pPr>
              <a:endParaRPr lang="ja-JP" altLang="en-US" sz="788">
                <a:latin typeface="Meiryo UI" panose="020B0604030504040204" pitchFamily="50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476A4B0D-4A08-445D-B953-AD5FBD743510}"/>
              </a:ext>
            </a:extLst>
          </p:cNvPr>
          <p:cNvGrpSpPr/>
          <p:nvPr/>
        </p:nvGrpSpPr>
        <p:grpSpPr>
          <a:xfrm>
            <a:off x="5237943" y="2964930"/>
            <a:ext cx="253411" cy="95182"/>
            <a:chOff x="9305039" y="3738520"/>
            <a:chExt cx="450508" cy="169213"/>
          </a:xfrm>
        </p:grpSpPr>
        <p:sp>
          <p:nvSpPr>
            <p:cNvPr id="57" name="角丸四角形 2">
              <a:extLst>
                <a:ext uri="{FF2B5EF4-FFF2-40B4-BE49-F238E27FC236}">
                  <a16:creationId xmlns:a16="http://schemas.microsoft.com/office/drawing/2014/main" id="{940F01E4-DC5B-4DBD-8A96-96ED3A8CAB38}"/>
                </a:ext>
              </a:extLst>
            </p:cNvPr>
            <p:cNvSpPr/>
            <p:nvPr/>
          </p:nvSpPr>
          <p:spPr>
            <a:xfrm>
              <a:off x="9305039" y="3738520"/>
              <a:ext cx="450508" cy="169213"/>
            </a:xfrm>
            <a:prstGeom prst="roundRect">
              <a:avLst>
                <a:gd name="adj" fmla="val 4871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0287" tIns="10287" rIns="10287" bIns="10287" rtlCol="0" anchor="ctr" anchorCtr="1"/>
            <a:lstStyle/>
            <a:p>
              <a:pPr algn="ctr" rtl="0">
                <a:lnSpc>
                  <a:spcPct val="85000"/>
                </a:lnSpc>
                <a:spcBef>
                  <a:spcPct val="20000"/>
                </a:spcBef>
              </a:pPr>
              <a:endParaRPr lang="ja-JP" altLang="en-US" sz="900" b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34" charset="-128"/>
              </a:endParaRPr>
            </a:p>
          </p:txBody>
        </p:sp>
        <p:sp>
          <p:nvSpPr>
            <p:cNvPr id="60" name="角丸四角形 3">
              <a:extLst>
                <a:ext uri="{FF2B5EF4-FFF2-40B4-BE49-F238E27FC236}">
                  <a16:creationId xmlns:a16="http://schemas.microsoft.com/office/drawing/2014/main" id="{852F61B0-8283-4016-BD9B-1E44563356DE}"/>
                </a:ext>
              </a:extLst>
            </p:cNvPr>
            <p:cNvSpPr/>
            <p:nvPr/>
          </p:nvSpPr>
          <p:spPr>
            <a:xfrm>
              <a:off x="9311120" y="3760122"/>
              <a:ext cx="440832" cy="126009"/>
            </a:xfrm>
            <a:prstGeom prst="roundRect">
              <a:avLst>
                <a:gd name="adj" fmla="val 4871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>
                <a:lnSpc>
                  <a:spcPct val="85000"/>
                </a:lnSpc>
                <a:spcBef>
                  <a:spcPct val="20000"/>
                </a:spcBef>
              </a:pPr>
              <a:endParaRPr lang="ja-JP" altLang="en-US" sz="788">
                <a:latin typeface="Meiryo UI" panose="020B0604030504040204" pitchFamily="50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ACF70E7F-B9F5-4E62-B968-1D699EEE9D6A}"/>
              </a:ext>
            </a:extLst>
          </p:cNvPr>
          <p:cNvGrpSpPr/>
          <p:nvPr/>
        </p:nvGrpSpPr>
        <p:grpSpPr>
          <a:xfrm>
            <a:off x="4637868" y="2720854"/>
            <a:ext cx="516139" cy="95182"/>
            <a:chOff x="8238239" y="3304606"/>
            <a:chExt cx="917580" cy="169213"/>
          </a:xfrm>
        </p:grpSpPr>
        <p:sp>
          <p:nvSpPr>
            <p:cNvPr id="69" name="角丸四角形 2">
              <a:extLst>
                <a:ext uri="{FF2B5EF4-FFF2-40B4-BE49-F238E27FC236}">
                  <a16:creationId xmlns:a16="http://schemas.microsoft.com/office/drawing/2014/main" id="{DF2FDBDE-E368-4129-B042-2E7EBA20426D}"/>
                </a:ext>
              </a:extLst>
            </p:cNvPr>
            <p:cNvSpPr/>
            <p:nvPr/>
          </p:nvSpPr>
          <p:spPr>
            <a:xfrm>
              <a:off x="8238239" y="3304606"/>
              <a:ext cx="917580" cy="169213"/>
            </a:xfrm>
            <a:prstGeom prst="roundRect">
              <a:avLst>
                <a:gd name="adj" fmla="val 4871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0287" tIns="10287" rIns="10287" bIns="10287" rtlCol="0" anchor="ctr" anchorCtr="1"/>
            <a:lstStyle/>
            <a:p>
              <a:pPr algn="ctr" rtl="0">
                <a:lnSpc>
                  <a:spcPct val="85000"/>
                </a:lnSpc>
                <a:spcBef>
                  <a:spcPct val="20000"/>
                </a:spcBef>
              </a:pPr>
              <a:endParaRPr lang="ja-JP" altLang="en-US" sz="900" b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34" charset="-128"/>
              </a:endParaRPr>
            </a:p>
          </p:txBody>
        </p:sp>
        <p:sp>
          <p:nvSpPr>
            <p:cNvPr id="70" name="角丸四角形 3">
              <a:extLst>
                <a:ext uri="{FF2B5EF4-FFF2-40B4-BE49-F238E27FC236}">
                  <a16:creationId xmlns:a16="http://schemas.microsoft.com/office/drawing/2014/main" id="{3F7C15A5-FAE9-4E4B-B05C-639977485343}"/>
                </a:ext>
              </a:extLst>
            </p:cNvPr>
            <p:cNvSpPr/>
            <p:nvPr/>
          </p:nvSpPr>
          <p:spPr>
            <a:xfrm>
              <a:off x="8250624" y="3326208"/>
              <a:ext cx="897871" cy="126009"/>
            </a:xfrm>
            <a:prstGeom prst="roundRect">
              <a:avLst>
                <a:gd name="adj" fmla="val 4871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>
                <a:lnSpc>
                  <a:spcPct val="85000"/>
                </a:lnSpc>
                <a:spcBef>
                  <a:spcPct val="20000"/>
                </a:spcBef>
              </a:pPr>
              <a:endParaRPr lang="ja-JP" altLang="en-US" sz="788">
                <a:latin typeface="Meiryo UI" panose="020B0604030504040204" pitchFamily="50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0D79DBD9-4D0E-4211-9BDC-726059AFD902}"/>
              </a:ext>
            </a:extLst>
          </p:cNvPr>
          <p:cNvGrpSpPr/>
          <p:nvPr/>
        </p:nvGrpSpPr>
        <p:grpSpPr>
          <a:xfrm>
            <a:off x="4635310" y="3702053"/>
            <a:ext cx="844497" cy="95182"/>
            <a:chOff x="8250624" y="5048961"/>
            <a:chExt cx="1552318" cy="169212"/>
          </a:xfrm>
        </p:grpSpPr>
        <p:sp>
          <p:nvSpPr>
            <p:cNvPr id="72" name="角丸四角形 2">
              <a:extLst>
                <a:ext uri="{FF2B5EF4-FFF2-40B4-BE49-F238E27FC236}">
                  <a16:creationId xmlns:a16="http://schemas.microsoft.com/office/drawing/2014/main" id="{28444387-4012-4382-BE6C-98120F6F6506}"/>
                </a:ext>
              </a:extLst>
            </p:cNvPr>
            <p:cNvSpPr/>
            <p:nvPr/>
          </p:nvSpPr>
          <p:spPr>
            <a:xfrm>
              <a:off x="8250624" y="5048961"/>
              <a:ext cx="1552318" cy="169212"/>
            </a:xfrm>
            <a:prstGeom prst="roundRect">
              <a:avLst>
                <a:gd name="adj" fmla="val 4871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0287" tIns="10287" rIns="10287" bIns="10287" rtlCol="0" anchor="ctr" anchorCtr="1"/>
            <a:lstStyle/>
            <a:p>
              <a:pPr algn="ctr" rtl="0">
                <a:lnSpc>
                  <a:spcPct val="85000"/>
                </a:lnSpc>
                <a:spcBef>
                  <a:spcPct val="20000"/>
                </a:spcBef>
              </a:pPr>
              <a:endParaRPr lang="ja-JP" altLang="en-US" sz="900" b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34" charset="-128"/>
              </a:endParaRPr>
            </a:p>
          </p:txBody>
        </p:sp>
        <p:sp>
          <p:nvSpPr>
            <p:cNvPr id="73" name="角丸四角形 3">
              <a:extLst>
                <a:ext uri="{FF2B5EF4-FFF2-40B4-BE49-F238E27FC236}">
                  <a16:creationId xmlns:a16="http://schemas.microsoft.com/office/drawing/2014/main" id="{57AAF20C-D741-4E07-9570-69E7975CEC96}"/>
                </a:ext>
              </a:extLst>
            </p:cNvPr>
            <p:cNvSpPr/>
            <p:nvPr/>
          </p:nvSpPr>
          <p:spPr>
            <a:xfrm>
              <a:off x="8271577" y="5070563"/>
              <a:ext cx="1518976" cy="126009"/>
            </a:xfrm>
            <a:prstGeom prst="roundRect">
              <a:avLst>
                <a:gd name="adj" fmla="val 4871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>
                <a:lnSpc>
                  <a:spcPct val="85000"/>
                </a:lnSpc>
                <a:spcBef>
                  <a:spcPct val="20000"/>
                </a:spcBef>
              </a:pPr>
              <a:endParaRPr lang="ja-JP" altLang="en-US" sz="788">
                <a:latin typeface="Meiryo UI" panose="020B0604030504040204" pitchFamily="50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F82E27BE-4BB8-49E8-B6E0-E4B062F66695}"/>
              </a:ext>
            </a:extLst>
          </p:cNvPr>
          <p:cNvGrpSpPr/>
          <p:nvPr/>
        </p:nvGrpSpPr>
        <p:grpSpPr>
          <a:xfrm>
            <a:off x="2878717" y="3201799"/>
            <a:ext cx="1073351" cy="95182"/>
            <a:chOff x="5110859" y="4159620"/>
            <a:chExt cx="1908180" cy="169213"/>
          </a:xfrm>
        </p:grpSpPr>
        <p:sp>
          <p:nvSpPr>
            <p:cNvPr id="81" name="角丸四角形 2">
              <a:extLst>
                <a:ext uri="{FF2B5EF4-FFF2-40B4-BE49-F238E27FC236}">
                  <a16:creationId xmlns:a16="http://schemas.microsoft.com/office/drawing/2014/main" id="{3EDB64F9-A02B-4171-BE3A-84F22867136F}"/>
                </a:ext>
              </a:extLst>
            </p:cNvPr>
            <p:cNvSpPr/>
            <p:nvPr/>
          </p:nvSpPr>
          <p:spPr>
            <a:xfrm>
              <a:off x="5110859" y="4159620"/>
              <a:ext cx="1908180" cy="169213"/>
            </a:xfrm>
            <a:prstGeom prst="roundRect">
              <a:avLst>
                <a:gd name="adj" fmla="val 4871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0287" tIns="10287" rIns="10287" bIns="10287" rtlCol="0" anchor="ctr" anchorCtr="1"/>
            <a:lstStyle/>
            <a:p>
              <a:pPr algn="ctr" rtl="0">
                <a:lnSpc>
                  <a:spcPct val="85000"/>
                </a:lnSpc>
                <a:spcBef>
                  <a:spcPct val="20000"/>
                </a:spcBef>
              </a:pPr>
              <a:endParaRPr lang="ja-JP" altLang="en-US" sz="900" b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34" charset="-128"/>
              </a:endParaRPr>
            </a:p>
          </p:txBody>
        </p:sp>
        <p:sp>
          <p:nvSpPr>
            <p:cNvPr id="82" name="角丸四角形 3">
              <a:extLst>
                <a:ext uri="{FF2B5EF4-FFF2-40B4-BE49-F238E27FC236}">
                  <a16:creationId xmlns:a16="http://schemas.microsoft.com/office/drawing/2014/main" id="{1390E3AD-54AF-4858-B669-6251DE96259B}"/>
                </a:ext>
              </a:extLst>
            </p:cNvPr>
            <p:cNvSpPr/>
            <p:nvPr/>
          </p:nvSpPr>
          <p:spPr>
            <a:xfrm>
              <a:off x="5136615" y="4181222"/>
              <a:ext cx="1867194" cy="126009"/>
            </a:xfrm>
            <a:prstGeom prst="roundRect">
              <a:avLst>
                <a:gd name="adj" fmla="val 4871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>
                <a:lnSpc>
                  <a:spcPct val="85000"/>
                </a:lnSpc>
                <a:spcBef>
                  <a:spcPct val="20000"/>
                </a:spcBef>
              </a:pPr>
              <a:endParaRPr lang="ja-JP" altLang="en-US" sz="788">
                <a:latin typeface="Meiryo UI" panose="020B0604030504040204" pitchFamily="50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B9276792-791B-4EA0-9DF4-0B398E5AC2D7}"/>
              </a:ext>
            </a:extLst>
          </p:cNvPr>
          <p:cNvGrpSpPr/>
          <p:nvPr/>
        </p:nvGrpSpPr>
        <p:grpSpPr>
          <a:xfrm>
            <a:off x="5254653" y="3946129"/>
            <a:ext cx="509491" cy="95182"/>
            <a:chOff x="9334744" y="5482874"/>
            <a:chExt cx="905761" cy="169212"/>
          </a:xfrm>
        </p:grpSpPr>
        <p:sp>
          <p:nvSpPr>
            <p:cNvPr id="84" name="角丸四角形 2">
              <a:extLst>
                <a:ext uri="{FF2B5EF4-FFF2-40B4-BE49-F238E27FC236}">
                  <a16:creationId xmlns:a16="http://schemas.microsoft.com/office/drawing/2014/main" id="{0374B54C-E1F9-41F8-AB9C-AE63C71355F1}"/>
                </a:ext>
              </a:extLst>
            </p:cNvPr>
            <p:cNvSpPr/>
            <p:nvPr/>
          </p:nvSpPr>
          <p:spPr>
            <a:xfrm>
              <a:off x="9334744" y="5482874"/>
              <a:ext cx="905761" cy="169212"/>
            </a:xfrm>
            <a:prstGeom prst="roundRect">
              <a:avLst>
                <a:gd name="adj" fmla="val 4871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0287" tIns="10287" rIns="10287" bIns="10287" rtlCol="0" anchor="ctr" anchorCtr="1"/>
            <a:lstStyle/>
            <a:p>
              <a:pPr algn="ctr" rtl="0">
                <a:lnSpc>
                  <a:spcPct val="85000"/>
                </a:lnSpc>
                <a:spcBef>
                  <a:spcPct val="20000"/>
                </a:spcBef>
              </a:pPr>
              <a:endParaRPr lang="ja-JP" altLang="en-US" sz="900" b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34" charset="-128"/>
              </a:endParaRPr>
            </a:p>
          </p:txBody>
        </p:sp>
        <p:sp>
          <p:nvSpPr>
            <p:cNvPr id="85" name="角丸四角形 3">
              <a:extLst>
                <a:ext uri="{FF2B5EF4-FFF2-40B4-BE49-F238E27FC236}">
                  <a16:creationId xmlns:a16="http://schemas.microsoft.com/office/drawing/2014/main" id="{E17D999C-C876-4066-92C9-CBDAE9CC0E51}"/>
                </a:ext>
              </a:extLst>
            </p:cNvPr>
            <p:cNvSpPr/>
            <p:nvPr/>
          </p:nvSpPr>
          <p:spPr>
            <a:xfrm>
              <a:off x="9346970" y="5504476"/>
              <a:ext cx="886306" cy="126009"/>
            </a:xfrm>
            <a:prstGeom prst="roundRect">
              <a:avLst>
                <a:gd name="adj" fmla="val 4871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>
                <a:lnSpc>
                  <a:spcPct val="85000"/>
                </a:lnSpc>
                <a:spcBef>
                  <a:spcPct val="20000"/>
                </a:spcBef>
              </a:pPr>
              <a:endParaRPr lang="ja-JP" altLang="en-US" sz="788">
                <a:latin typeface="Meiryo UI" panose="020B0604030504040204" pitchFamily="50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EB9813E3-49DF-4C5C-94B5-BBE34CCF257B}"/>
              </a:ext>
            </a:extLst>
          </p:cNvPr>
          <p:cNvGrpSpPr/>
          <p:nvPr/>
        </p:nvGrpSpPr>
        <p:grpSpPr>
          <a:xfrm>
            <a:off x="4073604" y="3981569"/>
            <a:ext cx="516139" cy="95182"/>
            <a:chOff x="7235102" y="5545878"/>
            <a:chExt cx="917580" cy="169213"/>
          </a:xfrm>
        </p:grpSpPr>
        <p:sp>
          <p:nvSpPr>
            <p:cNvPr id="93" name="角丸四角形 2">
              <a:extLst>
                <a:ext uri="{FF2B5EF4-FFF2-40B4-BE49-F238E27FC236}">
                  <a16:creationId xmlns:a16="http://schemas.microsoft.com/office/drawing/2014/main" id="{9D8FCB06-E174-43A2-AE8B-8AAD5E052C4D}"/>
                </a:ext>
              </a:extLst>
            </p:cNvPr>
            <p:cNvSpPr/>
            <p:nvPr/>
          </p:nvSpPr>
          <p:spPr>
            <a:xfrm>
              <a:off x="7235102" y="5545878"/>
              <a:ext cx="917580" cy="169213"/>
            </a:xfrm>
            <a:prstGeom prst="roundRect">
              <a:avLst>
                <a:gd name="adj" fmla="val 4871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0287" tIns="10287" rIns="10287" bIns="10287" rtlCol="0" anchor="ctr" anchorCtr="1"/>
            <a:lstStyle/>
            <a:p>
              <a:pPr algn="ctr" rtl="0">
                <a:lnSpc>
                  <a:spcPct val="85000"/>
                </a:lnSpc>
                <a:spcBef>
                  <a:spcPct val="20000"/>
                </a:spcBef>
              </a:pPr>
              <a:endParaRPr lang="ja-JP" altLang="en-US" sz="900" b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34" charset="-128"/>
              </a:endParaRPr>
            </a:p>
          </p:txBody>
        </p:sp>
        <p:sp>
          <p:nvSpPr>
            <p:cNvPr id="94" name="角丸四角形 3">
              <a:extLst>
                <a:ext uri="{FF2B5EF4-FFF2-40B4-BE49-F238E27FC236}">
                  <a16:creationId xmlns:a16="http://schemas.microsoft.com/office/drawing/2014/main" id="{0E97DF22-7B60-4349-B6E9-62CF9296F656}"/>
                </a:ext>
              </a:extLst>
            </p:cNvPr>
            <p:cNvSpPr/>
            <p:nvPr/>
          </p:nvSpPr>
          <p:spPr>
            <a:xfrm>
              <a:off x="7247487" y="5567480"/>
              <a:ext cx="897871" cy="126009"/>
            </a:xfrm>
            <a:prstGeom prst="roundRect">
              <a:avLst>
                <a:gd name="adj" fmla="val 4871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>
                <a:lnSpc>
                  <a:spcPct val="85000"/>
                </a:lnSpc>
                <a:spcBef>
                  <a:spcPct val="20000"/>
                </a:spcBef>
              </a:pPr>
              <a:endParaRPr lang="ja-JP" altLang="en-US" sz="788">
                <a:latin typeface="Meiryo UI" panose="020B0604030504040204" pitchFamily="50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710BE025-8C8E-4EAC-9760-11E2D0D5827A}"/>
              </a:ext>
            </a:extLst>
          </p:cNvPr>
          <p:cNvGrpSpPr/>
          <p:nvPr/>
        </p:nvGrpSpPr>
        <p:grpSpPr>
          <a:xfrm>
            <a:off x="3773970" y="3476625"/>
            <a:ext cx="516139" cy="95182"/>
            <a:chOff x="6702420" y="4648200"/>
            <a:chExt cx="917580" cy="169213"/>
          </a:xfrm>
        </p:grpSpPr>
        <p:sp>
          <p:nvSpPr>
            <p:cNvPr id="96" name="角丸四角形 2">
              <a:extLst>
                <a:ext uri="{FF2B5EF4-FFF2-40B4-BE49-F238E27FC236}">
                  <a16:creationId xmlns:a16="http://schemas.microsoft.com/office/drawing/2014/main" id="{5DB0ABF3-5FFE-4264-9B69-CCF70E9E806A}"/>
                </a:ext>
              </a:extLst>
            </p:cNvPr>
            <p:cNvSpPr/>
            <p:nvPr/>
          </p:nvSpPr>
          <p:spPr>
            <a:xfrm>
              <a:off x="6702420" y="4648200"/>
              <a:ext cx="917580" cy="169213"/>
            </a:xfrm>
            <a:prstGeom prst="roundRect">
              <a:avLst>
                <a:gd name="adj" fmla="val 4871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0287" tIns="10287" rIns="10287" bIns="10287" rtlCol="0" anchor="ctr" anchorCtr="1"/>
            <a:lstStyle/>
            <a:p>
              <a:pPr algn="ctr" rtl="0">
                <a:lnSpc>
                  <a:spcPct val="85000"/>
                </a:lnSpc>
                <a:spcBef>
                  <a:spcPct val="20000"/>
                </a:spcBef>
              </a:pPr>
              <a:endParaRPr lang="ja-JP" altLang="en-US" sz="900" b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34" charset="-128"/>
              </a:endParaRPr>
            </a:p>
          </p:txBody>
        </p:sp>
        <p:sp>
          <p:nvSpPr>
            <p:cNvPr id="97" name="角丸四角形 3">
              <a:extLst>
                <a:ext uri="{FF2B5EF4-FFF2-40B4-BE49-F238E27FC236}">
                  <a16:creationId xmlns:a16="http://schemas.microsoft.com/office/drawing/2014/main" id="{D6A7FF23-2F13-44A8-8C6A-A2D1DF1BC3E6}"/>
                </a:ext>
              </a:extLst>
            </p:cNvPr>
            <p:cNvSpPr/>
            <p:nvPr/>
          </p:nvSpPr>
          <p:spPr>
            <a:xfrm>
              <a:off x="6714805" y="4669802"/>
              <a:ext cx="897871" cy="126009"/>
            </a:xfrm>
            <a:prstGeom prst="roundRect">
              <a:avLst>
                <a:gd name="adj" fmla="val 4871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>
                <a:lnSpc>
                  <a:spcPct val="85000"/>
                </a:lnSpc>
                <a:spcBef>
                  <a:spcPct val="20000"/>
                </a:spcBef>
              </a:pPr>
              <a:endParaRPr lang="ja-JP" altLang="en-US" sz="788">
                <a:latin typeface="Meiryo UI" panose="020B0604030504040204" pitchFamily="50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FD24C3D8-CBF8-4C2D-A2C5-4C041CE8B725}"/>
              </a:ext>
            </a:extLst>
          </p:cNvPr>
          <p:cNvGrpSpPr/>
          <p:nvPr/>
        </p:nvGrpSpPr>
        <p:grpSpPr>
          <a:xfrm>
            <a:off x="4073604" y="4202512"/>
            <a:ext cx="516139" cy="95182"/>
            <a:chOff x="7235102" y="5938665"/>
            <a:chExt cx="917580" cy="169213"/>
          </a:xfrm>
        </p:grpSpPr>
        <p:sp>
          <p:nvSpPr>
            <p:cNvPr id="99" name="角丸四角形 2">
              <a:extLst>
                <a:ext uri="{FF2B5EF4-FFF2-40B4-BE49-F238E27FC236}">
                  <a16:creationId xmlns:a16="http://schemas.microsoft.com/office/drawing/2014/main" id="{9320963B-B296-438F-A987-2762C39B15C3}"/>
                </a:ext>
              </a:extLst>
            </p:cNvPr>
            <p:cNvSpPr/>
            <p:nvPr/>
          </p:nvSpPr>
          <p:spPr>
            <a:xfrm>
              <a:off x="7235102" y="5938665"/>
              <a:ext cx="917580" cy="169213"/>
            </a:xfrm>
            <a:prstGeom prst="roundRect">
              <a:avLst>
                <a:gd name="adj" fmla="val 4871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0287" tIns="10287" rIns="10287" bIns="10287" rtlCol="0" anchor="ctr" anchorCtr="1"/>
            <a:lstStyle/>
            <a:p>
              <a:pPr algn="ctr" rtl="0">
                <a:lnSpc>
                  <a:spcPct val="85000"/>
                </a:lnSpc>
                <a:spcBef>
                  <a:spcPct val="20000"/>
                </a:spcBef>
              </a:pPr>
              <a:endParaRPr lang="ja-JP" altLang="en-US" sz="900" b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34" charset="-128"/>
              </a:endParaRPr>
            </a:p>
          </p:txBody>
        </p:sp>
        <p:sp>
          <p:nvSpPr>
            <p:cNvPr id="100" name="角丸四角形 3">
              <a:extLst>
                <a:ext uri="{FF2B5EF4-FFF2-40B4-BE49-F238E27FC236}">
                  <a16:creationId xmlns:a16="http://schemas.microsoft.com/office/drawing/2014/main" id="{E70E0637-51FA-4EF6-BE49-034B146B7CEF}"/>
                </a:ext>
              </a:extLst>
            </p:cNvPr>
            <p:cNvSpPr/>
            <p:nvPr/>
          </p:nvSpPr>
          <p:spPr>
            <a:xfrm>
              <a:off x="7247487" y="5960267"/>
              <a:ext cx="897871" cy="126009"/>
            </a:xfrm>
            <a:prstGeom prst="roundRect">
              <a:avLst>
                <a:gd name="adj" fmla="val 4871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>
                <a:lnSpc>
                  <a:spcPct val="85000"/>
                </a:lnSpc>
                <a:spcBef>
                  <a:spcPct val="20000"/>
                </a:spcBef>
              </a:pPr>
              <a:endParaRPr lang="ja-JP" altLang="en-US" sz="788">
                <a:latin typeface="Meiryo UI" panose="020B0604030504040204" pitchFamily="50" charset="-128"/>
                <a:ea typeface="Meiryo UI" panose="020B0604030504040204" pitchFamily="34" charset="-128"/>
              </a:endParaRPr>
            </a:p>
          </p:txBody>
        </p:sp>
      </p:grpSp>
      <p:sp>
        <p:nvSpPr>
          <p:cNvPr id="3" name="タイトル 2">
            <a:extLst>
              <a:ext uri="{FF2B5EF4-FFF2-40B4-BE49-F238E27FC236}">
                <a16:creationId xmlns:a16="http://schemas.microsoft.com/office/drawing/2014/main" id="{4369773C-BD51-4654-AE66-5D9496662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/>
              <a:t>前期期末報告からの現在までのスケジュール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68569" tIns="68569" rIns="68569" bIns="68569" anchor="t" anchorCtr="0">
            <a:normAutofit/>
          </a:bodyPr>
          <a:lstStyle/>
          <a:p>
            <a:r>
              <a:rPr lang="ja" dirty="0"/>
              <a:t>報告内容</a:t>
            </a:r>
            <a:endParaRPr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68569" tIns="68569" rIns="68569" bIns="68569" anchor="t" anchorCtr="0">
            <a:normAutofit/>
          </a:bodyPr>
          <a:lstStyle/>
          <a:p>
            <a:r>
              <a:rPr lang="ja" dirty="0"/>
              <a:t>追加した機能</a:t>
            </a:r>
            <a:endParaRPr dirty="0"/>
          </a:p>
          <a:p>
            <a:pPr indent="0">
              <a:spcBef>
                <a:spcPts val="900"/>
              </a:spcBef>
              <a:buNone/>
            </a:pPr>
            <a:endParaRPr b="1" dirty="0"/>
          </a:p>
          <a:p>
            <a:pPr>
              <a:spcBef>
                <a:spcPts val="900"/>
              </a:spcBef>
            </a:pPr>
            <a:r>
              <a:rPr lang="ja" dirty="0"/>
              <a:t>実装予定の機能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68569" tIns="68569" rIns="68569" bIns="68569" anchor="t" anchorCtr="0">
            <a:normAutofit/>
          </a:bodyPr>
          <a:lstStyle/>
          <a:p>
            <a:r>
              <a:rPr lang="ja" dirty="0"/>
              <a:t>システム概要</a:t>
            </a:r>
            <a:endParaRPr dirty="0"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68569" tIns="68569" rIns="68569" bIns="68569" anchor="t" anchorCtr="0">
            <a:normAutofit/>
          </a:bodyPr>
          <a:lstStyle/>
          <a:p>
            <a:r>
              <a:rPr lang="ja" b="1" dirty="0"/>
              <a:t>目標</a:t>
            </a:r>
            <a:endParaRPr b="1" dirty="0"/>
          </a:p>
          <a:p>
            <a:pPr indent="0">
              <a:spcBef>
                <a:spcPts val="900"/>
              </a:spcBef>
              <a:buNone/>
            </a:pPr>
            <a:r>
              <a:rPr lang="ja" dirty="0"/>
              <a:t>ユーザーごとに論文を追加・管理するシステムの開発</a:t>
            </a:r>
            <a:endParaRPr dirty="0"/>
          </a:p>
          <a:p>
            <a:pPr indent="0">
              <a:spcBef>
                <a:spcPts val="900"/>
              </a:spcBef>
              <a:buNone/>
            </a:pPr>
            <a:endParaRPr dirty="0"/>
          </a:p>
          <a:p>
            <a:pPr>
              <a:spcBef>
                <a:spcPts val="900"/>
              </a:spcBef>
            </a:pPr>
            <a:r>
              <a:rPr lang="ja" b="1" dirty="0"/>
              <a:t>方法</a:t>
            </a:r>
            <a:endParaRPr b="1" dirty="0"/>
          </a:p>
          <a:p>
            <a:pPr indent="0">
              <a:spcBef>
                <a:spcPts val="900"/>
              </a:spcBef>
              <a:spcAft>
                <a:spcPts val="900"/>
              </a:spcAft>
              <a:buNone/>
            </a:pPr>
            <a:r>
              <a:rPr lang="ja" dirty="0"/>
              <a:t>Webアプリとして実装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68569" tIns="68569" rIns="68569" bIns="68569" anchor="t" anchorCtr="0">
            <a:normAutofit/>
          </a:bodyPr>
          <a:lstStyle/>
          <a:p>
            <a:r>
              <a:rPr lang="ja"/>
              <a:t>画面遷移</a:t>
            </a:r>
            <a:endParaRPr/>
          </a:p>
        </p:txBody>
      </p:sp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F56C74CF-792A-4BA1-B426-4D17E3D115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9319" y="1517569"/>
            <a:ext cx="4934925" cy="28148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68569" tIns="68569" rIns="68569" bIns="68569" anchor="t" anchorCtr="0">
            <a:normAutofit/>
          </a:bodyPr>
          <a:lstStyle/>
          <a:p>
            <a:r>
              <a:rPr lang="ja" dirty="0"/>
              <a:t>前期期末報告からの進捗</a:t>
            </a:r>
            <a:endParaRPr dirty="0"/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68569" tIns="68569" rIns="68569" bIns="68569" anchor="t" anchorCtr="0">
            <a:normAutofit lnSpcReduction="10000"/>
          </a:bodyPr>
          <a:lstStyle/>
          <a:p>
            <a:r>
              <a:rPr lang="ja" dirty="0"/>
              <a:t>dockerの導入</a:t>
            </a:r>
            <a:endParaRPr lang="en-US" altLang="ja" dirty="0"/>
          </a:p>
          <a:p>
            <a:pPr lvl="1"/>
            <a:r>
              <a:rPr lang="en-US" altLang="ja-JP" dirty="0"/>
              <a:t>Laravel</a:t>
            </a:r>
            <a:r>
              <a:rPr lang="ja-JP" altLang="en-US" dirty="0"/>
              <a:t> フレームワークの導入</a:t>
            </a:r>
            <a:endParaRPr dirty="0"/>
          </a:p>
          <a:p>
            <a:r>
              <a:rPr lang="ja" dirty="0"/>
              <a:t>論文PDFの表示</a:t>
            </a:r>
            <a:endParaRPr dirty="0"/>
          </a:p>
          <a:p>
            <a:r>
              <a:rPr lang="ja" dirty="0"/>
              <a:t>パスワード</a:t>
            </a:r>
            <a:r>
              <a:rPr lang="ja-JP" altLang="en-US" dirty="0"/>
              <a:t>再設定</a:t>
            </a:r>
            <a:endParaRPr dirty="0"/>
          </a:p>
          <a:p>
            <a:pPr lvl="1"/>
            <a:r>
              <a:rPr lang="ja" dirty="0"/>
              <a:t>メール送信・再設定・リンクの有効期限設定</a:t>
            </a:r>
            <a:endParaRPr dirty="0"/>
          </a:p>
          <a:p>
            <a:r>
              <a:rPr lang="ja" dirty="0"/>
              <a:t>メイン画面の機能充実</a:t>
            </a:r>
            <a:endParaRPr dirty="0"/>
          </a:p>
          <a:p>
            <a:pPr lvl="1"/>
            <a:r>
              <a:rPr lang="ja" dirty="0"/>
              <a:t>キーワード検索</a:t>
            </a:r>
            <a:r>
              <a:rPr lang="ja-JP" altLang="en-US" dirty="0"/>
              <a:t>・</a:t>
            </a:r>
            <a:r>
              <a:rPr lang="ja" dirty="0"/>
              <a:t>絞り込み</a:t>
            </a:r>
            <a:r>
              <a:rPr lang="ja-JP" altLang="en-US" dirty="0"/>
              <a:t>・</a:t>
            </a:r>
            <a:r>
              <a:rPr lang="ja" dirty="0"/>
              <a:t>並べ替え</a:t>
            </a:r>
            <a:endParaRPr lang="en-US" altLang="ja-JP" dirty="0"/>
          </a:p>
          <a:p>
            <a:pPr lvl="1"/>
            <a:r>
              <a:rPr lang="ja-JP" altLang="en-US" dirty="0"/>
              <a:t>ユーザーメニュー</a:t>
            </a:r>
            <a:endParaRPr lang="en-US" altLang="ja-JP" dirty="0"/>
          </a:p>
          <a:p>
            <a:pPr lvl="1"/>
            <a:r>
              <a:rPr lang="ja-JP" altLang="en-US" dirty="0"/>
              <a:t>表示項目</a:t>
            </a:r>
          </a:p>
          <a:p>
            <a:r>
              <a:rPr lang="ja" dirty="0"/>
              <a:t>DB</a:t>
            </a:r>
            <a:r>
              <a:rPr lang="ja-JP" altLang="en-US" dirty="0"/>
              <a:t>関連</a:t>
            </a:r>
            <a:endParaRPr lang="en-US" altLang="ja-JP" dirty="0"/>
          </a:p>
          <a:p>
            <a:pPr lvl="1"/>
            <a:r>
              <a:rPr lang="ja-JP" altLang="en-US" dirty="0"/>
              <a:t>同一論文非登録</a:t>
            </a:r>
            <a:endParaRPr lang="en-US" altLang="ja-JP" dirty="0"/>
          </a:p>
          <a:p>
            <a:pPr lvl="1"/>
            <a:r>
              <a:rPr lang="ja-JP" altLang="en-US" dirty="0"/>
              <a:t>削除確認</a:t>
            </a:r>
            <a:endParaRPr lang="en-US" altLang="ja" dirty="0"/>
          </a:p>
          <a:p>
            <a:pPr lvl="1"/>
            <a:r>
              <a:rPr lang="ja" dirty="0"/>
              <a:t>項目追加</a:t>
            </a:r>
            <a:endParaRPr dirty="0"/>
          </a:p>
          <a:p>
            <a:pPr lvl="2"/>
            <a:r>
              <a:rPr lang="ja" dirty="0"/>
              <a:t>必須・任意項目</a:t>
            </a:r>
            <a:endParaRPr dirty="0"/>
          </a:p>
          <a:p>
            <a:pPr lvl="2"/>
            <a:r>
              <a:rPr lang="ja" altLang="en-US" sz="900" dirty="0">
                <a:solidFill>
                  <a:srgbClr val="444444"/>
                </a:solidFill>
                <a:highlight>
                  <a:srgbClr val="FFFFFF"/>
                </a:highlight>
              </a:rPr>
              <a:t>バリデーションチェック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68569" tIns="68569" rIns="68569" bIns="68569" anchor="t" anchorCtr="0">
            <a:normAutofit/>
          </a:bodyPr>
          <a:lstStyle/>
          <a:p>
            <a:pPr>
              <a:buSzPct val="39285"/>
            </a:pPr>
            <a:r>
              <a:rPr lang="ja"/>
              <a:t>未実装の機能</a:t>
            </a:r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68569" tIns="68569" rIns="68569" bIns="68569" anchor="t" anchorCtr="0">
            <a:normAutofit/>
          </a:bodyPr>
          <a:lstStyle/>
          <a:p>
            <a:r>
              <a:rPr lang="ja" dirty="0"/>
              <a:t>BibTeX形式</a:t>
            </a:r>
            <a:endParaRPr dirty="0"/>
          </a:p>
          <a:p>
            <a:r>
              <a:rPr lang="ja" dirty="0"/>
              <a:t>論文登録内容変更</a:t>
            </a:r>
            <a:endParaRPr dirty="0"/>
          </a:p>
          <a:p>
            <a:r>
              <a:rPr lang="ja" dirty="0"/>
              <a:t>パスワード変更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68569" tIns="68569" rIns="68569" bIns="68569" anchor="t" anchorCtr="0">
            <a:normAutofit/>
          </a:bodyPr>
          <a:lstStyle/>
          <a:p>
            <a:r>
              <a:rPr lang="ja" dirty="0"/>
              <a:t>メイン画面</a:t>
            </a:r>
            <a:endParaRPr dirty="0"/>
          </a:p>
        </p:txBody>
      </p:sp>
      <p:pic>
        <p:nvPicPr>
          <p:cNvPr id="91" name="Google Shape;9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6281" y="1475288"/>
            <a:ext cx="4147500" cy="289723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2B770EAE-91CF-4FDD-90A4-DE0E605D025F}"/>
              </a:ext>
            </a:extLst>
          </p:cNvPr>
          <p:cNvGrpSpPr/>
          <p:nvPr/>
        </p:nvGrpSpPr>
        <p:grpSpPr>
          <a:xfrm>
            <a:off x="4312819" y="1068919"/>
            <a:ext cx="2809350" cy="1590875"/>
            <a:chOff x="4312819" y="1068919"/>
            <a:chExt cx="2809350" cy="1590875"/>
          </a:xfrm>
        </p:grpSpPr>
        <p:cxnSp>
          <p:nvCxnSpPr>
            <p:cNvPr id="92" name="Google Shape;92;p19"/>
            <p:cNvCxnSpPr>
              <a:stCxn id="93" idx="2"/>
            </p:cNvCxnSpPr>
            <p:nvPr/>
          </p:nvCxnSpPr>
          <p:spPr>
            <a:xfrm flipH="1">
              <a:off x="4673944" y="1281994"/>
              <a:ext cx="575325" cy="321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93" name="Google Shape;93;p19"/>
            <p:cNvSpPr/>
            <p:nvPr/>
          </p:nvSpPr>
          <p:spPr>
            <a:xfrm>
              <a:off x="4312819" y="1068919"/>
              <a:ext cx="1872900" cy="213075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 algn="ctr">
                <a:buClr>
                  <a:schemeClr val="dk1"/>
                </a:buClr>
                <a:buSzPts val="1100"/>
              </a:pPr>
              <a:r>
                <a:rPr lang="ja" altLang="en-US" sz="1050" dirty="0">
                  <a:solidFill>
                    <a:schemeClr val="dk1"/>
                  </a:solidFill>
                  <a:latin typeface="+mn-ea"/>
                  <a:ea typeface="+mn-ea"/>
                </a:rPr>
                <a:t>メールアドレスの先頭文字</a:t>
              </a:r>
              <a:endParaRPr sz="1050" dirty="0">
                <a:latin typeface="+mn-ea"/>
                <a:ea typeface="+mn-ea"/>
              </a:endParaRPr>
            </a:p>
          </p:txBody>
        </p:sp>
        <p:cxnSp>
          <p:nvCxnSpPr>
            <p:cNvPr id="94" name="Google Shape;94;p19"/>
            <p:cNvCxnSpPr>
              <a:stCxn id="95" idx="2"/>
            </p:cNvCxnSpPr>
            <p:nvPr/>
          </p:nvCxnSpPr>
          <p:spPr>
            <a:xfrm flipH="1">
              <a:off x="4673944" y="2036560"/>
              <a:ext cx="575325" cy="321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95" name="Google Shape;95;p19"/>
            <p:cNvSpPr/>
            <p:nvPr/>
          </p:nvSpPr>
          <p:spPr>
            <a:xfrm>
              <a:off x="4312819" y="1823485"/>
              <a:ext cx="1872900" cy="213075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 algn="ctr"/>
              <a:r>
                <a:rPr lang="ja" altLang="en-US" sz="1050" dirty="0">
                  <a:solidFill>
                    <a:schemeClr val="dk1"/>
                  </a:solidFill>
                  <a:latin typeface="+mn-ea"/>
                  <a:ea typeface="+mn-ea"/>
                </a:rPr>
                <a:t>表示項目の切り替え</a:t>
              </a:r>
              <a:endParaRPr sz="1050" dirty="0">
                <a:latin typeface="+mn-ea"/>
                <a:ea typeface="+mn-ea"/>
              </a:endParaRPr>
            </a:p>
          </p:txBody>
        </p:sp>
        <p:sp>
          <p:nvSpPr>
            <p:cNvPr id="96" name="Google Shape;96;p19"/>
            <p:cNvSpPr txBox="1"/>
            <p:nvPr/>
          </p:nvSpPr>
          <p:spPr>
            <a:xfrm>
              <a:off x="5249269" y="1281994"/>
              <a:ext cx="1872900" cy="4616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68569" rIns="68569" bIns="68569" anchor="t" anchorCtr="0">
              <a:spAutoFit/>
            </a:bodyPr>
            <a:lstStyle/>
            <a:p>
              <a:r>
                <a:rPr lang="ja" altLang="en-US" sz="1050" dirty="0">
                  <a:latin typeface="+mn-ea"/>
                  <a:ea typeface="+mn-ea"/>
                </a:rPr>
                <a:t>・ログアウト</a:t>
              </a:r>
              <a:endParaRPr sz="1050" dirty="0">
                <a:latin typeface="+mn-ea"/>
                <a:ea typeface="+mn-ea"/>
              </a:endParaRPr>
            </a:p>
            <a:p>
              <a:r>
                <a:rPr lang="ja" altLang="en-US" sz="1050" dirty="0">
                  <a:latin typeface="+mn-ea"/>
                  <a:ea typeface="+mn-ea"/>
                </a:rPr>
                <a:t>・パスワード変更（予定）</a:t>
              </a:r>
              <a:endParaRPr sz="1050" dirty="0">
                <a:latin typeface="+mn-ea"/>
                <a:ea typeface="+mn-ea"/>
              </a:endParaRPr>
            </a:p>
          </p:txBody>
        </p:sp>
        <p:sp>
          <p:nvSpPr>
            <p:cNvPr id="97" name="Google Shape;97;p19"/>
            <p:cNvSpPr txBox="1"/>
            <p:nvPr/>
          </p:nvSpPr>
          <p:spPr>
            <a:xfrm>
              <a:off x="5249269" y="2036569"/>
              <a:ext cx="1872900" cy="6232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68569" rIns="68569" bIns="68569" anchor="t" anchorCtr="0">
              <a:spAutoFit/>
            </a:bodyPr>
            <a:lstStyle/>
            <a:p>
              <a:r>
                <a:rPr lang="ja" altLang="en-US" sz="1050" dirty="0">
                  <a:latin typeface="+mn-ea"/>
                  <a:ea typeface="+mn-ea"/>
                </a:rPr>
                <a:t>・著者</a:t>
              </a:r>
              <a:endParaRPr sz="1050" dirty="0">
                <a:latin typeface="+mn-ea"/>
                <a:ea typeface="+mn-ea"/>
              </a:endParaRPr>
            </a:p>
            <a:p>
              <a:r>
                <a:rPr lang="ja" altLang="en-US" sz="1050" dirty="0">
                  <a:latin typeface="+mn-ea"/>
                  <a:ea typeface="+mn-ea"/>
                </a:rPr>
                <a:t>・雑誌名</a:t>
              </a:r>
              <a:endParaRPr sz="1050" dirty="0">
                <a:latin typeface="+mn-ea"/>
                <a:ea typeface="+mn-ea"/>
              </a:endParaRPr>
            </a:p>
            <a:p>
              <a:r>
                <a:rPr lang="ja" altLang="en-US" sz="1050" dirty="0">
                  <a:latin typeface="+mn-ea"/>
                  <a:ea typeface="+mn-ea"/>
                </a:rPr>
                <a:t>・掲載年</a:t>
              </a:r>
              <a:endParaRPr sz="1050" dirty="0">
                <a:latin typeface="+mn-ea"/>
                <a:ea typeface="+mn-ea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68569" tIns="68569" rIns="68569" bIns="68569" anchor="t" anchorCtr="0">
            <a:normAutofit/>
          </a:bodyPr>
          <a:lstStyle/>
          <a:p>
            <a:r>
              <a:rPr lang="ja" dirty="0"/>
              <a:t>論文削除機能</a:t>
            </a:r>
            <a:endParaRPr dirty="0"/>
          </a:p>
        </p:txBody>
      </p:sp>
      <p:sp>
        <p:nvSpPr>
          <p:cNvPr id="103" name="Google Shape;103;p20"/>
          <p:cNvSpPr txBox="1">
            <a:spLocks noGrp="1"/>
          </p:cNvSpPr>
          <p:nvPr>
            <p:ph type="body" idx="1"/>
          </p:nvPr>
        </p:nvSpPr>
        <p:spPr>
          <a:xfrm>
            <a:off x="233775" y="1152475"/>
            <a:ext cx="4135786" cy="341640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rmAutofit/>
          </a:bodyPr>
          <a:lstStyle/>
          <a:p>
            <a:r>
              <a:rPr lang="ja" dirty="0"/>
              <a:t>登録した論文をデータベースから削除</a:t>
            </a:r>
            <a:endParaRPr dirty="0"/>
          </a:p>
          <a:p>
            <a:r>
              <a:rPr lang="ja" dirty="0"/>
              <a:t>手順は以下</a:t>
            </a:r>
            <a:endParaRPr dirty="0"/>
          </a:p>
          <a:p>
            <a:pPr marL="685800">
              <a:buAutoNum type="arabicPeriod"/>
            </a:pPr>
            <a:r>
              <a:rPr lang="ja" dirty="0"/>
              <a:t>削除したい論文のチェックボックスにチェック</a:t>
            </a:r>
            <a:endParaRPr dirty="0"/>
          </a:p>
          <a:p>
            <a:pPr marL="685800">
              <a:buAutoNum type="arabicPeriod"/>
            </a:pPr>
            <a:r>
              <a:rPr lang="ja" dirty="0"/>
              <a:t>登録論文削除ボタンをクリック</a:t>
            </a:r>
            <a:endParaRPr dirty="0"/>
          </a:p>
          <a:p>
            <a:pPr marL="685800">
              <a:buAutoNum type="arabicPeriod"/>
            </a:pPr>
            <a:r>
              <a:rPr lang="ja" dirty="0"/>
              <a:t>確認ダイアログが表示されるのでOKをクリック</a:t>
            </a:r>
            <a:endParaRPr dirty="0"/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1CAB01B4-AD21-413C-801C-3A921A27998F}"/>
              </a:ext>
            </a:extLst>
          </p:cNvPr>
          <p:cNvGrpSpPr/>
          <p:nvPr/>
        </p:nvGrpSpPr>
        <p:grpSpPr>
          <a:xfrm>
            <a:off x="4247558" y="1152475"/>
            <a:ext cx="2544539" cy="3006654"/>
            <a:chOff x="313594" y="1406222"/>
            <a:chExt cx="2544539" cy="3006654"/>
          </a:xfrm>
        </p:grpSpPr>
        <p:grpSp>
          <p:nvGrpSpPr>
            <p:cNvPr id="104" name="Google Shape;104;p20"/>
            <p:cNvGrpSpPr/>
            <p:nvPr/>
          </p:nvGrpSpPr>
          <p:grpSpPr>
            <a:xfrm>
              <a:off x="646392" y="3854420"/>
              <a:ext cx="2064863" cy="558456"/>
              <a:chOff x="775057" y="4281977"/>
              <a:chExt cx="2753150" cy="744608"/>
            </a:xfrm>
          </p:grpSpPr>
          <p:pic>
            <p:nvPicPr>
              <p:cNvPr id="105" name="Google Shape;105;p20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775057" y="4281977"/>
                <a:ext cx="2753150" cy="74460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06" name="Google Shape;106;p20"/>
              <p:cNvSpPr/>
              <p:nvPr/>
            </p:nvSpPr>
            <p:spPr>
              <a:xfrm>
                <a:off x="2518425" y="4715675"/>
                <a:ext cx="267600" cy="282000"/>
              </a:xfrm>
              <a:prstGeom prst="ellipse">
                <a:avLst/>
              </a:prstGeom>
              <a:noFill/>
              <a:ln w="38100" cap="flat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endParaRPr sz="1050"/>
              </a:p>
            </p:txBody>
          </p:sp>
          <p:sp>
            <p:nvSpPr>
              <p:cNvPr id="107" name="Google Shape;107;p20"/>
              <p:cNvSpPr txBox="1"/>
              <p:nvPr/>
            </p:nvSpPr>
            <p:spPr>
              <a:xfrm>
                <a:off x="2349200" y="4477325"/>
                <a:ext cx="379200" cy="35391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69" tIns="68569" rIns="68569" bIns="68569" anchor="t" anchorCtr="0">
                <a:spAutoFit/>
              </a:bodyPr>
              <a:lstStyle/>
              <a:p>
                <a:r>
                  <a:rPr lang="en-US" altLang="ja" sz="825">
                    <a:solidFill>
                      <a:srgbClr val="FF0000"/>
                    </a:solidFill>
                    <a:highlight>
                      <a:schemeClr val="lt1"/>
                    </a:highlight>
                  </a:rPr>
                  <a:t>3.</a:t>
                </a:r>
                <a:endParaRPr sz="825">
                  <a:solidFill>
                    <a:srgbClr val="FF0000"/>
                  </a:solidFill>
                  <a:highlight>
                    <a:schemeClr val="lt1"/>
                  </a:highlight>
                </a:endParaRPr>
              </a:p>
            </p:txBody>
          </p:sp>
        </p:grpSp>
        <p:grpSp>
          <p:nvGrpSpPr>
            <p:cNvPr id="108" name="Google Shape;108;p20"/>
            <p:cNvGrpSpPr/>
            <p:nvPr/>
          </p:nvGrpSpPr>
          <p:grpSpPr>
            <a:xfrm>
              <a:off x="313594" y="1406222"/>
              <a:ext cx="2544539" cy="2263745"/>
              <a:chOff x="490475" y="1017725"/>
              <a:chExt cx="3392719" cy="3018326"/>
            </a:xfrm>
          </p:grpSpPr>
          <p:pic>
            <p:nvPicPr>
              <p:cNvPr id="109" name="Google Shape;109;p20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617975" y="1017725"/>
                <a:ext cx="3265219" cy="301832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10" name="Google Shape;110;p20"/>
              <p:cNvSpPr/>
              <p:nvPr/>
            </p:nvSpPr>
            <p:spPr>
              <a:xfrm>
                <a:off x="788525" y="3240900"/>
                <a:ext cx="267600" cy="282000"/>
              </a:xfrm>
              <a:prstGeom prst="ellipse">
                <a:avLst/>
              </a:prstGeom>
              <a:noFill/>
              <a:ln w="38100" cap="flat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endParaRPr sz="1050"/>
              </a:p>
            </p:txBody>
          </p:sp>
          <p:sp>
            <p:nvSpPr>
              <p:cNvPr id="111" name="Google Shape;111;p20"/>
              <p:cNvSpPr/>
              <p:nvPr/>
            </p:nvSpPr>
            <p:spPr>
              <a:xfrm>
                <a:off x="752825" y="1758400"/>
                <a:ext cx="1026900" cy="282000"/>
              </a:xfrm>
              <a:prstGeom prst="ellipse">
                <a:avLst/>
              </a:prstGeom>
              <a:noFill/>
              <a:ln w="38100" cap="flat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endParaRPr sz="1050"/>
              </a:p>
            </p:txBody>
          </p:sp>
          <p:sp>
            <p:nvSpPr>
              <p:cNvPr id="112" name="Google Shape;112;p20"/>
              <p:cNvSpPr txBox="1"/>
              <p:nvPr/>
            </p:nvSpPr>
            <p:spPr>
              <a:xfrm>
                <a:off x="547400" y="3074525"/>
                <a:ext cx="379200" cy="35391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69" tIns="68569" rIns="68569" bIns="68569" anchor="t" anchorCtr="0">
                <a:spAutoFit/>
              </a:bodyPr>
              <a:lstStyle/>
              <a:p>
                <a:r>
                  <a:rPr lang="en-US" altLang="ja" sz="825">
                    <a:solidFill>
                      <a:srgbClr val="FF0000"/>
                    </a:solidFill>
                  </a:rPr>
                  <a:t>1.</a:t>
                </a:r>
                <a:endParaRPr sz="825">
                  <a:solidFill>
                    <a:srgbClr val="FF0000"/>
                  </a:solidFill>
                </a:endParaRPr>
              </a:p>
            </p:txBody>
          </p:sp>
          <p:sp>
            <p:nvSpPr>
              <p:cNvPr id="113" name="Google Shape;113;p20"/>
              <p:cNvSpPr txBox="1"/>
              <p:nvPr/>
            </p:nvSpPr>
            <p:spPr>
              <a:xfrm>
                <a:off x="490475" y="1592476"/>
                <a:ext cx="379200" cy="35391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69" tIns="68569" rIns="68569" bIns="68569" anchor="t" anchorCtr="0">
                <a:spAutoFit/>
              </a:bodyPr>
              <a:lstStyle/>
              <a:p>
                <a:r>
                  <a:rPr lang="en-US" altLang="ja" sz="825">
                    <a:solidFill>
                      <a:srgbClr val="FF0000"/>
                    </a:solidFill>
                  </a:rPr>
                  <a:t>2.</a:t>
                </a:r>
                <a:endParaRPr sz="825">
                  <a:solidFill>
                    <a:srgbClr val="FF0000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68569" tIns="68569" rIns="68569" bIns="68569" anchor="t" anchorCtr="0">
            <a:normAutofit/>
          </a:bodyPr>
          <a:lstStyle/>
          <a:p>
            <a:r>
              <a:rPr lang="ja"/>
              <a:t>DBの項目・機能追加</a:t>
            </a:r>
            <a:endParaRPr/>
          </a:p>
        </p:txBody>
      </p:sp>
      <p:sp>
        <p:nvSpPr>
          <p:cNvPr id="119" name="Google Shape;119;p2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68569" tIns="68569" rIns="68569" bIns="68569" anchor="t" anchorCtr="0">
            <a:normAutofit/>
          </a:bodyPr>
          <a:lstStyle/>
          <a:p>
            <a:r>
              <a:rPr lang="ja" dirty="0"/>
              <a:t>必須・任意項目の使い分け</a:t>
            </a:r>
            <a:endParaRPr dirty="0"/>
          </a:p>
          <a:p>
            <a:pPr marL="685800" indent="0">
              <a:spcBef>
                <a:spcPts val="900"/>
              </a:spcBef>
              <a:buNone/>
            </a:pPr>
            <a:endParaRPr dirty="0"/>
          </a:p>
          <a:p>
            <a:pPr>
              <a:spcBef>
                <a:spcPts val="900"/>
              </a:spcBef>
            </a:pPr>
            <a:r>
              <a:rPr lang="ja" dirty="0"/>
              <a:t>バリデーションチェック</a:t>
            </a:r>
            <a:endParaRPr dirty="0"/>
          </a:p>
          <a:p>
            <a:pPr lvl="1"/>
            <a:r>
              <a:rPr lang="ja" dirty="0"/>
              <a:t>文字列が長すぎないか</a:t>
            </a:r>
            <a:endParaRPr dirty="0"/>
          </a:p>
          <a:p>
            <a:pPr lvl="1"/>
            <a:r>
              <a:rPr lang="ja" dirty="0"/>
              <a:t>全角数字で入力していないか</a:t>
            </a:r>
            <a:endParaRPr dirty="0"/>
          </a:p>
          <a:p>
            <a:pPr lvl="1"/>
            <a:r>
              <a:rPr lang="ja" dirty="0"/>
              <a:t>整数を入力しているか</a:t>
            </a:r>
            <a:endParaRPr dirty="0"/>
          </a:p>
          <a:p>
            <a:pPr lvl="1"/>
            <a:r>
              <a:rPr lang="ja" dirty="0"/>
              <a:t>数字が大きすぎないか</a:t>
            </a:r>
            <a:endParaRPr dirty="0"/>
          </a:p>
          <a:p>
            <a:pPr lvl="1"/>
            <a:r>
              <a:rPr lang="ja" dirty="0"/>
              <a:t>同一名称の論文を同じユーザが登録していないか</a:t>
            </a:r>
            <a:endParaRPr dirty="0"/>
          </a:p>
          <a:p>
            <a:pPr lvl="1"/>
            <a:r>
              <a:rPr lang="ja" dirty="0"/>
              <a:t>PDF以外のファイルが指定されていないか</a:t>
            </a:r>
            <a:endParaRPr dirty="0"/>
          </a:p>
        </p:txBody>
      </p:sp>
      <p:pic>
        <p:nvPicPr>
          <p:cNvPr id="120" name="Google Shape;120;p21"/>
          <p:cNvPicPr preferRelativeResize="0"/>
          <p:nvPr/>
        </p:nvPicPr>
        <p:blipFill rotWithShape="1">
          <a:blip r:embed="rId3">
            <a:alphaModFix/>
          </a:blip>
          <a:srcRect r="21593"/>
          <a:stretch/>
        </p:blipFill>
        <p:spPr>
          <a:xfrm>
            <a:off x="3928425" y="1165530"/>
            <a:ext cx="2872424" cy="28254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346</Words>
  <Application>Microsoft Office PowerPoint</Application>
  <PresentationFormat>ユーザー設定</PresentationFormat>
  <Paragraphs>108</Paragraphs>
  <Slides>12</Slides>
  <Notes>12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6" baseType="lpstr">
      <vt:lpstr>Meiryo UI</vt:lpstr>
      <vt:lpstr>ＭＳ Ｐゴシック</vt:lpstr>
      <vt:lpstr>Arial</vt:lpstr>
      <vt:lpstr>Simple Light</vt:lpstr>
      <vt:lpstr>後学期中間発表 文献管理システム</vt:lpstr>
      <vt:lpstr>報告内容</vt:lpstr>
      <vt:lpstr>システム概要</vt:lpstr>
      <vt:lpstr>画面遷移</vt:lpstr>
      <vt:lpstr>前期期末報告からの進捗</vt:lpstr>
      <vt:lpstr>未実装の機能</vt:lpstr>
      <vt:lpstr>メイン画面</vt:lpstr>
      <vt:lpstr>論文削除機能</vt:lpstr>
      <vt:lpstr>DBの項目・機能追加</vt:lpstr>
      <vt:lpstr>今後の方針</vt:lpstr>
      <vt:lpstr>デモ</vt:lpstr>
      <vt:lpstr>前期期末報告からの現在までのスケジュール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後学期中間発表 文献管理システム</dc:title>
  <cp:lastModifiedBy>FUJITA Tomu</cp:lastModifiedBy>
  <cp:revision>16</cp:revision>
  <dcterms:modified xsi:type="dcterms:W3CDTF">2021-11-12T08:06:19Z</dcterms:modified>
</cp:coreProperties>
</file>