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51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08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97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08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5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7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37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3F2F-3A79-4315-88E0-799C21DEC6C1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7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D033D-54FA-4A16-811A-34A4620F8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sz="6600" b="1" dirty="0">
                <a:latin typeface="+mn-ea"/>
                <a:ea typeface="+mn-ea"/>
              </a:rPr>
            </a:br>
            <a:r>
              <a:rPr kumimoji="1" lang="ja-JP" altLang="en-US" sz="4000" b="1" dirty="0">
                <a:latin typeface="+mn-ea"/>
                <a:ea typeface="+mn-ea"/>
              </a:rPr>
              <a:t>情報工学特別演習</a:t>
            </a:r>
            <a:r>
              <a:rPr kumimoji="1" lang="en-US" altLang="ja-JP" sz="4000" b="1" dirty="0">
                <a:latin typeface="+mn-ea"/>
                <a:ea typeface="+mn-ea"/>
              </a:rPr>
              <a:t>Ⅰ</a:t>
            </a:r>
            <a:br>
              <a:rPr kumimoji="1" lang="en-US" altLang="ja-JP" sz="3600" b="1" dirty="0">
                <a:latin typeface="+mn-ea"/>
                <a:ea typeface="+mn-ea"/>
              </a:rPr>
            </a:br>
            <a:r>
              <a:rPr kumimoji="1" lang="ja-JP" altLang="en-US" sz="6600" b="1" dirty="0">
                <a:latin typeface="+mn-ea"/>
                <a:ea typeface="+mn-ea"/>
              </a:rPr>
              <a:t>前期末報告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88FF31-913D-4BBE-9016-53725FDD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8759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>
                <a:latin typeface="+mn-ea"/>
              </a:rPr>
              <a:t>グループ３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小池瑞生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杉本孝太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高橋亮至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藤田十夢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峯久朋也</a:t>
            </a:r>
            <a:endParaRPr lang="en-US" altLang="ja-JP" dirty="0">
              <a:latin typeface="+mn-ea"/>
            </a:endParaRPr>
          </a:p>
          <a:p>
            <a:endParaRPr kumimoji="1"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986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>
                <a:latin typeface="+mn-ea"/>
                <a:ea typeface="+mn-ea"/>
              </a:rPr>
              <a:t>ID</a:t>
            </a:r>
            <a:r>
              <a:rPr kumimoji="1" lang="ja-JP" altLang="en-US" b="1" dirty="0">
                <a:latin typeface="+mn-ea"/>
                <a:ea typeface="+mn-ea"/>
              </a:rPr>
              <a:t>・パスワード忘れ２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（パスワード新規発行）</a:t>
            </a:r>
          </a:p>
        </p:txBody>
      </p:sp>
      <p:grpSp>
        <p:nvGrpSpPr>
          <p:cNvPr id="6" name="Google Shape;152;p19">
            <a:extLst>
              <a:ext uri="{FF2B5EF4-FFF2-40B4-BE49-F238E27FC236}">
                <a16:creationId xmlns:a16="http://schemas.microsoft.com/office/drawing/2014/main" id="{8FA12326-2B45-489B-AA94-3E2940C19AED}"/>
              </a:ext>
            </a:extLst>
          </p:cNvPr>
          <p:cNvGrpSpPr/>
          <p:nvPr/>
        </p:nvGrpSpPr>
        <p:grpSpPr>
          <a:xfrm>
            <a:off x="1624058" y="2041132"/>
            <a:ext cx="6289353" cy="4702822"/>
            <a:chOff x="2224830" y="1541941"/>
            <a:chExt cx="6872858" cy="4912077"/>
          </a:xfrm>
        </p:grpSpPr>
        <p:grpSp>
          <p:nvGrpSpPr>
            <p:cNvPr id="7" name="Google Shape;153;p19">
              <a:extLst>
                <a:ext uri="{FF2B5EF4-FFF2-40B4-BE49-F238E27FC236}">
                  <a16:creationId xmlns:a16="http://schemas.microsoft.com/office/drawing/2014/main" id="{F9CEBC5F-DDAE-41A2-ABFB-EC08B11CF9C5}"/>
                </a:ext>
              </a:extLst>
            </p:cNvPr>
            <p:cNvGrpSpPr/>
            <p:nvPr/>
          </p:nvGrpSpPr>
          <p:grpSpPr>
            <a:xfrm>
              <a:off x="2224830" y="1541941"/>
              <a:ext cx="6872858" cy="4912077"/>
              <a:chOff x="2224724" y="1574950"/>
              <a:chExt cx="8017800" cy="4878900"/>
            </a:xfrm>
          </p:grpSpPr>
          <p:sp>
            <p:nvSpPr>
              <p:cNvPr id="10" name="Google Shape;154;p19">
                <a:extLst>
                  <a:ext uri="{FF2B5EF4-FFF2-40B4-BE49-F238E27FC236}">
                    <a16:creationId xmlns:a16="http://schemas.microsoft.com/office/drawing/2014/main" id="{05787871-2FFF-4060-873A-815D67AAD568}"/>
                  </a:ext>
                </a:extLst>
              </p:cNvPr>
              <p:cNvSpPr/>
              <p:nvPr/>
            </p:nvSpPr>
            <p:spPr>
              <a:xfrm>
                <a:off x="2224724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5;p19">
                <a:extLst>
                  <a:ext uri="{FF2B5EF4-FFF2-40B4-BE49-F238E27FC236}">
                    <a16:creationId xmlns:a16="http://schemas.microsoft.com/office/drawing/2014/main" id="{5A385DDF-0576-45C7-BBEC-F3A269A64461}"/>
                  </a:ext>
                </a:extLst>
              </p:cNvPr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56;p19">
                <a:extLst>
                  <a:ext uri="{FF2B5EF4-FFF2-40B4-BE49-F238E27FC236}">
                    <a16:creationId xmlns:a16="http://schemas.microsoft.com/office/drawing/2014/main" id="{39012C6E-B012-4EAF-B37F-48AA630A886F}"/>
                  </a:ext>
                </a:extLst>
              </p:cNvPr>
              <p:cNvSpPr/>
              <p:nvPr/>
            </p:nvSpPr>
            <p:spPr>
              <a:xfrm>
                <a:off x="2557533" y="2803867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57;p19">
                <a:extLst>
                  <a:ext uri="{FF2B5EF4-FFF2-40B4-BE49-F238E27FC236}">
                    <a16:creationId xmlns:a16="http://schemas.microsoft.com/office/drawing/2014/main" id="{151E1CCB-9ED6-49A1-B5B4-DFA5A9B0FD9F}"/>
                  </a:ext>
                </a:extLst>
              </p:cNvPr>
              <p:cNvSpPr/>
              <p:nvPr/>
            </p:nvSpPr>
            <p:spPr>
              <a:xfrm>
                <a:off x="2557533" y="3807133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新規パスワード再入力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58;p19">
                <a:extLst>
                  <a:ext uri="{FF2B5EF4-FFF2-40B4-BE49-F238E27FC236}">
                    <a16:creationId xmlns:a16="http://schemas.microsoft.com/office/drawing/2014/main" id="{F4207735-3854-467C-899D-377163A92C6B}"/>
                  </a:ext>
                </a:extLst>
              </p:cNvPr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登録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" name="Google Shape;160;p19">
              <a:extLst>
                <a:ext uri="{FF2B5EF4-FFF2-40B4-BE49-F238E27FC236}">
                  <a16:creationId xmlns:a16="http://schemas.microsoft.com/office/drawing/2014/main" id="{89CBFB22-9B6F-4B62-B527-BF195DAFF0CC}"/>
                </a:ext>
              </a:extLst>
            </p:cNvPr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1;p19">
            <a:extLst>
              <a:ext uri="{FF2B5EF4-FFF2-40B4-BE49-F238E27FC236}">
                <a16:creationId xmlns:a16="http://schemas.microsoft.com/office/drawing/2014/main" id="{290ADD6A-5819-45C6-9474-426F0B4C069E}"/>
              </a:ext>
            </a:extLst>
          </p:cNvPr>
          <p:cNvSpPr txBox="1"/>
          <p:nvPr/>
        </p:nvSpPr>
        <p:spPr>
          <a:xfrm>
            <a:off x="6260812" y="1495309"/>
            <a:ext cx="356798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メールアドレスURLより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B845A19-77B1-48E5-873F-E09DDD54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71" y="2395936"/>
            <a:ext cx="1506466" cy="5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6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メイン画面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1009598-20DA-42A8-A952-7CC59EAE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3859"/>
            <a:ext cx="8089786" cy="332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48FD9B4-03E9-4AFE-B8E9-0CF6AC4B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0837"/>
            <a:ext cx="18859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0AE1C8A-CF23-4F0C-905E-D7E1DDC5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4" y="2641182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0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論文追加画面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2DA663-554E-4486-A5C1-7FF785DE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69" y="1466851"/>
            <a:ext cx="4487862" cy="52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749A4B4-2783-4587-A060-C8C1F0E8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85" y="2054852"/>
            <a:ext cx="1506466" cy="5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683AAC0-AAEB-4ABE-9474-7C0080E8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78" y="1430965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0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論文詳細画面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749A4B4-2783-4587-A060-C8C1F0E8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85" y="2438375"/>
            <a:ext cx="1506466" cy="5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683AAC0-AAEB-4ABE-9474-7C0080E8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487906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998A8C8-056F-405F-80C4-BD5CD2EB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4479"/>
            <a:ext cx="914400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0874099-8C75-4CF7-B75F-0387B3CC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487906"/>
            <a:ext cx="37719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5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今後の方針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A117F93-EAB1-499E-B97A-73E8A45D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48650" cy="4892675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開発環境の統一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4000" dirty="0"/>
              <a:t>docker</a:t>
            </a:r>
            <a:r>
              <a:rPr lang="ja-JP" altLang="en-US" sz="4000" dirty="0"/>
              <a:t>の仕様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00B2F-188A-4F46-AA5D-425ED5F7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5" y="2882679"/>
            <a:ext cx="3117850" cy="184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9600" b="1" dirty="0"/>
              <a:t>デモ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0635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B7D88-A434-4D0E-B0DE-9F1701EF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文献管理システム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C2133-3DB8-4A7E-8D19-FC8F4C12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/>
              <a:t>目標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lang="ja-JP" altLang="en-US" sz="3200" dirty="0"/>
              <a:t>ユーザーごとに論文を追加・管理するシステムの開発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r>
              <a:rPr lang="en-US" altLang="ja-JP" sz="3600" b="1" dirty="0"/>
              <a:t>Web</a:t>
            </a:r>
            <a:r>
              <a:rPr lang="ja-JP" altLang="en-US" sz="3600" b="1" dirty="0"/>
              <a:t>アプリとして実装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27178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E8DC-3734-484A-A619-475907C6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遷移図</a:t>
            </a:r>
          </a:p>
        </p:txBody>
      </p:sp>
      <p:sp>
        <p:nvSpPr>
          <p:cNvPr id="37" name="Google Shape;105;p16">
            <a:extLst>
              <a:ext uri="{FF2B5EF4-FFF2-40B4-BE49-F238E27FC236}">
                <a16:creationId xmlns:a16="http://schemas.microsoft.com/office/drawing/2014/main" id="{65F9356C-C97A-479C-B999-58F5319526FA}"/>
              </a:ext>
            </a:extLst>
          </p:cNvPr>
          <p:cNvSpPr/>
          <p:nvPr/>
        </p:nvSpPr>
        <p:spPr>
          <a:xfrm>
            <a:off x="2933164" y="3048706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06;p16">
            <a:extLst>
              <a:ext uri="{FF2B5EF4-FFF2-40B4-BE49-F238E27FC236}">
                <a16:creationId xmlns:a16="http://schemas.microsoft.com/office/drawing/2014/main" id="{716D8486-16F3-4DEF-AEB5-58E1D897717A}"/>
              </a:ext>
            </a:extLst>
          </p:cNvPr>
          <p:cNvSpPr/>
          <p:nvPr/>
        </p:nvSpPr>
        <p:spPr>
          <a:xfrm>
            <a:off x="2933164" y="1803672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新規登録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07;p16">
            <a:extLst>
              <a:ext uri="{FF2B5EF4-FFF2-40B4-BE49-F238E27FC236}">
                <a16:creationId xmlns:a16="http://schemas.microsoft.com/office/drawing/2014/main" id="{236F6440-0EA1-45B1-8FAD-208EAC41DAD8}"/>
              </a:ext>
            </a:extLst>
          </p:cNvPr>
          <p:cNvSpPr/>
          <p:nvPr/>
        </p:nvSpPr>
        <p:spPr>
          <a:xfrm>
            <a:off x="2933164" y="4433806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メイン画面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08;p16">
            <a:extLst>
              <a:ext uri="{FF2B5EF4-FFF2-40B4-BE49-F238E27FC236}">
                <a16:creationId xmlns:a16="http://schemas.microsoft.com/office/drawing/2014/main" id="{EFF59016-BED7-4AFA-91F0-2F2BCFCD9881}"/>
              </a:ext>
            </a:extLst>
          </p:cNvPr>
          <p:cNvSpPr/>
          <p:nvPr/>
        </p:nvSpPr>
        <p:spPr>
          <a:xfrm>
            <a:off x="6472447" y="1803464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r>
              <a:rPr lang="en-US" altLang="ja-JP" sz="2400" dirty="0">
                <a:solidFill>
                  <a:schemeClr val="dk1"/>
                </a:solidFill>
              </a:rPr>
              <a:t>URL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送信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09;p16">
            <a:extLst>
              <a:ext uri="{FF2B5EF4-FFF2-40B4-BE49-F238E27FC236}">
                <a16:creationId xmlns:a16="http://schemas.microsoft.com/office/drawing/2014/main" id="{EF30BF14-C34B-4DBB-8C26-B788EF771314}"/>
              </a:ext>
            </a:extLst>
          </p:cNvPr>
          <p:cNvSpPr/>
          <p:nvPr/>
        </p:nvSpPr>
        <p:spPr>
          <a:xfrm>
            <a:off x="70561" y="3047035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TOPページ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110;p16">
            <a:extLst>
              <a:ext uri="{FF2B5EF4-FFF2-40B4-BE49-F238E27FC236}">
                <a16:creationId xmlns:a16="http://schemas.microsoft.com/office/drawing/2014/main" id="{E4ECC303-A09A-4D4C-A215-A34AC2681EBE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012572" y="2138714"/>
            <a:ext cx="1459875" cy="124536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" name="Google Shape;111;p16">
            <a:extLst>
              <a:ext uri="{FF2B5EF4-FFF2-40B4-BE49-F238E27FC236}">
                <a16:creationId xmlns:a16="http://schemas.microsoft.com/office/drawing/2014/main" id="{4ACA76CF-3C20-4D24-9A62-FE1A35C03FBC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3969564" y="2474072"/>
            <a:ext cx="0" cy="5745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4" name="Google Shape;112;p16">
            <a:extLst>
              <a:ext uri="{FF2B5EF4-FFF2-40B4-BE49-F238E27FC236}">
                <a16:creationId xmlns:a16="http://schemas.microsoft.com/office/drawing/2014/main" id="{A9A48BDB-2666-44CC-AB35-E85B9D228E44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3969564" y="3719106"/>
            <a:ext cx="0" cy="714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" name="Google Shape;113;p16">
            <a:extLst>
              <a:ext uri="{FF2B5EF4-FFF2-40B4-BE49-F238E27FC236}">
                <a16:creationId xmlns:a16="http://schemas.microsoft.com/office/drawing/2014/main" id="{6B86589C-E056-4CED-B2A1-88E2BB8D25E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>
            <a:off x="2143361" y="3382235"/>
            <a:ext cx="789803" cy="167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6" name="Google Shape;114;p16">
            <a:extLst>
              <a:ext uri="{FF2B5EF4-FFF2-40B4-BE49-F238E27FC236}">
                <a16:creationId xmlns:a16="http://schemas.microsoft.com/office/drawing/2014/main" id="{8B8D4980-1B9B-46AC-9554-D9A26A343BC4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2143361" y="2138872"/>
            <a:ext cx="789803" cy="124336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7" name="Google Shape;115;p16">
            <a:extLst>
              <a:ext uri="{FF2B5EF4-FFF2-40B4-BE49-F238E27FC236}">
                <a16:creationId xmlns:a16="http://schemas.microsoft.com/office/drawing/2014/main" id="{8D85698C-C005-44DB-908F-E6DEFCB92DB1}"/>
              </a:ext>
            </a:extLst>
          </p:cNvPr>
          <p:cNvSpPr/>
          <p:nvPr/>
        </p:nvSpPr>
        <p:spPr>
          <a:xfrm>
            <a:off x="6512630" y="4433806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論文追加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116;p16">
            <a:extLst>
              <a:ext uri="{FF2B5EF4-FFF2-40B4-BE49-F238E27FC236}">
                <a16:creationId xmlns:a16="http://schemas.microsoft.com/office/drawing/2014/main" id="{F262E015-1F55-4746-8525-BD260E2FE8C3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5005964" y="4769006"/>
            <a:ext cx="15066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9" name="Google Shape;117;p16">
            <a:extLst>
              <a:ext uri="{FF2B5EF4-FFF2-40B4-BE49-F238E27FC236}">
                <a16:creationId xmlns:a16="http://schemas.microsoft.com/office/drawing/2014/main" id="{61C312F8-B0EF-430B-A95A-13CD203164BB}"/>
              </a:ext>
            </a:extLst>
          </p:cNvPr>
          <p:cNvSpPr/>
          <p:nvPr/>
        </p:nvSpPr>
        <p:spPr>
          <a:xfrm>
            <a:off x="6512630" y="5384172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論文詳細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118;p16">
            <a:extLst>
              <a:ext uri="{FF2B5EF4-FFF2-40B4-BE49-F238E27FC236}">
                <a16:creationId xmlns:a16="http://schemas.microsoft.com/office/drawing/2014/main" id="{813BB4BD-3F43-4F1E-8B98-D686846FB031}"/>
              </a:ext>
            </a:extLst>
          </p:cNvPr>
          <p:cNvCxnSpPr>
            <a:stCxn id="39" idx="3"/>
            <a:endCxn id="49" idx="1"/>
          </p:cNvCxnSpPr>
          <p:nvPr/>
        </p:nvCxnSpPr>
        <p:spPr>
          <a:xfrm>
            <a:off x="5005964" y="4769006"/>
            <a:ext cx="1506600" cy="9504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8" name="Google Shape;126;p16">
            <a:extLst>
              <a:ext uri="{FF2B5EF4-FFF2-40B4-BE49-F238E27FC236}">
                <a16:creationId xmlns:a16="http://schemas.microsoft.com/office/drawing/2014/main" id="{992FF486-0A19-48A4-ADC8-4E7DBA683FAA}"/>
              </a:ext>
            </a:extLst>
          </p:cNvPr>
          <p:cNvSpPr/>
          <p:nvPr/>
        </p:nvSpPr>
        <p:spPr>
          <a:xfrm>
            <a:off x="6472447" y="3065114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パスワード</a:t>
            </a:r>
            <a:r>
              <a:rPr lang="ja-JP" alt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新規発行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5BDD47BF-4A47-455F-BD48-1F2080C9CD0D}"/>
              </a:ext>
            </a:extLst>
          </p:cNvPr>
          <p:cNvSpPr/>
          <p:nvPr/>
        </p:nvSpPr>
        <p:spPr>
          <a:xfrm>
            <a:off x="2389957" y="1474116"/>
            <a:ext cx="6606540" cy="2539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4187D2-BEB6-4A80-B708-2F59213A3578}"/>
              </a:ext>
            </a:extLst>
          </p:cNvPr>
          <p:cNvSpPr txBox="1"/>
          <p:nvPr/>
        </p:nvSpPr>
        <p:spPr>
          <a:xfrm>
            <a:off x="4744622" y="143990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1E04BC"/>
                </a:solidFill>
              </a:rPr>
              <a:t>ユーザー機能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381623B-8741-41AE-88DE-046EAABFF0F9}"/>
              </a:ext>
            </a:extLst>
          </p:cNvPr>
          <p:cNvSpPr/>
          <p:nvPr/>
        </p:nvSpPr>
        <p:spPr>
          <a:xfrm>
            <a:off x="2336617" y="4207912"/>
            <a:ext cx="6606540" cy="22832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064185B-A957-4A7F-9D03-A554D2A63AD7}"/>
              </a:ext>
            </a:extLst>
          </p:cNvPr>
          <p:cNvSpPr txBox="1"/>
          <p:nvPr/>
        </p:nvSpPr>
        <p:spPr>
          <a:xfrm>
            <a:off x="3609844" y="6099646"/>
            <a:ext cx="429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C00000"/>
                </a:solidFill>
              </a:rPr>
              <a:t>論文の一覧・詳細表示・追加・削除</a:t>
            </a:r>
          </a:p>
        </p:txBody>
      </p:sp>
      <p:sp>
        <p:nvSpPr>
          <p:cNvPr id="67" name="Google Shape;151;p19">
            <a:extLst>
              <a:ext uri="{FF2B5EF4-FFF2-40B4-BE49-F238E27FC236}">
                <a16:creationId xmlns:a16="http://schemas.microsoft.com/office/drawing/2014/main" id="{4F6DCF6C-150A-43D6-A8B0-06DBC3ADD269}"/>
              </a:ext>
            </a:extLst>
          </p:cNvPr>
          <p:cNvSpPr txBox="1"/>
          <p:nvPr/>
        </p:nvSpPr>
        <p:spPr>
          <a:xfrm>
            <a:off x="7656167" y="2415836"/>
            <a:ext cx="148783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dirty="0">
                <a:solidFill>
                  <a:schemeClr val="dk1"/>
                </a:solidFill>
              </a:rPr>
              <a:t>送られてくる</a:t>
            </a:r>
            <a:r>
              <a:rPr lang="ja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URLより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8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中間報告からの進捗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A5970-FFC3-4568-A174-134959F4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 dirty="0"/>
              <a:t>画面とページの遷移</a:t>
            </a:r>
            <a:endParaRPr kumimoji="1" lang="en-US" altLang="ja-JP" sz="4000" dirty="0"/>
          </a:p>
          <a:p>
            <a:r>
              <a:rPr lang="ja-JP" altLang="en-US" sz="4000" dirty="0"/>
              <a:t>ユーザーと論文情報の登録機能</a:t>
            </a:r>
            <a:br>
              <a:rPr lang="en-US" altLang="ja-JP" sz="4000" dirty="0"/>
            </a:br>
            <a:r>
              <a:rPr lang="ja-JP" altLang="en-US" sz="4000" dirty="0"/>
              <a:t>（データベースの作成）</a:t>
            </a:r>
            <a:br>
              <a:rPr lang="en-US" altLang="ja-JP" sz="4000" dirty="0"/>
            </a:br>
            <a:endParaRPr lang="en-US" altLang="ja-JP" sz="1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3600" dirty="0"/>
              <a:t>ユーザー</a:t>
            </a:r>
            <a:endParaRPr kumimoji="1" lang="en-US" altLang="ja-JP" sz="3600" dirty="0"/>
          </a:p>
          <a:p>
            <a:pPr marL="914400" lvl="2" indent="0">
              <a:buNone/>
            </a:pPr>
            <a:r>
              <a:rPr lang="ja-JP" altLang="en-US" sz="2800" dirty="0"/>
              <a:t>メールアドレス，</a:t>
            </a:r>
            <a:r>
              <a:rPr kumimoji="1" lang="ja-JP" altLang="en-US" sz="2800" dirty="0"/>
              <a:t>任意のパスワード</a:t>
            </a:r>
            <a:br>
              <a:rPr kumimoji="1" lang="en-US" altLang="ja-JP" sz="2800" dirty="0"/>
            </a:br>
            <a:endParaRPr kumimoji="1" lang="en-US" altLang="ja-JP" sz="16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3600" dirty="0"/>
              <a:t>論文</a:t>
            </a:r>
            <a:endParaRPr lang="en-US" altLang="ja-JP" sz="3600" dirty="0"/>
          </a:p>
          <a:p>
            <a:pPr marL="914400" lvl="2" indent="0">
              <a:buNone/>
            </a:pPr>
            <a:r>
              <a:rPr kumimoji="1" lang="ja-JP" altLang="en-US" sz="2800" dirty="0"/>
              <a:t>論文名，</a:t>
            </a:r>
            <a:r>
              <a:rPr lang="ja-JP" altLang="en-US" sz="2800" dirty="0"/>
              <a:t>著者名，</a:t>
            </a:r>
            <a:r>
              <a:rPr kumimoji="1" lang="ja-JP" altLang="en-US" sz="2800" dirty="0"/>
              <a:t>雑誌名，</a:t>
            </a:r>
            <a:r>
              <a:rPr lang="ja-JP" altLang="en-US" sz="2800" dirty="0"/>
              <a:t>掲載年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58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未実装の機能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A5970-FFC3-4568-A174-134959F4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48650" cy="489267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論文の</a:t>
            </a:r>
            <a:r>
              <a:rPr kumimoji="1" lang="en-US" altLang="ja-JP" sz="3200" dirty="0"/>
              <a:t>PDF</a:t>
            </a:r>
            <a:r>
              <a:rPr kumimoji="1" lang="ja-JP" altLang="en-US" sz="3200" dirty="0"/>
              <a:t>表示</a:t>
            </a:r>
            <a:endParaRPr kumimoji="1" lang="en-US" altLang="ja-JP" sz="3200" dirty="0"/>
          </a:p>
          <a:p>
            <a:r>
              <a:rPr kumimoji="1" lang="ja-JP" altLang="en-US" sz="3200" dirty="0"/>
              <a:t>パスワード忘れ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ja-JP" altLang="en-US" dirty="0"/>
              <a:t>メール送信，再設定，リンクの有効期限設定</a:t>
            </a:r>
            <a:endParaRPr kumimoji="1" lang="en-US" altLang="ja-JP" dirty="0"/>
          </a:p>
          <a:p>
            <a:r>
              <a:rPr lang="ja-JP" altLang="en-US" sz="3200" dirty="0"/>
              <a:t>論文登録内容変更</a:t>
            </a:r>
            <a:endParaRPr lang="en-US" altLang="ja-JP" sz="3200" dirty="0"/>
          </a:p>
          <a:p>
            <a:r>
              <a:rPr kumimoji="1" lang="ja-JP" altLang="en-US" sz="3200" dirty="0"/>
              <a:t>論文情報から</a:t>
            </a:r>
            <a:r>
              <a:rPr kumimoji="1" lang="en-US" altLang="ja-JP" sz="3200" dirty="0"/>
              <a:t>BIB TEX</a:t>
            </a:r>
            <a:r>
              <a:rPr kumimoji="1" lang="ja-JP" altLang="en-US" sz="3200" dirty="0"/>
              <a:t>形式へのエクスポート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dirty="0"/>
              <a:t>BIB TEX</a:t>
            </a:r>
            <a:r>
              <a:rPr lang="ja-JP" altLang="en-US" dirty="0"/>
              <a:t>に対応した情報の追加</a:t>
            </a:r>
            <a:br>
              <a:rPr lang="en-US" altLang="ja-JP" dirty="0"/>
            </a:br>
            <a:r>
              <a:rPr lang="ja-JP" altLang="en-US" dirty="0"/>
              <a:t>　論文情報の必須項目と任意項目の設定</a:t>
            </a:r>
            <a:endParaRPr kumimoji="1" lang="en-US" altLang="ja-JP" sz="3200" dirty="0"/>
          </a:p>
          <a:p>
            <a:r>
              <a:rPr lang="ja-JP" altLang="en-US" sz="3200" dirty="0"/>
              <a:t>メイン画面の機能充実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ja-JP" altLang="en-US" dirty="0"/>
              <a:t>キーワード検索，絞り込み，並べ替え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17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  <a:ea typeface="+mn-ea"/>
              </a:rPr>
              <a:t>TOP</a:t>
            </a:r>
            <a:r>
              <a:rPr kumimoji="1" lang="ja-JP" altLang="en-US" b="1" dirty="0">
                <a:latin typeface="+mn-ea"/>
                <a:ea typeface="+mn-ea"/>
              </a:rPr>
              <a:t>ページ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（ログイン・新規登録）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B6B76A-E373-4651-ADB5-9020E0F8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7" y="2209800"/>
            <a:ext cx="7284725" cy="394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5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新規登録画面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04F8A5-180F-4D38-BCCB-420FD186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61" y="1706386"/>
            <a:ext cx="5857478" cy="494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778D8F-AD3F-4BEC-A844-F238DB05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1706386"/>
            <a:ext cx="171410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+mn-ea"/>
                <a:ea typeface="+mn-ea"/>
              </a:rPr>
              <a:t>ログイン</a:t>
            </a:r>
            <a:r>
              <a:rPr kumimoji="1" lang="ja-JP" altLang="en-US" b="1" dirty="0">
                <a:latin typeface="+mn-ea"/>
                <a:ea typeface="+mn-ea"/>
              </a:rPr>
              <a:t>画面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9F2E0D-380B-4C4E-BA5E-E78E0E03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23" y="1500188"/>
            <a:ext cx="6101556" cy="522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623E421-F88F-449D-B280-74C069D1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97" y="1525588"/>
            <a:ext cx="171410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  <a:ea typeface="+mn-ea"/>
              </a:rPr>
              <a:t>ID</a:t>
            </a:r>
            <a:r>
              <a:rPr kumimoji="1" lang="ja-JP" altLang="en-US" b="1" dirty="0">
                <a:latin typeface="+mn-ea"/>
                <a:ea typeface="+mn-ea"/>
              </a:rPr>
              <a:t>・パスワード忘れ１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（パスワード再登録）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FE28D1-8076-4549-90CF-67CE2E7F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31" y="2020679"/>
            <a:ext cx="5849937" cy="44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151300-055B-4318-9B0F-EEDC6A0E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47" y="2109579"/>
            <a:ext cx="171410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257</Words>
  <Application>Microsoft Office PowerPoint</Application>
  <PresentationFormat>画面に合わせる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Office テーマ</vt:lpstr>
      <vt:lpstr> 情報工学特別演習Ⅰ 前期末報告</vt:lpstr>
      <vt:lpstr>文献管理システム</vt:lpstr>
      <vt:lpstr>遷移図</vt:lpstr>
      <vt:lpstr>中間報告からの進捗</vt:lpstr>
      <vt:lpstr>未実装の機能</vt:lpstr>
      <vt:lpstr>TOPページ （ログイン・新規登録）</vt:lpstr>
      <vt:lpstr>新規登録画面</vt:lpstr>
      <vt:lpstr>ログイン画面</vt:lpstr>
      <vt:lpstr>ID・パスワード忘れ１ （パスワード再登録）</vt:lpstr>
      <vt:lpstr>ID・パスワード忘れ２ （パスワード新規発行）</vt:lpstr>
      <vt:lpstr>メイン画面</vt:lpstr>
      <vt:lpstr>論文追加画面</vt:lpstr>
      <vt:lpstr>論文詳細画面</vt:lpstr>
      <vt:lpstr>今後の方針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情報工学特別演習Ⅰ 前期末報告</dc:title>
  <dc:creator>峯久 朋也</dc:creator>
  <cp:lastModifiedBy>峯久 朋也</cp:lastModifiedBy>
  <cp:revision>1</cp:revision>
  <dcterms:created xsi:type="dcterms:W3CDTF">2021-07-26T07:51:18Z</dcterms:created>
  <dcterms:modified xsi:type="dcterms:W3CDTF">2021-07-26T08:43:23Z</dcterms:modified>
</cp:coreProperties>
</file>