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73" r:id="rId3"/>
    <p:sldId id="270" r:id="rId4"/>
    <p:sldId id="269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71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B0BF3-E699-468F-AB49-074E152071DE}">
  <a:tblStyle styleId="{824B0BF3-E699-468F-AB49-074E15207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78baeb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78baeb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23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f07fc9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def07fc9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BCE5E-7E51-4F27-AE02-661DB8A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7FBF3-1966-417B-A082-9FB72319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800" dirty="0"/>
              <a:t>プログラム環境をどうするか？</a:t>
            </a:r>
            <a:br>
              <a:rPr kumimoji="1" lang="en-US" altLang="ja-JP" sz="4800" dirty="0"/>
            </a:br>
            <a:endParaRPr kumimoji="1" lang="en-US" altLang="ja-JP" sz="4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800" dirty="0"/>
              <a:t>役割分担</a:t>
            </a:r>
            <a:r>
              <a:rPr kumimoji="1" lang="en-US" altLang="ja-JP" sz="4800" dirty="0"/>
              <a:t>(</a:t>
            </a:r>
            <a:r>
              <a:rPr kumimoji="1" lang="ja-JP" altLang="en-US" sz="4800" dirty="0"/>
              <a:t>どの画面を誰がやるか</a:t>
            </a:r>
            <a:r>
              <a:rPr kumimoji="1" lang="en-US" altLang="ja-JP" sz="48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4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800" dirty="0"/>
              <a:t>スケジュール立案</a:t>
            </a:r>
            <a:endParaRPr kumimoji="1" lang="en-US" altLang="ja-JP" sz="4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800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9224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 dirty="0"/>
              <a:t>メイン画面</a:t>
            </a:r>
            <a:endParaRPr dirty="0"/>
          </a:p>
        </p:txBody>
      </p:sp>
      <p:sp>
        <p:nvSpPr>
          <p:cNvPr id="175" name="Google Shape;175;p21"/>
          <p:cNvSpPr txBox="1"/>
          <p:nvPr/>
        </p:nvSpPr>
        <p:spPr>
          <a:xfrm>
            <a:off x="8546700" y="213367"/>
            <a:ext cx="98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68875" y="1648575"/>
            <a:ext cx="7269000" cy="470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6498000" y="1824750"/>
            <a:ext cx="3954000" cy="47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論文一覧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370283" y="1136200"/>
            <a:ext cx="2667600" cy="381300"/>
            <a:chOff x="7354783" y="1038850"/>
            <a:chExt cx="2667600" cy="381300"/>
          </a:xfrm>
        </p:grpSpPr>
        <p:sp>
          <p:nvSpPr>
            <p:cNvPr id="179" name="Google Shape;179;p21"/>
            <p:cNvSpPr/>
            <p:nvPr/>
          </p:nvSpPr>
          <p:spPr>
            <a:xfrm>
              <a:off x="7354783" y="103885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2439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91331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2" name="Google Shape;182;p21"/>
          <p:cNvGraphicFramePr/>
          <p:nvPr/>
        </p:nvGraphicFramePr>
        <p:xfrm>
          <a:off x="4975913" y="3156100"/>
          <a:ext cx="6854900" cy="277347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43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論文名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最終更新日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登録日時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</a:rPr>
                        <a:t>特徴量軌跡の.....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2021/06/07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  <a:highlight>
                            <a:schemeClr val="lt1"/>
                          </a:highlight>
                        </a:rPr>
                        <a:t>Learning to .......</a:t>
                      </a:r>
                      <a:endParaRPr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10947425" y="181395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184" name="Google Shape;184;p21"/>
          <p:cNvSpPr/>
          <p:nvPr/>
        </p:nvSpPr>
        <p:spPr>
          <a:xfrm>
            <a:off x="11602675" y="182475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75925" y="237252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＋新規論文登録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975925" y="274777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chemeClr val="dk1"/>
                </a:solidFill>
              </a:rPr>
              <a:t>－</a:t>
            </a: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r>
              <a:rPr lang="ja" sz="1050">
                <a:solidFill>
                  <a:schemeClr val="dk1"/>
                </a:solidFill>
              </a:rPr>
              <a:t>論文削除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122850" y="368642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122850" y="408907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544175" y="1648575"/>
            <a:ext cx="422467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ログインしたら表示される画面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" sz="1600" dirty="0"/>
              <a:t>ユーザーが登録した論文の一覧が閲覧可能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論文を押すとブラウザの別タブでその論文の詳細画面が追加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新規論文登録ボタンを押すと論文追加画面に遷移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登録論文削除ボタンを押すと選択している論文</a:t>
            </a:r>
            <a:r>
              <a:rPr lang="ja-JP" altLang="en-US" sz="1600" dirty="0"/>
              <a:t>を削除</a:t>
            </a:r>
            <a:endParaRPr lang="en-US" altLang="ja-JP" sz="1600" dirty="0"/>
          </a:p>
          <a:p>
            <a:pPr marL="914400" lvl="2" indent="-317500">
              <a:buSzPts val="1400"/>
              <a:buChar char="○"/>
            </a:pPr>
            <a:r>
              <a:rPr lang="ja-JP" altLang="en-US" sz="1600" dirty="0"/>
              <a:t>チェックボックスで選択</a:t>
            </a:r>
          </a:p>
          <a:p>
            <a:pPr marL="914400" lvl="1" indent="-317500">
              <a:buSzPts val="1400"/>
              <a:buFont typeface="Arial"/>
              <a:buChar char="○"/>
            </a:pPr>
            <a:r>
              <a:rPr lang="ja-JP" altLang="en-US" sz="1600" dirty="0"/>
              <a:t>警告文を表示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lvl="8" indent="-317500"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6F7C1E-A0E4-48D1-AC80-FE17B105E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10</a:t>
            </a:fld>
            <a:endParaRPr lang="ja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A7AD35-451B-49FE-A8F0-60D8ECFA68AA}"/>
              </a:ext>
            </a:extLst>
          </p:cNvPr>
          <p:cNvSpPr txBox="1"/>
          <p:nvPr/>
        </p:nvSpPr>
        <p:spPr>
          <a:xfrm>
            <a:off x="847492" y="4694973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担当者：髙橋くん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15600" y="5609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629800" y="1519875"/>
            <a:ext cx="7369800" cy="454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331992" y="1071800"/>
            <a:ext cx="2667600" cy="381300"/>
            <a:chOff x="6380167" y="975800"/>
            <a:chExt cx="2667600" cy="381300"/>
          </a:xfrm>
        </p:grpSpPr>
        <p:sp>
          <p:nvSpPr>
            <p:cNvPr id="197" name="Google Shape;197;p22"/>
            <p:cNvSpPr/>
            <p:nvPr/>
          </p:nvSpPr>
          <p:spPr>
            <a:xfrm>
              <a:off x="63801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269367" y="97580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1585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938" y="1577175"/>
            <a:ext cx="798571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11608250" y="15994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4629800" y="2031888"/>
          <a:ext cx="7369800" cy="79242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18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論文名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著者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雑誌名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掲載年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特徴量軌跡の…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751675" y="3133850"/>
            <a:ext cx="142775" cy="27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73875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編集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58650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コピー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0870250" y="15994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6472250" y="3133850"/>
            <a:ext cx="3138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特徴量軌跡の…</a:t>
            </a:r>
            <a:endParaRPr sz="3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>
            <a:off x="6561175" y="409477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6561175" y="43480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6561175" y="460122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4738750" y="5239350"/>
            <a:ext cx="3150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8405750" y="52359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7126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84057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4712650" y="590195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8405750" y="58985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2"/>
          <p:cNvSpPr txBox="1"/>
          <p:nvPr/>
        </p:nvSpPr>
        <p:spPr>
          <a:xfrm>
            <a:off x="572700" y="1519875"/>
            <a:ext cx="4140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選択した論文の詳細とPDFを表示する画面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編集ボタンで論文の詳細の編集が可能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コピーボタンで論文を引用する際に必要な情報を取得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  <a:endParaRPr lang="en-US" altLang="ja-JP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ja-JP" altLang="en-US"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9E90E5C-A7A6-4400-ADD6-CFE8906A84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11</a:t>
            </a:fld>
            <a:endParaRPr lang="ja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D89ADE-36CE-4CA9-ABCF-0670B791719E}"/>
              </a:ext>
            </a:extLst>
          </p:cNvPr>
          <p:cNvSpPr txBox="1"/>
          <p:nvPr/>
        </p:nvSpPr>
        <p:spPr>
          <a:xfrm>
            <a:off x="847492" y="4694973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担当者：小池くん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論文追加画面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論文を追加するための画面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論文名</a:t>
            </a:r>
            <a:r>
              <a:rPr lang="ja-JP" altLang="en-US" sz="1600" dirty="0"/>
              <a:t>・</a:t>
            </a:r>
            <a:r>
              <a:rPr lang="ja" sz="1600" dirty="0"/>
              <a:t>著者</a:t>
            </a:r>
            <a:r>
              <a:rPr lang="ja-JP" altLang="en-US" sz="1600" dirty="0"/>
              <a:t>・</a:t>
            </a:r>
            <a:r>
              <a:rPr lang="ja" sz="1600" dirty="0"/>
              <a:t>雑誌名</a:t>
            </a:r>
            <a:r>
              <a:rPr lang="ja-JP" altLang="en-US" sz="1600" dirty="0"/>
              <a:t>・</a:t>
            </a:r>
            <a:r>
              <a:rPr lang="ja" sz="1600" dirty="0"/>
              <a:t>掲載年を入力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論文の</a:t>
            </a:r>
            <a:r>
              <a:rPr lang="en-US" altLang="ja-JP" sz="1600" dirty="0"/>
              <a:t>PDF</a:t>
            </a:r>
            <a:r>
              <a:rPr lang="ja-JP" altLang="en-US" sz="1600" dirty="0"/>
              <a:t>をドラッグ＆ドロップで選択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追加</a:t>
            </a:r>
            <a:r>
              <a:rPr lang="ja" sz="1600" dirty="0"/>
              <a:t>ボタンをクリックし論文を保存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ログアウトボタンでログアウトが可能</a:t>
            </a:r>
            <a:endParaRPr sz="1600" dirty="0"/>
          </a:p>
        </p:txBody>
      </p:sp>
      <p:sp>
        <p:nvSpPr>
          <p:cNvPr id="225" name="Google Shape;225;p23"/>
          <p:cNvSpPr txBox="1"/>
          <p:nvPr/>
        </p:nvSpPr>
        <p:spPr>
          <a:xfrm>
            <a:off x="10556675" y="17818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26" name="Google Shape;226;p23"/>
          <p:cNvSpPr/>
          <p:nvPr/>
        </p:nvSpPr>
        <p:spPr>
          <a:xfrm>
            <a:off x="11362825" y="17926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5E86444-685C-4AE4-A3D3-B2C9F0CAA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12</a:t>
            </a:fld>
            <a:endParaRPr lang="ja" altLang="en-US"/>
          </a:p>
        </p:txBody>
      </p:sp>
      <p:grpSp>
        <p:nvGrpSpPr>
          <p:cNvPr id="8" name="Google Shape;152;p19">
            <a:extLst>
              <a:ext uri="{FF2B5EF4-FFF2-40B4-BE49-F238E27FC236}">
                <a16:creationId xmlns:a16="http://schemas.microsoft.com/office/drawing/2014/main" id="{E53CE777-8A0C-48C4-AB0A-A8AE082ADEC3}"/>
              </a:ext>
            </a:extLst>
          </p:cNvPr>
          <p:cNvGrpSpPr/>
          <p:nvPr/>
        </p:nvGrpSpPr>
        <p:grpSpPr>
          <a:xfrm>
            <a:off x="5810668" y="1262924"/>
            <a:ext cx="6289353" cy="4702822"/>
            <a:chOff x="2170719" y="1436591"/>
            <a:chExt cx="6872858" cy="4912077"/>
          </a:xfrm>
        </p:grpSpPr>
        <p:grpSp>
          <p:nvGrpSpPr>
            <p:cNvPr id="9" name="Google Shape;153;p19">
              <a:extLst>
                <a:ext uri="{FF2B5EF4-FFF2-40B4-BE49-F238E27FC236}">
                  <a16:creationId xmlns:a16="http://schemas.microsoft.com/office/drawing/2014/main" id="{113AB91A-8509-42D5-A730-39FF66AF4554}"/>
                </a:ext>
              </a:extLst>
            </p:cNvPr>
            <p:cNvGrpSpPr/>
            <p:nvPr/>
          </p:nvGrpSpPr>
          <p:grpSpPr>
            <a:xfrm>
              <a:off x="2170719" y="1436591"/>
              <a:ext cx="6872858" cy="4912077"/>
              <a:chOff x="2161598" y="1470311"/>
              <a:chExt cx="8017800" cy="4878900"/>
            </a:xfrm>
          </p:grpSpPr>
          <p:sp>
            <p:nvSpPr>
              <p:cNvPr id="12" name="Google Shape;154;p19">
                <a:extLst>
                  <a:ext uri="{FF2B5EF4-FFF2-40B4-BE49-F238E27FC236}">
                    <a16:creationId xmlns:a16="http://schemas.microsoft.com/office/drawing/2014/main" id="{688580BD-13EC-4BC0-B7AF-6FDC0896141C}"/>
                  </a:ext>
                </a:extLst>
              </p:cNvPr>
              <p:cNvSpPr/>
              <p:nvPr/>
            </p:nvSpPr>
            <p:spPr>
              <a:xfrm>
                <a:off x="2161598" y="1470311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5;p19">
                <a:extLst>
                  <a:ext uri="{FF2B5EF4-FFF2-40B4-BE49-F238E27FC236}">
                    <a16:creationId xmlns:a16="http://schemas.microsoft.com/office/drawing/2014/main" id="{38EA4A0F-CBE5-46D0-8404-0AEF47BC6DF6}"/>
                  </a:ext>
                </a:extLst>
              </p:cNvPr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論文追加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6;p19">
                <a:extLst>
                  <a:ext uri="{FF2B5EF4-FFF2-40B4-BE49-F238E27FC236}">
                    <a16:creationId xmlns:a16="http://schemas.microsoft.com/office/drawing/2014/main" id="{D1C27459-F060-4155-A276-B49FFC2906EA}"/>
                  </a:ext>
                </a:extLst>
              </p:cNvPr>
              <p:cNvSpPr/>
              <p:nvPr/>
            </p:nvSpPr>
            <p:spPr>
              <a:xfrm>
                <a:off x="3808986" y="2789123"/>
                <a:ext cx="5165792" cy="26915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58;p19">
                <a:extLst>
                  <a:ext uri="{FF2B5EF4-FFF2-40B4-BE49-F238E27FC236}">
                    <a16:creationId xmlns:a16="http://schemas.microsoft.com/office/drawing/2014/main" id="{3EF7087C-88CE-4EDC-814E-1A6C50FB904C}"/>
                  </a:ext>
                </a:extLst>
              </p:cNvPr>
              <p:cNvSpPr/>
              <p:nvPr/>
            </p:nvSpPr>
            <p:spPr>
              <a:xfrm>
                <a:off x="5531612" y="5676748"/>
                <a:ext cx="1231500" cy="4881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" name="Google Shape;159;p19">
              <a:extLst>
                <a:ext uri="{FF2B5EF4-FFF2-40B4-BE49-F238E27FC236}">
                  <a16:creationId xmlns:a16="http://schemas.microsoft.com/office/drawing/2014/main" id="{B818FEB2-1BDD-48F8-A77E-821BE72691C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1523" y="2154427"/>
              <a:ext cx="805679" cy="35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60;p19">
              <a:extLst>
                <a:ext uri="{FF2B5EF4-FFF2-40B4-BE49-F238E27FC236}">
                  <a16:creationId xmlns:a16="http://schemas.microsoft.com/office/drawing/2014/main" id="{19EBCC43-C9B4-4034-AB1D-15F4689E8DFA}"/>
                </a:ext>
              </a:extLst>
            </p:cNvPr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14496-B863-449C-8CC7-91B95CF8C16A}"/>
              </a:ext>
            </a:extLst>
          </p:cNvPr>
          <p:cNvSpPr txBox="1"/>
          <p:nvPr/>
        </p:nvSpPr>
        <p:spPr>
          <a:xfrm>
            <a:off x="6124095" y="2499002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論文名：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ABBD06-031F-4F73-9A83-D364B35A1567}"/>
              </a:ext>
            </a:extLst>
          </p:cNvPr>
          <p:cNvSpPr txBox="1"/>
          <p:nvPr/>
        </p:nvSpPr>
        <p:spPr>
          <a:xfrm>
            <a:off x="6124094" y="3306558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雑誌名：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D646A3-7EB5-4E23-8C5C-43E25EB6B765}"/>
              </a:ext>
            </a:extLst>
          </p:cNvPr>
          <p:cNvSpPr txBox="1"/>
          <p:nvPr/>
        </p:nvSpPr>
        <p:spPr>
          <a:xfrm>
            <a:off x="6136101" y="2892770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著者名：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53B8DB-53E6-449E-A240-9D2130C48DF5}"/>
              </a:ext>
            </a:extLst>
          </p:cNvPr>
          <p:cNvSpPr txBox="1"/>
          <p:nvPr/>
        </p:nvSpPr>
        <p:spPr>
          <a:xfrm>
            <a:off x="6135621" y="3701575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掲載年：</a:t>
            </a:r>
          </a:p>
        </p:txBody>
      </p:sp>
      <p:sp>
        <p:nvSpPr>
          <p:cNvPr id="22" name="Google Shape;156;p19">
            <a:extLst>
              <a:ext uri="{FF2B5EF4-FFF2-40B4-BE49-F238E27FC236}">
                <a16:creationId xmlns:a16="http://schemas.microsoft.com/office/drawing/2014/main" id="{EDC57EA0-2AF7-42D1-BD37-08B99E8F06E2}"/>
              </a:ext>
            </a:extLst>
          </p:cNvPr>
          <p:cNvSpPr/>
          <p:nvPr/>
        </p:nvSpPr>
        <p:spPr>
          <a:xfrm>
            <a:off x="7110869" y="2941110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6;p19">
            <a:extLst>
              <a:ext uri="{FF2B5EF4-FFF2-40B4-BE49-F238E27FC236}">
                <a16:creationId xmlns:a16="http://schemas.microsoft.com/office/drawing/2014/main" id="{976EA5B3-D5E4-4484-9482-F522094B8B38}"/>
              </a:ext>
            </a:extLst>
          </p:cNvPr>
          <p:cNvSpPr/>
          <p:nvPr/>
        </p:nvSpPr>
        <p:spPr>
          <a:xfrm>
            <a:off x="7110869" y="3339586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6;p19">
            <a:extLst>
              <a:ext uri="{FF2B5EF4-FFF2-40B4-BE49-F238E27FC236}">
                <a16:creationId xmlns:a16="http://schemas.microsoft.com/office/drawing/2014/main" id="{417F72AE-9035-4B78-89D5-7AE71CB35E5F}"/>
              </a:ext>
            </a:extLst>
          </p:cNvPr>
          <p:cNvSpPr/>
          <p:nvPr/>
        </p:nvSpPr>
        <p:spPr>
          <a:xfrm>
            <a:off x="7110869" y="3746134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1;p22">
            <a:extLst>
              <a:ext uri="{FF2B5EF4-FFF2-40B4-BE49-F238E27FC236}">
                <a16:creationId xmlns:a16="http://schemas.microsoft.com/office/drawing/2014/main" id="{E9C25168-C096-4CB9-9CF6-38D4C71F8940}"/>
              </a:ext>
            </a:extLst>
          </p:cNvPr>
          <p:cNvSpPr/>
          <p:nvPr/>
        </p:nvSpPr>
        <p:spPr>
          <a:xfrm>
            <a:off x="11554650" y="152189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6;p22">
            <a:extLst>
              <a:ext uri="{FF2B5EF4-FFF2-40B4-BE49-F238E27FC236}">
                <a16:creationId xmlns:a16="http://schemas.microsoft.com/office/drawing/2014/main" id="{B4C32924-5FF2-4289-B477-7F3E44593603}"/>
              </a:ext>
            </a:extLst>
          </p:cNvPr>
          <p:cNvSpPr txBox="1"/>
          <p:nvPr/>
        </p:nvSpPr>
        <p:spPr>
          <a:xfrm>
            <a:off x="10816650" y="152189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dirty="0"/>
              <a:t>ログアウト</a:t>
            </a:r>
            <a:endParaRPr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350425-03B8-4078-8E60-AA060535C0E1}"/>
              </a:ext>
            </a:extLst>
          </p:cNvPr>
          <p:cNvSpPr txBox="1"/>
          <p:nvPr/>
        </p:nvSpPr>
        <p:spPr>
          <a:xfrm>
            <a:off x="6135621" y="4188012"/>
            <a:ext cx="3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PDF</a:t>
            </a:r>
            <a:r>
              <a:rPr kumimoji="1" lang="ja-JP" altLang="en-US" dirty="0"/>
              <a:t>をドラッグ＆ドロップ</a:t>
            </a:r>
          </a:p>
        </p:txBody>
      </p:sp>
      <p:sp>
        <p:nvSpPr>
          <p:cNvPr id="28" name="Google Shape;156;p19">
            <a:extLst>
              <a:ext uri="{FF2B5EF4-FFF2-40B4-BE49-F238E27FC236}">
                <a16:creationId xmlns:a16="http://schemas.microsoft.com/office/drawing/2014/main" id="{B7B1C372-3391-4D0E-86C6-226894BCF647}"/>
              </a:ext>
            </a:extLst>
          </p:cNvPr>
          <p:cNvSpPr/>
          <p:nvPr/>
        </p:nvSpPr>
        <p:spPr>
          <a:xfrm>
            <a:off x="6249029" y="4530601"/>
            <a:ext cx="4914009" cy="53507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4CEC75F-9151-4F02-A9C7-F8C86AF46F73}"/>
              </a:ext>
            </a:extLst>
          </p:cNvPr>
          <p:cNvSpPr/>
          <p:nvPr/>
        </p:nvSpPr>
        <p:spPr>
          <a:xfrm>
            <a:off x="8544563" y="4674449"/>
            <a:ext cx="294637" cy="225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79F80A-9054-4EB1-A0DC-F80D393222CA}"/>
              </a:ext>
            </a:extLst>
          </p:cNvPr>
          <p:cNvSpPr txBox="1"/>
          <p:nvPr/>
        </p:nvSpPr>
        <p:spPr>
          <a:xfrm>
            <a:off x="1194492" y="3571818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担当者：小池くん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ED9E0-E348-48A4-A10B-79B5D922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スケジュール立案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31039-4037-46A4-92A7-AE88E46D6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のスプレッドシートの「</a:t>
            </a:r>
            <a:r>
              <a:rPr kumimoji="1" lang="ja-JP" altLang="en-US" b="1" dirty="0">
                <a:solidFill>
                  <a:srgbClr val="0070C0"/>
                </a:solidFill>
              </a:rPr>
              <a:t>ガントチャート</a:t>
            </a:r>
            <a:r>
              <a:rPr kumimoji="1" lang="ja-JP" altLang="en-US" dirty="0"/>
              <a:t>」を利用</a:t>
            </a:r>
            <a:endParaRPr kumimoji="1" lang="en-US" altLang="ja-JP" dirty="0"/>
          </a:p>
          <a:p>
            <a:pPr marL="114300" indent="0">
              <a:buNone/>
            </a:pPr>
            <a:endParaRPr kumimoji="1" lang="en-US" altLang="ja-JP" dirty="0"/>
          </a:p>
          <a:p>
            <a:pPr marL="11430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リンク先</a:t>
            </a:r>
            <a:r>
              <a:rPr kumimoji="1" lang="ja-JP" altLang="en-US" dirty="0"/>
              <a:t>：</a:t>
            </a:r>
            <a:r>
              <a:rPr kumimoji="1" lang="en-US" altLang="ja-JP" dirty="0">
                <a:solidFill>
                  <a:srgbClr val="0070C0"/>
                </a:solidFill>
              </a:rPr>
              <a:t>https://docs.google.com/spreadsheets/d/14bWde71ev4S3TdWv738A4eCp5r1uiIQUDeopojJpdFQ/edit?usp=sharing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92BE8A-AAD1-4ABF-8402-E6C68FFCF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13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62278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8B1EC-3DDF-4F05-868E-BBD5BD5B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11" y="305191"/>
            <a:ext cx="11360800" cy="1423855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来週やること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3C38B-DC13-4A09-90EA-2312AB20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にのせて置く</a:t>
            </a:r>
            <a:endParaRPr kumimoji="1" lang="en-US" altLang="ja-JP" dirty="0"/>
          </a:p>
          <a:p>
            <a:r>
              <a:rPr kumimoji="1" lang="ja-JP" altLang="en-US" dirty="0"/>
              <a:t>画面の遷移とか細かい機能とかを割り振る</a:t>
            </a:r>
            <a:endParaRPr kumimoji="1" lang="en-US" altLang="ja-JP" dirty="0"/>
          </a:p>
          <a:p>
            <a:r>
              <a:rPr kumimoji="1" lang="ja-JP" altLang="en-US" dirty="0"/>
              <a:t>サーバを聞いておく</a:t>
            </a:r>
            <a:endParaRPr kumimoji="1" lang="en-US" altLang="ja-JP" dirty="0"/>
          </a:p>
          <a:p>
            <a:r>
              <a:rPr kumimoji="1" lang="ja-JP" altLang="en-US" dirty="0"/>
              <a:t>スタイルの統一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4BE108-DBDE-4F46-8B6D-D873136AA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14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04896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623833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ja-JP" altLang="en-US" dirty="0"/>
              <a:t>ファイル名</a:t>
            </a:r>
            <a:endParaRPr dirty="0"/>
          </a:p>
          <a:p>
            <a:endParaRPr dirty="0"/>
          </a:p>
        </p:txBody>
      </p:sp>
      <p:sp>
        <p:nvSpPr>
          <p:cNvPr id="61" name="Google Shape;61;p14"/>
          <p:cNvSpPr/>
          <p:nvPr/>
        </p:nvSpPr>
        <p:spPr>
          <a:xfrm>
            <a:off x="3995067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/>
              <a:t>ログイン画面</a:t>
            </a:r>
            <a:endParaRPr sz="1867"/>
          </a:p>
        </p:txBody>
      </p:sp>
      <p:sp>
        <p:nvSpPr>
          <p:cNvPr id="62" name="Google Shape;62;p14"/>
          <p:cNvSpPr/>
          <p:nvPr/>
        </p:nvSpPr>
        <p:spPr>
          <a:xfrm>
            <a:off x="3995067" y="13874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/>
              <a:t>新規登録</a:t>
            </a:r>
            <a:endParaRPr sz="1867"/>
          </a:p>
        </p:txBody>
      </p:sp>
      <p:sp>
        <p:nvSpPr>
          <p:cNvPr id="63" name="Google Shape;63;p14"/>
          <p:cNvSpPr/>
          <p:nvPr/>
        </p:nvSpPr>
        <p:spPr>
          <a:xfrm>
            <a:off x="3995067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/>
              <a:t>メイン画面</a:t>
            </a:r>
            <a:endParaRPr sz="1867"/>
          </a:p>
        </p:txBody>
      </p:sp>
      <p:sp>
        <p:nvSpPr>
          <p:cNvPr id="64" name="Google Shape;64;p14"/>
          <p:cNvSpPr/>
          <p:nvPr/>
        </p:nvSpPr>
        <p:spPr>
          <a:xfrm>
            <a:off x="7546267" y="2632467"/>
            <a:ext cx="24224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 dirty="0"/>
              <a:t>パスワード忘れ</a:t>
            </a:r>
            <a:r>
              <a:rPr lang="en-US" altLang="ja" sz="1867" dirty="0"/>
              <a:t>2</a:t>
            </a:r>
            <a:endParaRPr sz="1867" dirty="0"/>
          </a:p>
        </p:txBody>
      </p:sp>
      <p:sp>
        <p:nvSpPr>
          <p:cNvPr id="65" name="Google Shape;65;p14"/>
          <p:cNvSpPr/>
          <p:nvPr/>
        </p:nvSpPr>
        <p:spPr>
          <a:xfrm>
            <a:off x="415600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867" dirty="0"/>
              <a:t>TOP</a:t>
            </a:r>
            <a:r>
              <a:rPr lang="ja" altLang="en-US" sz="1867" dirty="0"/>
              <a:t>ページ</a:t>
            </a:r>
            <a:endParaRPr sz="1867" dirty="0"/>
          </a:p>
        </p:txBody>
      </p:sp>
      <p:cxnSp>
        <p:nvCxnSpPr>
          <p:cNvPr id="66" name="Google Shape;66;p14"/>
          <p:cNvCxnSpPr/>
          <p:nvPr/>
        </p:nvCxnSpPr>
        <p:spPr>
          <a:xfrm>
            <a:off x="6067733" y="2967667"/>
            <a:ext cx="150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>
            <a:stCxn id="62" idx="2"/>
            <a:endCxn id="61" idx="0"/>
          </p:cNvCxnSpPr>
          <p:nvPr/>
        </p:nvCxnSpPr>
        <p:spPr>
          <a:xfrm>
            <a:off x="5031467" y="2057833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4"/>
          <p:cNvCxnSpPr>
            <a:stCxn id="61" idx="2"/>
            <a:endCxn id="63" idx="0"/>
          </p:cNvCxnSpPr>
          <p:nvPr/>
        </p:nvCxnSpPr>
        <p:spPr>
          <a:xfrm>
            <a:off x="5031467" y="3302867"/>
            <a:ext cx="0" cy="7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>
            <a:stCxn id="65" idx="3"/>
            <a:endCxn id="61" idx="1"/>
          </p:cNvCxnSpPr>
          <p:nvPr/>
        </p:nvCxnSpPr>
        <p:spPr>
          <a:xfrm>
            <a:off x="2488400" y="2967667"/>
            <a:ext cx="150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>
            <a:stCxn id="65" idx="3"/>
            <a:endCxn id="62" idx="1"/>
          </p:cNvCxnSpPr>
          <p:nvPr/>
        </p:nvCxnSpPr>
        <p:spPr>
          <a:xfrm rot="10800000" flipH="1">
            <a:off x="2488400" y="1722467"/>
            <a:ext cx="1506800" cy="12452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/>
          <p:nvPr/>
        </p:nvSpPr>
        <p:spPr>
          <a:xfrm>
            <a:off x="7574533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/>
              <a:t>論文追加</a:t>
            </a:r>
            <a:endParaRPr sz="1867"/>
          </a:p>
        </p:txBody>
      </p:sp>
      <p:cxnSp>
        <p:nvCxnSpPr>
          <p:cNvPr id="72" name="Google Shape;72;p14"/>
          <p:cNvCxnSpPr>
            <a:stCxn id="63" idx="3"/>
            <a:endCxn id="71" idx="1"/>
          </p:cNvCxnSpPr>
          <p:nvPr/>
        </p:nvCxnSpPr>
        <p:spPr>
          <a:xfrm>
            <a:off x="6067867" y="4352767"/>
            <a:ext cx="150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7574533" y="49679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/>
              <a:t>論文詳細</a:t>
            </a:r>
            <a:endParaRPr sz="1867"/>
          </a:p>
        </p:txBody>
      </p:sp>
      <p:cxnSp>
        <p:nvCxnSpPr>
          <p:cNvPr id="74" name="Google Shape;74;p14"/>
          <p:cNvCxnSpPr>
            <a:stCxn id="63" idx="3"/>
            <a:endCxn id="73" idx="1"/>
          </p:cNvCxnSpPr>
          <p:nvPr/>
        </p:nvCxnSpPr>
        <p:spPr>
          <a:xfrm>
            <a:off x="6067867" y="4352767"/>
            <a:ext cx="1506800" cy="950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64419A-D768-490C-AD72-4CB7362A64FC}"/>
              </a:ext>
            </a:extLst>
          </p:cNvPr>
          <p:cNvSpPr txBox="1"/>
          <p:nvPr/>
        </p:nvSpPr>
        <p:spPr>
          <a:xfrm>
            <a:off x="415600" y="3382833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sz="1400" dirty="0"/>
              <a:t>TOP</a:t>
            </a:r>
            <a:r>
              <a:rPr lang="en-US" altLang="ja" dirty="0"/>
              <a:t>.html</a:t>
            </a:r>
          </a:p>
          <a:p>
            <a:r>
              <a:rPr lang="en-US" altLang="ja-JP" sz="1400" dirty="0"/>
              <a:t>TOP.css</a:t>
            </a:r>
            <a:endParaRPr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0D3707-3FC0-4F1C-9D11-5D2D24D096BD}"/>
              </a:ext>
            </a:extLst>
          </p:cNvPr>
          <p:cNvSpPr txBox="1"/>
          <p:nvPr/>
        </p:nvSpPr>
        <p:spPr>
          <a:xfrm>
            <a:off x="6366634" y="1483173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new_register.hml</a:t>
            </a:r>
            <a:endParaRPr lang="en-US" altLang="ja" dirty="0"/>
          </a:p>
          <a:p>
            <a:r>
              <a:rPr lang="en-US" altLang="ja-JP" dirty="0"/>
              <a:t>new_register</a:t>
            </a:r>
            <a:r>
              <a:rPr lang="en-US" altLang="ja-JP" sz="1400" dirty="0"/>
              <a:t>.css</a:t>
            </a:r>
            <a:endParaRPr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7071BB-4B9F-4C58-881D-3A2CC063B978}"/>
              </a:ext>
            </a:extLst>
          </p:cNvPr>
          <p:cNvSpPr txBox="1"/>
          <p:nvPr/>
        </p:nvSpPr>
        <p:spPr>
          <a:xfrm>
            <a:off x="5343028" y="3302867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login.hml</a:t>
            </a:r>
            <a:endParaRPr lang="en-US" altLang="ja" dirty="0"/>
          </a:p>
          <a:p>
            <a:r>
              <a:rPr lang="en-US" altLang="ja-JP" sz="1400" dirty="0"/>
              <a:t>login.css</a:t>
            </a:r>
            <a:endParaRPr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6321F4-F3F0-4573-A927-1C3B0462873F}"/>
              </a:ext>
            </a:extLst>
          </p:cNvPr>
          <p:cNvSpPr txBox="1"/>
          <p:nvPr/>
        </p:nvSpPr>
        <p:spPr>
          <a:xfrm>
            <a:off x="4549128" y="4779947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main.hml</a:t>
            </a:r>
            <a:endParaRPr lang="en-US" altLang="ja" dirty="0"/>
          </a:p>
          <a:p>
            <a:r>
              <a:rPr lang="en-US" altLang="ja-JP" dirty="0"/>
              <a:t>main</a:t>
            </a:r>
            <a:r>
              <a:rPr lang="en-US" altLang="ja-JP" sz="1400" dirty="0"/>
              <a:t>.css</a:t>
            </a:r>
            <a:endParaRPr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4EC455-5038-4889-A25A-D6E88F743AAD}"/>
              </a:ext>
            </a:extLst>
          </p:cNvPr>
          <p:cNvSpPr txBox="1"/>
          <p:nvPr/>
        </p:nvSpPr>
        <p:spPr>
          <a:xfrm>
            <a:off x="9647333" y="742613"/>
            <a:ext cx="1817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password_meaage</a:t>
            </a:r>
            <a:r>
              <a:rPr lang="en-US" altLang="ja" dirty="0"/>
              <a:t>. </a:t>
            </a:r>
            <a:r>
              <a:rPr lang="en-US" altLang="ja" dirty="0" err="1"/>
              <a:t>hml</a:t>
            </a:r>
            <a:endParaRPr lang="en-US" altLang="ja" dirty="0"/>
          </a:p>
          <a:p>
            <a:r>
              <a:rPr lang="en-US" altLang="ja" dirty="0"/>
              <a:t>password_</a:t>
            </a:r>
            <a:r>
              <a:rPr lang="en-US" altLang="ja" dirty="0" err="1"/>
              <a:t>meaage</a:t>
            </a:r>
            <a:r>
              <a:rPr lang="en-US" altLang="ja" dirty="0"/>
              <a:t>.</a:t>
            </a:r>
            <a:r>
              <a:rPr lang="en-US" altLang="ja-JP" sz="1400" dirty="0"/>
              <a:t>.css</a:t>
            </a:r>
            <a:endParaRPr lang="ja-JP" altLang="en-US" sz="1400" dirty="0"/>
          </a:p>
        </p:txBody>
      </p:sp>
      <p:sp>
        <p:nvSpPr>
          <p:cNvPr id="25" name="Google Shape;64;p14">
            <a:extLst>
              <a:ext uri="{FF2B5EF4-FFF2-40B4-BE49-F238E27FC236}">
                <a16:creationId xmlns:a16="http://schemas.microsoft.com/office/drawing/2014/main" id="{231C5E5D-DEF5-4E2C-A5FC-111F99D17B9E}"/>
              </a:ext>
            </a:extLst>
          </p:cNvPr>
          <p:cNvSpPr/>
          <p:nvPr/>
        </p:nvSpPr>
        <p:spPr>
          <a:xfrm>
            <a:off x="8184140" y="1700457"/>
            <a:ext cx="24224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867" dirty="0"/>
              <a:t>パスワード忘れ</a:t>
            </a:r>
            <a:r>
              <a:rPr lang="ja-JP" altLang="en-US" sz="1867" dirty="0"/>
              <a:t>１</a:t>
            </a:r>
            <a:endParaRPr sz="1867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9A8353-F6F0-4EC2-A49C-8B50C00D3351}"/>
              </a:ext>
            </a:extLst>
          </p:cNvPr>
          <p:cNvSpPr txBox="1"/>
          <p:nvPr/>
        </p:nvSpPr>
        <p:spPr>
          <a:xfrm>
            <a:off x="9925959" y="2951946"/>
            <a:ext cx="1817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password_register</a:t>
            </a:r>
            <a:r>
              <a:rPr lang="en-US" altLang="ja" dirty="0"/>
              <a:t>. </a:t>
            </a:r>
            <a:r>
              <a:rPr lang="en-US" altLang="ja" dirty="0" err="1"/>
              <a:t>hml</a:t>
            </a:r>
            <a:endParaRPr lang="en-US" altLang="ja" dirty="0"/>
          </a:p>
          <a:p>
            <a:r>
              <a:rPr lang="en-US" altLang="ja" dirty="0"/>
              <a:t>password_ register.</a:t>
            </a:r>
            <a:r>
              <a:rPr lang="en-US" altLang="ja-JP" sz="1400" dirty="0"/>
              <a:t>.css</a:t>
            </a:r>
            <a:endParaRPr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CDFB0-C32A-4EBD-9293-03F30A0F4342}"/>
              </a:ext>
            </a:extLst>
          </p:cNvPr>
          <p:cNvSpPr txBox="1"/>
          <p:nvPr/>
        </p:nvSpPr>
        <p:spPr>
          <a:xfrm>
            <a:off x="9799579" y="4159109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paper_add</a:t>
            </a:r>
            <a:r>
              <a:rPr lang="en-US" altLang="ja" dirty="0"/>
              <a:t>. </a:t>
            </a:r>
            <a:r>
              <a:rPr lang="en-US" altLang="ja" dirty="0" err="1"/>
              <a:t>hml</a:t>
            </a:r>
            <a:endParaRPr lang="en-US" altLang="ja" dirty="0"/>
          </a:p>
          <a:p>
            <a:r>
              <a:rPr lang="en-US" altLang="ja-JP" dirty="0"/>
              <a:t>p</a:t>
            </a:r>
            <a:r>
              <a:rPr lang="en-US" altLang="ja-JP" sz="1400" dirty="0"/>
              <a:t>aper_add.css</a:t>
            </a:r>
            <a:endParaRPr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40E8611-F2D4-404D-8F34-5324D5FC12AD}"/>
              </a:ext>
            </a:extLst>
          </p:cNvPr>
          <p:cNvSpPr txBox="1"/>
          <p:nvPr/>
        </p:nvSpPr>
        <p:spPr>
          <a:xfrm>
            <a:off x="9697787" y="5208956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paper_detail</a:t>
            </a:r>
            <a:r>
              <a:rPr lang="en-US" altLang="ja" dirty="0"/>
              <a:t>. </a:t>
            </a:r>
            <a:r>
              <a:rPr lang="en-US" altLang="ja" dirty="0" err="1"/>
              <a:t>hml</a:t>
            </a:r>
            <a:endParaRPr lang="en-US" altLang="ja" dirty="0"/>
          </a:p>
          <a:p>
            <a:r>
              <a:rPr lang="en-US" altLang="ja-JP" dirty="0"/>
              <a:t>p</a:t>
            </a:r>
            <a:r>
              <a:rPr lang="en-US" altLang="ja-JP" sz="1400" dirty="0"/>
              <a:t>aper_detail.css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31AA9A-C172-4DC4-B9E2-8E13C82FE519}"/>
              </a:ext>
            </a:extLst>
          </p:cNvPr>
          <p:cNvSpPr txBox="1"/>
          <p:nvPr/>
        </p:nvSpPr>
        <p:spPr>
          <a:xfrm>
            <a:off x="9799579" y="4164747"/>
            <a:ext cx="181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dirty="0" err="1"/>
              <a:t>paper_add</a:t>
            </a:r>
            <a:r>
              <a:rPr lang="en-US" altLang="ja" dirty="0"/>
              <a:t>. </a:t>
            </a:r>
            <a:r>
              <a:rPr lang="en-US" altLang="ja" dirty="0" err="1"/>
              <a:t>hml</a:t>
            </a:r>
            <a:endParaRPr lang="en-US" altLang="ja" dirty="0"/>
          </a:p>
          <a:p>
            <a:r>
              <a:rPr lang="en-US" altLang="ja-JP" dirty="0"/>
              <a:t>p</a:t>
            </a:r>
            <a:r>
              <a:rPr lang="en-US" altLang="ja-JP" sz="1400" dirty="0"/>
              <a:t>aper_add.css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8E3CA-FB1E-42B0-AEDE-BDDEAD0E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3" y="356618"/>
            <a:ext cx="11360800" cy="1180015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/>
              <a:t>プログラム環境はどうするか？？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BC995-6B2F-46D6-A391-D3EB3E17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1468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候補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lvl="1" indent="0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en-US" altLang="ja-JP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Code(</a:t>
            </a:r>
            <a:r>
              <a:rPr lang="en-US" altLang="ja-JP" sz="3200" b="1" i="0" dirty="0">
                <a:solidFill>
                  <a:srgbClr val="FF0000"/>
                </a:solidFill>
                <a:effectLst/>
                <a:latin typeface="helvetica neue"/>
              </a:rPr>
              <a:t>HTML</a:t>
            </a:r>
            <a:r>
              <a:rPr lang="ja-JP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>
                <a:solidFill>
                  <a:srgbClr val="FF0000"/>
                </a:solidFill>
                <a:effectLst/>
                <a:latin typeface="helvetica neue"/>
              </a:rPr>
              <a:t>CSS</a:t>
            </a:r>
            <a:r>
              <a:rPr lang="ja-JP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・  </a:t>
            </a:r>
            <a:endParaRPr lang="en-US" altLang="ja-JP" sz="3200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571500" lvl="1" indent="0">
              <a:buNone/>
            </a:pPr>
            <a:r>
              <a:rPr lang="en-US" altLang="ja-JP" sz="3200" b="1" dirty="0">
                <a:solidFill>
                  <a:srgbClr val="FF0000"/>
                </a:solidFill>
                <a:latin typeface="helvetica neue"/>
              </a:rPr>
              <a:t>      </a:t>
            </a:r>
            <a:r>
              <a:rPr lang="en-US" altLang="ja-JP" sz="3200" b="1" i="0" dirty="0">
                <a:solidFill>
                  <a:srgbClr val="FF0000"/>
                </a:solidFill>
                <a:effectLst/>
                <a:latin typeface="helvetica neue"/>
              </a:rPr>
              <a:t>JavaScript</a:t>
            </a:r>
            <a:r>
              <a:rPr lang="ja-JP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>
                <a:solidFill>
                  <a:srgbClr val="FF0000"/>
                </a:solidFill>
                <a:effectLst/>
                <a:latin typeface="helvetica neue"/>
              </a:rPr>
              <a:t>Python</a:t>
            </a:r>
            <a:r>
              <a:rPr lang="ja-JP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など</a:t>
            </a:r>
            <a:r>
              <a:rPr kumimoji="1" lang="en-US" altLang="ja-JP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571500" lvl="1" indent="0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Sublime</a:t>
            </a: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HTML</a:t>
            </a:r>
            <a:r>
              <a:rPr lang="ja-JP" altLang="en-US" sz="3200" b="1" i="0" dirty="0">
                <a:solidFill>
                  <a:srgbClr val="444444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CSS</a:t>
            </a:r>
            <a:r>
              <a:rPr lang="ja-JP" altLang="en-US" sz="3200" b="1" i="0" dirty="0">
                <a:solidFill>
                  <a:srgbClr val="444444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 err="1">
                <a:solidFill>
                  <a:srgbClr val="444444"/>
                </a:solidFill>
                <a:effectLst/>
                <a:latin typeface="helvetica neue"/>
              </a:rPr>
              <a:t>Javascript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571500" lvl="1" indent="0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Eclipse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Java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571500" lvl="1" indent="0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NetBeans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Java</a:t>
            </a:r>
            <a:r>
              <a:rPr lang="ja-JP" altLang="en-US" sz="3200" b="1" i="0" dirty="0">
                <a:solidFill>
                  <a:srgbClr val="444444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JavaScript</a:t>
            </a:r>
            <a:r>
              <a:rPr lang="ja-JP" altLang="en-US" sz="3200" b="1" i="0" dirty="0">
                <a:solidFill>
                  <a:srgbClr val="444444"/>
                </a:solidFill>
                <a:effectLst/>
                <a:latin typeface="helvetica neue"/>
              </a:rPr>
              <a:t>・</a:t>
            </a:r>
            <a:r>
              <a:rPr lang="en-US" altLang="ja-JP" sz="3200" b="1" i="0" dirty="0">
                <a:solidFill>
                  <a:srgbClr val="444444"/>
                </a:solidFill>
                <a:effectLst/>
                <a:latin typeface="helvetica neue"/>
              </a:rPr>
              <a:t>PHP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571500" lvl="1" indent="0"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kumimoji="1" lang="ja-JP" altLang="en-US" sz="4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大学の</a:t>
            </a:r>
            <a:r>
              <a:rPr kumimoji="1" lang="en-US" altLang="ja-JP" sz="4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4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にある</a:t>
            </a:r>
            <a:r>
              <a:rPr kumimoji="1" lang="en-US" altLang="ja-JP" sz="4000" b="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CentOs</a:t>
            </a:r>
            <a:r>
              <a:rPr kumimoji="1" lang="ja-JP" altLang="en-US" sz="4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を使うか</a:t>
            </a:r>
            <a:endParaRPr kumimoji="1" lang="en-US" altLang="ja-JP" sz="4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lvl="1" indent="0">
              <a:buNone/>
            </a:pP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2F150-A499-4333-A59E-DE61C14A6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7362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8B9BC-B8FC-49B5-BBAD-E605852E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役割分担を決めよう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483A9B-2793-4464-B04B-B03014BE2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5400" dirty="0"/>
              <a:t>決める方法</a:t>
            </a:r>
            <a:endParaRPr kumimoji="1" lang="en-US" altLang="ja-JP" sz="5400" dirty="0"/>
          </a:p>
          <a:p>
            <a:pPr marL="114300" indent="0">
              <a:buNone/>
            </a:pPr>
            <a:endParaRPr kumimoji="1" lang="en-US" altLang="ja-JP" sz="4400" dirty="0"/>
          </a:p>
          <a:p>
            <a:pPr marL="571500" lvl="1" indent="0">
              <a:buNone/>
            </a:pPr>
            <a:r>
              <a:rPr kumimoji="1" lang="ja-JP" altLang="en-US" sz="4000" dirty="0"/>
              <a:t>①個別に決めるか</a:t>
            </a:r>
            <a:endParaRPr kumimoji="1" lang="en-US" altLang="ja-JP" sz="4000" dirty="0"/>
          </a:p>
          <a:p>
            <a:pPr marL="1085850" lvl="1" indent="-514350">
              <a:buFont typeface="+mj-ea"/>
              <a:buAutoNum type="circleNumDbPlain"/>
            </a:pPr>
            <a:endParaRPr kumimoji="1" lang="en-US" altLang="ja-JP" sz="4000" dirty="0"/>
          </a:p>
          <a:p>
            <a:pPr marL="571500" lvl="1" indent="0">
              <a:buNone/>
            </a:pPr>
            <a:r>
              <a:rPr kumimoji="1" lang="ja-JP" altLang="en-US" sz="4000" dirty="0"/>
              <a:t>②研究室ごとに区切るか</a:t>
            </a:r>
            <a:endParaRPr kumimoji="1" lang="en-US" altLang="ja-JP" sz="4000" dirty="0"/>
          </a:p>
          <a:p>
            <a:pPr marL="11430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D635E9-BB27-48DA-8FD8-BE5252FC7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4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70600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9949" y="5472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 dirty="0"/>
              <a:t>TOPページ（ログイン・新規登録画面</a:t>
            </a:r>
            <a:r>
              <a:rPr lang="en-US" altLang="ja" dirty="0"/>
              <a:t>)</a:t>
            </a:r>
            <a:endParaRPr dirty="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8426" y="1606648"/>
            <a:ext cx="6313551" cy="47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最初に表示される画面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ユーザー登録済みの場合はログイン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ユーザー登録していない場合は新規登録が必要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9B22C3-1A8C-4748-A2BA-85A5A8F8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5</a:t>
            </a:fld>
            <a:endParaRPr lang="ja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F7990-135C-49E6-9A5B-6F4F9C628EBC}"/>
              </a:ext>
            </a:extLst>
          </p:cNvPr>
          <p:cNvSpPr txBox="1"/>
          <p:nvPr/>
        </p:nvSpPr>
        <p:spPr>
          <a:xfrm>
            <a:off x="970156" y="3100039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担当者：杉本くん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 dirty="0"/>
              <a:t>ログイン画面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 dirty="0"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7026" y="1784201"/>
            <a:ext cx="6387025" cy="4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8111138" y="5610333"/>
            <a:ext cx="1618800" cy="654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2700" y="1519875"/>
            <a:ext cx="5033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ログインの際に登録したメールアドレスとパスワードを入力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メールアドレスまたはパスワードが一致しない場合、正しく入力されるまでログインできない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パスワードを忘れた場合は「パスワードを忘れた方へ」を押すとパスワード再登録画面へ遷移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戻るボタンを押すとTOPページに遷移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98EAA-0C7E-4C04-8CF8-ECB7E4F4A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6</a:t>
            </a:fld>
            <a:endParaRPr lang="ja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0E83F0-78C5-4674-A92C-9E5C6AC0C762}"/>
              </a:ext>
            </a:extLst>
          </p:cNvPr>
          <p:cNvSpPr txBox="1"/>
          <p:nvPr/>
        </p:nvSpPr>
        <p:spPr>
          <a:xfrm>
            <a:off x="947854" y="3947532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担当者：杉本くん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</a:t>
            </a:r>
            <a:r>
              <a:rPr lang="en-US" alt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77201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612025" y="3195426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メールアドレスを入力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送信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16615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</a:t>
            </a:r>
            <a:r>
              <a:rPr lang="ja-JP" altLang="en-US" sz="1600" dirty="0"/>
              <a:t>を忘れたときに遷移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登録していたメールアドレス宛にパスワード変更</a:t>
            </a:r>
            <a:r>
              <a:rPr lang="en-US" altLang="ja-JP" sz="1600" dirty="0"/>
              <a:t>URL</a:t>
            </a:r>
            <a:r>
              <a:rPr lang="ja-JP" altLang="en-US" sz="1600" dirty="0"/>
              <a:t>を送信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メール送信が完了すると「送信しました」と表示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7</a:t>
            </a:fld>
            <a:endParaRPr lang="ja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83664-AACA-4BFB-A952-8EC0D3089082}"/>
              </a:ext>
            </a:extLst>
          </p:cNvPr>
          <p:cNvSpPr txBox="1"/>
          <p:nvPr/>
        </p:nvSpPr>
        <p:spPr>
          <a:xfrm>
            <a:off x="970156" y="3100039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</a:t>
            </a:r>
            <a:endParaRPr kumimoji="1" lang="en-US" altLang="ja-JP" sz="4800" dirty="0"/>
          </a:p>
          <a:p>
            <a:r>
              <a:rPr kumimoji="1" lang="ja-JP" altLang="en-US" sz="4800" dirty="0"/>
              <a:t>藤田くん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パスワード忘れ2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(パスワード</a:t>
            </a:r>
            <a:r>
              <a:rPr lang="ja-JP" altLang="en-US" sz="2400" dirty="0">
                <a:solidFill>
                  <a:schemeClr val="dk1"/>
                </a:solidFill>
              </a:rPr>
              <a:t>再登録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698575" y="402725"/>
            <a:ext cx="362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52453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パスワード忘れ１で入力したメールアドレスのURLをから遷移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新規パスワードを再入力（確認用）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</a:t>
            </a:r>
            <a:r>
              <a:rPr lang="ja-JP" altLang="en-US" sz="1600" dirty="0"/>
              <a:t>を押すと</a:t>
            </a:r>
            <a:r>
              <a:rPr lang="ja" sz="1600" dirty="0"/>
              <a:t>新規パスワード</a:t>
            </a:r>
            <a:r>
              <a:rPr lang="ja-JP" altLang="en-US" sz="1600" dirty="0"/>
              <a:t>で再</a:t>
            </a:r>
            <a:r>
              <a:rPr lang="ja" sz="1600" dirty="0"/>
              <a:t>登録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8</a:t>
            </a:fld>
            <a:endParaRPr lang="ja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DD16F5-3BBA-4381-B678-9E6767B89D53}"/>
              </a:ext>
            </a:extLst>
          </p:cNvPr>
          <p:cNvSpPr txBox="1"/>
          <p:nvPr/>
        </p:nvSpPr>
        <p:spPr>
          <a:xfrm>
            <a:off x="925551" y="3536727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担当者：峯久くん</a:t>
            </a:r>
          </a:p>
        </p:txBody>
      </p:sp>
    </p:spTree>
    <p:extLst>
      <p:ext uri="{BB962C8B-B14F-4D97-AF65-F5344CB8AC3E}">
        <p14:creationId xmlns:p14="http://schemas.microsoft.com/office/powerpoint/2010/main" val="19281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800" y="1356967"/>
            <a:ext cx="6499774" cy="48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登録ボタンを</a:t>
            </a:r>
            <a:r>
              <a:rPr lang="ja-JP" altLang="en-US" sz="1600" dirty="0"/>
              <a:t>押すと</a:t>
            </a:r>
            <a:r>
              <a:rPr lang="ja" sz="1600" dirty="0"/>
              <a:t>新規ユーザとして登録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-JP" altLang="en-US" sz="1600" dirty="0"/>
              <a:t>戻るボタンでログイン画面に遷移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F7BBE-3A0E-45FB-83B5-893F4F4E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9</a:t>
            </a:fld>
            <a:endParaRPr lang="ja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1288E1-33EE-4CC4-9196-B33B66A88BA0}"/>
              </a:ext>
            </a:extLst>
          </p:cNvPr>
          <p:cNvSpPr txBox="1"/>
          <p:nvPr/>
        </p:nvSpPr>
        <p:spPr>
          <a:xfrm>
            <a:off x="970156" y="2995524"/>
            <a:ext cx="305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担当者：峯久くん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808</Words>
  <Application>Microsoft Office PowerPoint</Application>
  <PresentationFormat>ワイド画面</PresentationFormat>
  <Paragraphs>173</Paragraphs>
  <Slides>14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helvetica neue</vt:lpstr>
      <vt:lpstr>ＭＳ Ｐゴシック</vt:lpstr>
      <vt:lpstr>メイリオ</vt:lpstr>
      <vt:lpstr>Arial</vt:lpstr>
      <vt:lpstr>Wingdings</vt:lpstr>
      <vt:lpstr>Office テーマ</vt:lpstr>
      <vt:lpstr>今日やること</vt:lpstr>
      <vt:lpstr>ファイル名 </vt:lpstr>
      <vt:lpstr>プログラム環境はどうするか？？</vt:lpstr>
      <vt:lpstr>役割分担を決めよう</vt:lpstr>
      <vt:lpstr>TOPページ（ログイン・新規登録画面)</vt:lpstr>
      <vt:lpstr>ログイン画面 </vt:lpstr>
      <vt:lpstr>PowerPoint プレゼンテーション</vt:lpstr>
      <vt:lpstr>PowerPoint プレゼンテーション</vt:lpstr>
      <vt:lpstr>新規登録画面 </vt:lpstr>
      <vt:lpstr>メイン画面</vt:lpstr>
      <vt:lpstr>論文詳細</vt:lpstr>
      <vt:lpstr>論文追加画面</vt:lpstr>
      <vt:lpstr>スケジュール立案</vt:lpstr>
      <vt:lpstr>来週やること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論文管理システムの提案 第１回目(2020/6/16)</dc:title>
  <dc:creator>髙橋亮至</dc:creator>
  <cp:lastModifiedBy>髙橋 亮至</cp:lastModifiedBy>
  <cp:revision>48</cp:revision>
  <dcterms:modified xsi:type="dcterms:W3CDTF">2021-06-21T07:05:56Z</dcterms:modified>
</cp:coreProperties>
</file>