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4B0BF3-E699-468F-AB49-074E152071DE}">
  <a:tblStyle styleId="{824B0BF3-E699-468F-AB49-074E15207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f07fc9a7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def07fc9a7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f07fc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def07fc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ja" sz="4800"/>
              <a:t>論文管理システムの提案</a:t>
            </a:r>
            <a:endParaRPr sz="48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24000" y="360205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/>
              <a:t>小池瑞生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/>
              <a:t>高橋亮至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/>
              <a:t>峯久朋也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/>
              <a:t>杉本孝太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"/>
              <a:t>藤田十夢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論文追加</a:t>
            </a:r>
            <a:r>
              <a:rPr lang="ja"/>
              <a:t>画面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801" y="1622640"/>
            <a:ext cx="6338800" cy="472303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572700" y="1519875"/>
            <a:ext cx="503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論文を追加するための画面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論文名，著者，雑誌名，掲載年を入力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保存ボタンをクリックし，論文を保存(追加)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戻るボタンで前のページに遷移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ログアウトボタンでログアウトが可能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0556675" y="17818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26" name="Google Shape;226;p23"/>
          <p:cNvSpPr/>
          <p:nvPr/>
        </p:nvSpPr>
        <p:spPr>
          <a:xfrm>
            <a:off x="11362825" y="1792600"/>
            <a:ext cx="286200" cy="28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783150" y="354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"/>
              <a:t>開発手順（予定）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" sz="2000"/>
              <a:t>UIの大まかな設計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 sz="2000"/>
              <a:t>画面遷移ができる程度</a:t>
            </a:r>
            <a:endParaRPr sz="2000"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" sz="2000"/>
              <a:t>メイン画面</a:t>
            </a:r>
            <a:endParaRPr sz="2000"/>
          </a:p>
          <a:p>
            <a:pPr indent="-2413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 sz="2000"/>
              <a:t>論文用のデータベースの構築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ja" sz="2000"/>
              <a:t>論文の追加と削除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ja" sz="2000"/>
              <a:t>ユーザー登録システム</a:t>
            </a:r>
            <a:endParaRPr sz="2000"/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ja" sz="2000"/>
              <a:t>随時追加機能があれば</a:t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2147633" y="1784167"/>
            <a:ext cx="8788800" cy="49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2456000" y="1927400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467033" y="2125600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202700" y="1839267"/>
            <a:ext cx="63440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一覧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467033" y="2352600"/>
            <a:ext cx="6344000" cy="229738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[論文名]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・特徴量軌跡の.....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highlight>
                  <a:srgbClr val="EA9999"/>
                </a:highlight>
                <a:latin typeface="Arial"/>
                <a:ea typeface="Arial"/>
                <a:cs typeface="Arial"/>
                <a:sym typeface="Arial"/>
              </a:rPr>
              <a:t>・Learning to .......</a:t>
            </a:r>
            <a:endParaRPr sz="1333">
              <a:solidFill>
                <a:schemeClr val="dk1"/>
              </a:solidFill>
              <a:highlight>
                <a:srgbClr val="EA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・......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・...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　　　　　　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174100" y="2035800"/>
            <a:ext cx="7820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＋追加</a:t>
            </a:r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8268833" y="1198400"/>
            <a:ext cx="889200" cy="3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9158033" y="1198400"/>
            <a:ext cx="889200" cy="3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論文１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0047233" y="1198400"/>
            <a:ext cx="889200" cy="3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論文２</a:t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096000" y="1947667"/>
            <a:ext cx="46228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0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2561167" y="2337200"/>
            <a:ext cx="7820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[論文名]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5"/>
          <p:cNvCxnSpPr>
            <a:stCxn id="248" idx="1"/>
            <a:endCxn id="248" idx="1"/>
          </p:cNvCxnSpPr>
          <p:nvPr/>
        </p:nvCxnSpPr>
        <p:spPr>
          <a:xfrm>
            <a:off x="2561167" y="249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5"/>
          <p:cNvSpPr/>
          <p:nvPr/>
        </p:nvSpPr>
        <p:spPr>
          <a:xfrm>
            <a:off x="1276900" y="2337200"/>
            <a:ext cx="7820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雑誌名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1276900" y="2654000"/>
            <a:ext cx="7820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1276900" y="2970800"/>
            <a:ext cx="7820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著者名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5"/>
          <p:cNvCxnSpPr>
            <a:stCxn id="248" idx="1"/>
            <a:endCxn id="250" idx="3"/>
          </p:cNvCxnSpPr>
          <p:nvPr/>
        </p:nvCxnSpPr>
        <p:spPr>
          <a:xfrm rot="10800000">
            <a:off x="2058967" y="2495600"/>
            <a:ext cx="5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25"/>
          <p:cNvCxnSpPr>
            <a:stCxn id="248" idx="1"/>
            <a:endCxn id="251" idx="3"/>
          </p:cNvCxnSpPr>
          <p:nvPr/>
        </p:nvCxnSpPr>
        <p:spPr>
          <a:xfrm flipH="1">
            <a:off x="2058967" y="2495600"/>
            <a:ext cx="502200" cy="316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25"/>
          <p:cNvCxnSpPr>
            <a:stCxn id="248" idx="1"/>
            <a:endCxn id="252" idx="3"/>
          </p:cNvCxnSpPr>
          <p:nvPr/>
        </p:nvCxnSpPr>
        <p:spPr>
          <a:xfrm flipH="1">
            <a:off x="2058967" y="2495600"/>
            <a:ext cx="502200" cy="633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25"/>
          <p:cNvSpPr txBox="1"/>
          <p:nvPr/>
        </p:nvSpPr>
        <p:spPr>
          <a:xfrm>
            <a:off x="8546700" y="213367"/>
            <a:ext cx="9801600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"/>
              <a:t>提案システム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" sz="2400"/>
              <a:t>Web上で動作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" sz="2400"/>
              <a:t>基本機能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ja" sz="2000"/>
              <a:t>ユーザー機能</a:t>
            </a:r>
            <a:endParaRPr sz="20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sz="1600"/>
              <a:t>認証、個々の論文管理</a:t>
            </a:r>
            <a:endParaRPr sz="1600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sz="2000"/>
              <a:t>論文の一覧・詳細表示</a:t>
            </a:r>
            <a:endParaRPr sz="2000"/>
          </a:p>
          <a:p>
            <a:pPr indent="-2032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ja" sz="1600"/>
              <a:t>論文名・著者・雑誌名・掲載年</a:t>
            </a:r>
            <a:endParaRPr sz="1600"/>
          </a:p>
          <a:p>
            <a:pPr indent="-2032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ja" sz="1600"/>
              <a:t>PDF</a:t>
            </a:r>
            <a:endParaRPr sz="1600"/>
          </a:p>
          <a:p>
            <a:pPr indent="-203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" sz="2000"/>
              <a:t>論文の追加・削除</a:t>
            </a:r>
            <a:endParaRPr sz="20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15600" y="6238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遷移図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995067" y="2632467"/>
            <a:ext cx="2072800" cy="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995067" y="1387433"/>
            <a:ext cx="2072800" cy="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新規登録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95067" y="4017567"/>
            <a:ext cx="2072800" cy="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534350" y="1387225"/>
            <a:ext cx="19656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パスワード再登録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15600" y="2632467"/>
            <a:ext cx="2072800" cy="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TOPページ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6"/>
          <p:cNvCxnSpPr>
            <a:endCxn id="108" idx="1"/>
          </p:cNvCxnSpPr>
          <p:nvPr/>
        </p:nvCxnSpPr>
        <p:spPr>
          <a:xfrm flipH="1" rot="10800000">
            <a:off x="6055950" y="1722475"/>
            <a:ext cx="14784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6"/>
          <p:cNvCxnSpPr>
            <a:stCxn id="106" idx="2"/>
            <a:endCxn id="105" idx="0"/>
          </p:cNvCxnSpPr>
          <p:nvPr/>
        </p:nvCxnSpPr>
        <p:spPr>
          <a:xfrm>
            <a:off x="5031467" y="2057833"/>
            <a:ext cx="0" cy="5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6"/>
          <p:cNvCxnSpPr>
            <a:stCxn id="105" idx="2"/>
            <a:endCxn id="107" idx="0"/>
          </p:cNvCxnSpPr>
          <p:nvPr/>
        </p:nvCxnSpPr>
        <p:spPr>
          <a:xfrm>
            <a:off x="5031467" y="3302867"/>
            <a:ext cx="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6"/>
          <p:cNvCxnSpPr>
            <a:stCxn id="109" idx="3"/>
            <a:endCxn id="105" idx="1"/>
          </p:cNvCxnSpPr>
          <p:nvPr/>
        </p:nvCxnSpPr>
        <p:spPr>
          <a:xfrm>
            <a:off x="2488400" y="2967667"/>
            <a:ext cx="15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6"/>
          <p:cNvCxnSpPr>
            <a:stCxn id="109" idx="3"/>
            <a:endCxn id="106" idx="1"/>
          </p:cNvCxnSpPr>
          <p:nvPr/>
        </p:nvCxnSpPr>
        <p:spPr>
          <a:xfrm flipH="1" rot="10800000">
            <a:off x="2488400" y="1722667"/>
            <a:ext cx="1506600" cy="1245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6"/>
          <p:cNvSpPr/>
          <p:nvPr/>
        </p:nvSpPr>
        <p:spPr>
          <a:xfrm>
            <a:off x="7574533" y="4017567"/>
            <a:ext cx="2072800" cy="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論文追加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6"/>
          <p:cNvCxnSpPr>
            <a:stCxn id="107" idx="3"/>
            <a:endCxn id="115" idx="1"/>
          </p:cNvCxnSpPr>
          <p:nvPr/>
        </p:nvCxnSpPr>
        <p:spPr>
          <a:xfrm>
            <a:off x="6067867" y="4352767"/>
            <a:ext cx="15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7574533" y="4967933"/>
            <a:ext cx="2072800" cy="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論文詳細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6"/>
          <p:cNvCxnSpPr>
            <a:stCxn id="107" idx="3"/>
            <a:endCxn id="117" idx="1"/>
          </p:cNvCxnSpPr>
          <p:nvPr/>
        </p:nvCxnSpPr>
        <p:spPr>
          <a:xfrm>
            <a:off x="6067867" y="4352767"/>
            <a:ext cx="1506600" cy="950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6"/>
          <p:cNvSpPr/>
          <p:nvPr/>
        </p:nvSpPr>
        <p:spPr>
          <a:xfrm rot="5400000">
            <a:off x="3831649" y="2906650"/>
            <a:ext cx="204802" cy="12203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 rot="5400000">
            <a:off x="3831649" y="1661451"/>
            <a:ext cx="204802" cy="12203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 rot="3011666">
            <a:off x="7369048" y="1661812"/>
            <a:ext cx="290541" cy="12164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 rot="10800000">
            <a:off x="4929066" y="2510433"/>
            <a:ext cx="204802" cy="12203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 rot="10800000">
            <a:off x="4929066" y="3877501"/>
            <a:ext cx="204802" cy="12203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rot="5400000">
            <a:off x="7411811" y="4291749"/>
            <a:ext cx="204802" cy="12203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rot="5400000">
            <a:off x="7412999" y="5239249"/>
            <a:ext cx="204802" cy="12203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534350" y="2648875"/>
            <a:ext cx="1965600" cy="6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</a:rPr>
              <a:t>新規発行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27" name="Google Shape;127;p16"/>
          <p:cNvCxnSpPr>
            <a:stCxn id="126" idx="0"/>
            <a:endCxn id="108" idx="2"/>
          </p:cNvCxnSpPr>
          <p:nvPr/>
        </p:nvCxnSpPr>
        <p:spPr>
          <a:xfrm rot="10800000">
            <a:off x="8517150" y="2057875"/>
            <a:ext cx="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6"/>
          <p:cNvCxnSpPr>
            <a:stCxn id="105" idx="3"/>
            <a:endCxn id="126" idx="1"/>
          </p:cNvCxnSpPr>
          <p:nvPr/>
        </p:nvCxnSpPr>
        <p:spPr>
          <a:xfrm>
            <a:off x="6067867" y="2967667"/>
            <a:ext cx="14664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6"/>
          <p:cNvSpPr/>
          <p:nvPr/>
        </p:nvSpPr>
        <p:spPr>
          <a:xfrm rot="10789919">
            <a:off x="8414838" y="2510553"/>
            <a:ext cx="204601" cy="121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rot="-5405048">
            <a:off x="6033225" y="2906847"/>
            <a:ext cx="204300" cy="121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TOPページ（ログイン・新規登録画面）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8426" y="1606648"/>
            <a:ext cx="6313551" cy="470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572700" y="1519875"/>
            <a:ext cx="503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最初に表示される画面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ユーザー登録済みの場合はログイン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ユーザー登録していない場合は新規登録が必要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ログイン画面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026" y="1784201"/>
            <a:ext cx="6387025" cy="4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7511250" y="5612575"/>
            <a:ext cx="1618800" cy="65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2700" y="1519875"/>
            <a:ext cx="503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ログインの際に登録したメールアドレスとパスワードを入力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メールアドレスまたはパスワードが一致しない場合、正しく入力されるまでログインできない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パスワードを忘れた場合は「パスワードを忘れた方へ」を押すとパスワード再登録画面へ遷移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戻るボタンを押すとTOPページに遷移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9967" y="218101"/>
            <a:ext cx="3264352" cy="98484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ID・パスワード忘れ2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(パスワード新規発行)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698575" y="402725"/>
            <a:ext cx="362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メールアドレスURLより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793157" y="1707083"/>
            <a:ext cx="6289353" cy="4702822"/>
            <a:chOff x="2224831" y="1541941"/>
            <a:chExt cx="6872858" cy="4912077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2224831" y="1541941"/>
              <a:ext cx="6872858" cy="4912077"/>
              <a:chOff x="2224725" y="1574950"/>
              <a:chExt cx="8017800" cy="4878900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2224725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パスワードを新規発行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2557533" y="2803867"/>
                <a:ext cx="7243200" cy="667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新規パスワード入力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2557533" y="3807133"/>
                <a:ext cx="7243200" cy="667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新規パスワード再入力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登録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38925" y="1716325"/>
              <a:ext cx="962025" cy="466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9"/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9"/>
          <p:cNvSpPr txBox="1"/>
          <p:nvPr/>
        </p:nvSpPr>
        <p:spPr>
          <a:xfrm>
            <a:off x="572700" y="1519875"/>
            <a:ext cx="503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ID・パスワード忘れ１で入力した</a:t>
            </a:r>
            <a:br>
              <a:rPr lang="ja"/>
            </a:br>
            <a:r>
              <a:rPr lang="ja"/>
              <a:t>メールアドレスのURLをから遷移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新規パスワードを入力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新規パスワードを再入力（確認用）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登録ボタンで新規パスワードが登録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戻るボタンでログイン画面に遷移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新規登録画面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2850" y="1356975"/>
            <a:ext cx="6499774" cy="48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572700" y="1519875"/>
            <a:ext cx="503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メールアドレスとパスワードを入力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入力後，登録ボタンをクリックすることで，新規ユーザとして登録される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戻るボタンで，前の画面に遷移可能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8931925" y="17954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メイン画面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546700" y="213367"/>
            <a:ext cx="98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768875" y="1648575"/>
            <a:ext cx="7269000" cy="470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6498000" y="1824750"/>
            <a:ext cx="3954000" cy="4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</a:t>
            </a:r>
            <a:r>
              <a:rPr lang="ja"/>
              <a:t>論文一覧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9370283" y="1136200"/>
            <a:ext cx="2667600" cy="381300"/>
            <a:chOff x="7354783" y="1038850"/>
            <a:chExt cx="2667600" cy="381300"/>
          </a:xfrm>
        </p:grpSpPr>
        <p:sp>
          <p:nvSpPr>
            <p:cNvPr id="179" name="Google Shape;179;p21"/>
            <p:cNvSpPr/>
            <p:nvPr/>
          </p:nvSpPr>
          <p:spPr>
            <a:xfrm>
              <a:off x="7354783" y="1038850"/>
              <a:ext cx="889200" cy="38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2439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9133183" y="1038850"/>
              <a:ext cx="889200" cy="3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82" name="Google Shape;182;p21"/>
          <p:cNvGraphicFramePr/>
          <p:nvPr/>
        </p:nvGraphicFramePr>
        <p:xfrm>
          <a:off x="4975913" y="31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437500"/>
                <a:gridCol w="2989950"/>
                <a:gridCol w="1713725"/>
                <a:gridCol w="1713725"/>
              </a:tblGrid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論文名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最終更新日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highlight>
                            <a:schemeClr val="lt2"/>
                          </a:highlight>
                        </a:rPr>
                        <a:t>登録日時</a:t>
                      </a:r>
                      <a:endParaRPr>
                        <a:highlight>
                          <a:schemeClr val="lt2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33" u="sng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</a:rPr>
                        <a:t>特徴量軌跡の.....</a:t>
                      </a:r>
                      <a:endParaRPr u="sng"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2021/06/07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33"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ja" sz="1333" u="sng">
                          <a:solidFill>
                            <a:srgbClr val="4A86E8"/>
                          </a:solidFill>
                          <a:highlight>
                            <a:schemeClr val="lt1"/>
                          </a:highlight>
                        </a:rPr>
                        <a:t>Learning to .......</a:t>
                      </a:r>
                      <a:endParaRPr u="sng">
                        <a:solidFill>
                          <a:srgbClr val="4A86E8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>
                          <a:solidFill>
                            <a:schemeClr val="dk1"/>
                          </a:solidFill>
                        </a:rPr>
                        <a:t>2021/06/06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1"/>
          <p:cNvSpPr txBox="1"/>
          <p:nvPr/>
        </p:nvSpPr>
        <p:spPr>
          <a:xfrm>
            <a:off x="10947425" y="181395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184" name="Google Shape;184;p21"/>
          <p:cNvSpPr/>
          <p:nvPr/>
        </p:nvSpPr>
        <p:spPr>
          <a:xfrm>
            <a:off x="11602675" y="1824750"/>
            <a:ext cx="286200" cy="28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975925" y="2372525"/>
            <a:ext cx="22851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＋新規論文登録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975925" y="2747775"/>
            <a:ext cx="22851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chemeClr val="dk1"/>
                </a:solidFill>
              </a:rPr>
              <a:t>－</a:t>
            </a:r>
            <a:r>
              <a:rPr lang="ja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登録</a:t>
            </a:r>
            <a:r>
              <a:rPr lang="ja" sz="1050">
                <a:solidFill>
                  <a:schemeClr val="dk1"/>
                </a:solidFill>
              </a:rPr>
              <a:t>論文削除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5122850" y="3686425"/>
            <a:ext cx="152100" cy="1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122850" y="4089075"/>
            <a:ext cx="152100" cy="1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544175" y="1648575"/>
            <a:ext cx="4092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ログインしたら表示される画面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ユーザーが登録した論文の一覧が閲覧可能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論文を押すとブラウザの別タブでその論文の詳細画面が追加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新規論文登録ボタンを押すと論文追加画面に遷移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登録論文削除ボタンを押すと選択している論文が削除される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選択はチェックボックスで行う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警告文を表示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15600" y="56094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Arial"/>
              <a:buNone/>
            </a:pPr>
            <a:r>
              <a:rPr lang="ja"/>
              <a:t>論文詳細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629800" y="1519875"/>
            <a:ext cx="7369800" cy="454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9331992" y="1071800"/>
            <a:ext cx="2667600" cy="381300"/>
            <a:chOff x="6380167" y="975800"/>
            <a:chExt cx="2667600" cy="381300"/>
          </a:xfrm>
        </p:grpSpPr>
        <p:sp>
          <p:nvSpPr>
            <p:cNvPr id="197" name="Google Shape;197;p22"/>
            <p:cNvSpPr/>
            <p:nvPr/>
          </p:nvSpPr>
          <p:spPr>
            <a:xfrm>
              <a:off x="63801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メイン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269367" y="975800"/>
              <a:ext cx="889200" cy="381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論文１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8158567" y="975800"/>
              <a:ext cx="889200" cy="38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467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論文２</a:t>
              </a:r>
              <a:endParaRPr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938" y="1577175"/>
            <a:ext cx="798571" cy="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11608250" y="1599400"/>
            <a:ext cx="286200" cy="28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4629800" y="203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{824B0BF3-E699-468F-AB49-074E152071DE}</a:tableStyleId>
              </a:tblPr>
              <a:tblGrid>
                <a:gridCol w="1842450"/>
                <a:gridCol w="1842450"/>
                <a:gridCol w="1842450"/>
                <a:gridCol w="1842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論文名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著者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雑誌名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掲載年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特徴量軌跡の…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751675" y="3133850"/>
            <a:ext cx="142775" cy="276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4738750" y="1584100"/>
            <a:ext cx="6924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編集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586500" y="1584100"/>
            <a:ext cx="692400" cy="3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67">
                <a:solidFill>
                  <a:schemeClr val="dk1"/>
                </a:solidFill>
              </a:rPr>
              <a:t>コピー</a:t>
            </a:r>
            <a:endParaRPr sz="1067">
              <a:solidFill>
                <a:schemeClr val="dk1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0870250" y="1599400"/>
            <a:ext cx="7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ログアウト</a:t>
            </a:r>
            <a:endParaRPr sz="800"/>
          </a:p>
        </p:txBody>
      </p:sp>
      <p:sp>
        <p:nvSpPr>
          <p:cNvPr id="207" name="Google Shape;207;p22"/>
          <p:cNvSpPr txBox="1"/>
          <p:nvPr/>
        </p:nvSpPr>
        <p:spPr>
          <a:xfrm>
            <a:off x="6472250" y="3133850"/>
            <a:ext cx="313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特徴量軌跡の…</a:t>
            </a:r>
            <a:endParaRPr sz="3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>
            <a:off x="6561175" y="4094775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6561175" y="4348000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/>
          <p:nvPr/>
        </p:nvCxnSpPr>
        <p:spPr>
          <a:xfrm>
            <a:off x="6561175" y="4601225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4738750" y="5239350"/>
            <a:ext cx="315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8405750" y="5235900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/>
          <p:nvPr/>
        </p:nvCxnSpPr>
        <p:spPr>
          <a:xfrm>
            <a:off x="4712650" y="5567200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/>
          <p:nvPr/>
        </p:nvCxnSpPr>
        <p:spPr>
          <a:xfrm>
            <a:off x="8405750" y="5567200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4712650" y="5901950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8405750" y="5898500"/>
            <a:ext cx="32025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2"/>
          <p:cNvSpPr txBox="1"/>
          <p:nvPr/>
        </p:nvSpPr>
        <p:spPr>
          <a:xfrm>
            <a:off x="572700" y="1519875"/>
            <a:ext cx="414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選択した論文の詳細とPDFを表示する画面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編集ボタンで論文の詳細の編集が可能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コピーボタンで論文を引用する際に必要な情報を取得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