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04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129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03F2F-3A79-4315-88E0-799C21DEC6C1}" type="datetimeFigureOut">
              <a:rPr kumimoji="1" lang="ja-JP" altLang="en-US" smtClean="0"/>
              <a:t>2021/7/30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7EF8F-569B-480A-8A2A-8AA0315C02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3513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03F2F-3A79-4315-88E0-799C21DEC6C1}" type="datetimeFigureOut">
              <a:rPr kumimoji="1" lang="ja-JP" altLang="en-US" smtClean="0"/>
              <a:t>2021/7/30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7EF8F-569B-480A-8A2A-8AA0315C02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6084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03F2F-3A79-4315-88E0-799C21DEC6C1}" type="datetimeFigureOut">
              <a:rPr kumimoji="1" lang="ja-JP" altLang="en-US" smtClean="0"/>
              <a:t>2021/7/30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7EF8F-569B-480A-8A2A-8AA0315C02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6515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03F2F-3A79-4315-88E0-799C21DEC6C1}" type="datetimeFigureOut">
              <a:rPr kumimoji="1" lang="ja-JP" altLang="en-US" smtClean="0"/>
              <a:t>2021/7/30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7EF8F-569B-480A-8A2A-8AA0315C02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6869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03F2F-3A79-4315-88E0-799C21DEC6C1}" type="datetimeFigureOut">
              <a:rPr kumimoji="1" lang="ja-JP" altLang="en-US" smtClean="0"/>
              <a:t>2021/7/30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7EF8F-569B-480A-8A2A-8AA0315C02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9978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03F2F-3A79-4315-88E0-799C21DEC6C1}" type="datetimeFigureOut">
              <a:rPr kumimoji="1" lang="ja-JP" altLang="en-US" smtClean="0"/>
              <a:t>2021/7/30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7EF8F-569B-480A-8A2A-8AA0315C02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4086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03F2F-3A79-4315-88E0-799C21DEC6C1}" type="datetimeFigureOut">
              <a:rPr kumimoji="1" lang="ja-JP" altLang="en-US" smtClean="0"/>
              <a:t>2021/7/30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7EF8F-569B-480A-8A2A-8AA0315C02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0850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03F2F-3A79-4315-88E0-799C21DEC6C1}" type="datetimeFigureOut">
              <a:rPr kumimoji="1" lang="ja-JP" altLang="en-US" smtClean="0"/>
              <a:t>2021/7/30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7EF8F-569B-480A-8A2A-8AA0315C02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3974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03F2F-3A79-4315-88E0-799C21DEC6C1}" type="datetimeFigureOut">
              <a:rPr kumimoji="1" lang="ja-JP" altLang="en-US" smtClean="0"/>
              <a:t>2021/7/30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7EF8F-569B-480A-8A2A-8AA0315C02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4925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03F2F-3A79-4315-88E0-799C21DEC6C1}" type="datetimeFigureOut">
              <a:rPr kumimoji="1" lang="ja-JP" altLang="en-US" smtClean="0"/>
              <a:t>2021/7/30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7EF8F-569B-480A-8A2A-8AA0315C02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8372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03F2F-3A79-4315-88E0-799C21DEC6C1}" type="datetimeFigureOut">
              <a:rPr kumimoji="1" lang="ja-JP" altLang="en-US" smtClean="0"/>
              <a:t>2021/7/30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7EF8F-569B-480A-8A2A-8AA0315C02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3635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003F2F-3A79-4315-88E0-799C21DEC6C1}" type="datetimeFigureOut">
              <a:rPr kumimoji="1" lang="ja-JP" altLang="en-US" smtClean="0"/>
              <a:t>2021/7/30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F7EF8F-569B-480A-8A2A-8AA0315C02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6170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1AD033D-54FA-4A16-811A-34A4620F86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kumimoji="1" lang="en-US" altLang="ja-JP" sz="6600" b="1" dirty="0">
                <a:latin typeface="+mn-ea"/>
                <a:ea typeface="+mn-ea"/>
              </a:rPr>
            </a:br>
            <a:r>
              <a:rPr kumimoji="1" lang="ja-JP" altLang="en-US" sz="4000" b="1" dirty="0">
                <a:latin typeface="+mn-ea"/>
                <a:ea typeface="+mn-ea"/>
              </a:rPr>
              <a:t>情報工学特別演習</a:t>
            </a:r>
            <a:r>
              <a:rPr kumimoji="1" lang="en-US" altLang="ja-JP" sz="4000" b="1" dirty="0">
                <a:latin typeface="+mn-ea"/>
                <a:ea typeface="+mn-ea"/>
              </a:rPr>
              <a:t>Ⅰ</a:t>
            </a:r>
            <a:br>
              <a:rPr kumimoji="1" lang="en-US" altLang="ja-JP" sz="3600" b="1" dirty="0">
                <a:latin typeface="+mn-ea"/>
                <a:ea typeface="+mn-ea"/>
              </a:rPr>
            </a:br>
            <a:r>
              <a:rPr kumimoji="1" lang="ja-JP" altLang="en-US" sz="6600" b="1" dirty="0">
                <a:latin typeface="+mn-ea"/>
                <a:ea typeface="+mn-ea"/>
              </a:rPr>
              <a:t>前期末報告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888FF31-913D-4BBE-9016-53725FDD30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7"/>
            <a:ext cx="6858000" cy="2387599"/>
          </a:xfrm>
        </p:spPr>
        <p:txBody>
          <a:bodyPr>
            <a:normAutofit fontScale="92500" lnSpcReduction="10000"/>
          </a:bodyPr>
          <a:lstStyle/>
          <a:p>
            <a:r>
              <a:rPr lang="ja-JP" altLang="en-US" dirty="0">
                <a:latin typeface="+mn-ea"/>
              </a:rPr>
              <a:t>グループ３</a:t>
            </a:r>
            <a:endParaRPr lang="en-US" altLang="ja-JP" dirty="0">
              <a:latin typeface="+mn-ea"/>
            </a:endParaRPr>
          </a:p>
          <a:p>
            <a:r>
              <a:rPr lang="ja-JP" altLang="en-US" dirty="0">
                <a:latin typeface="+mn-ea"/>
              </a:rPr>
              <a:t>小池瑞生</a:t>
            </a:r>
            <a:endParaRPr lang="en-US" altLang="ja-JP" dirty="0">
              <a:latin typeface="+mn-ea"/>
            </a:endParaRPr>
          </a:p>
          <a:p>
            <a:r>
              <a:rPr lang="ja-JP" altLang="en-US" dirty="0">
                <a:latin typeface="+mn-ea"/>
              </a:rPr>
              <a:t>杉本孝太</a:t>
            </a:r>
            <a:endParaRPr lang="en-US" altLang="ja-JP" dirty="0">
              <a:latin typeface="+mn-ea"/>
            </a:endParaRPr>
          </a:p>
          <a:p>
            <a:r>
              <a:rPr lang="ja-JP" altLang="en-US" dirty="0">
                <a:latin typeface="+mn-ea"/>
              </a:rPr>
              <a:t>高橋亮至</a:t>
            </a:r>
            <a:endParaRPr lang="en-US" altLang="ja-JP" dirty="0">
              <a:latin typeface="+mn-ea"/>
            </a:endParaRPr>
          </a:p>
          <a:p>
            <a:r>
              <a:rPr lang="ja-JP" altLang="en-US" dirty="0">
                <a:latin typeface="+mn-ea"/>
              </a:rPr>
              <a:t>藤田十夢</a:t>
            </a:r>
            <a:endParaRPr lang="en-US" altLang="ja-JP" dirty="0">
              <a:latin typeface="+mn-ea"/>
            </a:endParaRPr>
          </a:p>
          <a:p>
            <a:r>
              <a:rPr lang="ja-JP" altLang="en-US" dirty="0">
                <a:latin typeface="+mn-ea"/>
              </a:rPr>
              <a:t>峯久朋也</a:t>
            </a:r>
            <a:endParaRPr lang="en-US" altLang="ja-JP" dirty="0">
              <a:latin typeface="+mn-ea"/>
            </a:endParaRPr>
          </a:p>
          <a:p>
            <a:endParaRPr kumimoji="1" lang="ja-JP" altLang="en-US" sz="3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598618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ECA5FE-2BE9-49CA-AC56-E9B585E07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b="1" dirty="0">
                <a:latin typeface="+mn-ea"/>
                <a:ea typeface="+mn-ea"/>
              </a:rPr>
              <a:t>パスワード忘れ２：</a:t>
            </a:r>
            <a:br>
              <a:rPr kumimoji="1" lang="en-US" altLang="ja-JP" b="1" dirty="0">
                <a:latin typeface="+mn-ea"/>
                <a:ea typeface="+mn-ea"/>
              </a:rPr>
            </a:br>
            <a:r>
              <a:rPr kumimoji="1" lang="ja-JP" altLang="en-US" b="1" dirty="0">
                <a:latin typeface="+mn-ea"/>
                <a:ea typeface="+mn-ea"/>
              </a:rPr>
              <a:t>パスワード新規発行</a:t>
            </a:r>
          </a:p>
        </p:txBody>
      </p:sp>
      <p:grpSp>
        <p:nvGrpSpPr>
          <p:cNvPr id="6" name="Google Shape;152;p19">
            <a:extLst>
              <a:ext uri="{FF2B5EF4-FFF2-40B4-BE49-F238E27FC236}">
                <a16:creationId xmlns:a16="http://schemas.microsoft.com/office/drawing/2014/main" id="{8FA12326-2B45-489B-AA94-3E2940C19AED}"/>
              </a:ext>
            </a:extLst>
          </p:cNvPr>
          <p:cNvGrpSpPr/>
          <p:nvPr/>
        </p:nvGrpSpPr>
        <p:grpSpPr>
          <a:xfrm>
            <a:off x="1624058" y="2041132"/>
            <a:ext cx="6289353" cy="4702822"/>
            <a:chOff x="2224830" y="1541941"/>
            <a:chExt cx="6872858" cy="4912077"/>
          </a:xfrm>
        </p:grpSpPr>
        <p:grpSp>
          <p:nvGrpSpPr>
            <p:cNvPr id="7" name="Google Shape;153;p19">
              <a:extLst>
                <a:ext uri="{FF2B5EF4-FFF2-40B4-BE49-F238E27FC236}">
                  <a16:creationId xmlns:a16="http://schemas.microsoft.com/office/drawing/2014/main" id="{F9CEBC5F-DDAE-41A2-ABFB-EC08B11CF9C5}"/>
                </a:ext>
              </a:extLst>
            </p:cNvPr>
            <p:cNvGrpSpPr/>
            <p:nvPr/>
          </p:nvGrpSpPr>
          <p:grpSpPr>
            <a:xfrm>
              <a:off x="2224830" y="1541941"/>
              <a:ext cx="6872858" cy="4912077"/>
              <a:chOff x="2224724" y="1574950"/>
              <a:chExt cx="8017800" cy="4878900"/>
            </a:xfrm>
          </p:grpSpPr>
          <p:sp>
            <p:nvSpPr>
              <p:cNvPr id="10" name="Google Shape;154;p19">
                <a:extLst>
                  <a:ext uri="{FF2B5EF4-FFF2-40B4-BE49-F238E27FC236}">
                    <a16:creationId xmlns:a16="http://schemas.microsoft.com/office/drawing/2014/main" id="{05787871-2FFF-4060-873A-815D67AAD568}"/>
                  </a:ext>
                </a:extLst>
              </p:cNvPr>
              <p:cNvSpPr/>
              <p:nvPr/>
            </p:nvSpPr>
            <p:spPr>
              <a:xfrm>
                <a:off x="2224724" y="1574950"/>
                <a:ext cx="8017800" cy="48789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155;p19">
                <a:extLst>
                  <a:ext uri="{FF2B5EF4-FFF2-40B4-BE49-F238E27FC236}">
                    <a16:creationId xmlns:a16="http://schemas.microsoft.com/office/drawing/2014/main" id="{5A385DDF-0576-45C7-BBEC-F3A269A64461}"/>
                  </a:ext>
                </a:extLst>
              </p:cNvPr>
              <p:cNvSpPr txBox="1"/>
              <p:nvPr/>
            </p:nvSpPr>
            <p:spPr>
              <a:xfrm>
                <a:off x="2715833" y="1934600"/>
                <a:ext cx="6748800" cy="6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ja" sz="2400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パスワードを</a:t>
                </a:r>
                <a:r>
                  <a:rPr lang="ja-JP" altLang="en-US" sz="2400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再登録</a:t>
                </a:r>
                <a:endParaRPr sz="24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" name="Google Shape;156;p19">
                <a:extLst>
                  <a:ext uri="{FF2B5EF4-FFF2-40B4-BE49-F238E27FC236}">
                    <a16:creationId xmlns:a16="http://schemas.microsoft.com/office/drawing/2014/main" id="{39012C6E-B012-4EAF-B37F-48AA630A886F}"/>
                  </a:ext>
                </a:extLst>
              </p:cNvPr>
              <p:cNvSpPr/>
              <p:nvPr/>
            </p:nvSpPr>
            <p:spPr>
              <a:xfrm>
                <a:off x="2557533" y="2803867"/>
                <a:ext cx="7243200" cy="667500"/>
              </a:xfrm>
              <a:prstGeom prst="roundRect">
                <a:avLst>
                  <a:gd name="adj" fmla="val 16667"/>
                </a:avLst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ja" sz="2400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新規パスワード入力</a:t>
                </a:r>
                <a:endParaRPr sz="24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" name="Google Shape;157;p19">
                <a:extLst>
                  <a:ext uri="{FF2B5EF4-FFF2-40B4-BE49-F238E27FC236}">
                    <a16:creationId xmlns:a16="http://schemas.microsoft.com/office/drawing/2014/main" id="{151E1CCB-9ED6-49A1-B5B4-DFA5A9B0FD9F}"/>
                  </a:ext>
                </a:extLst>
              </p:cNvPr>
              <p:cNvSpPr/>
              <p:nvPr/>
            </p:nvSpPr>
            <p:spPr>
              <a:xfrm>
                <a:off x="2557533" y="3807133"/>
                <a:ext cx="7243200" cy="667500"/>
              </a:xfrm>
              <a:prstGeom prst="roundRect">
                <a:avLst>
                  <a:gd name="adj" fmla="val 16667"/>
                </a:avLst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ja" sz="2400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新規パスワード再入力</a:t>
                </a:r>
                <a:endParaRPr sz="24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" name="Google Shape;158;p19">
                <a:extLst>
                  <a:ext uri="{FF2B5EF4-FFF2-40B4-BE49-F238E27FC236}">
                    <a16:creationId xmlns:a16="http://schemas.microsoft.com/office/drawing/2014/main" id="{F4207735-3854-467C-899D-377163A92C6B}"/>
                  </a:ext>
                </a:extLst>
              </p:cNvPr>
              <p:cNvSpPr/>
              <p:nvPr/>
            </p:nvSpPr>
            <p:spPr>
              <a:xfrm>
                <a:off x="5780924" y="4810409"/>
                <a:ext cx="1231500" cy="4881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ja"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登録</a:t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9" name="Google Shape;160;p19">
              <a:extLst>
                <a:ext uri="{FF2B5EF4-FFF2-40B4-BE49-F238E27FC236}">
                  <a16:creationId xmlns:a16="http://schemas.microsoft.com/office/drawing/2014/main" id="{89CBFB22-9B6F-4B62-B527-BF195DAFF0CC}"/>
                </a:ext>
              </a:extLst>
            </p:cNvPr>
            <p:cNvSpPr/>
            <p:nvPr/>
          </p:nvSpPr>
          <p:spPr>
            <a:xfrm>
              <a:off x="3882866" y="1918760"/>
              <a:ext cx="3408900" cy="5751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" name="Google Shape;151;p19">
            <a:extLst>
              <a:ext uri="{FF2B5EF4-FFF2-40B4-BE49-F238E27FC236}">
                <a16:creationId xmlns:a16="http://schemas.microsoft.com/office/drawing/2014/main" id="{290ADD6A-5819-45C6-9474-426F0B4C069E}"/>
              </a:ext>
            </a:extLst>
          </p:cNvPr>
          <p:cNvSpPr txBox="1"/>
          <p:nvPr/>
        </p:nvSpPr>
        <p:spPr>
          <a:xfrm>
            <a:off x="6260812" y="1495309"/>
            <a:ext cx="3567985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メールアドレスURLより</a:t>
            </a:r>
            <a:endParaRPr sz="2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" name="Picture 4">
            <a:extLst>
              <a:ext uri="{FF2B5EF4-FFF2-40B4-BE49-F238E27FC236}">
                <a16:creationId xmlns:a16="http://schemas.microsoft.com/office/drawing/2014/main" id="{CB845A19-77B1-48E5-873F-E09DDD54AA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471" y="2395936"/>
            <a:ext cx="1506466" cy="50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93696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ECA5FE-2BE9-49CA-AC56-E9B585E07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>
                <a:latin typeface="+mn-ea"/>
                <a:ea typeface="+mn-ea"/>
              </a:rPr>
              <a:t>メイン画面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E1009598-20DA-42A8-A952-7CC59EAE92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2533859"/>
            <a:ext cx="8089786" cy="3320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748FD9B4-03E9-4AFE-B8E9-0CF6AC4BEB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90837"/>
            <a:ext cx="1885950" cy="107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>
            <a:extLst>
              <a:ext uri="{FF2B5EF4-FFF2-40B4-BE49-F238E27FC236}">
                <a16:creationId xmlns:a16="http://schemas.microsoft.com/office/drawing/2014/main" id="{00AE1C8A-CF23-4F0C-905E-D7E1DDC56E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93" y="2666999"/>
            <a:ext cx="1390650" cy="44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03048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ECA5FE-2BE9-49CA-AC56-E9B585E07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>
                <a:latin typeface="+mn-ea"/>
                <a:ea typeface="+mn-ea"/>
              </a:rPr>
              <a:t>論文追加画面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842DA663-554E-4486-A5C1-7FF785DEC0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8069" y="1466851"/>
            <a:ext cx="4487862" cy="5276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3749A4B4-2783-4587-A060-C8C1F0E8EA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285" y="2054852"/>
            <a:ext cx="1506466" cy="50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>
            <a:extLst>
              <a:ext uri="{FF2B5EF4-FFF2-40B4-BE49-F238E27FC236}">
                <a16:creationId xmlns:a16="http://schemas.microsoft.com/office/drawing/2014/main" id="{A683AAC0-AAEB-4ABE-9474-7C0080E8A3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3078" y="1430965"/>
            <a:ext cx="1390650" cy="44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91032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ECA5FE-2BE9-49CA-AC56-E9B585E07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>
                <a:latin typeface="+mn-ea"/>
                <a:ea typeface="+mn-ea"/>
              </a:rPr>
              <a:t>論文詳細画面</a:t>
            </a: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3749A4B4-2783-4587-A060-C8C1F0E8EA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2385" y="2438375"/>
            <a:ext cx="1506466" cy="50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>
            <a:extLst>
              <a:ext uri="{FF2B5EF4-FFF2-40B4-BE49-F238E27FC236}">
                <a16:creationId xmlns:a16="http://schemas.microsoft.com/office/drawing/2014/main" id="{A683AAC0-AAEB-4ABE-9474-7C0080E8A3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3350" y="2487906"/>
            <a:ext cx="1390650" cy="44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8" name="Picture 2">
            <a:extLst>
              <a:ext uri="{FF2B5EF4-FFF2-40B4-BE49-F238E27FC236}">
                <a16:creationId xmlns:a16="http://schemas.microsoft.com/office/drawing/2014/main" id="{C998A8C8-056F-405F-80C4-BD5CD2EB6C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44479"/>
            <a:ext cx="9144000" cy="287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>
            <a:extLst>
              <a:ext uri="{FF2B5EF4-FFF2-40B4-BE49-F238E27FC236}">
                <a16:creationId xmlns:a16="http://schemas.microsoft.com/office/drawing/2014/main" id="{10874099-8C75-4CF7-B75F-0387B3CC61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" y="2487906"/>
            <a:ext cx="3771900" cy="55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03587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ECA5FE-2BE9-49CA-AC56-E9B585E07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>
                <a:latin typeface="+mn-ea"/>
                <a:ea typeface="+mn-ea"/>
              </a:rPr>
              <a:t>今後の方針</a:t>
            </a:r>
          </a:p>
        </p:txBody>
      </p:sp>
      <p:sp>
        <p:nvSpPr>
          <p:cNvPr id="9" name="コンテンツ プレースホルダー 2">
            <a:extLst>
              <a:ext uri="{FF2B5EF4-FFF2-40B4-BE49-F238E27FC236}">
                <a16:creationId xmlns:a16="http://schemas.microsoft.com/office/drawing/2014/main" id="{0A117F93-EAB1-499E-B97A-73E8A45DED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8248650" cy="4892675"/>
          </a:xfrm>
        </p:spPr>
        <p:txBody>
          <a:bodyPr>
            <a:normAutofit/>
          </a:bodyPr>
          <a:lstStyle/>
          <a:p>
            <a:r>
              <a:rPr kumimoji="1" lang="ja-JP" altLang="en-US" sz="4400" dirty="0"/>
              <a:t>開発環境の統一</a:t>
            </a:r>
            <a:endParaRPr kumimoji="1" lang="en-US" altLang="ja-JP" sz="4400" dirty="0"/>
          </a:p>
          <a:p>
            <a:pPr marL="0" indent="0">
              <a:buNone/>
            </a:pPr>
            <a:r>
              <a:rPr lang="en-US" altLang="ja-JP" sz="3200" dirty="0"/>
              <a:t>	</a:t>
            </a:r>
            <a:r>
              <a:rPr lang="en-US" altLang="ja-JP" sz="4000" dirty="0"/>
              <a:t>docker</a:t>
            </a:r>
            <a:r>
              <a:rPr lang="ja-JP" altLang="en-US" sz="4000" dirty="0"/>
              <a:t>の使用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822278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A000B2F-188A-4F46-AA5D-425ED5F70F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3075" y="2882679"/>
            <a:ext cx="3117850" cy="18446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9600" b="1" dirty="0"/>
              <a:t>デモ</a:t>
            </a:r>
            <a:endParaRPr kumimoji="1" lang="ja-JP" altLang="en-US" sz="9600" b="1" dirty="0"/>
          </a:p>
        </p:txBody>
      </p:sp>
    </p:spTree>
    <p:extLst>
      <p:ext uri="{BB962C8B-B14F-4D97-AF65-F5344CB8AC3E}">
        <p14:creationId xmlns:p14="http://schemas.microsoft.com/office/powerpoint/2010/main" val="1063563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8B7D88-A434-4D0E-B0DE-9F1701EF8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>
                <a:latin typeface="+mn-ea"/>
                <a:ea typeface="+mn-ea"/>
              </a:rPr>
              <a:t>文献管理システム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00C2133-3DB8-4A7E-8D19-FC8F4C12B7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3600" b="1" dirty="0"/>
              <a:t>目標</a:t>
            </a:r>
            <a:endParaRPr kumimoji="1" lang="en-US" altLang="ja-JP" sz="3600" b="1" dirty="0"/>
          </a:p>
          <a:p>
            <a:pPr marL="457200" lvl="1" indent="0">
              <a:buNone/>
            </a:pPr>
            <a:r>
              <a:rPr lang="ja-JP" altLang="en-US" sz="3200" dirty="0"/>
              <a:t>ユーザーごとに論文を追加・管理するシステムの開発</a:t>
            </a:r>
            <a:endParaRPr lang="en-US" altLang="ja-JP" sz="3200" dirty="0"/>
          </a:p>
          <a:p>
            <a:pPr lvl="1"/>
            <a:endParaRPr lang="en-US" altLang="ja-JP" sz="3200" dirty="0"/>
          </a:p>
          <a:p>
            <a:r>
              <a:rPr lang="en-US" altLang="ja-JP" sz="3600" b="1" dirty="0"/>
              <a:t>Web</a:t>
            </a:r>
            <a:r>
              <a:rPr lang="ja-JP" altLang="en-US" sz="3600" b="1" dirty="0"/>
              <a:t>アプリとして実装</a:t>
            </a:r>
            <a:endParaRPr lang="en-US" altLang="ja-JP" sz="3600" b="1" dirty="0"/>
          </a:p>
        </p:txBody>
      </p:sp>
    </p:spTree>
    <p:extLst>
      <p:ext uri="{BB962C8B-B14F-4D97-AF65-F5344CB8AC3E}">
        <p14:creationId xmlns:p14="http://schemas.microsoft.com/office/powerpoint/2010/main" val="2717874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2BE8DC-3734-484A-A619-475907C60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>
                <a:latin typeface="+mn-ea"/>
                <a:ea typeface="+mn-ea"/>
              </a:rPr>
              <a:t>遷移図</a:t>
            </a:r>
          </a:p>
        </p:txBody>
      </p:sp>
      <p:sp>
        <p:nvSpPr>
          <p:cNvPr id="37" name="Google Shape;105;p16">
            <a:extLst>
              <a:ext uri="{FF2B5EF4-FFF2-40B4-BE49-F238E27FC236}">
                <a16:creationId xmlns:a16="http://schemas.microsoft.com/office/drawing/2014/main" id="{65F9356C-C97A-479C-B999-58F5319526FA}"/>
              </a:ext>
            </a:extLst>
          </p:cNvPr>
          <p:cNvSpPr/>
          <p:nvPr/>
        </p:nvSpPr>
        <p:spPr>
          <a:xfrm>
            <a:off x="2933164" y="3048706"/>
            <a:ext cx="2072800" cy="670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ログイン画面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106;p16">
            <a:extLst>
              <a:ext uri="{FF2B5EF4-FFF2-40B4-BE49-F238E27FC236}">
                <a16:creationId xmlns:a16="http://schemas.microsoft.com/office/drawing/2014/main" id="{716D8486-16F3-4DEF-AEB5-58E1D897717A}"/>
              </a:ext>
            </a:extLst>
          </p:cNvPr>
          <p:cNvSpPr/>
          <p:nvPr/>
        </p:nvSpPr>
        <p:spPr>
          <a:xfrm>
            <a:off x="2933164" y="1803672"/>
            <a:ext cx="2072800" cy="670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新規登録</a:t>
            </a:r>
            <a:endParaRPr sz="2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107;p16">
            <a:extLst>
              <a:ext uri="{FF2B5EF4-FFF2-40B4-BE49-F238E27FC236}">
                <a16:creationId xmlns:a16="http://schemas.microsoft.com/office/drawing/2014/main" id="{236F6440-0EA1-45B1-8FAD-208EAC41DAD8}"/>
              </a:ext>
            </a:extLst>
          </p:cNvPr>
          <p:cNvSpPr/>
          <p:nvPr/>
        </p:nvSpPr>
        <p:spPr>
          <a:xfrm>
            <a:off x="2933164" y="4433806"/>
            <a:ext cx="2072800" cy="670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メイン画面</a:t>
            </a:r>
            <a:endParaRPr sz="2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108;p16">
            <a:extLst>
              <a:ext uri="{FF2B5EF4-FFF2-40B4-BE49-F238E27FC236}">
                <a16:creationId xmlns:a16="http://schemas.microsoft.com/office/drawing/2014/main" id="{EFF59016-BED7-4AFA-91F0-2F2BCFCD9881}"/>
              </a:ext>
            </a:extLst>
          </p:cNvPr>
          <p:cNvSpPr/>
          <p:nvPr/>
        </p:nvSpPr>
        <p:spPr>
          <a:xfrm>
            <a:off x="6472447" y="1803464"/>
            <a:ext cx="1965600" cy="670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パスワード</a:t>
            </a:r>
            <a:r>
              <a:rPr lang="en-US" altLang="ja-JP" sz="2400" dirty="0">
                <a:solidFill>
                  <a:schemeClr val="dk1"/>
                </a:solidFill>
              </a:rPr>
              <a:t>URL</a:t>
            </a:r>
            <a:r>
              <a:rPr lang="ja-JP" alt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送信</a:t>
            </a:r>
            <a:endParaRPr sz="2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109;p16">
            <a:extLst>
              <a:ext uri="{FF2B5EF4-FFF2-40B4-BE49-F238E27FC236}">
                <a16:creationId xmlns:a16="http://schemas.microsoft.com/office/drawing/2014/main" id="{EF30BF14-C34B-4DBB-8C26-B788EF771314}"/>
              </a:ext>
            </a:extLst>
          </p:cNvPr>
          <p:cNvSpPr/>
          <p:nvPr/>
        </p:nvSpPr>
        <p:spPr>
          <a:xfrm>
            <a:off x="70561" y="3047035"/>
            <a:ext cx="2072800" cy="670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TOPページ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2" name="Google Shape;110;p16">
            <a:extLst>
              <a:ext uri="{FF2B5EF4-FFF2-40B4-BE49-F238E27FC236}">
                <a16:creationId xmlns:a16="http://schemas.microsoft.com/office/drawing/2014/main" id="{E4ECC303-A09A-4D4C-A215-A34AC2681EBE}"/>
              </a:ext>
            </a:extLst>
          </p:cNvPr>
          <p:cNvCxnSpPr>
            <a:cxnSpLocks/>
            <a:endCxn id="40" idx="1"/>
          </p:cNvCxnSpPr>
          <p:nvPr/>
        </p:nvCxnSpPr>
        <p:spPr>
          <a:xfrm flipV="1">
            <a:off x="5012572" y="2138714"/>
            <a:ext cx="1459875" cy="1245361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43" name="Google Shape;111;p16">
            <a:extLst>
              <a:ext uri="{FF2B5EF4-FFF2-40B4-BE49-F238E27FC236}">
                <a16:creationId xmlns:a16="http://schemas.microsoft.com/office/drawing/2014/main" id="{4ACA76CF-3C20-4D24-9A62-FE1A35C03FBC}"/>
              </a:ext>
            </a:extLst>
          </p:cNvPr>
          <p:cNvCxnSpPr>
            <a:stCxn id="38" idx="2"/>
            <a:endCxn id="37" idx="0"/>
          </p:cNvCxnSpPr>
          <p:nvPr/>
        </p:nvCxnSpPr>
        <p:spPr>
          <a:xfrm>
            <a:off x="3969564" y="2474072"/>
            <a:ext cx="0" cy="574500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sm" len="sm"/>
            <a:tailEnd type="triangle" w="lg" len="lg"/>
          </a:ln>
        </p:spPr>
      </p:cxnSp>
      <p:cxnSp>
        <p:nvCxnSpPr>
          <p:cNvPr id="44" name="Google Shape;112;p16">
            <a:extLst>
              <a:ext uri="{FF2B5EF4-FFF2-40B4-BE49-F238E27FC236}">
                <a16:creationId xmlns:a16="http://schemas.microsoft.com/office/drawing/2014/main" id="{A9A48BDB-2666-44CC-AB35-E85B9D228E44}"/>
              </a:ext>
            </a:extLst>
          </p:cNvPr>
          <p:cNvCxnSpPr>
            <a:stCxn id="37" idx="2"/>
            <a:endCxn id="39" idx="0"/>
          </p:cNvCxnSpPr>
          <p:nvPr/>
        </p:nvCxnSpPr>
        <p:spPr>
          <a:xfrm>
            <a:off x="3969564" y="3719106"/>
            <a:ext cx="0" cy="714600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sm" len="sm"/>
            <a:tailEnd type="triangle" w="lg" len="lg"/>
          </a:ln>
        </p:spPr>
      </p:cxnSp>
      <p:cxnSp>
        <p:nvCxnSpPr>
          <p:cNvPr id="45" name="Google Shape;113;p16">
            <a:extLst>
              <a:ext uri="{FF2B5EF4-FFF2-40B4-BE49-F238E27FC236}">
                <a16:creationId xmlns:a16="http://schemas.microsoft.com/office/drawing/2014/main" id="{6B86589C-E056-4CED-B2A1-88E2BB8D25E7}"/>
              </a:ext>
            </a:extLst>
          </p:cNvPr>
          <p:cNvCxnSpPr>
            <a:stCxn id="41" idx="3"/>
            <a:endCxn id="37" idx="1"/>
          </p:cNvCxnSpPr>
          <p:nvPr/>
        </p:nvCxnSpPr>
        <p:spPr>
          <a:xfrm>
            <a:off x="2143361" y="3382235"/>
            <a:ext cx="789803" cy="1671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sm" len="sm"/>
            <a:tailEnd type="triangle" w="lg" len="lg"/>
          </a:ln>
        </p:spPr>
      </p:cxnSp>
      <p:cxnSp>
        <p:nvCxnSpPr>
          <p:cNvPr id="46" name="Google Shape;114;p16">
            <a:extLst>
              <a:ext uri="{FF2B5EF4-FFF2-40B4-BE49-F238E27FC236}">
                <a16:creationId xmlns:a16="http://schemas.microsoft.com/office/drawing/2014/main" id="{8B8D4980-1B9B-46AC-9554-D9A26A343BC4}"/>
              </a:ext>
            </a:extLst>
          </p:cNvPr>
          <p:cNvCxnSpPr>
            <a:cxnSpLocks/>
            <a:stCxn id="41" idx="3"/>
            <a:endCxn id="38" idx="1"/>
          </p:cNvCxnSpPr>
          <p:nvPr/>
        </p:nvCxnSpPr>
        <p:spPr>
          <a:xfrm flipV="1">
            <a:off x="2143361" y="2138872"/>
            <a:ext cx="789803" cy="1243363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sm" len="sm"/>
            <a:tailEnd type="triangle" w="lg" len="lg"/>
          </a:ln>
        </p:spPr>
      </p:cxnSp>
      <p:sp>
        <p:nvSpPr>
          <p:cNvPr id="47" name="Google Shape;115;p16">
            <a:extLst>
              <a:ext uri="{FF2B5EF4-FFF2-40B4-BE49-F238E27FC236}">
                <a16:creationId xmlns:a16="http://schemas.microsoft.com/office/drawing/2014/main" id="{8D85698C-C005-44DB-908F-E6DEFCB92DB1}"/>
              </a:ext>
            </a:extLst>
          </p:cNvPr>
          <p:cNvSpPr/>
          <p:nvPr/>
        </p:nvSpPr>
        <p:spPr>
          <a:xfrm>
            <a:off x="6512630" y="4433806"/>
            <a:ext cx="2072800" cy="670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論文追加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8" name="Google Shape;116;p16">
            <a:extLst>
              <a:ext uri="{FF2B5EF4-FFF2-40B4-BE49-F238E27FC236}">
                <a16:creationId xmlns:a16="http://schemas.microsoft.com/office/drawing/2014/main" id="{F262E015-1F55-4746-8525-BD260E2FE8C3}"/>
              </a:ext>
            </a:extLst>
          </p:cNvPr>
          <p:cNvCxnSpPr>
            <a:stCxn id="39" idx="3"/>
            <a:endCxn id="47" idx="1"/>
          </p:cNvCxnSpPr>
          <p:nvPr/>
        </p:nvCxnSpPr>
        <p:spPr>
          <a:xfrm>
            <a:off x="5005964" y="4769006"/>
            <a:ext cx="1506600" cy="0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sm" len="sm"/>
            <a:tailEnd type="triangle" w="lg" len="lg"/>
          </a:ln>
        </p:spPr>
      </p:cxnSp>
      <p:sp>
        <p:nvSpPr>
          <p:cNvPr id="49" name="Google Shape;117;p16">
            <a:extLst>
              <a:ext uri="{FF2B5EF4-FFF2-40B4-BE49-F238E27FC236}">
                <a16:creationId xmlns:a16="http://schemas.microsoft.com/office/drawing/2014/main" id="{61C312F8-B0EF-430B-A95A-13CD203164BB}"/>
              </a:ext>
            </a:extLst>
          </p:cNvPr>
          <p:cNvSpPr/>
          <p:nvPr/>
        </p:nvSpPr>
        <p:spPr>
          <a:xfrm>
            <a:off x="6512630" y="5384172"/>
            <a:ext cx="2072800" cy="670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論文詳細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0" name="Google Shape;118;p16">
            <a:extLst>
              <a:ext uri="{FF2B5EF4-FFF2-40B4-BE49-F238E27FC236}">
                <a16:creationId xmlns:a16="http://schemas.microsoft.com/office/drawing/2014/main" id="{813BB4BD-3F43-4F1E-8B98-D686846FB031}"/>
              </a:ext>
            </a:extLst>
          </p:cNvPr>
          <p:cNvCxnSpPr>
            <a:stCxn id="39" idx="3"/>
            <a:endCxn id="49" idx="1"/>
          </p:cNvCxnSpPr>
          <p:nvPr/>
        </p:nvCxnSpPr>
        <p:spPr>
          <a:xfrm>
            <a:off x="5005964" y="4769006"/>
            <a:ext cx="1506600" cy="950400"/>
          </a:xfrm>
          <a:prstGeom prst="bentConnector3">
            <a:avLst>
              <a:gd name="adj1" fmla="val 50003"/>
            </a:avLst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sm" len="sm"/>
            <a:tailEnd type="triangle" w="lg" len="lg"/>
          </a:ln>
        </p:spPr>
      </p:cxnSp>
      <p:sp>
        <p:nvSpPr>
          <p:cNvPr id="58" name="Google Shape;126;p16">
            <a:extLst>
              <a:ext uri="{FF2B5EF4-FFF2-40B4-BE49-F238E27FC236}">
                <a16:creationId xmlns:a16="http://schemas.microsoft.com/office/drawing/2014/main" id="{992FF486-0A19-48A4-ADC8-4E7DBA683FAA}"/>
              </a:ext>
            </a:extLst>
          </p:cNvPr>
          <p:cNvSpPr/>
          <p:nvPr/>
        </p:nvSpPr>
        <p:spPr>
          <a:xfrm>
            <a:off x="6472447" y="3065114"/>
            <a:ext cx="1965600" cy="670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2400" dirty="0">
                <a:solidFill>
                  <a:schemeClr val="dk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パスワード</a:t>
            </a:r>
            <a:r>
              <a:rPr lang="ja-JP" altLang="en-US" sz="2400" dirty="0">
                <a:solidFill>
                  <a:schemeClr val="dk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新規発行</a:t>
            </a:r>
            <a:endParaRPr sz="24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四角形: 角を丸くする 62">
            <a:extLst>
              <a:ext uri="{FF2B5EF4-FFF2-40B4-BE49-F238E27FC236}">
                <a16:creationId xmlns:a16="http://schemas.microsoft.com/office/drawing/2014/main" id="{5BDD47BF-4A47-455F-BD48-1F2080C9CD0D}"/>
              </a:ext>
            </a:extLst>
          </p:cNvPr>
          <p:cNvSpPr/>
          <p:nvPr/>
        </p:nvSpPr>
        <p:spPr>
          <a:xfrm>
            <a:off x="2389957" y="1474116"/>
            <a:ext cx="6606540" cy="2539658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1D4187D2-BEB6-4A80-B708-2F59213A3578}"/>
              </a:ext>
            </a:extLst>
          </p:cNvPr>
          <p:cNvSpPr txBox="1"/>
          <p:nvPr/>
        </p:nvSpPr>
        <p:spPr>
          <a:xfrm>
            <a:off x="4744622" y="1439906"/>
            <a:ext cx="2400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b="1" dirty="0">
                <a:solidFill>
                  <a:srgbClr val="1E04BC"/>
                </a:solidFill>
              </a:rPr>
              <a:t>ユーザー機能</a:t>
            </a:r>
          </a:p>
        </p:txBody>
      </p:sp>
      <p:sp>
        <p:nvSpPr>
          <p:cNvPr id="65" name="四角形: 角を丸くする 64">
            <a:extLst>
              <a:ext uri="{FF2B5EF4-FFF2-40B4-BE49-F238E27FC236}">
                <a16:creationId xmlns:a16="http://schemas.microsoft.com/office/drawing/2014/main" id="{8381623B-8741-41AE-88DE-046EAABFF0F9}"/>
              </a:ext>
            </a:extLst>
          </p:cNvPr>
          <p:cNvSpPr/>
          <p:nvPr/>
        </p:nvSpPr>
        <p:spPr>
          <a:xfrm>
            <a:off x="2336617" y="4207912"/>
            <a:ext cx="6606540" cy="228327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A064185B-A957-4A7F-9D03-A554D2A63AD7}"/>
              </a:ext>
            </a:extLst>
          </p:cNvPr>
          <p:cNvSpPr txBox="1"/>
          <p:nvPr/>
        </p:nvSpPr>
        <p:spPr>
          <a:xfrm>
            <a:off x="3609844" y="6099646"/>
            <a:ext cx="42900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b="1" dirty="0">
                <a:solidFill>
                  <a:srgbClr val="C00000"/>
                </a:solidFill>
              </a:rPr>
              <a:t>論文の一覧・詳細表示・追加・削除</a:t>
            </a:r>
          </a:p>
        </p:txBody>
      </p:sp>
      <p:sp>
        <p:nvSpPr>
          <p:cNvPr id="67" name="Google Shape;151;p19">
            <a:extLst>
              <a:ext uri="{FF2B5EF4-FFF2-40B4-BE49-F238E27FC236}">
                <a16:creationId xmlns:a16="http://schemas.microsoft.com/office/drawing/2014/main" id="{4F6DCF6C-150A-43D6-A8B0-06DBC3ADD269}"/>
              </a:ext>
            </a:extLst>
          </p:cNvPr>
          <p:cNvSpPr txBox="1"/>
          <p:nvPr/>
        </p:nvSpPr>
        <p:spPr>
          <a:xfrm>
            <a:off x="7656167" y="2415836"/>
            <a:ext cx="1487833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1600" dirty="0">
                <a:solidFill>
                  <a:schemeClr val="dk1"/>
                </a:solidFill>
              </a:rPr>
              <a:t>送られてくる</a:t>
            </a:r>
            <a:r>
              <a:rPr lang="ja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URLより</a:t>
            </a:r>
            <a:endParaRPr sz="16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" name="Google Shape;110;p16">
            <a:extLst>
              <a:ext uri="{FF2B5EF4-FFF2-40B4-BE49-F238E27FC236}">
                <a16:creationId xmlns:a16="http://schemas.microsoft.com/office/drawing/2014/main" id="{7DF00705-58F5-4B8E-8073-12DCE4F43BA4}"/>
              </a:ext>
            </a:extLst>
          </p:cNvPr>
          <p:cNvCxnSpPr>
            <a:cxnSpLocks/>
            <a:stCxn id="40" idx="2"/>
            <a:endCxn id="58" idx="0"/>
          </p:cNvCxnSpPr>
          <p:nvPr/>
        </p:nvCxnSpPr>
        <p:spPr>
          <a:xfrm>
            <a:off x="7455247" y="2473964"/>
            <a:ext cx="0" cy="591150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26" name="Google Shape;110;p16">
            <a:extLst>
              <a:ext uri="{FF2B5EF4-FFF2-40B4-BE49-F238E27FC236}">
                <a16:creationId xmlns:a16="http://schemas.microsoft.com/office/drawing/2014/main" id="{0ADF439C-B65B-490C-8E84-9D032D654D7E}"/>
              </a:ext>
            </a:extLst>
          </p:cNvPr>
          <p:cNvCxnSpPr>
            <a:cxnSpLocks/>
            <a:stCxn id="58" idx="1"/>
            <a:endCxn id="37" idx="3"/>
          </p:cNvCxnSpPr>
          <p:nvPr/>
        </p:nvCxnSpPr>
        <p:spPr>
          <a:xfrm flipH="1" flipV="1">
            <a:off x="5005964" y="3383906"/>
            <a:ext cx="1466483" cy="16458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</p:cxnSp>
    </p:spTree>
    <p:extLst>
      <p:ext uri="{BB962C8B-B14F-4D97-AF65-F5344CB8AC3E}">
        <p14:creationId xmlns:p14="http://schemas.microsoft.com/office/powerpoint/2010/main" val="3758851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ECA5FE-2BE9-49CA-AC56-E9B585E07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>
                <a:latin typeface="+mn-ea"/>
                <a:ea typeface="+mn-ea"/>
              </a:rPr>
              <a:t>中間報告からの進捗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A3A5970-FFC3-4568-A174-134959F4B4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4000" dirty="0"/>
              <a:t>Web</a:t>
            </a:r>
            <a:r>
              <a:rPr kumimoji="1" lang="ja-JP" altLang="en-US" sz="4000" dirty="0"/>
              <a:t>画面とページの遷移</a:t>
            </a:r>
            <a:endParaRPr kumimoji="1" lang="en-US" altLang="ja-JP" sz="4000" dirty="0"/>
          </a:p>
          <a:p>
            <a:r>
              <a:rPr lang="ja-JP" altLang="en-US" sz="4000" dirty="0"/>
              <a:t>ユーザーと論文情報の登録機能</a:t>
            </a:r>
            <a:br>
              <a:rPr lang="en-US" altLang="ja-JP" sz="4000" dirty="0"/>
            </a:br>
            <a:r>
              <a:rPr lang="ja-JP" altLang="en-US" sz="4000" dirty="0"/>
              <a:t>（データベースの作成）</a:t>
            </a:r>
            <a:br>
              <a:rPr lang="en-US" altLang="ja-JP" sz="4000" dirty="0"/>
            </a:br>
            <a:endParaRPr lang="en-US" altLang="ja-JP" sz="1400" dirty="0"/>
          </a:p>
          <a:p>
            <a:pPr marL="914400" lvl="1" indent="-457200">
              <a:buFont typeface="+mj-lt"/>
              <a:buAutoNum type="arabicPeriod"/>
            </a:pPr>
            <a:r>
              <a:rPr kumimoji="1" lang="ja-JP" altLang="en-US" sz="3600" dirty="0"/>
              <a:t>ユーザー</a:t>
            </a:r>
            <a:endParaRPr kumimoji="1" lang="en-US" altLang="ja-JP" sz="3600" dirty="0"/>
          </a:p>
          <a:p>
            <a:pPr marL="914400" lvl="2" indent="0">
              <a:buNone/>
            </a:pPr>
            <a:r>
              <a:rPr lang="ja-JP" altLang="en-US" sz="2800" dirty="0"/>
              <a:t>メールアドレス，</a:t>
            </a:r>
            <a:r>
              <a:rPr kumimoji="1" lang="ja-JP" altLang="en-US" sz="2800" dirty="0"/>
              <a:t>任意のパスワード</a:t>
            </a:r>
            <a:br>
              <a:rPr kumimoji="1" lang="en-US" altLang="ja-JP" sz="2800" dirty="0"/>
            </a:br>
            <a:endParaRPr kumimoji="1" lang="en-US" altLang="ja-JP" sz="1600" dirty="0"/>
          </a:p>
          <a:p>
            <a:pPr marL="914400" lvl="1" indent="-457200">
              <a:buFont typeface="+mj-lt"/>
              <a:buAutoNum type="arabicPeriod"/>
            </a:pPr>
            <a:r>
              <a:rPr lang="ja-JP" altLang="en-US" sz="3600" dirty="0"/>
              <a:t>論文</a:t>
            </a:r>
            <a:endParaRPr lang="en-US" altLang="ja-JP" sz="3600" dirty="0"/>
          </a:p>
          <a:p>
            <a:pPr marL="914400" lvl="2" indent="0">
              <a:buNone/>
            </a:pPr>
            <a:r>
              <a:rPr kumimoji="1" lang="ja-JP" altLang="en-US" sz="2800" dirty="0"/>
              <a:t>論文名，</a:t>
            </a:r>
            <a:r>
              <a:rPr lang="ja-JP" altLang="en-US" sz="2800" dirty="0"/>
              <a:t>著者名，</a:t>
            </a:r>
            <a:r>
              <a:rPr kumimoji="1" lang="ja-JP" altLang="en-US" sz="2800" dirty="0"/>
              <a:t>雑誌名，</a:t>
            </a:r>
            <a:r>
              <a:rPr lang="ja-JP" altLang="en-US" sz="2800" dirty="0"/>
              <a:t>掲載年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51580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ECA5FE-2BE9-49CA-AC56-E9B585E07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>
                <a:latin typeface="+mn-ea"/>
                <a:ea typeface="+mn-ea"/>
              </a:rPr>
              <a:t>未実装の機能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A3A5970-FFC3-4568-A174-134959F4B4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8248650" cy="4892675"/>
          </a:xfrm>
        </p:spPr>
        <p:txBody>
          <a:bodyPr>
            <a:normAutofit/>
          </a:bodyPr>
          <a:lstStyle/>
          <a:p>
            <a:r>
              <a:rPr kumimoji="1" lang="ja-JP" altLang="en-US" sz="3200" dirty="0"/>
              <a:t>論文の</a:t>
            </a:r>
            <a:r>
              <a:rPr kumimoji="1" lang="en-US" altLang="ja-JP" sz="3200" dirty="0"/>
              <a:t>PDF</a:t>
            </a:r>
            <a:r>
              <a:rPr kumimoji="1" lang="ja-JP" altLang="en-US" sz="3200" dirty="0"/>
              <a:t>表示</a:t>
            </a:r>
            <a:endParaRPr kumimoji="1" lang="en-US" altLang="ja-JP" sz="3200" dirty="0"/>
          </a:p>
          <a:p>
            <a:r>
              <a:rPr kumimoji="1" lang="ja-JP" altLang="en-US" sz="3200" dirty="0"/>
              <a:t>パスワード忘れ</a:t>
            </a:r>
            <a:br>
              <a:rPr lang="en-US" altLang="ja-JP" sz="3200" dirty="0"/>
            </a:br>
            <a:r>
              <a:rPr lang="ja-JP" altLang="en-US" sz="3200" dirty="0"/>
              <a:t>　</a:t>
            </a:r>
            <a:r>
              <a:rPr lang="ja-JP" altLang="en-US" dirty="0"/>
              <a:t>メール送信，再設定，リンクの有効期限設定</a:t>
            </a:r>
            <a:endParaRPr kumimoji="1" lang="en-US" altLang="ja-JP" dirty="0"/>
          </a:p>
          <a:p>
            <a:r>
              <a:rPr lang="ja-JP" altLang="en-US" sz="3200" dirty="0"/>
              <a:t>論文登録内容変更</a:t>
            </a:r>
            <a:endParaRPr lang="en-US" altLang="ja-JP" sz="3200" dirty="0"/>
          </a:p>
          <a:p>
            <a:r>
              <a:rPr kumimoji="1" lang="ja-JP" altLang="en-US" sz="3200" dirty="0"/>
              <a:t>論文情報から</a:t>
            </a:r>
            <a:r>
              <a:rPr kumimoji="1" lang="en-US" altLang="ja-JP" sz="3200" dirty="0" err="1"/>
              <a:t>BibTeX</a:t>
            </a:r>
            <a:r>
              <a:rPr kumimoji="1" lang="ja-JP" altLang="en-US" sz="3200" dirty="0"/>
              <a:t>形式へのエクスポート</a:t>
            </a:r>
            <a:br>
              <a:rPr lang="en-US" altLang="ja-JP" sz="3200" dirty="0"/>
            </a:br>
            <a:r>
              <a:rPr lang="ja-JP" altLang="en-US" sz="3200" dirty="0"/>
              <a:t>　</a:t>
            </a:r>
            <a:r>
              <a:rPr lang="en-US" altLang="ja-JP" dirty="0" err="1"/>
              <a:t>BibTeX</a:t>
            </a:r>
            <a:r>
              <a:rPr lang="ja-JP" altLang="en-US" dirty="0"/>
              <a:t>に対応した情報の追加</a:t>
            </a:r>
            <a:br>
              <a:rPr lang="en-US" altLang="ja-JP" dirty="0"/>
            </a:br>
            <a:r>
              <a:rPr lang="ja-JP" altLang="en-US" dirty="0"/>
              <a:t>　論文情報の必須項目と任意項目の設定</a:t>
            </a:r>
            <a:endParaRPr kumimoji="1" lang="en-US" altLang="ja-JP" sz="3200" dirty="0"/>
          </a:p>
          <a:p>
            <a:r>
              <a:rPr lang="ja-JP" altLang="en-US" sz="3200" dirty="0"/>
              <a:t>メイン画面の機能充実</a:t>
            </a:r>
            <a:br>
              <a:rPr lang="en-US" altLang="ja-JP" sz="3200" dirty="0"/>
            </a:br>
            <a:r>
              <a:rPr lang="ja-JP" altLang="en-US" sz="3200" dirty="0"/>
              <a:t>　</a:t>
            </a:r>
            <a:r>
              <a:rPr lang="ja-JP" altLang="en-US" dirty="0"/>
              <a:t>キーワード検索，絞り込み，並べ替え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671785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ECA5FE-2BE9-49CA-AC56-E9B585E07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>
                <a:latin typeface="+mn-ea"/>
                <a:ea typeface="+mn-ea"/>
              </a:rPr>
              <a:t>TOP</a:t>
            </a:r>
            <a:r>
              <a:rPr kumimoji="1" lang="ja-JP" altLang="en-US" b="1" dirty="0">
                <a:latin typeface="+mn-ea"/>
                <a:ea typeface="+mn-ea"/>
              </a:rPr>
              <a:t>ページ</a:t>
            </a:r>
            <a:br>
              <a:rPr kumimoji="1" lang="en-US" altLang="ja-JP" b="1" dirty="0">
                <a:latin typeface="+mn-ea"/>
                <a:ea typeface="+mn-ea"/>
              </a:rPr>
            </a:br>
            <a:r>
              <a:rPr kumimoji="1" lang="ja-JP" altLang="en-US" b="1" dirty="0">
                <a:latin typeface="+mn-ea"/>
                <a:ea typeface="+mn-ea"/>
              </a:rPr>
              <a:t>（ログイン・新規登録）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3B6B76A-E373-4651-ADB5-9020E0F82D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637" y="2209800"/>
            <a:ext cx="7284725" cy="39498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8955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ECA5FE-2BE9-49CA-AC56-E9B585E07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>
                <a:latin typeface="+mn-ea"/>
                <a:ea typeface="+mn-ea"/>
              </a:rPr>
              <a:t>新規登録画面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904F8A5-180F-4D38-BCCB-420FD186D7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261" y="1706386"/>
            <a:ext cx="5857478" cy="4948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3F778D8F-AD3F-4BEC-A844-F238DB052A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8700" y="1706386"/>
            <a:ext cx="1714103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1459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ECA5FE-2BE9-49CA-AC56-E9B585E07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>
                <a:latin typeface="+mn-ea"/>
                <a:ea typeface="+mn-ea"/>
              </a:rPr>
              <a:t>ログイン</a:t>
            </a:r>
            <a:r>
              <a:rPr kumimoji="1" lang="ja-JP" altLang="en-US" b="1" dirty="0">
                <a:latin typeface="+mn-ea"/>
                <a:ea typeface="+mn-ea"/>
              </a:rPr>
              <a:t>画面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369F2E0D-380B-4C4E-BA5E-E78E0E0378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1223" y="1500188"/>
            <a:ext cx="6101556" cy="5222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1623E421-F88F-449D-B280-74C069D173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897" y="1525588"/>
            <a:ext cx="1714103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91623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ECA5FE-2BE9-49CA-AC56-E9B585E07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>
                <a:latin typeface="+mn-ea"/>
                <a:ea typeface="+mn-ea"/>
              </a:rPr>
              <a:t>パスワード忘れ１</a:t>
            </a:r>
            <a:r>
              <a:rPr lang="ja-JP" altLang="en-US" b="1" dirty="0">
                <a:latin typeface="+mn-ea"/>
                <a:ea typeface="+mn-ea"/>
              </a:rPr>
              <a:t>：</a:t>
            </a:r>
            <a:br>
              <a:rPr kumimoji="1" lang="en-US" altLang="ja-JP" b="1" dirty="0">
                <a:latin typeface="+mn-ea"/>
                <a:ea typeface="+mn-ea"/>
              </a:rPr>
            </a:br>
            <a:r>
              <a:rPr kumimoji="1" lang="ja-JP" altLang="en-US" b="1" dirty="0">
                <a:latin typeface="+mn-ea"/>
                <a:ea typeface="+mn-ea"/>
              </a:rPr>
              <a:t>パスワード再登録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62FE28D1-8076-4549-90CF-67CE2E7F05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7031" y="2020679"/>
            <a:ext cx="5849937" cy="4472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31151300-055B-4318-9B0F-EEDC6A0E16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8147" y="2109579"/>
            <a:ext cx="1714103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1896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101</TotalTime>
  <Words>249</Words>
  <Application>Microsoft Office PowerPoint</Application>
  <PresentationFormat>画面に合わせる (4:3)</PresentationFormat>
  <Paragraphs>54</Paragraphs>
  <Slides>15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15</vt:i4>
      </vt:variant>
    </vt:vector>
  </HeadingPairs>
  <TitlesOfParts>
    <vt:vector size="20" baseType="lpstr">
      <vt:lpstr>游ゴシック</vt:lpstr>
      <vt:lpstr>Arial</vt:lpstr>
      <vt:lpstr>Calibri</vt:lpstr>
      <vt:lpstr>Calibri Light</vt:lpstr>
      <vt:lpstr>Office テーマ</vt:lpstr>
      <vt:lpstr> 情報工学特別演習Ⅰ 前期末報告</vt:lpstr>
      <vt:lpstr>文献管理システム</vt:lpstr>
      <vt:lpstr>遷移図</vt:lpstr>
      <vt:lpstr>中間報告からの進捗</vt:lpstr>
      <vt:lpstr>未実装の機能</vt:lpstr>
      <vt:lpstr>TOPページ （ログイン・新規登録）</vt:lpstr>
      <vt:lpstr>新規登録画面</vt:lpstr>
      <vt:lpstr>ログイン画面</vt:lpstr>
      <vt:lpstr>パスワード忘れ１： パスワード再登録</vt:lpstr>
      <vt:lpstr>パスワード忘れ２： パスワード新規発行</vt:lpstr>
      <vt:lpstr>メイン画面</vt:lpstr>
      <vt:lpstr>論文追加画面</vt:lpstr>
      <vt:lpstr>論文詳細画面</vt:lpstr>
      <vt:lpstr>今後の方針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情報工学特別演習Ⅰ 前期末報告</dc:title>
  <dc:creator>峯久 朋也</dc:creator>
  <cp:lastModifiedBy>峯久 朋也</cp:lastModifiedBy>
  <cp:revision>4</cp:revision>
  <dcterms:created xsi:type="dcterms:W3CDTF">2021-07-26T07:51:18Z</dcterms:created>
  <dcterms:modified xsi:type="dcterms:W3CDTF">2021-07-30T04:42:13Z</dcterms:modified>
</cp:coreProperties>
</file>