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1" r:id="rId27"/>
    <p:sldId id="280" r:id="rId28"/>
    <p:sldId id="282" r:id="rId29"/>
    <p:sldId id="284" r:id="rId30"/>
    <p:sldId id="289" r:id="rId31"/>
    <p:sldId id="294" r:id="rId32"/>
    <p:sldId id="295" r:id="rId33"/>
    <p:sldId id="296"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243"/>
    <p:restoredTop sz="67105"/>
  </p:normalViewPr>
  <p:slideViewPr>
    <p:cSldViewPr snapToGrid="0">
      <p:cViewPr>
        <p:scale>
          <a:sx n="58" d="100"/>
          <a:sy n="58" d="100"/>
        </p:scale>
        <p:origin x="1552" y="-11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CAB31-A18B-9941-B1DB-5F1F9CA19704}" type="doc">
      <dgm:prSet loTypeId="urn:microsoft.com/office/officeart/2005/8/layout/venn1" loCatId="" qsTypeId="urn:microsoft.com/office/officeart/2005/8/quickstyle/simple1" qsCatId="simple" csTypeId="urn:microsoft.com/office/officeart/2005/8/colors/accent1_2" csCatId="accent1" phldr="1"/>
      <dgm:spPr/>
    </dgm:pt>
    <dgm:pt modelId="{33CFAEED-0197-5040-9AAB-E8B722E91E1B}">
      <dgm:prSet phldrT="[Metin]"/>
      <dgm:spPr/>
      <dgm:t>
        <a:bodyPr/>
        <a:lstStyle/>
        <a:p>
          <a:r>
            <a:rPr lang="tr-TR" dirty="0"/>
            <a:t>Politik</a:t>
          </a:r>
        </a:p>
      </dgm:t>
    </dgm:pt>
    <dgm:pt modelId="{F234C9E8-B97A-6E4B-BCA0-68F6C9D42201}" type="parTrans" cxnId="{9802D241-A144-B241-979A-62EE11FBEDE3}">
      <dgm:prSet/>
      <dgm:spPr/>
      <dgm:t>
        <a:bodyPr/>
        <a:lstStyle/>
        <a:p>
          <a:endParaRPr lang="tr-TR"/>
        </a:p>
      </dgm:t>
    </dgm:pt>
    <dgm:pt modelId="{0881F977-A012-7E48-B993-B09A51DBE1ED}" type="sibTrans" cxnId="{9802D241-A144-B241-979A-62EE11FBEDE3}">
      <dgm:prSet/>
      <dgm:spPr/>
      <dgm:t>
        <a:bodyPr/>
        <a:lstStyle/>
        <a:p>
          <a:endParaRPr lang="tr-TR"/>
        </a:p>
      </dgm:t>
    </dgm:pt>
    <dgm:pt modelId="{31A3D762-952E-0E41-8D25-AE6C0C6EF37A}">
      <dgm:prSet phldrT="[Metin]"/>
      <dgm:spPr/>
      <dgm:t>
        <a:bodyPr/>
        <a:lstStyle/>
        <a:p>
          <a:r>
            <a:rPr lang="tr-TR" dirty="0"/>
            <a:t>Hukuki</a:t>
          </a:r>
        </a:p>
      </dgm:t>
    </dgm:pt>
    <dgm:pt modelId="{673BF1B5-0571-644B-9DD2-68EC36E29E6A}" type="parTrans" cxnId="{50500063-A733-5E4D-AB66-416E17B19B38}">
      <dgm:prSet/>
      <dgm:spPr/>
      <dgm:t>
        <a:bodyPr/>
        <a:lstStyle/>
        <a:p>
          <a:endParaRPr lang="tr-TR"/>
        </a:p>
      </dgm:t>
    </dgm:pt>
    <dgm:pt modelId="{F4126D2F-2701-BD43-9A8E-3AA34E842E15}" type="sibTrans" cxnId="{50500063-A733-5E4D-AB66-416E17B19B38}">
      <dgm:prSet/>
      <dgm:spPr/>
      <dgm:t>
        <a:bodyPr/>
        <a:lstStyle/>
        <a:p>
          <a:endParaRPr lang="tr-TR"/>
        </a:p>
      </dgm:t>
    </dgm:pt>
    <dgm:pt modelId="{EF1D2914-935B-DD4E-BB68-E473B7C045DC}">
      <dgm:prSet phldrT="[Metin]"/>
      <dgm:spPr/>
      <dgm:t>
        <a:bodyPr/>
        <a:lstStyle/>
        <a:p>
          <a:r>
            <a:rPr lang="tr-TR" dirty="0"/>
            <a:t>Askeri</a:t>
          </a:r>
        </a:p>
      </dgm:t>
    </dgm:pt>
    <dgm:pt modelId="{14045B59-94F9-9D4B-A603-3D6CA29920C1}" type="parTrans" cxnId="{E2D82557-8C84-E543-8923-ED0B0AEC5BD7}">
      <dgm:prSet/>
      <dgm:spPr/>
      <dgm:t>
        <a:bodyPr/>
        <a:lstStyle/>
        <a:p>
          <a:endParaRPr lang="tr-TR"/>
        </a:p>
      </dgm:t>
    </dgm:pt>
    <dgm:pt modelId="{B0BE36FA-2F41-A740-8A9B-D6906E14F7B7}" type="sibTrans" cxnId="{E2D82557-8C84-E543-8923-ED0B0AEC5BD7}">
      <dgm:prSet/>
      <dgm:spPr/>
      <dgm:t>
        <a:bodyPr/>
        <a:lstStyle/>
        <a:p>
          <a:endParaRPr lang="tr-TR"/>
        </a:p>
      </dgm:t>
    </dgm:pt>
    <dgm:pt modelId="{2CE1E4AB-0B2A-AE4A-B295-D96DB474270F}" type="pres">
      <dgm:prSet presAssocID="{BFDCAB31-A18B-9941-B1DB-5F1F9CA19704}" presName="compositeShape" presStyleCnt="0">
        <dgm:presLayoutVars>
          <dgm:chMax val="7"/>
          <dgm:dir/>
          <dgm:resizeHandles val="exact"/>
        </dgm:presLayoutVars>
      </dgm:prSet>
      <dgm:spPr/>
    </dgm:pt>
    <dgm:pt modelId="{DCE4A1C9-86E2-9448-92AA-7B867B88A62C}" type="pres">
      <dgm:prSet presAssocID="{33CFAEED-0197-5040-9AAB-E8B722E91E1B}" presName="circ1" presStyleLbl="vennNode1" presStyleIdx="0" presStyleCnt="3"/>
      <dgm:spPr/>
    </dgm:pt>
    <dgm:pt modelId="{B7558A4F-F750-2443-9777-F3CEE41A9C75}" type="pres">
      <dgm:prSet presAssocID="{33CFAEED-0197-5040-9AAB-E8B722E91E1B}" presName="circ1Tx" presStyleLbl="revTx" presStyleIdx="0" presStyleCnt="0">
        <dgm:presLayoutVars>
          <dgm:chMax val="0"/>
          <dgm:chPref val="0"/>
          <dgm:bulletEnabled val="1"/>
        </dgm:presLayoutVars>
      </dgm:prSet>
      <dgm:spPr/>
    </dgm:pt>
    <dgm:pt modelId="{6F945A75-F40A-A649-A6B3-0705D5754491}" type="pres">
      <dgm:prSet presAssocID="{31A3D762-952E-0E41-8D25-AE6C0C6EF37A}" presName="circ2" presStyleLbl="vennNode1" presStyleIdx="1" presStyleCnt="3"/>
      <dgm:spPr/>
    </dgm:pt>
    <dgm:pt modelId="{2379FB43-C869-7548-BC46-4D83EA6B2A99}" type="pres">
      <dgm:prSet presAssocID="{31A3D762-952E-0E41-8D25-AE6C0C6EF37A}" presName="circ2Tx" presStyleLbl="revTx" presStyleIdx="0" presStyleCnt="0">
        <dgm:presLayoutVars>
          <dgm:chMax val="0"/>
          <dgm:chPref val="0"/>
          <dgm:bulletEnabled val="1"/>
        </dgm:presLayoutVars>
      </dgm:prSet>
      <dgm:spPr/>
    </dgm:pt>
    <dgm:pt modelId="{6B5F6CF1-AC79-6446-A22F-F5CAD771109C}" type="pres">
      <dgm:prSet presAssocID="{EF1D2914-935B-DD4E-BB68-E473B7C045DC}" presName="circ3" presStyleLbl="vennNode1" presStyleIdx="2" presStyleCnt="3"/>
      <dgm:spPr/>
    </dgm:pt>
    <dgm:pt modelId="{BB9BB65A-C36F-824B-AA26-DF0EE495E597}" type="pres">
      <dgm:prSet presAssocID="{EF1D2914-935B-DD4E-BB68-E473B7C045DC}" presName="circ3Tx" presStyleLbl="revTx" presStyleIdx="0" presStyleCnt="0">
        <dgm:presLayoutVars>
          <dgm:chMax val="0"/>
          <dgm:chPref val="0"/>
          <dgm:bulletEnabled val="1"/>
        </dgm:presLayoutVars>
      </dgm:prSet>
      <dgm:spPr/>
    </dgm:pt>
  </dgm:ptLst>
  <dgm:cxnLst>
    <dgm:cxn modelId="{C1B2E018-BAA5-AC4B-882B-09BFB9A664B3}" type="presOf" srcId="{EF1D2914-935B-DD4E-BB68-E473B7C045DC}" destId="{BB9BB65A-C36F-824B-AA26-DF0EE495E597}" srcOrd="1" destOrd="0" presId="urn:microsoft.com/office/officeart/2005/8/layout/venn1"/>
    <dgm:cxn modelId="{9802D241-A144-B241-979A-62EE11FBEDE3}" srcId="{BFDCAB31-A18B-9941-B1DB-5F1F9CA19704}" destId="{33CFAEED-0197-5040-9AAB-E8B722E91E1B}" srcOrd="0" destOrd="0" parTransId="{F234C9E8-B97A-6E4B-BCA0-68F6C9D42201}" sibTransId="{0881F977-A012-7E48-B993-B09A51DBE1ED}"/>
    <dgm:cxn modelId="{E2D82557-8C84-E543-8923-ED0B0AEC5BD7}" srcId="{BFDCAB31-A18B-9941-B1DB-5F1F9CA19704}" destId="{EF1D2914-935B-DD4E-BB68-E473B7C045DC}" srcOrd="2" destOrd="0" parTransId="{14045B59-94F9-9D4B-A603-3D6CA29920C1}" sibTransId="{B0BE36FA-2F41-A740-8A9B-D6906E14F7B7}"/>
    <dgm:cxn modelId="{8C69AC5F-9DB2-4C4B-BD99-67917F465521}" type="presOf" srcId="{EF1D2914-935B-DD4E-BB68-E473B7C045DC}" destId="{6B5F6CF1-AC79-6446-A22F-F5CAD771109C}" srcOrd="0" destOrd="0" presId="urn:microsoft.com/office/officeart/2005/8/layout/venn1"/>
    <dgm:cxn modelId="{50500063-A733-5E4D-AB66-416E17B19B38}" srcId="{BFDCAB31-A18B-9941-B1DB-5F1F9CA19704}" destId="{31A3D762-952E-0E41-8D25-AE6C0C6EF37A}" srcOrd="1" destOrd="0" parTransId="{673BF1B5-0571-644B-9DD2-68EC36E29E6A}" sibTransId="{F4126D2F-2701-BD43-9A8E-3AA34E842E15}"/>
    <dgm:cxn modelId="{33F90C82-C2B6-A244-AC03-47468F6FB5F9}" type="presOf" srcId="{33CFAEED-0197-5040-9AAB-E8B722E91E1B}" destId="{B7558A4F-F750-2443-9777-F3CEE41A9C75}" srcOrd="1" destOrd="0" presId="urn:microsoft.com/office/officeart/2005/8/layout/venn1"/>
    <dgm:cxn modelId="{6ADCFEC3-DCF6-1F49-A79A-07BBAB3D2DBB}" type="presOf" srcId="{31A3D762-952E-0E41-8D25-AE6C0C6EF37A}" destId="{6F945A75-F40A-A649-A6B3-0705D5754491}" srcOrd="0" destOrd="0" presId="urn:microsoft.com/office/officeart/2005/8/layout/venn1"/>
    <dgm:cxn modelId="{41BAAFCF-0B11-FF43-8942-B802BD7C5E4F}" type="presOf" srcId="{BFDCAB31-A18B-9941-B1DB-5F1F9CA19704}" destId="{2CE1E4AB-0B2A-AE4A-B295-D96DB474270F}" srcOrd="0" destOrd="0" presId="urn:microsoft.com/office/officeart/2005/8/layout/venn1"/>
    <dgm:cxn modelId="{86DBBAF0-A61E-0D44-A166-4C14BB4B5AC9}" type="presOf" srcId="{31A3D762-952E-0E41-8D25-AE6C0C6EF37A}" destId="{2379FB43-C869-7548-BC46-4D83EA6B2A99}" srcOrd="1" destOrd="0" presId="urn:microsoft.com/office/officeart/2005/8/layout/venn1"/>
    <dgm:cxn modelId="{BEF1C7F4-A881-034A-B8E8-B5045C81AA5C}" type="presOf" srcId="{33CFAEED-0197-5040-9AAB-E8B722E91E1B}" destId="{DCE4A1C9-86E2-9448-92AA-7B867B88A62C}" srcOrd="0" destOrd="0" presId="urn:microsoft.com/office/officeart/2005/8/layout/venn1"/>
    <dgm:cxn modelId="{F90DD8F6-0A19-4845-9AD6-DC891DC5FE43}" type="presParOf" srcId="{2CE1E4AB-0B2A-AE4A-B295-D96DB474270F}" destId="{DCE4A1C9-86E2-9448-92AA-7B867B88A62C}" srcOrd="0" destOrd="0" presId="urn:microsoft.com/office/officeart/2005/8/layout/venn1"/>
    <dgm:cxn modelId="{D1E8F455-8B56-5348-B600-45F2A897DE21}" type="presParOf" srcId="{2CE1E4AB-0B2A-AE4A-B295-D96DB474270F}" destId="{B7558A4F-F750-2443-9777-F3CEE41A9C75}" srcOrd="1" destOrd="0" presId="urn:microsoft.com/office/officeart/2005/8/layout/venn1"/>
    <dgm:cxn modelId="{3EAD6B79-B4C7-E14D-8966-979D2D61C04D}" type="presParOf" srcId="{2CE1E4AB-0B2A-AE4A-B295-D96DB474270F}" destId="{6F945A75-F40A-A649-A6B3-0705D5754491}" srcOrd="2" destOrd="0" presId="urn:microsoft.com/office/officeart/2005/8/layout/venn1"/>
    <dgm:cxn modelId="{F0A31545-7CA0-8943-A46A-F10F0ADCDAA8}" type="presParOf" srcId="{2CE1E4AB-0B2A-AE4A-B295-D96DB474270F}" destId="{2379FB43-C869-7548-BC46-4D83EA6B2A99}" srcOrd="3" destOrd="0" presId="urn:microsoft.com/office/officeart/2005/8/layout/venn1"/>
    <dgm:cxn modelId="{DB6B4905-F589-5E4F-A4C9-26B24CCF3934}" type="presParOf" srcId="{2CE1E4AB-0B2A-AE4A-B295-D96DB474270F}" destId="{6B5F6CF1-AC79-6446-A22F-F5CAD771109C}" srcOrd="4" destOrd="0" presId="urn:microsoft.com/office/officeart/2005/8/layout/venn1"/>
    <dgm:cxn modelId="{1A2BDC05-E2C9-2B40-828E-B95279DAF9C2}" type="presParOf" srcId="{2CE1E4AB-0B2A-AE4A-B295-D96DB474270F}" destId="{BB9BB65A-C36F-824B-AA26-DF0EE495E597}"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E62A49-FA33-2642-A2B7-EE42F7689341}"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tr-TR"/>
        </a:p>
      </dgm:t>
    </dgm:pt>
    <dgm:pt modelId="{65406B89-2AE8-8344-9B9D-1642051D3621}">
      <dgm:prSet phldrT="[Metin]"/>
      <dgm:spPr/>
      <dgm:t>
        <a:bodyPr/>
        <a:lstStyle/>
        <a:p>
          <a:r>
            <a:rPr lang="tr-TR" dirty="0">
              <a:latin typeface="Times New Roman" panose="02020603050405020304" pitchFamily="18" charset="0"/>
              <a:cs typeface="Times New Roman" panose="02020603050405020304" pitchFamily="18" charset="0"/>
            </a:rPr>
            <a:t>MY-228-3</a:t>
          </a:r>
        </a:p>
        <a:p>
          <a:r>
            <a:rPr lang="tr-TR" dirty="0">
              <a:latin typeface="Times New Roman" panose="02020603050405020304" pitchFamily="18" charset="0"/>
              <a:cs typeface="Times New Roman" panose="02020603050405020304" pitchFamily="18" charset="0"/>
            </a:rPr>
            <a:t>Milli Angajman Kuralları Yönergesi</a:t>
          </a:r>
        </a:p>
      </dgm:t>
    </dgm:pt>
    <dgm:pt modelId="{160F3768-FCD3-2E40-A7A1-B0DC4B075599}" type="parTrans" cxnId="{A09CDD7A-606C-FF4A-BF47-E94E0131FDE8}">
      <dgm:prSet/>
      <dgm:spPr/>
      <dgm:t>
        <a:bodyPr/>
        <a:lstStyle/>
        <a:p>
          <a:endParaRPr lang="tr-TR"/>
        </a:p>
      </dgm:t>
    </dgm:pt>
    <dgm:pt modelId="{40C73F77-E249-5B4C-8679-8F09A9219B24}" type="sibTrans" cxnId="{A09CDD7A-606C-FF4A-BF47-E94E0131FDE8}">
      <dgm:prSet/>
      <dgm:spPr/>
      <dgm:t>
        <a:bodyPr/>
        <a:lstStyle/>
        <a:p>
          <a:endParaRPr lang="tr-TR"/>
        </a:p>
      </dgm:t>
    </dgm:pt>
    <dgm:pt modelId="{3CD8ABC2-5E0C-4C48-9A4E-5F4A009630E8}">
      <dgm:prSet phldrT="[Metin]"/>
      <dgm:spPr/>
      <dgm:t>
        <a:bodyPr/>
        <a:lstStyle/>
        <a:p>
          <a:r>
            <a:rPr lang="tr-TR" b="1" dirty="0">
              <a:solidFill>
                <a:srgbClr val="FF2600"/>
              </a:solidFill>
              <a:latin typeface="Times New Roman" panose="02020603050405020304" pitchFamily="18" charset="0"/>
              <a:cs typeface="Times New Roman" panose="02020603050405020304" pitchFamily="18" charset="0"/>
            </a:rPr>
            <a:t>Milli Angajman Kuralları Direktifi</a:t>
          </a:r>
        </a:p>
      </dgm:t>
    </dgm:pt>
    <dgm:pt modelId="{E8F51371-8653-BD43-B1D4-697A103C371C}" type="parTrans" cxnId="{FFF23356-D984-9E45-8192-60E2171D7C4A}">
      <dgm:prSet/>
      <dgm:spPr/>
      <dgm:t>
        <a:bodyPr/>
        <a:lstStyle/>
        <a:p>
          <a:endParaRPr lang="tr-TR"/>
        </a:p>
      </dgm:t>
    </dgm:pt>
    <dgm:pt modelId="{5B01C28F-D022-0743-8FA7-8292D6DE36BC}" type="sibTrans" cxnId="{FFF23356-D984-9E45-8192-60E2171D7C4A}">
      <dgm:prSet/>
      <dgm:spPr/>
      <dgm:t>
        <a:bodyPr/>
        <a:lstStyle/>
        <a:p>
          <a:endParaRPr lang="tr-TR"/>
        </a:p>
      </dgm:t>
    </dgm:pt>
    <dgm:pt modelId="{7633C068-AA89-AC44-A7CD-2AB7EB31C4E2}">
      <dgm:prSet phldrT="[Metin]"/>
      <dgm:spPr/>
      <dgm:t>
        <a:bodyPr/>
        <a:lstStyle/>
        <a:p>
          <a:r>
            <a:rPr lang="tr-TR" dirty="0" err="1">
              <a:latin typeface="Times New Roman" panose="02020603050405020304" pitchFamily="18" charset="0"/>
              <a:cs typeface="Times New Roman" panose="02020603050405020304" pitchFamily="18" charset="0"/>
            </a:rPr>
            <a:t>CB.lığı</a:t>
          </a:r>
          <a:r>
            <a:rPr lang="tr-TR" dirty="0">
              <a:latin typeface="Times New Roman" panose="02020603050405020304" pitchFamily="18" charset="0"/>
              <a:cs typeface="Times New Roman" panose="02020603050405020304" pitchFamily="18" charset="0"/>
            </a:rPr>
            <a:t> Milli Angajman Kuralları Direktifi</a:t>
          </a:r>
        </a:p>
      </dgm:t>
    </dgm:pt>
    <dgm:pt modelId="{A51B19D6-7527-0144-B966-A37A391DDF9C}" type="parTrans" cxnId="{45E7C74F-1000-F847-8E65-ADE2D3056B82}">
      <dgm:prSet/>
      <dgm:spPr/>
      <dgm:t>
        <a:bodyPr/>
        <a:lstStyle/>
        <a:p>
          <a:endParaRPr lang="tr-TR"/>
        </a:p>
      </dgm:t>
    </dgm:pt>
    <dgm:pt modelId="{76B170FB-891B-E845-BC0E-1436A80BC2D6}" type="sibTrans" cxnId="{45E7C74F-1000-F847-8E65-ADE2D3056B82}">
      <dgm:prSet/>
      <dgm:spPr/>
      <dgm:t>
        <a:bodyPr/>
        <a:lstStyle/>
        <a:p>
          <a:endParaRPr lang="tr-TR"/>
        </a:p>
      </dgm:t>
    </dgm:pt>
    <dgm:pt modelId="{9A62CB75-818B-6148-BE40-57F498ED0D0A}" type="pres">
      <dgm:prSet presAssocID="{B5E62A49-FA33-2642-A2B7-EE42F7689341}" presName="Name0" presStyleCnt="0">
        <dgm:presLayoutVars>
          <dgm:chMax val="7"/>
          <dgm:chPref val="7"/>
          <dgm:dir/>
          <dgm:animLvl val="lvl"/>
        </dgm:presLayoutVars>
      </dgm:prSet>
      <dgm:spPr/>
    </dgm:pt>
    <dgm:pt modelId="{43C4373D-7687-A540-891F-58C047386EAD}" type="pres">
      <dgm:prSet presAssocID="{65406B89-2AE8-8344-9B9D-1642051D3621}" presName="Accent1" presStyleCnt="0"/>
      <dgm:spPr/>
    </dgm:pt>
    <dgm:pt modelId="{6A56C5CE-CAC7-934B-BAF0-22353B6B557C}" type="pres">
      <dgm:prSet presAssocID="{65406B89-2AE8-8344-9B9D-1642051D3621}" presName="Accent" presStyleLbl="node1" presStyleIdx="0" presStyleCnt="3"/>
      <dgm:spPr/>
    </dgm:pt>
    <dgm:pt modelId="{E71E4C01-C406-D84A-9925-4FD4768CD9A4}" type="pres">
      <dgm:prSet presAssocID="{65406B89-2AE8-8344-9B9D-1642051D3621}" presName="Parent1" presStyleLbl="revTx" presStyleIdx="0" presStyleCnt="3">
        <dgm:presLayoutVars>
          <dgm:chMax val="1"/>
          <dgm:chPref val="1"/>
          <dgm:bulletEnabled val="1"/>
        </dgm:presLayoutVars>
      </dgm:prSet>
      <dgm:spPr/>
    </dgm:pt>
    <dgm:pt modelId="{8CA8A155-312D-D644-8A27-100A2A8EC450}" type="pres">
      <dgm:prSet presAssocID="{3CD8ABC2-5E0C-4C48-9A4E-5F4A009630E8}" presName="Accent2" presStyleCnt="0"/>
      <dgm:spPr/>
    </dgm:pt>
    <dgm:pt modelId="{16ACB033-0A9F-2742-BE49-A7C8688F734F}" type="pres">
      <dgm:prSet presAssocID="{3CD8ABC2-5E0C-4C48-9A4E-5F4A009630E8}" presName="Accent" presStyleLbl="node1" presStyleIdx="1" presStyleCnt="3"/>
      <dgm:spPr/>
    </dgm:pt>
    <dgm:pt modelId="{63C58C98-7444-A64E-8EBC-3DDE3FF8CFDD}" type="pres">
      <dgm:prSet presAssocID="{3CD8ABC2-5E0C-4C48-9A4E-5F4A009630E8}" presName="Parent2" presStyleLbl="revTx" presStyleIdx="1" presStyleCnt="3">
        <dgm:presLayoutVars>
          <dgm:chMax val="1"/>
          <dgm:chPref val="1"/>
          <dgm:bulletEnabled val="1"/>
        </dgm:presLayoutVars>
      </dgm:prSet>
      <dgm:spPr/>
    </dgm:pt>
    <dgm:pt modelId="{FAF85A3F-7397-A040-836C-2FD3C51ADED0}" type="pres">
      <dgm:prSet presAssocID="{7633C068-AA89-AC44-A7CD-2AB7EB31C4E2}" presName="Accent3" presStyleCnt="0"/>
      <dgm:spPr/>
    </dgm:pt>
    <dgm:pt modelId="{8CA9435E-B62F-2549-BE90-0DBC4A1BAD23}" type="pres">
      <dgm:prSet presAssocID="{7633C068-AA89-AC44-A7CD-2AB7EB31C4E2}" presName="Accent" presStyleLbl="node1" presStyleIdx="2" presStyleCnt="3"/>
      <dgm:spPr/>
    </dgm:pt>
    <dgm:pt modelId="{09A4B207-73DF-714A-82DC-B562221BEB84}" type="pres">
      <dgm:prSet presAssocID="{7633C068-AA89-AC44-A7CD-2AB7EB31C4E2}" presName="Parent3" presStyleLbl="revTx" presStyleIdx="2" presStyleCnt="3">
        <dgm:presLayoutVars>
          <dgm:chMax val="1"/>
          <dgm:chPref val="1"/>
          <dgm:bulletEnabled val="1"/>
        </dgm:presLayoutVars>
      </dgm:prSet>
      <dgm:spPr/>
    </dgm:pt>
  </dgm:ptLst>
  <dgm:cxnLst>
    <dgm:cxn modelId="{BC63C122-305B-BB4A-BDED-A60A3C05F80F}" type="presOf" srcId="{65406B89-2AE8-8344-9B9D-1642051D3621}" destId="{E71E4C01-C406-D84A-9925-4FD4768CD9A4}" srcOrd="0" destOrd="0" presId="urn:microsoft.com/office/officeart/2009/layout/CircleArrowProcess"/>
    <dgm:cxn modelId="{EB4E9725-5F52-FE47-BEF9-941BBED11483}" type="presOf" srcId="{B5E62A49-FA33-2642-A2B7-EE42F7689341}" destId="{9A62CB75-818B-6148-BE40-57F498ED0D0A}" srcOrd="0" destOrd="0" presId="urn:microsoft.com/office/officeart/2009/layout/CircleArrowProcess"/>
    <dgm:cxn modelId="{45E7C74F-1000-F847-8E65-ADE2D3056B82}" srcId="{B5E62A49-FA33-2642-A2B7-EE42F7689341}" destId="{7633C068-AA89-AC44-A7CD-2AB7EB31C4E2}" srcOrd="2" destOrd="0" parTransId="{A51B19D6-7527-0144-B966-A37A391DDF9C}" sibTransId="{76B170FB-891B-E845-BC0E-1436A80BC2D6}"/>
    <dgm:cxn modelId="{FFF23356-D984-9E45-8192-60E2171D7C4A}" srcId="{B5E62A49-FA33-2642-A2B7-EE42F7689341}" destId="{3CD8ABC2-5E0C-4C48-9A4E-5F4A009630E8}" srcOrd="1" destOrd="0" parTransId="{E8F51371-8653-BD43-B1D4-697A103C371C}" sibTransId="{5B01C28F-D022-0743-8FA7-8292D6DE36BC}"/>
    <dgm:cxn modelId="{A09CDD7A-606C-FF4A-BF47-E94E0131FDE8}" srcId="{B5E62A49-FA33-2642-A2B7-EE42F7689341}" destId="{65406B89-2AE8-8344-9B9D-1642051D3621}" srcOrd="0" destOrd="0" parTransId="{160F3768-FCD3-2E40-A7A1-B0DC4B075599}" sibTransId="{40C73F77-E249-5B4C-8679-8F09A9219B24}"/>
    <dgm:cxn modelId="{86DAC37D-C0D3-1443-B0DC-B827BC0D6032}" type="presOf" srcId="{7633C068-AA89-AC44-A7CD-2AB7EB31C4E2}" destId="{09A4B207-73DF-714A-82DC-B562221BEB84}" srcOrd="0" destOrd="0" presId="urn:microsoft.com/office/officeart/2009/layout/CircleArrowProcess"/>
    <dgm:cxn modelId="{E7ED0E85-8DF5-3D44-B184-55CF860A095F}" type="presOf" srcId="{3CD8ABC2-5E0C-4C48-9A4E-5F4A009630E8}" destId="{63C58C98-7444-A64E-8EBC-3DDE3FF8CFDD}" srcOrd="0" destOrd="0" presId="urn:microsoft.com/office/officeart/2009/layout/CircleArrowProcess"/>
    <dgm:cxn modelId="{3B7B7988-E688-4849-9549-1EC5B3E3262A}" type="presParOf" srcId="{9A62CB75-818B-6148-BE40-57F498ED0D0A}" destId="{43C4373D-7687-A540-891F-58C047386EAD}" srcOrd="0" destOrd="0" presId="urn:microsoft.com/office/officeart/2009/layout/CircleArrowProcess"/>
    <dgm:cxn modelId="{4E1F992F-63A0-E246-95E7-6DADF29254B6}" type="presParOf" srcId="{43C4373D-7687-A540-891F-58C047386EAD}" destId="{6A56C5CE-CAC7-934B-BAF0-22353B6B557C}" srcOrd="0" destOrd="0" presId="urn:microsoft.com/office/officeart/2009/layout/CircleArrowProcess"/>
    <dgm:cxn modelId="{51B51726-B1BA-E74B-A9F8-95BE75910E5B}" type="presParOf" srcId="{9A62CB75-818B-6148-BE40-57F498ED0D0A}" destId="{E71E4C01-C406-D84A-9925-4FD4768CD9A4}" srcOrd="1" destOrd="0" presId="urn:microsoft.com/office/officeart/2009/layout/CircleArrowProcess"/>
    <dgm:cxn modelId="{1AD05F0D-9B77-AF4D-89EE-B3EFB547545E}" type="presParOf" srcId="{9A62CB75-818B-6148-BE40-57F498ED0D0A}" destId="{8CA8A155-312D-D644-8A27-100A2A8EC450}" srcOrd="2" destOrd="0" presId="urn:microsoft.com/office/officeart/2009/layout/CircleArrowProcess"/>
    <dgm:cxn modelId="{4009BDD5-7665-0446-848D-21EDF933CA7E}" type="presParOf" srcId="{8CA8A155-312D-D644-8A27-100A2A8EC450}" destId="{16ACB033-0A9F-2742-BE49-A7C8688F734F}" srcOrd="0" destOrd="0" presId="urn:microsoft.com/office/officeart/2009/layout/CircleArrowProcess"/>
    <dgm:cxn modelId="{5D847A5B-46C6-6542-943E-DDC3F2D4FEDA}" type="presParOf" srcId="{9A62CB75-818B-6148-BE40-57F498ED0D0A}" destId="{63C58C98-7444-A64E-8EBC-3DDE3FF8CFDD}" srcOrd="3" destOrd="0" presId="urn:microsoft.com/office/officeart/2009/layout/CircleArrowProcess"/>
    <dgm:cxn modelId="{E4AF8C0B-C027-C043-9731-FA29767BAF99}" type="presParOf" srcId="{9A62CB75-818B-6148-BE40-57F498ED0D0A}" destId="{FAF85A3F-7397-A040-836C-2FD3C51ADED0}" srcOrd="4" destOrd="0" presId="urn:microsoft.com/office/officeart/2009/layout/CircleArrowProcess"/>
    <dgm:cxn modelId="{33540FEC-39D5-FE42-8856-69483C655425}" type="presParOf" srcId="{FAF85A3F-7397-A040-836C-2FD3C51ADED0}" destId="{8CA9435E-B62F-2549-BE90-0DBC4A1BAD23}" srcOrd="0" destOrd="0" presId="urn:microsoft.com/office/officeart/2009/layout/CircleArrowProcess"/>
    <dgm:cxn modelId="{A262890A-46A9-DE46-B13F-E489B377E3B5}" type="presParOf" srcId="{9A62CB75-818B-6148-BE40-57F498ED0D0A}" destId="{09A4B207-73DF-714A-82DC-B562221BEB8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A1C9-86E2-9448-92AA-7B867B88A62C}">
      <dsp:nvSpPr>
        <dsp:cNvPr id="0" name=""/>
        <dsp:cNvSpPr/>
      </dsp:nvSpPr>
      <dsp:spPr>
        <a:xfrm>
          <a:off x="3667104" y="66278"/>
          <a:ext cx="3181392" cy="3181392"/>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r>
            <a:rPr lang="tr-TR" sz="4900" kern="1200" dirty="0"/>
            <a:t>Politik</a:t>
          </a:r>
        </a:p>
      </dsp:txBody>
      <dsp:txXfrm>
        <a:off x="4091289" y="623022"/>
        <a:ext cx="2333020" cy="1431626"/>
      </dsp:txXfrm>
    </dsp:sp>
    <dsp:sp modelId="{6F945A75-F40A-A649-A6B3-0705D5754491}">
      <dsp:nvSpPr>
        <dsp:cNvPr id="0" name=""/>
        <dsp:cNvSpPr/>
      </dsp:nvSpPr>
      <dsp:spPr>
        <a:xfrm>
          <a:off x="4815056" y="2054648"/>
          <a:ext cx="3181392" cy="3181392"/>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r>
            <a:rPr lang="tr-TR" sz="4900" kern="1200" dirty="0"/>
            <a:t>Hukuki</a:t>
          </a:r>
        </a:p>
      </dsp:txBody>
      <dsp:txXfrm>
        <a:off x="5788032" y="2876508"/>
        <a:ext cx="1908835" cy="1749765"/>
      </dsp:txXfrm>
    </dsp:sp>
    <dsp:sp modelId="{6B5F6CF1-AC79-6446-A22F-F5CAD771109C}">
      <dsp:nvSpPr>
        <dsp:cNvPr id="0" name=""/>
        <dsp:cNvSpPr/>
      </dsp:nvSpPr>
      <dsp:spPr>
        <a:xfrm>
          <a:off x="2519151" y="2054648"/>
          <a:ext cx="3181392" cy="3181392"/>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r>
            <a:rPr lang="tr-TR" sz="4900" kern="1200" dirty="0"/>
            <a:t>Askeri</a:t>
          </a:r>
        </a:p>
      </dsp:txBody>
      <dsp:txXfrm>
        <a:off x="2818732" y="2876508"/>
        <a:ext cx="1908835" cy="17497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6C5CE-CAC7-934B-BAF0-22353B6B557C}">
      <dsp:nvSpPr>
        <dsp:cNvPr id="0" name=""/>
        <dsp:cNvSpPr/>
      </dsp:nvSpPr>
      <dsp:spPr>
        <a:xfrm>
          <a:off x="3304420" y="0"/>
          <a:ext cx="2159364" cy="2159692"/>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E4C01-C406-D84A-9925-4FD4768CD9A4}">
      <dsp:nvSpPr>
        <dsp:cNvPr id="0" name=""/>
        <dsp:cNvSpPr/>
      </dsp:nvSpPr>
      <dsp:spPr>
        <a:xfrm>
          <a:off x="3781711" y="779714"/>
          <a:ext cx="1199917" cy="59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dirty="0">
              <a:latin typeface="Times New Roman" panose="02020603050405020304" pitchFamily="18" charset="0"/>
              <a:cs typeface="Times New Roman" panose="02020603050405020304" pitchFamily="18" charset="0"/>
            </a:rPr>
            <a:t>MY-228-3</a:t>
          </a:r>
        </a:p>
        <a:p>
          <a:pPr marL="0" lvl="0" indent="0" algn="ctr" defTabSz="488950">
            <a:lnSpc>
              <a:spcPct val="90000"/>
            </a:lnSpc>
            <a:spcBef>
              <a:spcPct val="0"/>
            </a:spcBef>
            <a:spcAft>
              <a:spcPct val="35000"/>
            </a:spcAft>
            <a:buNone/>
          </a:pPr>
          <a:r>
            <a:rPr lang="tr-TR" sz="1100" kern="1200" dirty="0">
              <a:latin typeface="Times New Roman" panose="02020603050405020304" pitchFamily="18" charset="0"/>
              <a:cs typeface="Times New Roman" panose="02020603050405020304" pitchFamily="18" charset="0"/>
            </a:rPr>
            <a:t>Milli Angajman Kuralları Yönergesi</a:t>
          </a:r>
        </a:p>
      </dsp:txBody>
      <dsp:txXfrm>
        <a:off x="3781711" y="779714"/>
        <a:ext cx="1199917" cy="599814"/>
      </dsp:txXfrm>
    </dsp:sp>
    <dsp:sp modelId="{16ACB033-0A9F-2742-BE49-A7C8688F734F}">
      <dsp:nvSpPr>
        <dsp:cNvPr id="0" name=""/>
        <dsp:cNvSpPr/>
      </dsp:nvSpPr>
      <dsp:spPr>
        <a:xfrm>
          <a:off x="2704665" y="1240903"/>
          <a:ext cx="2159364" cy="2159692"/>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58C98-7444-A64E-8EBC-3DDE3FF8CFDD}">
      <dsp:nvSpPr>
        <dsp:cNvPr id="0" name=""/>
        <dsp:cNvSpPr/>
      </dsp:nvSpPr>
      <dsp:spPr>
        <a:xfrm>
          <a:off x="3184388" y="2027796"/>
          <a:ext cx="1199917" cy="59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b="1" kern="1200" dirty="0">
              <a:solidFill>
                <a:srgbClr val="FF2600"/>
              </a:solidFill>
              <a:latin typeface="Times New Roman" panose="02020603050405020304" pitchFamily="18" charset="0"/>
              <a:cs typeface="Times New Roman" panose="02020603050405020304" pitchFamily="18" charset="0"/>
            </a:rPr>
            <a:t>Milli Angajman Kuralları Direktifi</a:t>
          </a:r>
        </a:p>
      </dsp:txBody>
      <dsp:txXfrm>
        <a:off x="3184388" y="2027796"/>
        <a:ext cx="1199917" cy="599814"/>
      </dsp:txXfrm>
    </dsp:sp>
    <dsp:sp modelId="{8CA9435E-B62F-2549-BE90-0DBC4A1BAD23}">
      <dsp:nvSpPr>
        <dsp:cNvPr id="0" name=""/>
        <dsp:cNvSpPr/>
      </dsp:nvSpPr>
      <dsp:spPr>
        <a:xfrm>
          <a:off x="3458110" y="2630303"/>
          <a:ext cx="1855228" cy="1855971"/>
        </a:xfrm>
        <a:prstGeom prst="blockArc">
          <a:avLst>
            <a:gd name="adj1" fmla="val 13500000"/>
            <a:gd name="adj2" fmla="val 10800000"/>
            <a:gd name="adj3" fmla="val 1274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A4B207-73DF-714A-82DC-B562221BEB84}">
      <dsp:nvSpPr>
        <dsp:cNvPr id="0" name=""/>
        <dsp:cNvSpPr/>
      </dsp:nvSpPr>
      <dsp:spPr>
        <a:xfrm>
          <a:off x="3784549" y="3277672"/>
          <a:ext cx="1199917" cy="599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tr-TR" sz="1100" kern="1200" dirty="0" err="1">
              <a:latin typeface="Times New Roman" panose="02020603050405020304" pitchFamily="18" charset="0"/>
              <a:cs typeface="Times New Roman" panose="02020603050405020304" pitchFamily="18" charset="0"/>
            </a:rPr>
            <a:t>CB.lığı</a:t>
          </a:r>
          <a:r>
            <a:rPr lang="tr-TR" sz="1100" kern="1200" dirty="0">
              <a:latin typeface="Times New Roman" panose="02020603050405020304" pitchFamily="18" charset="0"/>
              <a:cs typeface="Times New Roman" panose="02020603050405020304" pitchFamily="18" charset="0"/>
            </a:rPr>
            <a:t> Milli Angajman Kuralları Direktifi</a:t>
          </a:r>
        </a:p>
      </dsp:txBody>
      <dsp:txXfrm>
        <a:off x="3784549" y="3277672"/>
        <a:ext cx="1199917" cy="59981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F5023-DBCB-A842-A4FF-B9623473E8C0}" type="datetimeFigureOut">
              <a:rPr lang="tr-TR" smtClean="0"/>
              <a:t>21.03.2024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17BB7-6677-9544-9724-9D95C5440E0C}" type="slidenum">
              <a:rPr lang="tr-TR" smtClean="0"/>
              <a:t>‹#›</a:t>
            </a:fld>
            <a:endParaRPr lang="tr-TR"/>
          </a:p>
        </p:txBody>
      </p:sp>
    </p:spTree>
    <p:extLst>
      <p:ext uri="{BB962C8B-B14F-4D97-AF65-F5344CB8AC3E}">
        <p14:creationId xmlns:p14="http://schemas.microsoft.com/office/powerpoint/2010/main" val="238360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TIKLAYARAK İLERLE VE SORUYU SINIFA SOR</a:t>
            </a:r>
          </a:p>
        </p:txBody>
      </p:sp>
      <p:sp>
        <p:nvSpPr>
          <p:cNvPr id="4" name="Slayt Numarası Yer Tutucusu 3"/>
          <p:cNvSpPr>
            <a:spLocks noGrp="1"/>
          </p:cNvSpPr>
          <p:nvPr>
            <p:ph type="sldNum" sz="quarter" idx="5"/>
          </p:nvPr>
        </p:nvSpPr>
        <p:spPr/>
        <p:txBody>
          <a:bodyPr/>
          <a:lstStyle/>
          <a:p>
            <a:fld id="{43E17BB7-6677-9544-9724-9D95C5440E0C}" type="slidenum">
              <a:rPr lang="tr-TR" smtClean="0"/>
              <a:t>1</a:t>
            </a:fld>
            <a:endParaRPr lang="tr-TR"/>
          </a:p>
        </p:txBody>
      </p:sp>
    </p:spTree>
    <p:extLst>
      <p:ext uri="{BB962C8B-B14F-4D97-AF65-F5344CB8AC3E}">
        <p14:creationId xmlns:p14="http://schemas.microsoft.com/office/powerpoint/2010/main" val="2891426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ABD’nin uluslararası örgütlerdeki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domine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edici etkisinin bir sonucu olarak da Birleşmiş Milletler ve NATO doktrininde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ve dolayısıyla uluslararası hukukta yer edinmiştir.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Birleşmiş Milletler ve NATO şemsiyesi altında harekatlara katılan ülkeler de angajman kuralları kavramı ile bu şekilde karşılaşmışlar, bu harekatlarda 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almanın bir gereği olarak da bazı ülkeler kendi düzenlemelerini çıkarmışlardır.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10</a:t>
            </a:fld>
            <a:endParaRPr lang="tr-TR"/>
          </a:p>
        </p:txBody>
      </p:sp>
    </p:spTree>
    <p:extLst>
      <p:ext uri="{BB962C8B-B14F-4D97-AF65-F5344CB8AC3E}">
        <p14:creationId xmlns:p14="http://schemas.microsoft.com/office/powerpoint/2010/main" val="337900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kavramının ABD, BM, NATO, San Remo Angajman Kuralları El kitabındaki tanımlarına bakacak olursak;</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Tanımlardan da görüleceği üzere ABD, NATO ve San Remo tanımları birbirine özünde benzemektedir.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11</a:t>
            </a:fld>
            <a:endParaRPr lang="tr-TR"/>
          </a:p>
        </p:txBody>
      </p:sp>
    </p:spTree>
    <p:extLst>
      <p:ext uri="{BB962C8B-B14F-4D97-AF65-F5344CB8AC3E}">
        <p14:creationId xmlns:p14="http://schemas.microsoft.com/office/powerpoint/2010/main" val="1483245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Tanımların ortak noktaları incelendiğinde; Angajman kuralları</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yetkili mercilerce onaylanır ve yayımlanır.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ülkelerin veya uluslararası örgütlerin kontrolünde harekât icra eden silahlı unsurlara yönelik direktifler veya emirlerdir.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silahlı unsurların kuvvet kullanmasına ilişkin sınırlamalar getirirler.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bu sınırlamayı silahlı kuvvet kullanabilecek (veya bazen karşı tarafça kışkırtma/tahrik olarak algılanabilecek hareketlerin yapılabileceği) durumları, kullanılacak kuvvetin şartlarını, derecesini ve usulünü belirlemek suretiyle yapar.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politik organlarca belirlenen politikalar, hukuk kuralları ve askeri amaçlarla uyumlu olması gereklidir.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Meşru müdafaa hakkının kullanımına sınırlama getirmezler.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12</a:t>
            </a:fld>
            <a:endParaRPr lang="tr-TR"/>
          </a:p>
        </p:txBody>
      </p:sp>
    </p:spTree>
    <p:extLst>
      <p:ext uri="{BB962C8B-B14F-4D97-AF65-F5344CB8AC3E}">
        <p14:creationId xmlns:p14="http://schemas.microsoft.com/office/powerpoint/2010/main" val="43293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kavramı ile ilgili diğer kavramlara bakacak olursak konunun daha iyi anlaşılacağı değerlendirilmektedir.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ve İstisnaları</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II. Dünya Savaşını takiben BM Şartı ile kurulan, yeni bir dünya düzeninin esasını devletlerin sorunlarının çözümünde kuvvet kullanmasının yasaklanması teşkil etmektedir.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durum BM Şartının 2’nci maddesinin 4’üncü fıkrasında şu şekilde ifadesini bulmuştur: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“Tüm üyeler, uluslararası ilişkilerinde gerek herhangi bir başka devletin toprak bütünlüğüne ya da siyasal bağımsızlığa karşı, gerek Birleşmiş Milletlerin Amaçları ile bağdaşmayacak herhangi bir biçimde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 tehdidine ya da kuvvet kullanılmasına başvurmaktan kaçınırlar.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aslında mutlak bir yasak değildir. BM Şartı düzeni içinde bu genel yasağa rağmen kuvvet kullanılmasına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cevaz verecek iki istisna hali de düzenlenmiştir.</a:t>
            </a:r>
          </a:p>
          <a:p>
            <a:pPr algn="just">
              <a:lnSpc>
                <a:spcPct val="115000"/>
              </a:lnSpc>
              <a:spcAft>
                <a:spcPts val="800"/>
              </a:spcAft>
            </a:pPr>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just" defTabSz="914400" rtl="0" eaLnBrk="1" fontAlgn="auto" latinLnBrk="0" hangingPunct="1">
              <a:lnSpc>
                <a:spcPct val="115000"/>
              </a:lnSpc>
              <a:spcBef>
                <a:spcPts val="0"/>
              </a:spcBef>
              <a:spcAft>
                <a:spcPts val="80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Söz konusu iki istisnanın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İlki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Meşru müdafaa ve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diğeri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ise BM Güvenlik Konseyinin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BM Şartının VII. Bölümü hükümleri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kapsamında kuvvet kullanmaya dair karar alması halidir.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13</a:t>
            </a:fld>
            <a:endParaRPr lang="tr-TR"/>
          </a:p>
        </p:txBody>
      </p:sp>
    </p:spTree>
    <p:extLst>
      <p:ext uri="{BB962C8B-B14F-4D97-AF65-F5344CB8AC3E}">
        <p14:creationId xmlns:p14="http://schemas.microsoft.com/office/powerpoint/2010/main" val="206171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İstisnaları-1</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Meşru müdafaa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BM Şartının 51’inci madde </a:t>
            </a:r>
            <a:r>
              <a:rPr lang="tr-TR" sz="1800" i="1" kern="100" dirty="0">
                <a:effectLst/>
                <a:latin typeface="Times New Roman" panose="02020603050405020304" pitchFamily="18" charset="0"/>
                <a:ea typeface="Aptos" panose="020B0004020202020204" pitchFamily="34" charset="0"/>
                <a:cs typeface="Times New Roman" panose="02020603050405020304" pitchFamily="18" charset="0"/>
              </a:rPr>
              <a:t>“Birleşmiş Milletler üyelerinden birinin </a:t>
            </a:r>
            <a:r>
              <a:rPr lang="tr-TR" sz="1800" b="1" i="1" u="sng" kern="100" dirty="0">
                <a:effectLst/>
                <a:latin typeface="Times New Roman" panose="02020603050405020304" pitchFamily="18" charset="0"/>
                <a:ea typeface="Aptos" panose="020B0004020202020204" pitchFamily="34" charset="0"/>
                <a:cs typeface="Times New Roman" panose="02020603050405020304" pitchFamily="18" charset="0"/>
              </a:rPr>
              <a:t>silahlı bir saldırıya</a:t>
            </a:r>
            <a:r>
              <a:rPr lang="tr-TR" sz="1800" i="1" u="sng" kern="100" dirty="0">
                <a:effectLst/>
                <a:latin typeface="Times New Roman" panose="02020603050405020304" pitchFamily="18" charset="0"/>
                <a:ea typeface="Aptos" panose="020B0004020202020204" pitchFamily="34" charset="0"/>
                <a:cs typeface="Times New Roman" panose="02020603050405020304" pitchFamily="18" charset="0"/>
              </a:rPr>
              <a:t> hedef olması halinde,</a:t>
            </a:r>
            <a:r>
              <a:rPr lang="tr-TR" sz="1800" i="1" kern="100" dirty="0">
                <a:effectLst/>
                <a:latin typeface="Times New Roman" panose="02020603050405020304" pitchFamily="18" charset="0"/>
                <a:ea typeface="Aptos" panose="020B0004020202020204" pitchFamily="34" charset="0"/>
                <a:cs typeface="Times New Roman" panose="02020603050405020304" pitchFamily="18" charset="0"/>
              </a:rPr>
              <a:t> Güvenlik Konseyi uluslararası barış ve güvenliğin korunması için gerekli önlemleri alıncaya dek, </a:t>
            </a:r>
            <a:r>
              <a:rPr lang="tr-TR" sz="1800" i="1" u="sng" kern="100" dirty="0">
                <a:effectLst/>
                <a:latin typeface="Times New Roman" panose="02020603050405020304" pitchFamily="18" charset="0"/>
                <a:ea typeface="Aptos" panose="020B0004020202020204" pitchFamily="34" charset="0"/>
                <a:cs typeface="Times New Roman" panose="02020603050405020304" pitchFamily="18" charset="0"/>
              </a:rPr>
              <a:t>bu üyenin doğal olan bireysel ya da ortak meşru savunma hakkına halel getirmez</a:t>
            </a:r>
            <a:r>
              <a:rPr lang="tr-TR" sz="1800" i="1"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grup yazar bu görüşü (yukarıdaki tanımı) savunmakta iken bir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başka grup yazar ise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maddenin bu sınırlayıcı lafzına rağmen maddenin yapılageliş kuralı haline gelmiş bulunan meşru müdafaa hakkının kapsamını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sadece fiili bir silahlı saldırı altında olma ile sınırlayamayacağını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ileri sürmektedir Buradaki fikir ayrılığının esasını BM Şartının 51’inci madde lafzının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önleyici meşru müdafaa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anticipatory</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self-</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defense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tabir edilen hallerde devletlerin kuvvet kullanmasına cevaz vermemesi,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bazı devletlerin de çeşitli gerekçelerle bu hakka dayanarak kuvvete başvurmak istemeleridir.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BM Şartının 51’inci maddesi kapsamında meşru müdafaa hakkının kullanılmasını gerektirecek silahlı saldırı kavramının tanımı uzun yıllar sürüncemede bırakıldıktan sonra BM Genel Kurulunun 14 Aralık 1974 tarihindeki 2319’uncu oturumda ilgili komitenin sunmuş olduğu tanımı oybirliğiyle onaylamış ve kararına ek olarak kabul etmiştir.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14</a:t>
            </a:fld>
            <a:endParaRPr lang="tr-TR"/>
          </a:p>
        </p:txBody>
      </p:sp>
    </p:spTree>
    <p:extLst>
      <p:ext uri="{BB962C8B-B14F-4D97-AF65-F5344CB8AC3E}">
        <p14:creationId xmlns:p14="http://schemas.microsoft.com/office/powerpoint/2010/main" val="737322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kapsamda kabul edilen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saldırı kavramı yansıda sunulmuştur. Kararın 3’üncü maddesinde bu kapsamda değerlendirilebilecek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bazı saldırgan nitelikteki örnek eylemler sayılmıştır.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Saldırı (3314 Sayılı BMGK Kararı)</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devletin bir başka devletin egemenliği, ülkesel bütünlüğü veya politik bağımsızlığına yönelik veya BM Şartı ile uyumlu olmayacak başka bir şekilde silahlı kuvvet kullanılmasıdır”</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15</a:t>
            </a:fld>
            <a:endParaRPr lang="tr-TR"/>
          </a:p>
        </p:txBody>
      </p:sp>
    </p:spTree>
    <p:extLst>
      <p:ext uri="{BB962C8B-B14F-4D97-AF65-F5344CB8AC3E}">
        <p14:creationId xmlns:p14="http://schemas.microsoft.com/office/powerpoint/2010/main" val="2627946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İstisnaları-2</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İkinci istisna hali ise. BM Şartının 24’üncü maddesi ile uluslararası barış ve güvenliğin muhafazası ile görevli BM Güvenlik Konseyi “barışın tehdit edildiğini, bozulduğunu ya da bir saldırı eylemi olduğunu saptaması” halinde “uluslararası barış ve güvenliğin korunması ya da yeniden kurulması için silahsız ve söz konusu yönetmelerin yetersiz kalması durumunda silahlı kuvvetlerin kullanılmasını içeren yönünde önlemler alabilir.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53 BM Şartı Madde 41. Silahsız önlemler: ekonomik ilişkilerin ve demiryolu, deniz, hava, posta, telgraf, radyo ve diğer iletişim ve ulaştırma araçlarının tümüyle ya da bir bölümüyle kesintiye uğratılmasını, diplomatik ilişkilerin kesilmesini içerebilir”.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53 BM Şartı Madde 42. Madde metni şu şekildedir: “Güvenlik Konseyi, 41. Maddede öngörülen önlemlerin yetersiz kalacağı ya da kaldığı kanısına varırsa, uluslararası barış ve güvenliğin korunması ya da yeniden kurulması için, hava, deniz ya da kara kuvvetleri aracılığıyla, gerekli saydığı her türlü girişimde bulunabilir. Bu girişimler gösterileri, ablukayı ve Birleşmiş Milletler üyelerinin hava, deniz ya da kara kuvvetlerince yapılacak başka operasyonları içerebilir.”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BM Şartının VII. Bölümü altında yetkilendirilen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ilk harekât Kore Savaşı’na müdahale eden BM Gücünün yetkilendirilmesine ilişkin BM Güvenlik Konseyi Kararı olmuştur.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İkinci örnek ise Irak’ın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Kuveyt’i işgali üzerine alınan BM Güvenlik Konseyi kararlarıdır.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BM Güvenlik Konseyinin savaşa varacak nitelikte kuvvet kullanılmasına yetki verdiği bu iki örnek dışında yine VII. Bölüm altında her türlü tedbiri almakla yetkilendirildiği ve literatürde barışı zorlama harekatları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peace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enforcement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operations</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da bulunmaktadır.</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Afganistan Kabil’de oluşturulan Uluslararası Güvenlik ve Yardım Kuvveti (International Security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Asistance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Force-ISAF) bu kapsamda yetkilendirilmiş bir barışı zorlama harekatıdır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16</a:t>
            </a:fld>
            <a:endParaRPr lang="tr-TR"/>
          </a:p>
        </p:txBody>
      </p:sp>
    </p:spTree>
    <p:extLst>
      <p:ext uri="{BB962C8B-B14F-4D97-AF65-F5344CB8AC3E}">
        <p14:creationId xmlns:p14="http://schemas.microsoft.com/office/powerpoint/2010/main" val="3389651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Bununla birlikte kuvvete başvurma açısından, (yani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jus</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ad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bellum</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açısından),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askerî harekât hukuka aykırı olarak başlatılmış ise; harekât sırasında angajman kuralları vasıtasıyla silahlı kuvvetlerin kontrolüne ilişkin tedbirler almayı da gereksiz veya dayanaksız kılmaz.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Örneğin NATO’nun Kosova Harekâtı öncesi Sırbistan’ı bombalama kararı alması ve uygulaması bu kararı destekleyen bir BM Güvenlik Konseyi Kararı olmadığından uluslararası hukukun kuvvet kullanılmasına ilişkin kurallarının ihlali olduğu kabul edilmiştir.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Ancak NATO bu harekâtı icra ederken de tüm harekatlarda olduğu gibi angajman kuralları belirlemiştir.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17</a:t>
            </a:fld>
            <a:endParaRPr lang="tr-TR"/>
          </a:p>
        </p:txBody>
      </p:sp>
    </p:spTree>
    <p:extLst>
      <p:ext uri="{BB962C8B-B14F-4D97-AF65-F5344CB8AC3E}">
        <p14:creationId xmlns:p14="http://schemas.microsoft.com/office/powerpoint/2010/main" val="381260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Hakkının Kullanımı ve Angajman Kuralları ile Arasındaki İlişkiye bakacak olursak; </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meşru müdafaa hali dışındaki kuvvet kullanmayı düzenler. Meşru müdafaa hali söz konusu olduğunda ise angajman kuralları askıya alınır.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 doğuran saldırıya verilecek karşılığın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kapsam ve sınırlarını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angajman kuralları değil, bu hakkın kullanımına ilişkin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orantılılık ve gereklilik prensipleri çerçevesinde saldırı altındaki kişi veya kişiler belirler.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 ile angajman kuralları arasındaki ilişkiye ilişkin açıklamalara geçmeden önce meşru müdafaa tabirinden ne anlamak gerektiğini basitçe açıklamak gerekir.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18</a:t>
            </a:fld>
            <a:endParaRPr lang="tr-TR"/>
          </a:p>
        </p:txBody>
      </p:sp>
    </p:spTree>
    <p:extLst>
      <p:ext uri="{BB962C8B-B14F-4D97-AF65-F5344CB8AC3E}">
        <p14:creationId xmlns:p14="http://schemas.microsoft.com/office/powerpoint/2010/main" val="1468924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 kavramını bir devletin kendini meşru müdafaa hakkı ve kişilerin meşru müdafaa hakkı olarak ikiye ayrılır.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Devletlerin meşru müdafaası karşılık verip vermeme konusu daha ziyade politik</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seviyede alınacak karar çerçevesinde kullanılabilecek bir haktır ve politik nedenlerle kullanılmayabilir. (San Remo El Kitabı)</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Kişilerin meşru müdafaa hakkı her bir devletin iç hukukunda özellikle ceza hukukunda tanımlanan ve çerçevesi belirlenen bir haktır. Doğal olarak ve ülkeden ülkeye farklılık gösterebilir. Kişilerin meşru müdafaası kavramı üç alt başlığa ayrılabilir.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Bunlar kişinin kendini meşru müdafaası, birliğin meşru müdafaası ve üçüncü kişilerin meşru müdafaası kavramlarıdır.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Üçüncü kişilerin meşru müdafaasına örnek; Haiti harekâtı sırasında, 1994 yılında, ABD silahlı kuvvetleri mensuplarının gözleri önünde bir kişinin dövülerek öldürülmesine, angajman kurallarının izin vermemesi nedeniyle seyirci kalması büyük yankı uyandırmış ve sonrasında ABD politik makamları angajman kurallarını genişleterek, üçüncü kişilerin savunması için kuvvet kullanılmasına izin vermişlerdir.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19</a:t>
            </a:fld>
            <a:endParaRPr lang="tr-TR"/>
          </a:p>
        </p:txBody>
      </p:sp>
    </p:spTree>
    <p:extLst>
      <p:ext uri="{BB962C8B-B14F-4D97-AF65-F5344CB8AC3E}">
        <p14:creationId xmlns:p14="http://schemas.microsoft.com/office/powerpoint/2010/main" val="42807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TAKDİM PLANI</a:t>
            </a:r>
          </a:p>
        </p:txBody>
      </p:sp>
      <p:sp>
        <p:nvSpPr>
          <p:cNvPr id="4" name="Slayt Numarası Yer Tutucusu 3"/>
          <p:cNvSpPr>
            <a:spLocks noGrp="1"/>
          </p:cNvSpPr>
          <p:nvPr>
            <p:ph type="sldNum" sz="quarter" idx="5"/>
          </p:nvPr>
        </p:nvSpPr>
        <p:spPr/>
        <p:txBody>
          <a:bodyPr/>
          <a:lstStyle/>
          <a:p>
            <a:fld id="{43E17BB7-6677-9544-9724-9D95C5440E0C}" type="slidenum">
              <a:rPr lang="tr-TR" smtClean="0"/>
              <a:t>2</a:t>
            </a:fld>
            <a:endParaRPr lang="tr-TR"/>
          </a:p>
        </p:txBody>
      </p:sp>
    </p:spTree>
    <p:extLst>
      <p:ext uri="{BB962C8B-B14F-4D97-AF65-F5344CB8AC3E}">
        <p14:creationId xmlns:p14="http://schemas.microsoft.com/office/powerpoint/2010/main" val="111142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Özellikle angajman kuralları ile meşru müdafaaya ilişkin düzenlemelerin bir arada düzenlenmesi durumunda personel,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gerçekte öyle olmamasına rağmen meşru müdafaa hakkının angajman kurallarının bir alt düzenlemesi,</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bir parçası gibi algılamakta ve meşru müdafaa hakkı kapsamında kuvvet kullanmada veya kullanılması gereken kuvvetin derecesine ilişkin tereddüt yaşayabilmektedir.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ABD’deki bazı yazarlar personelin meşru müdafaada kendini kısıtlamaması için bu gibi hakların Angajman Kuralı kitabında olmaması gerektiğini savunur.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20</a:t>
            </a:fld>
            <a:endParaRPr lang="tr-TR"/>
          </a:p>
        </p:txBody>
      </p:sp>
    </p:spTree>
    <p:extLst>
      <p:ext uri="{BB962C8B-B14F-4D97-AF65-F5344CB8AC3E}">
        <p14:creationId xmlns:p14="http://schemas.microsoft.com/office/powerpoint/2010/main" val="170874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Hakkının Doğması Anı: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Düşmanca Hareket ve Düşmanca Niyet Kavramları</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hakkının ne zaman başladığının tespiti için öncelikle düşmanca hareket ve düşmanca niyet kavramlarının kapsamının, yani ne tür davranışların düşmanca hareket veya düşmanca niyet olarak kabul edilebileceğinin iyi anlaşılması gerekir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El Kitabına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Düşmanca Hareket: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devlete, bir askeri birliğe veya diğer belirli kişilere veya mallara karşı saldırıda bulunulması veya başka</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surette kuvvet kullanılmasıdır. Bazı ülkeler saldırının veya kullanılan</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kuvvetin ölüme veya ciddi bir yaralanmaya neden olabilecek yoğunlukta</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olmasını aramaktadır.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Düşmanca hareketlerin neler olduğu konusunda bir tartışma bulunmamaktadır.</a:t>
            </a:r>
          </a:p>
          <a:p>
            <a:pPr algn="just">
              <a:lnSpc>
                <a:spcPct val="115000"/>
              </a:lnSpc>
              <a:spcAft>
                <a:spcPts val="800"/>
              </a:spcAft>
            </a:pPr>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Fiili saldırı altında olma haliyle yine düşmanca hareket olarak sayılan birliğin hareketlerini kısıtlayacak şekilde</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mayın döşenmesi ve yön değiştirmesi yönündeki uyarılara rağmen bir savaş uçağının üzerinize doğru gelmeye devam etmesi gibi düşmanca hareket olarak kabul edilen durumlar yorum gerektirmez.</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Sadece NATO doktrini fiili saldırı durumu ile fiili saldırı teşkil etmeyen düşmanca hareket ayrımına gitmiş ve bu halleri angajman kuralları içinde düzenlemiştir. Böylece üye ülkelerin iç hukuklarından kaynaklanacak uyumsuzluklar giderilmeye çalışılmış, fiili saldırı dışında kalan düşmanca hareketlere karşı kuvvet kullanılmasına angajman kuralları ile izin vermek suretiyle bu tür durumların birlik savunmasını zafiyete uğratmasının önüne geçilmeye çalışılmıştır.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21</a:t>
            </a:fld>
            <a:endParaRPr lang="tr-TR"/>
          </a:p>
        </p:txBody>
      </p:sp>
    </p:spTree>
    <p:extLst>
      <p:ext uri="{BB962C8B-B14F-4D97-AF65-F5344CB8AC3E}">
        <p14:creationId xmlns:p14="http://schemas.microsoft.com/office/powerpoint/2010/main" val="29214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Düşmanca niyet kavramının kapsamı konusunda ülkeler arasında farklılıklar bulunmaktadır ve bu nedenle de düşmanca niyet varlığına dayalı olarak meşru müdafaa kapsamında kuvvet kullanılması bazı sıkıntılara yol açabilir.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NATO doktrininde düşmanca niyet “muhtemel ve saptanabilir tehdit” olarak tanımlanmaktadır.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Düşmanca niyetin ayırdına varılabilmesi için iki testin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olumlanması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gerekir.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Bunlardan birincisi düşmanca niyet teşkil edebilecek durumun zarar verebilme hazırlık seviyesine ve zarar verebilme kapasitesine sahip olması gerekir. İkinci olarak ise ortada zarar verme niyetini ortaya koyan bir delil bulunması gerekir.</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NATO Legal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Deskbook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s.255)</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El Kitabı: düşmanca niyeti gerçekleşmesi yakın (ve fakat muhakkak) düşmanca hareket tehdidi şeklinde tanımlanmak mümkündür.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22</a:t>
            </a:fld>
            <a:endParaRPr lang="tr-TR"/>
          </a:p>
        </p:txBody>
      </p:sp>
    </p:spTree>
    <p:extLst>
      <p:ext uri="{BB962C8B-B14F-4D97-AF65-F5344CB8AC3E}">
        <p14:creationId xmlns:p14="http://schemas.microsoft.com/office/powerpoint/2010/main" val="582602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 tetikleyebilmesi için düşmanca niyetin sergileniyor/gösteriliyor olması gerekir.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Düşmanca niyet sergilenip sergilenmediğinin</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tespiti için değerlendirme yapıldığı anda değerlendirmeyi yapacak kişilerin elinin altındaki tüm bilgi ve şartların değerlendirilmesi gerekir.</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değerlendirme yapılırken birlikler harekât alanındaki muhtemel tehdit derecesine ilişkin ellerindeki</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istihbarat, politik ve askeri faktörler, belirti ve uyarılar ve diğer her türlü bilgiyi dikkate almalı ve en iyi muhakeme yeteneklerini kullanmalıdırlar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Silahların doğrultulması veya nişan alınması, saldırı düzeni alınması, ateş serbest menziline girme, radar veya </a:t>
            </a:r>
          </a:p>
          <a:p>
            <a:pPr algn="just">
              <a:lnSpc>
                <a:spcPct val="115000"/>
              </a:lnSpc>
              <a:spcAft>
                <a:spcPts val="800"/>
              </a:spcAft>
            </a:pPr>
            <a:endPar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err="1">
                <a:effectLst/>
                <a:latin typeface="Times New Roman" panose="02020603050405020304" pitchFamily="18" charset="0"/>
                <a:ea typeface="Aptos" panose="020B0004020202020204" pitchFamily="34" charset="0"/>
                <a:cs typeface="Times New Roman" panose="02020603050405020304" pitchFamily="18" charset="0"/>
              </a:rPr>
              <a:t>laser</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 noktalayıcı ile aydınlatma, hedef bilgilerinin aktarılması/gönderilmesi, deniz mayınlarının döşenmesi veya döşeme hazırlıklarının yapılması düşmanca niyet belirtilerine örnek olarak verilebilir.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Zaman ve şartların imkân verdiği ölçüde düşmanca niyetin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açığa çıkarılması ve kesin olarak tespiti için bazı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proaktif</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tedbirler alınabilir.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Handbook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on Rules of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 22-23.)</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23</a:t>
            </a:fld>
            <a:endParaRPr lang="tr-TR"/>
          </a:p>
        </p:txBody>
      </p:sp>
    </p:spTree>
    <p:extLst>
      <p:ext uri="{BB962C8B-B14F-4D97-AF65-F5344CB8AC3E}">
        <p14:creationId xmlns:p14="http://schemas.microsoft.com/office/powerpoint/2010/main" val="212168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Hakkının Kullanılmasında Gereklilik ve Orantılılık Prensipleri</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Meşru müdafaa kapsamında kuvvet kullanmak söz konusu olduğunda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gereklilik ve orantılılık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prensipleri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kullanılacak kuvvetin kapsamını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belirler.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Gereklilik prensibi: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Kuvvet kullanmanın son seçenek olması anlaşılmalıdır. Bu aşamaya geçebilmek için ya uyarı gibi elde mevcut diğer seçenekler tüketilmeli ya da bu seçenekler mevcut olmamalı veya bu seçeneklere başvurmanın baştan etkili olmayacağı kanaatine ulaşılmalıdır.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Orantılılık prensibi:</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Kullanılacak kuvvetin algılanan tehdit ile orantılı olmasının temini için </a:t>
            </a:r>
            <a:r>
              <a:rPr lang="tr-TR" sz="1800" u="sng" kern="100" dirty="0">
                <a:effectLst/>
                <a:latin typeface="Times New Roman" panose="02020603050405020304" pitchFamily="18" charset="0"/>
                <a:ea typeface="Aptos" panose="020B0004020202020204" pitchFamily="34" charset="0"/>
                <a:cs typeface="Times New Roman" panose="02020603050405020304" pitchFamily="18" charset="0"/>
              </a:rPr>
              <a:t>yoğunluk ve süre olarak sınırlı olacak şekilde, yani durumun gerektirdiği en az kuvvetin kullanılması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anlaşılmalıdır. </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Orantılılıktan meşru müdafaa hakkının kullanılmasına neden olan kuvvet kullanma derecesi ile aynı derecede kuvvet kullanılması anlaşılmamaktadır. Kullanılacak kuvvet bunun ötesine geçebilir ancak kullanılacak kuvvet saldırıyı bertaraf için gerekenden fazla da olmamalıdır. Meşru müdafaa kapsamında kuvvet kullanılmasının amacı saldırıyı bertaraf edip, halihazırda artmış olan gerilimi düşürmektir.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24</a:t>
            </a:fld>
            <a:endParaRPr lang="tr-TR"/>
          </a:p>
        </p:txBody>
      </p:sp>
    </p:spTree>
    <p:extLst>
      <p:ext uri="{BB962C8B-B14F-4D97-AF65-F5344CB8AC3E}">
        <p14:creationId xmlns:p14="http://schemas.microsoft.com/office/powerpoint/2010/main" val="1954427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Politik Mercilerin Silahlı Güçlerine Yönelik Kurallarıdır.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ülkenin milli politikası ve gücünün bir unsuru ve uygulama aracı o ülkenin silahlı kuvvetleridir.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Silahlı kuvvetlerin ne tür ve ne dereceye kadar kuvvete başvurmasına müsaade edildiği meselesi demokrasilerde silahlı kuvvetlerin sivil kontrolünün sağlanmasının önemli ayaklarından biri olarak kabul edilmektedir.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kontrol kuvvet kullanımı da dahil olmak üzere silahlı gücün kullanımının kontrol altına alınmasını sağlayan angajman kuralları mekanizması ile sağlanır.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25</a:t>
            </a:fld>
            <a:endParaRPr lang="tr-TR"/>
          </a:p>
        </p:txBody>
      </p:sp>
    </p:spTree>
    <p:extLst>
      <p:ext uri="{BB962C8B-B14F-4D97-AF65-F5344CB8AC3E}">
        <p14:creationId xmlns:p14="http://schemas.microsoft.com/office/powerpoint/2010/main" val="20699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Silahlı güç üzerindeki kontrolü sağlayacak olan, ilgili ülke veya organizasyonu yöneten ve silahlı kuvvetlere direktif verme yetkisine sahip olan politik merciilerdir.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Merciinin kim olduğu ilgili ülkenin kanunları veya organizasyonun kurucu anlaşmaları ile belirlenmektedir.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yetkiler çoğunlukla ülkelerin savunma bakanlıkları kanalıyla, silahlı kuvvetlerin başkomutanlık makamını temsil eden makam veya onun yetkilendirdiği kişiler tarafından kullanılmaktadır.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ABD için Başkan ve Savunma Bakanı iken Kanada için Kanada Hükümetidir.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26</a:t>
            </a:fld>
            <a:endParaRPr lang="tr-TR"/>
          </a:p>
        </p:txBody>
      </p:sp>
    </p:spTree>
    <p:extLst>
      <p:ext uri="{BB962C8B-B14F-4D97-AF65-F5344CB8AC3E}">
        <p14:creationId xmlns:p14="http://schemas.microsoft.com/office/powerpoint/2010/main" val="1729998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Uluslararası bir örgüt söz konusu olduğunda ise durum biraz karmaşık bir hal alabilmektedir.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NATO için en üst politik organ üye ülkelerin birer temsilci ile temsil edildiği ve üyelerin eşit oy hakkına sahip olduğu Kuzey Atlantik Konseyidir.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Kuzey Atlantik Konseyi askeri karargahlar tarafından hazırlanıp onay için kendisine gönderilen angajman kurallarına son halini vererek harekât planı ile onaylar ve yetkilendirme mesajı ile yayımlar.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27</a:t>
            </a:fld>
            <a:endParaRPr lang="tr-TR"/>
          </a:p>
        </p:txBody>
      </p:sp>
    </p:spTree>
    <p:extLst>
      <p:ext uri="{BB962C8B-B14F-4D97-AF65-F5344CB8AC3E}">
        <p14:creationId xmlns:p14="http://schemas.microsoft.com/office/powerpoint/2010/main" val="3328517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BM’de Kuvvet kullanmaya ilişkin yetkilendirmeler BM Güvenlik Konseyinin münhasır yetkisi içindedir.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Ancak BM liderliğindeki barışı koruma harekatlarının kontrolü ne Genel Kurul ne de BM Güvenlik Konseyince yerine getirilmektedir.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iş BM Genel Sekreterinin bir yardımcısı tarafından yönetilen Barışı Koruma Harekatları Dairesi tarafından yürütülmektedir. BM Angajman kuralları belirlendikten sonra BM Barışı Koruma Harekatları Dairesi başındaki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Genel Sekreter Yardımcısınca onaylanarak yürürlüğe girer.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28</a:t>
            </a:fld>
            <a:endParaRPr lang="tr-TR"/>
          </a:p>
        </p:txBody>
      </p:sp>
    </p:spTree>
    <p:extLst>
      <p:ext uri="{BB962C8B-B14F-4D97-AF65-F5344CB8AC3E}">
        <p14:creationId xmlns:p14="http://schemas.microsoft.com/office/powerpoint/2010/main" val="1223072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Politik, Hukuki ve Askeri Gerekler Faktörlerinin Kesişim Kümesi Olarak Angajman Kuralları:</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belirlenirken kuralları koyan ülkeler veya örgütlerin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mevzuaatlarına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göre farklılıklar göstermekle birlikte en az üç temel faktörün angajman kurallarının belirlenmesinde etkili olduğu görülmektedir.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Bazı ülkeler bu faktörleri angajman kurallarının amacı olarak da adlandırmaktadırlar. </a:t>
            </a:r>
          </a:p>
          <a:p>
            <a:pPr algn="just">
              <a:lnSpc>
                <a:spcPct val="115000"/>
              </a:lnSpc>
              <a:spcAft>
                <a:spcPts val="800"/>
              </a:spcAft>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Bunlar politik, hukuki ve askeri (harekata ilişkin) faktörlerdir.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29</a:t>
            </a:fld>
            <a:endParaRPr lang="tr-TR"/>
          </a:p>
        </p:txBody>
      </p:sp>
    </p:spTree>
    <p:extLst>
      <p:ext uri="{BB962C8B-B14F-4D97-AF65-F5344CB8AC3E}">
        <p14:creationId xmlns:p14="http://schemas.microsoft.com/office/powerpoint/2010/main" val="2951320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kelimesi Fransızca kökenlidir. TDK Sözlüğündeki karşılığı bağlantı olarak çıkmaktadır ki, buradan hareket edersek yanlış bir anlama ulaşırız. Angajman kuralları terimi İngilizce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rules</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teriminin Türkçeye çevrilmiş hali olduğuna göre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kelimesinin İngilizce karşılığına bakmak gerekir. Kelime İngilizcede birden çok anlama gelmektedir. Bunlardan sadece </a:t>
            </a:r>
            <a:r>
              <a:rPr lang="tr-TR" sz="1800" b="1" u="sng" kern="100" dirty="0">
                <a:effectLst/>
                <a:latin typeface="Times New Roman" panose="02020603050405020304" pitchFamily="18" charset="0"/>
                <a:ea typeface="Aptos" panose="020B0004020202020204" pitchFamily="34" charset="0"/>
                <a:cs typeface="Times New Roman" panose="02020603050405020304" pitchFamily="18" charset="0"/>
              </a:rPr>
              <a:t>ordular arasındaki çatışma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olarak kullanmak uygun olur.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3</a:t>
            </a:fld>
            <a:endParaRPr lang="tr-TR"/>
          </a:p>
        </p:txBody>
      </p:sp>
    </p:spTree>
    <p:extLst>
      <p:ext uri="{BB962C8B-B14F-4D97-AF65-F5344CB8AC3E}">
        <p14:creationId xmlns:p14="http://schemas.microsoft.com/office/powerpoint/2010/main" val="147395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B5456-ED09-3F3C-7E81-E083B9431BFC}"/>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52418E03-AAC6-C612-0AC1-60FCDD23BF93}"/>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87987631-DD6D-78F7-3EC5-841EEAEC785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kurallarının harekata katılan tüm unsurlar tarafından özümsenmesinin sağlanması bir komutan sorumluluğudur. Bu sorumluluğun bir gereği olarak önce angajman kurallarının en alt seviyedeki tek ere kadar ulaşması sağlanmalıdır. Bu da angajman kurallarının yayımlanması ile olur.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kurallarının harekatın fiili icrası aşamasında da harekât ihtiyaçları açısından belirlenmesinden sorumlu merciiler tarafından sürekli bir incelemeye ve değerlendirmeye tabi tutulmalıdır. Çünkü askeri güç kullanmanın nihai amacı görevin başarılmasıdır. İcra aşamasında ortaya çıkan angajman kuralları ihtiyaçları üst karargâha bir talep mesajı ile gönderilir. Bu şekilde onay makamına ulaşan talepler onaylanır ise yürürlüğe girer ve uygulanabilir. Yani talep edilen yeni bir angajman kuralına dayanarak harekât icrası onay alınmasına bağlıdır. Bununla birlikte harekatın temposu içinde politik makamlara ulaşıp böyle bir yetki almak her zaman mümkün olmayabilir. Bu nedenle de harekatın planlama aşamasında angajman kurallarının harekât ihtiyaçlarının en kötü hal senaryosunun gereklerini de karşılayacak şekilde belirlenmesi ve yetkilendirilmenin sağlanması gerekir.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kurallarının ihlali iki şekilde olabilir. Bunlardan birincisi angajman kurallarının yasaklamasına veya izin vermemesine rağmen bir kuvvet kullanılmış olabilir. İkinci halde ise angajman kurallarının kuvvet kullanmayı gerektirdiği bir halde kuvvet kullanmama söz konusu olabilir.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kurallarına aykırı hareket edilmesi halinde karşılık yaptırımın ne olacağı söz konusu ülkenin angajman kurallarına bakışına göre farklılık gösterecektir. Ancak ister çok uluslu bir harekât olsun, ister bir ülkenin tek başına icra ettiği bir harekât olsun her halükârda ihlal soruşturması ihlali yapan askeri birliğin ülkesi yetkililerince yapılacaktır.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a:p>
            <a:endParaRPr lang="tr-TR" dirty="0"/>
          </a:p>
        </p:txBody>
      </p:sp>
      <p:sp>
        <p:nvSpPr>
          <p:cNvPr id="4" name="Slayt Numarası Yer Tutucusu 3">
            <a:extLst>
              <a:ext uri="{FF2B5EF4-FFF2-40B4-BE49-F238E27FC236}">
                <a16:creationId xmlns:a16="http://schemas.microsoft.com/office/drawing/2014/main" id="{FFB3AB2E-187C-B1B9-1386-6B42F26344EF}"/>
              </a:ext>
            </a:extLst>
          </p:cNvPr>
          <p:cNvSpPr>
            <a:spLocks noGrp="1"/>
          </p:cNvSpPr>
          <p:nvPr>
            <p:ph type="sldNum" sz="quarter" idx="5"/>
          </p:nvPr>
        </p:nvSpPr>
        <p:spPr/>
        <p:txBody>
          <a:bodyPr/>
          <a:lstStyle/>
          <a:p>
            <a:fld id="{43E17BB7-6677-9544-9724-9D95C5440E0C}" type="slidenum">
              <a:rPr lang="tr-TR" smtClean="0"/>
              <a:t>30</a:t>
            </a:fld>
            <a:endParaRPr lang="tr-TR"/>
          </a:p>
        </p:txBody>
      </p:sp>
    </p:spTree>
    <p:extLst>
      <p:ext uri="{BB962C8B-B14F-4D97-AF65-F5344CB8AC3E}">
        <p14:creationId xmlns:p14="http://schemas.microsoft.com/office/powerpoint/2010/main" val="1667592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27D51-DDD1-AE7A-59A3-3B0BDF901B56}"/>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BD2F98A9-06FF-927C-40F5-573DB3F6EDA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070A161A-573E-C47D-9596-23E423FE4A81}"/>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03F5C1FA-CF97-60F4-AB1F-50F94518817A}"/>
              </a:ext>
            </a:extLst>
          </p:cNvPr>
          <p:cNvSpPr>
            <a:spLocks noGrp="1"/>
          </p:cNvSpPr>
          <p:nvPr>
            <p:ph type="sldNum" sz="quarter" idx="5"/>
          </p:nvPr>
        </p:nvSpPr>
        <p:spPr/>
        <p:txBody>
          <a:bodyPr/>
          <a:lstStyle/>
          <a:p>
            <a:fld id="{43E17BB7-6677-9544-9724-9D95C5440E0C}" type="slidenum">
              <a:rPr lang="tr-TR" smtClean="0"/>
              <a:t>32</a:t>
            </a:fld>
            <a:endParaRPr lang="tr-TR"/>
          </a:p>
        </p:txBody>
      </p:sp>
    </p:spTree>
    <p:extLst>
      <p:ext uri="{BB962C8B-B14F-4D97-AF65-F5344CB8AC3E}">
        <p14:creationId xmlns:p14="http://schemas.microsoft.com/office/powerpoint/2010/main" val="4259005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18CBE-E4CA-866D-96A4-3504EE89B018}"/>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F86DAA7-0848-9241-4101-19EFE6A06D9D}"/>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7C2A37B1-1454-90FE-6445-FB8FFAFF28A7}"/>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12ACDD8E-66AB-1D65-FDD0-72B4D1961371}"/>
              </a:ext>
            </a:extLst>
          </p:cNvPr>
          <p:cNvSpPr>
            <a:spLocks noGrp="1"/>
          </p:cNvSpPr>
          <p:nvPr>
            <p:ph type="sldNum" sz="quarter" idx="5"/>
          </p:nvPr>
        </p:nvSpPr>
        <p:spPr/>
        <p:txBody>
          <a:bodyPr/>
          <a:lstStyle/>
          <a:p>
            <a:fld id="{43E17BB7-6677-9544-9724-9D95C5440E0C}" type="slidenum">
              <a:rPr lang="tr-TR" smtClean="0"/>
              <a:t>33</a:t>
            </a:fld>
            <a:endParaRPr lang="tr-TR"/>
          </a:p>
        </p:txBody>
      </p:sp>
    </p:spTree>
    <p:extLst>
      <p:ext uri="{BB962C8B-B14F-4D97-AF65-F5344CB8AC3E}">
        <p14:creationId xmlns:p14="http://schemas.microsoft.com/office/powerpoint/2010/main" val="268538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kavramının tarihçesine bakacak olursak, II. Dünya Savaşı sonrasında kurulan, Birleşmiş Milletler Şartı düzeni olarak da adlandırılabilecek olan yeni dünya düzeni ile silah teknolojilerinde meydana gelen gelişmelerin bir sonucudur. Bu kapsamda kuvvet kullanma tamamen yasaklanarak devletlerin kendi politikalarını dikte ettirmesinin bir aracı olmaktan çıkarılmıştır. </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Ayrıca Soğuk Savaş döneminde ABD ile SSCB arasındaki nükleer silah yarışının yarattığı tehlike iki süper gücü gerilim ve çatışmalardan kaçınma sonucunu doğurmuştur.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4</a:t>
            </a:fld>
            <a:endParaRPr lang="tr-TR"/>
          </a:p>
        </p:txBody>
      </p:sp>
    </p:spTree>
    <p:extLst>
      <p:ext uri="{BB962C8B-B14F-4D97-AF65-F5344CB8AC3E}">
        <p14:creationId xmlns:p14="http://schemas.microsoft.com/office/powerpoint/2010/main" val="3180939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üzerinde çalışmanın uluslararası hukuk, özellikle de silahlı çatışma hukuku açısından önemini vurgulamak açısından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İnsancıl Hukuk Enstitüsü Başkanı Büyükelçi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Maurizio</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Moreno’nun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1800" kern="100" dirty="0">
                <a:effectLst/>
                <a:latin typeface="Aptos" panose="020B0004020202020204" pitchFamily="34"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El Kitabının Önsözünde;</a:t>
            </a:r>
          </a:p>
          <a:p>
            <a:pPr algn="just">
              <a:lnSpc>
                <a:spcPct val="115000"/>
              </a:lnSpc>
              <a:spcAft>
                <a:spcPts val="800"/>
              </a:spcAft>
            </a:pP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“Kuvvet kullanma üzerinde politik kontrol mekanizması olarak ve bu bağlamda ülkelerce, ittifaklarca ve koalisyonlarca silahlı kuvvetlerinin hareketlerinin düzenlenmesi için angajman kurallarının kullanılması yaygınlaşmaya devam etmekte, bu kapsamda da angajman kurallarının eğitimi ve anlaşılması aynı şekilde önem kazanmaktadır. Angajman kuralları genellikle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askeri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ve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politik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gereksinimlerin bir karışımı olduğundan, bu kuralların mevcut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ulusal ve uluslararası hukuk parametreleri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ile sınırlanması gerektiğine dair net bir anlayışın bulunması gereklidir.”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5</a:t>
            </a:fld>
            <a:endParaRPr lang="tr-TR"/>
          </a:p>
        </p:txBody>
      </p:sp>
    </p:spTree>
    <p:extLst>
      <p:ext uri="{BB962C8B-B14F-4D97-AF65-F5344CB8AC3E}">
        <p14:creationId xmlns:p14="http://schemas.microsoft.com/office/powerpoint/2010/main" val="3004566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6</a:t>
            </a:fld>
            <a:endParaRPr lang="tr-TR"/>
          </a:p>
        </p:txBody>
      </p:sp>
    </p:spTree>
    <p:extLst>
      <p:ext uri="{BB962C8B-B14F-4D97-AF65-F5344CB8AC3E}">
        <p14:creationId xmlns:p14="http://schemas.microsoft.com/office/powerpoint/2010/main" val="362443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kavramı genel kabul görmüş ve yaygın bir kavram olmakla birlikte,</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özü ve uygulaması itibariyle de karmaşık bir kavramdır.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ile iç içe olan meşru müdafaa hakkının kullanılmasından veya kullanılmamasından kaynaklanan zorluklar ise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karmaşıklığı daha da artırmaktadır.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7</a:t>
            </a:fld>
            <a:endParaRPr lang="tr-TR"/>
          </a:p>
        </p:txBody>
      </p:sp>
    </p:spTree>
    <p:extLst>
      <p:ext uri="{BB962C8B-B14F-4D97-AF65-F5344CB8AC3E}">
        <p14:creationId xmlns:p14="http://schemas.microsoft.com/office/powerpoint/2010/main" val="3318464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II. Dünya Savaşının hemen sonrasında Kore Yarımadasında yaşanan ve Kore Savaşı olarak da adlandırılan askerî harekât sırasında,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gelişmelerin de etkisiyle, taktik seviyedeki birlik komutanlarının hareketlerinin sınırlanmasına yönelik bazı önlemlerin alınması yoluna gidilmiştir.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Burada yapılan harekatın icrasını belirli bir coğrafi bölge ile sınırlayarak düşman Kuzey Kore’nin müttefikleri olan Sovyetler Birliği ve Çin’i savaşın dışında tutmaya çalışmaktı.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ABD öncülüğünde BM Kuvvetlerinin bunda kısmen başarılı olduğu da söylenebilir. Bu savaş sırasında gerilimin tırmandırılmasını ve cephenin genişlemesini önlemeye yönelik sınırlamalar modern angajman kuralları uygulamasının öncüsü olarak gösterilmektedir.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8</a:t>
            </a:fld>
            <a:endParaRPr lang="tr-TR"/>
          </a:p>
        </p:txBody>
      </p:sp>
    </p:spTree>
    <p:extLst>
      <p:ext uri="{BB962C8B-B14F-4D97-AF65-F5344CB8AC3E}">
        <p14:creationId xmlns:p14="http://schemas.microsoft.com/office/powerpoint/2010/main" val="277047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23 Kasım 1954 tarihli ABD Donanması ve Hava Kuvvetleri için yayımlanan “Önleme ve Angajman Talimatları” dokümanı,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1958 yılında ABD Askeri Terimler Sözlüğüne girerek nihayetinde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1994 yılında devamlı angajman kuralları halini almıştır.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Operational</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Law</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Handbook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 97-111)</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
        <p:nvSpPr>
          <p:cNvPr id="4" name="Slayt Numarası Yer Tutucusu 3"/>
          <p:cNvSpPr>
            <a:spLocks noGrp="1"/>
          </p:cNvSpPr>
          <p:nvPr>
            <p:ph type="sldNum" sz="quarter" idx="5"/>
          </p:nvPr>
        </p:nvSpPr>
        <p:spPr/>
        <p:txBody>
          <a:bodyPr/>
          <a:lstStyle/>
          <a:p>
            <a:fld id="{43E17BB7-6677-9544-9724-9D95C5440E0C}" type="slidenum">
              <a:rPr lang="tr-TR" smtClean="0"/>
              <a:t>9</a:t>
            </a:fld>
            <a:endParaRPr lang="tr-TR"/>
          </a:p>
        </p:txBody>
      </p:sp>
    </p:spTree>
    <p:extLst>
      <p:ext uri="{BB962C8B-B14F-4D97-AF65-F5344CB8AC3E}">
        <p14:creationId xmlns:p14="http://schemas.microsoft.com/office/powerpoint/2010/main" val="156836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9A0798-4811-BE4D-FD8A-2C2BE745B3B0}"/>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E39C91A-75BE-7644-207F-21A6AF094C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7CDA482-49BC-900D-1B81-EAA1BF12B516}"/>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CEC101DD-FBD9-0F80-F78A-CAB6EB2ADCF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BC2AAAB-C849-7FA3-3AA5-417C2F2861F7}"/>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87118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804BFF-EF00-6445-238E-F927CA386F6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B7416B8-B247-BA17-3F42-5C7CF8D7621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4D61F1-738E-5F9C-AC22-47381CE73A6B}"/>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4F44BC04-AC94-8BB6-D10B-017460A543D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93E221A-2B66-AA34-9DE1-93E3BA0EE128}"/>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1613515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DDF5663-05B7-0EDD-7AB9-7512EAD8CAA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AAADFA1-08CB-0F1C-EEE3-8D7140E88D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173F66A-1CF9-25F3-3AAC-7FC23CE9CDB0}"/>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B8413AE7-AB06-C0A7-BCFA-9ADA17A4479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88DBE1-FEF1-F7AD-A80E-3C664BCFE7AC}"/>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243477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A05816-5113-09C3-14EF-83DF3506E1DD}"/>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4E9B9D7-94C4-961C-37AF-4F0D3338362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735E7D-3C8B-09BB-AC0B-5F225DDF1027}"/>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4D2727CA-307A-B5C6-AB48-3DE555531B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648608-1FB5-DB57-5B9D-53C8574A0010}"/>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42938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AD236-2B04-1FF8-10DB-69A8A95962B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DECF538-680E-2517-3C24-7679F307C7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65F247B-31DD-FD7C-00C2-35DBE877D9A1}"/>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F12D491B-4FBB-961F-C580-FB7377C748F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B13150-B758-1F80-2838-95EDF6B429A1}"/>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2685745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6A33F0-1508-A494-B72D-156FC671BD5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B32000D-99C1-D444-3C5F-71E32587CB3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9AAF7DC-56E6-F2AF-A82D-844C704B72FD}"/>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C0F561C-E377-F302-8EFC-4D9CDE54B457}"/>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6" name="Alt Bilgi Yer Tutucusu 5">
            <a:extLst>
              <a:ext uri="{FF2B5EF4-FFF2-40B4-BE49-F238E27FC236}">
                <a16:creationId xmlns:a16="http://schemas.microsoft.com/office/drawing/2014/main" id="{FA0CC74C-69A9-6681-B222-83886810A74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A53C938-FF03-55E7-6B77-27889BF16FF6}"/>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292128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8E1ABC-D872-7D75-0A19-F5EC9BBA7CB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307FE980-AB8A-A7A3-FA67-CC147FB3D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77CE5A4-314F-919F-A7C5-1CC6C3C485D4}"/>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43C615B-56AC-2AA0-52C5-5E1EACFBC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08D5428-0210-B430-B808-2BED5D67C6E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F9223FF2-9D26-1862-9F64-5BA07E347A3B}"/>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8" name="Alt Bilgi Yer Tutucusu 7">
            <a:extLst>
              <a:ext uri="{FF2B5EF4-FFF2-40B4-BE49-F238E27FC236}">
                <a16:creationId xmlns:a16="http://schemas.microsoft.com/office/drawing/2014/main" id="{F6B04556-FC4F-1BAE-A29B-E618890C49F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EFE7667-8DE4-BEEA-4D5F-E6D54901A26A}"/>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227898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FA2BD1-1B39-A25F-5E8B-80D836E16E2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BC1F7A8-89F7-09EB-2E37-1308A25446FD}"/>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4" name="Alt Bilgi Yer Tutucusu 3">
            <a:extLst>
              <a:ext uri="{FF2B5EF4-FFF2-40B4-BE49-F238E27FC236}">
                <a16:creationId xmlns:a16="http://schemas.microsoft.com/office/drawing/2014/main" id="{E1F8AC49-00BF-E4CE-A71C-BB9EA8B8E6A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558B464-5B56-999B-A4DE-21744321B96E}"/>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43347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58ED699-6BA4-7434-D264-2A37E3C52428}"/>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3" name="Alt Bilgi Yer Tutucusu 2">
            <a:extLst>
              <a:ext uri="{FF2B5EF4-FFF2-40B4-BE49-F238E27FC236}">
                <a16:creationId xmlns:a16="http://schemas.microsoft.com/office/drawing/2014/main" id="{E42269B0-2BE6-5B23-7B30-6707F50DF6DD}"/>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41BA7E8-B2C4-60C8-8BEE-B194A35560A6}"/>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3503744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408778-99D6-D802-11A9-56B42DF2634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0A6FCE8-6F52-C600-2F9E-D400A60E02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A95B808-257E-5FBA-F29C-F3A23631B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641279F-4113-0DAC-92F7-AF5BE489FF10}"/>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6" name="Alt Bilgi Yer Tutucusu 5">
            <a:extLst>
              <a:ext uri="{FF2B5EF4-FFF2-40B4-BE49-F238E27FC236}">
                <a16:creationId xmlns:a16="http://schemas.microsoft.com/office/drawing/2014/main" id="{F460303E-34E4-2847-BC72-20D1DFF9549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E8C6EC6-AE24-6561-4BAB-9CACA52EB8E0}"/>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175910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819AE2-2B99-A6C4-305A-27FF2BBD4A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1AC8C96-AFC4-63D3-7B8B-506A5ADA6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2977415-23B3-966B-717C-912526E2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2F4E869-CB7A-A31E-F689-B7FD2F214F65}"/>
              </a:ext>
            </a:extLst>
          </p:cNvPr>
          <p:cNvSpPr>
            <a:spLocks noGrp="1"/>
          </p:cNvSpPr>
          <p:nvPr>
            <p:ph type="dt" sz="half" idx="10"/>
          </p:nvPr>
        </p:nvSpPr>
        <p:spPr/>
        <p:txBody>
          <a:bodyPr/>
          <a:lstStyle/>
          <a:p>
            <a:fld id="{790C3AA3-DC52-294C-8468-565BAEFBB0FA}" type="datetimeFigureOut">
              <a:rPr lang="tr-TR" smtClean="0"/>
              <a:t>21.03.2024</a:t>
            </a:fld>
            <a:endParaRPr lang="tr-TR"/>
          </a:p>
        </p:txBody>
      </p:sp>
      <p:sp>
        <p:nvSpPr>
          <p:cNvPr id="6" name="Alt Bilgi Yer Tutucusu 5">
            <a:extLst>
              <a:ext uri="{FF2B5EF4-FFF2-40B4-BE49-F238E27FC236}">
                <a16:creationId xmlns:a16="http://schemas.microsoft.com/office/drawing/2014/main" id="{FE2B5707-0D10-0F44-4623-006826B4918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961E384-A09C-4FEA-9056-0C5DE1A9557D}"/>
              </a:ext>
            </a:extLst>
          </p:cNvPr>
          <p:cNvSpPr>
            <a:spLocks noGrp="1"/>
          </p:cNvSpPr>
          <p:nvPr>
            <p:ph type="sldNum" sz="quarter" idx="12"/>
          </p:nvPr>
        </p:nvSpPr>
        <p:spPr/>
        <p:txBody>
          <a:bodyPr/>
          <a:lstStyle/>
          <a:p>
            <a:fld id="{7B751819-5B3E-C846-8636-261C37310109}" type="slidenum">
              <a:rPr lang="tr-TR" smtClean="0"/>
              <a:t>‹#›</a:t>
            </a:fld>
            <a:endParaRPr lang="tr-TR"/>
          </a:p>
        </p:txBody>
      </p:sp>
    </p:spTree>
    <p:extLst>
      <p:ext uri="{BB962C8B-B14F-4D97-AF65-F5344CB8AC3E}">
        <p14:creationId xmlns:p14="http://schemas.microsoft.com/office/powerpoint/2010/main" val="284012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D898FAC-15FF-48CB-5E73-CC0ECB47A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6D46C27-4153-1C76-755D-BFA6D7221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0826E2B-5FE1-AA1D-AF3C-9BEFA71F5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0C3AA3-DC52-294C-8468-565BAEFBB0FA}" type="datetimeFigureOut">
              <a:rPr lang="tr-TR" smtClean="0"/>
              <a:t>21.03.2024</a:t>
            </a:fld>
            <a:endParaRPr lang="tr-TR"/>
          </a:p>
        </p:txBody>
      </p:sp>
      <p:sp>
        <p:nvSpPr>
          <p:cNvPr id="5" name="Alt Bilgi Yer Tutucusu 4">
            <a:extLst>
              <a:ext uri="{FF2B5EF4-FFF2-40B4-BE49-F238E27FC236}">
                <a16:creationId xmlns:a16="http://schemas.microsoft.com/office/drawing/2014/main" id="{E151F629-D1B5-E343-26A2-9ABFC289F4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54B915A6-7911-99FD-37AB-3F661E96E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751819-5B3E-C846-8636-261C37310109}" type="slidenum">
              <a:rPr lang="tr-TR" smtClean="0"/>
              <a:t>‹#›</a:t>
            </a:fld>
            <a:endParaRPr lang="tr-TR"/>
          </a:p>
        </p:txBody>
      </p:sp>
    </p:spTree>
    <p:extLst>
      <p:ext uri="{BB962C8B-B14F-4D97-AF65-F5344CB8AC3E}">
        <p14:creationId xmlns:p14="http://schemas.microsoft.com/office/powerpoint/2010/main" val="376821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3" Type="http://schemas.openxmlformats.org/officeDocument/2006/relationships/hyperlink" Target="https://dergipark.org.tr/tr/download/article-file/411069"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ihl.org/wp-content/uploads/2017/11/ROE-HANDBOOK-ENGLISH.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357E08-513C-36E0-09F5-134F719E886C}"/>
              </a:ext>
            </a:extLst>
          </p:cNvPr>
          <p:cNvSpPr>
            <a:spLocks noGrp="1"/>
          </p:cNvSpPr>
          <p:nvPr>
            <p:ph type="ctrTitle"/>
          </p:nvPr>
        </p:nvSpPr>
        <p:spPr>
          <a:xfrm>
            <a:off x="190339" y="-347472"/>
            <a:ext cx="12245501" cy="877824"/>
          </a:xfrm>
        </p:spPr>
        <p:txBody>
          <a:bodyPr>
            <a:noAutofit/>
          </a:bodyPr>
          <a:lstStyle/>
          <a:p>
            <a:r>
              <a:rPr lang="tr-TR" sz="3600" dirty="0"/>
              <a:t>Angajman kurallarını hangi şekil temsil etmektedir? Neden?</a:t>
            </a:r>
          </a:p>
        </p:txBody>
      </p:sp>
      <p:pic>
        <p:nvPicPr>
          <p:cNvPr id="2052" name="Picture 4" descr="Boğa gibiyim&quot; sözü uçakta paniğe yol açtı - KAFKASSAM - Kafkasya Stratejik  Araştırmalar Merkezi">
            <a:extLst>
              <a:ext uri="{FF2B5EF4-FFF2-40B4-BE49-F238E27FC236}">
                <a16:creationId xmlns:a16="http://schemas.microsoft.com/office/drawing/2014/main" id="{9D8413A4-5A36-73C9-7BBD-2E9D876EF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090" y="530352"/>
            <a:ext cx="7138421" cy="5326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uvar Resmi Sihirli kitap - PIXERS.COM.TR">
            <a:extLst>
              <a:ext uri="{FF2B5EF4-FFF2-40B4-BE49-F238E27FC236}">
                <a16:creationId xmlns:a16="http://schemas.microsoft.com/office/drawing/2014/main" id="{75BBF3D2-D847-76DA-9A93-EE77816010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80" t="31820" r="12577" b="19062"/>
          <a:stretch/>
        </p:blipFill>
        <p:spPr bwMode="auto">
          <a:xfrm rot="2413501">
            <a:off x="1414349" y="4299439"/>
            <a:ext cx="1753428" cy="11178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Lesson on Confidence: Walk Like A Matador - Front Office Sports">
            <a:extLst>
              <a:ext uri="{FF2B5EF4-FFF2-40B4-BE49-F238E27FC236}">
                <a16:creationId xmlns:a16="http://schemas.microsoft.com/office/drawing/2014/main" id="{930D3BCC-2BD0-486D-9D06-7BF58791D5C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19" r="17430" b="-1"/>
          <a:stretch/>
        </p:blipFill>
        <p:spPr bwMode="auto">
          <a:xfrm>
            <a:off x="0" y="5171434"/>
            <a:ext cx="1858915" cy="16865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ement png | PNGWing">
            <a:extLst>
              <a:ext uri="{FF2B5EF4-FFF2-40B4-BE49-F238E27FC236}">
                <a16:creationId xmlns:a16="http://schemas.microsoft.com/office/drawing/2014/main" id="{D20D6A70-5B5D-44BB-5533-F6773FFD89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6907" y="1001287"/>
            <a:ext cx="3794760" cy="2276856"/>
          </a:xfrm>
          <a:prstGeom prst="rect">
            <a:avLst/>
          </a:prstGeom>
          <a:noFill/>
          <a:extLst>
            <a:ext uri="{909E8E84-426E-40DD-AFC4-6F175D3DCCD1}">
              <a14:hiddenFill xmlns:a14="http://schemas.microsoft.com/office/drawing/2010/main">
                <a:solidFill>
                  <a:srgbClr val="FFFFFF"/>
                </a:solidFill>
              </a14:hiddenFill>
            </a:ext>
          </a:extLst>
        </p:spPr>
      </p:pic>
      <p:sp>
        <p:nvSpPr>
          <p:cNvPr id="3" name="Başlık 1">
            <a:extLst>
              <a:ext uri="{FF2B5EF4-FFF2-40B4-BE49-F238E27FC236}">
                <a16:creationId xmlns:a16="http://schemas.microsoft.com/office/drawing/2014/main" id="{AC07519A-5065-B309-2382-7F254A736444}"/>
              </a:ext>
            </a:extLst>
          </p:cNvPr>
          <p:cNvSpPr txBox="1">
            <a:spLocks/>
          </p:cNvSpPr>
          <p:nvPr/>
        </p:nvSpPr>
        <p:spPr>
          <a:xfrm>
            <a:off x="8834016" y="5575804"/>
            <a:ext cx="12245501" cy="8778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742950" indent="-742950" algn="l">
              <a:buAutoNum type="alphaLcPeriod"/>
            </a:pPr>
            <a:r>
              <a:rPr lang="tr-TR" sz="3200" dirty="0">
                <a:latin typeface="Times New Roman" panose="02020603050405020304" pitchFamily="18" charset="0"/>
                <a:cs typeface="Times New Roman" panose="02020603050405020304" pitchFamily="18" charset="0"/>
              </a:rPr>
              <a:t>Kırmızı pelerin</a:t>
            </a:r>
          </a:p>
          <a:p>
            <a:pPr marL="742950" indent="-742950" algn="l">
              <a:buAutoNum type="alphaLcPeriod"/>
            </a:pPr>
            <a:r>
              <a:rPr lang="tr-TR" sz="3200" dirty="0">
                <a:latin typeface="Times New Roman" panose="02020603050405020304" pitchFamily="18" charset="0"/>
                <a:cs typeface="Times New Roman" panose="02020603050405020304" pitchFamily="18" charset="0"/>
              </a:rPr>
              <a:t>Kitap</a:t>
            </a:r>
          </a:p>
          <a:p>
            <a:pPr marL="742950" indent="-742950" algn="l">
              <a:buAutoNum type="alphaLcPeriod"/>
            </a:pPr>
            <a:r>
              <a:rPr lang="tr-TR" sz="3200" dirty="0">
                <a:latin typeface="Times New Roman" panose="02020603050405020304" pitchFamily="18" charset="0"/>
                <a:cs typeface="Times New Roman" panose="02020603050405020304" pitchFamily="18" charset="0"/>
              </a:rPr>
              <a:t>Boğa</a:t>
            </a:r>
          </a:p>
          <a:p>
            <a:pPr marL="742950" indent="-742950" algn="l">
              <a:buAutoNum type="alphaLcPeriod"/>
            </a:pPr>
            <a:r>
              <a:rPr lang="tr-TR" sz="3200" dirty="0">
                <a:latin typeface="Times New Roman" panose="02020603050405020304" pitchFamily="18" charset="0"/>
                <a:cs typeface="Times New Roman" panose="02020603050405020304" pitchFamily="18" charset="0"/>
              </a:rPr>
              <a:t>Matador</a:t>
            </a:r>
          </a:p>
          <a:p>
            <a:pPr marL="742950" indent="-742950" algn="l">
              <a:buAutoNum type="alphaLcPeriod"/>
            </a:pPr>
            <a:r>
              <a:rPr lang="tr-TR" sz="3200" dirty="0">
                <a:latin typeface="Times New Roman" panose="02020603050405020304" pitchFamily="18" charset="0"/>
                <a:cs typeface="Times New Roman" panose="02020603050405020304" pitchFamily="18" charset="0"/>
              </a:rPr>
              <a:t>Kement</a:t>
            </a:r>
          </a:p>
          <a:p>
            <a:pPr marL="742950" indent="-742950" algn="l">
              <a:buAutoNum type="alphaLcPeriod"/>
            </a:pPr>
            <a:r>
              <a:rPr lang="tr-TR" sz="3200" dirty="0">
                <a:latin typeface="Times New Roman" panose="02020603050405020304" pitchFamily="18" charset="0"/>
                <a:cs typeface="Times New Roman" panose="02020603050405020304" pitchFamily="18" charset="0"/>
              </a:rPr>
              <a:t>Kovboy</a:t>
            </a:r>
          </a:p>
        </p:txBody>
      </p:sp>
    </p:spTree>
    <p:extLst>
      <p:ext uri="{BB962C8B-B14F-4D97-AF65-F5344CB8AC3E}">
        <p14:creationId xmlns:p14="http://schemas.microsoft.com/office/powerpoint/2010/main" val="41356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996E7E-11B2-361C-3C10-A1CD56716D62}"/>
              </a:ext>
            </a:extLst>
          </p:cNvPr>
          <p:cNvSpPr>
            <a:spLocks noGrp="1"/>
          </p:cNvSpPr>
          <p:nvPr>
            <p:ph type="title"/>
          </p:nvPr>
        </p:nvSpPr>
        <p:spPr>
          <a:xfrm>
            <a:off x="838200" y="72517"/>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Uluslararası Hukukta Angajman Kuralları</a:t>
            </a:r>
          </a:p>
        </p:txBody>
      </p:sp>
      <p:sp>
        <p:nvSpPr>
          <p:cNvPr id="3" name="İçerik Yer Tutucusu 2">
            <a:extLst>
              <a:ext uri="{FF2B5EF4-FFF2-40B4-BE49-F238E27FC236}">
                <a16:creationId xmlns:a16="http://schemas.microsoft.com/office/drawing/2014/main" id="{714AED7D-1A1E-73F0-3C0D-29101020F46A}"/>
              </a:ext>
            </a:extLst>
          </p:cNvPr>
          <p:cNvSpPr>
            <a:spLocks noGrp="1"/>
          </p:cNvSpPr>
          <p:nvPr>
            <p:ph idx="1"/>
          </p:nvPr>
        </p:nvSpPr>
        <p:spPr>
          <a:xfrm>
            <a:off x="838200" y="2978404"/>
            <a:ext cx="10515600" cy="3514471"/>
          </a:xfrm>
        </p:spPr>
        <p:txBody>
          <a:bodyPr>
            <a:normAutofit lnSpcReduction="10000"/>
          </a:bodyPr>
          <a:lstStyle/>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ABD’nin uluslararası örgütlerdeki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domine</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edici etkisinin bir sonucu olarak da Birleşmiş Milletler (BM) ve NATO doktrininde ve dolayısıyla uluslararası hukukta yer edinmiştir. </a:t>
            </a:r>
          </a:p>
          <a:p>
            <a:pPr algn="just">
              <a:lnSpc>
                <a:spcPct val="115000"/>
              </a:lnSpc>
              <a:spcAft>
                <a:spcPts val="800"/>
              </a:spcAft>
            </a:pP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BM:</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Guidelines</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the</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Development of Rules of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(ROE)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for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United Nations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Peacekeeping</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Operations, UN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Document</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MD/FGS/0220.0001, May 2002; FINDLAY, s. 370.</a:t>
            </a:r>
          </a:p>
          <a:p>
            <a:pPr algn="just">
              <a:lnSpc>
                <a:spcPct val="115000"/>
              </a:lnSpc>
              <a:spcAft>
                <a:spcPts val="800"/>
              </a:spcAft>
            </a:pP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NATO:</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MC 362/1 NATO Rules of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endParaRPr lang="tr-TR"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3600" dirty="0">
              <a:latin typeface="Times New Roman" panose="02020603050405020304" pitchFamily="18" charset="0"/>
              <a:cs typeface="Times New Roman" panose="02020603050405020304" pitchFamily="18" charset="0"/>
            </a:endParaRPr>
          </a:p>
        </p:txBody>
      </p:sp>
      <p:pic>
        <p:nvPicPr>
          <p:cNvPr id="3076" name="Picture 4" descr="Dış İlişkiler ve Avrupa Birliği Genel Müdürlüğü |">
            <a:extLst>
              <a:ext uri="{FF2B5EF4-FFF2-40B4-BE49-F238E27FC236}">
                <a16:creationId xmlns:a16="http://schemas.microsoft.com/office/drawing/2014/main" id="{8152C6BD-7931-9367-FDBE-65407EAF6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187" y="1202436"/>
            <a:ext cx="1994263" cy="17449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Kuzey Atlantik Konseyi - Vikipedi">
            <a:extLst>
              <a:ext uri="{FF2B5EF4-FFF2-40B4-BE49-F238E27FC236}">
                <a16:creationId xmlns:a16="http://schemas.microsoft.com/office/drawing/2014/main" id="{83380462-67EA-63AB-B259-7D055F2FD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552" y="1293876"/>
            <a:ext cx="2529204" cy="126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5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E0686-B0C1-6643-F5E1-44A567405298}"/>
              </a:ext>
            </a:extLst>
          </p:cNvPr>
          <p:cNvSpPr>
            <a:spLocks noGrp="1"/>
          </p:cNvSpPr>
          <p:nvPr>
            <p:ph type="title"/>
          </p:nvPr>
        </p:nvSpPr>
        <p:spPr>
          <a:xfrm>
            <a:off x="838200" y="27199"/>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Kuralı Tanımları</a:t>
            </a:r>
          </a:p>
        </p:txBody>
      </p:sp>
      <p:sp>
        <p:nvSpPr>
          <p:cNvPr id="3" name="İçerik Yer Tutucusu 2">
            <a:extLst>
              <a:ext uri="{FF2B5EF4-FFF2-40B4-BE49-F238E27FC236}">
                <a16:creationId xmlns:a16="http://schemas.microsoft.com/office/drawing/2014/main" id="{0B546489-AF85-2CE3-3C00-1CBE4A90EE26}"/>
              </a:ext>
            </a:extLst>
          </p:cNvPr>
          <p:cNvSpPr>
            <a:spLocks noGrp="1"/>
          </p:cNvSpPr>
          <p:nvPr>
            <p:ph idx="1"/>
          </p:nvPr>
        </p:nvSpPr>
        <p:spPr>
          <a:xfrm>
            <a:off x="596348" y="1212574"/>
            <a:ext cx="10757452" cy="5446643"/>
          </a:xfrm>
        </p:spPr>
        <p:txBody>
          <a:bodyPr>
            <a:normAutofit fontScale="85000" lnSpcReduction="20000"/>
          </a:bodyPr>
          <a:lstStyle/>
          <a:p>
            <a:pPr algn="just">
              <a:lnSpc>
                <a:spcPct val="115000"/>
              </a:lnSpc>
              <a:spcAft>
                <a:spcPts val="800"/>
              </a:spcAft>
            </a:pPr>
            <a:r>
              <a:rPr lang="tr-TR" sz="2300" b="1" kern="100" dirty="0">
                <a:effectLst/>
                <a:latin typeface="Times New Roman" panose="02020603050405020304" pitchFamily="18" charset="0"/>
                <a:ea typeface="Aptos" panose="020B0004020202020204" pitchFamily="34" charset="0"/>
                <a:cs typeface="Times New Roman" panose="02020603050405020304" pitchFamily="18" charset="0"/>
              </a:rPr>
              <a:t>ABD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Birleşik Devletler silahlı kuvvetlerinin [deniz, kara ve hava] karşılaşılan karşıt/düşman kuvvetler ile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ne şekilde çatışmaya gireceğinin ve çatışmayı sürdüreceğinin şartları</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ile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sınırlamalarını</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belirleyen direktifler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Department</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Defence</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Dictionary of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Military</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Associated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Terms</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s. 270.)</a:t>
            </a:r>
            <a:endParaRPr lang="tr-TR" sz="23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300" b="1" kern="100" dirty="0">
                <a:effectLst/>
                <a:latin typeface="Times New Roman" panose="02020603050405020304" pitchFamily="18" charset="0"/>
                <a:ea typeface="Aptos" panose="020B0004020202020204" pitchFamily="34" charset="0"/>
                <a:cs typeface="Times New Roman" panose="02020603050405020304" pitchFamily="18" charset="0"/>
              </a:rPr>
              <a:t>BM:</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BM Karargâhı tarafından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askeri unsur için yayımlanan</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bu unsurların</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her bir bireyince</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BM Güvenlik Konseyince kendilerine verilen görevin yerine getirilebilmesi ve başarılması kapsamında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silahlı veya silahsız kuvvete başvurma söz konusu olduğunda</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kullanılmak üzere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özel yetki</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veren teknik bir direktiftir.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Policy</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Paper</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on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Authority</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Command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and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Control in United Nations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Peacekeeping</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Operations,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Ref</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2008.4, United Nations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Department</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Peacekeeping</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Operations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Department</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Field</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kern="100" dirty="0" err="1">
                <a:effectLst/>
                <a:latin typeface="Times New Roman" panose="02020603050405020304" pitchFamily="18" charset="0"/>
                <a:ea typeface="Aptos" panose="020B0004020202020204" pitchFamily="34" charset="0"/>
                <a:cs typeface="Times New Roman" panose="02020603050405020304" pitchFamily="18" charset="0"/>
              </a:rPr>
              <a:t>Support</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2008)</a:t>
            </a:r>
            <a:endParaRPr lang="tr-TR" sz="23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300" b="1" kern="100" dirty="0">
                <a:effectLst/>
                <a:latin typeface="Times New Roman" panose="02020603050405020304" pitchFamily="18" charset="0"/>
                <a:ea typeface="Aptos" panose="020B0004020202020204" pitchFamily="34" charset="0"/>
                <a:cs typeface="Times New Roman" panose="02020603050405020304" pitchFamily="18" charset="0"/>
              </a:rPr>
              <a:t>NATO:</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Askeri kuvvetlere</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bireyler de dahil</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olmak üzere) verilen ve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kullanılabilecek veya kışkırtıcı olarak algılanabilecek eylemlerde bulunulabilecek durumlar</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ile bunların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şartlarını, derecesini ve usulünü</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tanımlayan direktifler” olarak tanımlamaktadır. </a:t>
            </a:r>
            <a:endParaRPr lang="tr-TR" sz="23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300" b="1" kern="100" dirty="0">
                <a:effectLst/>
                <a:latin typeface="Times New Roman" panose="02020603050405020304" pitchFamily="18" charset="0"/>
                <a:ea typeface="Aptos" panose="020B0004020202020204" pitchFamily="34" charset="0"/>
                <a:cs typeface="Times New Roman" panose="02020603050405020304" pitchFamily="18" charset="0"/>
              </a:rPr>
              <a:t>San Remo Angajman Kuralları El Kitabı:</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“Yetkili mercilerce yayımlanan ve amaçlarını gerçekleştirmek için askeri gücün kullanılabileceği </a:t>
            </a:r>
            <a:r>
              <a:rPr lang="tr-TR" sz="2300" u="sng" kern="100" dirty="0">
                <a:effectLst/>
                <a:latin typeface="Times New Roman" panose="02020603050405020304" pitchFamily="18" charset="0"/>
                <a:ea typeface="Aptos" panose="020B0004020202020204" pitchFamily="34" charset="0"/>
                <a:cs typeface="Times New Roman" panose="02020603050405020304" pitchFamily="18" charset="0"/>
              </a:rPr>
              <a:t>durumların ve sınırlamaların</a:t>
            </a:r>
            <a:r>
              <a:rPr lang="tr-TR" sz="2300" kern="100" dirty="0">
                <a:effectLst/>
                <a:latin typeface="Times New Roman" panose="02020603050405020304" pitchFamily="18" charset="0"/>
                <a:ea typeface="Aptos" panose="020B0004020202020204" pitchFamily="34" charset="0"/>
                <a:cs typeface="Times New Roman" panose="02020603050405020304" pitchFamily="18" charset="0"/>
              </a:rPr>
              <a:t> net bir şekilde belirlenmesinde yardımcı olan bir enstrüman (1970 yılında San Remo/İtalya’da kurulmuş, U/A İnsan Hukuku Enstitüsü Yayını. Barışı destekleme -veya barışı koruma- harekatlarındaki önemi nedeniyle)</a:t>
            </a:r>
            <a:endParaRPr lang="tr-TR" sz="23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99219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61713C-2892-F4E9-31A7-593C7BFD2468}"/>
              </a:ext>
            </a:extLst>
          </p:cNvPr>
          <p:cNvSpPr>
            <a:spLocks noGrp="1"/>
          </p:cNvSpPr>
          <p:nvPr>
            <p:ph type="title"/>
          </p:nvPr>
        </p:nvSpPr>
        <p:spPr>
          <a:xfrm>
            <a:off x="838200" y="47077"/>
            <a:ext cx="10515600" cy="1325563"/>
          </a:xfrm>
        </p:spPr>
        <p:txBody>
          <a:bodyPr/>
          <a:lstStyle/>
          <a:p>
            <a:pPr algn="ctr"/>
            <a:r>
              <a:rPr lang="tr-TR" dirty="0">
                <a:solidFill>
                  <a:srgbClr val="FF0000"/>
                </a:solidFill>
              </a:rPr>
              <a:t>Angajman Kuralları Tanımlarının</a:t>
            </a:r>
            <a:br>
              <a:rPr lang="tr-TR" dirty="0">
                <a:solidFill>
                  <a:srgbClr val="FF0000"/>
                </a:solidFill>
              </a:rPr>
            </a:br>
            <a:r>
              <a:rPr lang="tr-TR" dirty="0">
                <a:solidFill>
                  <a:srgbClr val="FF0000"/>
                </a:solidFill>
              </a:rPr>
              <a:t> Ortak Noktaları</a:t>
            </a:r>
          </a:p>
        </p:txBody>
      </p:sp>
      <p:sp>
        <p:nvSpPr>
          <p:cNvPr id="3" name="İçerik Yer Tutucusu 2">
            <a:extLst>
              <a:ext uri="{FF2B5EF4-FFF2-40B4-BE49-F238E27FC236}">
                <a16:creationId xmlns:a16="http://schemas.microsoft.com/office/drawing/2014/main" id="{A550BC15-D7A5-AA7B-C12D-ECC2229A3160}"/>
              </a:ext>
            </a:extLst>
          </p:cNvPr>
          <p:cNvSpPr>
            <a:spLocks noGrp="1"/>
          </p:cNvSpPr>
          <p:nvPr>
            <p:ph idx="1"/>
          </p:nvPr>
        </p:nvSpPr>
        <p:spPr>
          <a:xfrm>
            <a:off x="139148" y="1392518"/>
            <a:ext cx="11867322" cy="5246821"/>
          </a:xfrm>
        </p:spPr>
        <p:txBody>
          <a:bodyPr>
            <a:normAutofit lnSpcReduction="10000"/>
          </a:bodyPr>
          <a:lstStyle/>
          <a:p>
            <a:pPr algn="just">
              <a:lnSpc>
                <a:spcPct val="115000"/>
              </a:lnSpc>
              <a:spcAft>
                <a:spcPts val="800"/>
              </a:spcAft>
            </a:pPr>
            <a:r>
              <a:rPr lang="tr-TR" sz="2400" b="1" kern="100" dirty="0">
                <a:latin typeface="Times New Roman" panose="02020603050405020304" pitchFamily="18" charset="0"/>
                <a:ea typeface="Aptos" panose="020B0004020202020204" pitchFamily="34" charset="0"/>
                <a:cs typeface="Times New Roman" panose="02020603050405020304" pitchFamily="18" charset="0"/>
              </a:rPr>
              <a:t>Y</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etkili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mercilerce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onaylanır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ve yayımlanır.</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Ülkelerin veya uluslararası örgütlerin kontrolünde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harekât icra eden silahlı unsurlara yönelik direktifler veya emirlerdir.</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Silahlı unsurların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kuvvet kullanmasına ilişkin sınırlamalar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getirirler.</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Bu sınırlamayı silahlı kuvvet kullanabilecek (veya bazen karşı tarafça kışkırtma/tahrik olarak algılanabilecek hareketlerin yapılabileceği) durumları, kullanılacak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kuvvetin şartlarını, derecesini ve usulünü belirlemek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suretiyle yapar.</a:t>
            </a:r>
          </a:p>
          <a:p>
            <a:pPr algn="just">
              <a:lnSpc>
                <a:spcPct val="115000"/>
              </a:lnSpc>
              <a:spcAft>
                <a:spcPts val="800"/>
              </a:spcAft>
            </a:pPr>
            <a:r>
              <a:rPr lang="tr-TR" sz="2400" kern="100" dirty="0">
                <a:latin typeface="Times New Roman" panose="02020603050405020304" pitchFamily="18" charset="0"/>
                <a:ea typeface="Aptos" panose="020B0004020202020204" pitchFamily="34" charset="0"/>
                <a:cs typeface="Times New Roman" panose="02020603050405020304" pitchFamily="18" charset="0"/>
              </a:rPr>
              <a:t>P</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olitik organlarca belirlenen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politikalar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hukuk kuralları ve askeri amaçlarla uyumlu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olması gereklidir.</a:t>
            </a:r>
          </a:p>
          <a:p>
            <a:pPr algn="just">
              <a:lnSpc>
                <a:spcPct val="115000"/>
              </a:lnSpc>
              <a:spcAft>
                <a:spcPts val="800"/>
              </a:spcAft>
            </a:pP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hakkının kullanımına sınırlama getirmezler.</a:t>
            </a:r>
          </a:p>
          <a:p>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01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4F960D-C1D7-8ACE-C459-B2B113E92166}"/>
              </a:ext>
            </a:extLst>
          </p:cNvPr>
          <p:cNvSpPr>
            <a:spLocks noGrp="1"/>
          </p:cNvSpPr>
          <p:nvPr>
            <p:ph type="title"/>
          </p:nvPr>
        </p:nvSpPr>
        <p:spPr>
          <a:xfrm>
            <a:off x="838200" y="47077"/>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Kuralı Kavramı ile İlgili Diğer Kavramlar </a:t>
            </a:r>
            <a:r>
              <a:rPr lang="tr-TR" dirty="0">
                <a:solidFill>
                  <a:srgbClr val="0432FF"/>
                </a:solidFill>
                <a:latin typeface="Times New Roman" panose="02020603050405020304" pitchFamily="18" charset="0"/>
                <a:cs typeface="Times New Roman" panose="02020603050405020304" pitchFamily="18" charset="0"/>
              </a:rPr>
              <a:t>(Kuvvet Kullanma)</a:t>
            </a:r>
          </a:p>
        </p:txBody>
      </p:sp>
      <p:sp>
        <p:nvSpPr>
          <p:cNvPr id="3" name="İçerik Yer Tutucusu 2">
            <a:extLst>
              <a:ext uri="{FF2B5EF4-FFF2-40B4-BE49-F238E27FC236}">
                <a16:creationId xmlns:a16="http://schemas.microsoft.com/office/drawing/2014/main" id="{92944459-5671-1D1D-6E7A-D5592C17B576}"/>
              </a:ext>
            </a:extLst>
          </p:cNvPr>
          <p:cNvSpPr>
            <a:spLocks noGrp="1"/>
          </p:cNvSpPr>
          <p:nvPr>
            <p:ph idx="1"/>
          </p:nvPr>
        </p:nvSpPr>
        <p:spPr>
          <a:xfrm>
            <a:off x="251791" y="1567207"/>
            <a:ext cx="11688417" cy="4952862"/>
          </a:xfrm>
        </p:spPr>
        <p:txBody>
          <a:bodyPr>
            <a:normAutofit lnSpcReduction="10000"/>
          </a:bodyPr>
          <a:lstStyle/>
          <a:p>
            <a:pPr algn="just">
              <a:lnSpc>
                <a:spcPct val="115000"/>
              </a:lnSpc>
              <a:spcAft>
                <a:spcPts val="800"/>
              </a:spcAft>
            </a:pPr>
            <a:r>
              <a:rPr lang="tr-TR" sz="2400"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ve İstisnaları</a:t>
            </a:r>
            <a:endParaRPr lang="tr-TR"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BM Şartının 2’nci maddesinin 4’üncü fıkrası:</a:t>
            </a:r>
          </a:p>
          <a:p>
            <a:pPr marL="0" indent="0" algn="just">
              <a:lnSpc>
                <a:spcPct val="115000"/>
              </a:lnSpc>
              <a:spcAft>
                <a:spcPts val="800"/>
              </a:spcAft>
              <a:buNone/>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“Tüm üyeler, uluslararası ilişkilerinde gerek herhangi bir başka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devletin toprak bütünlüğüne ya da siyasal bağımsızlığa karşı</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gerek Birleşmiş Milletlerin Amaçları ile bağdaşmayacak herhangi bir biçimde </a:t>
            </a:r>
            <a:r>
              <a:rPr lang="tr-TR" sz="2400"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kuvvet kullanma tehdidine </a:t>
            </a:r>
            <a:r>
              <a:rPr lang="tr-TR" sz="2400" b="1" u="sng" kern="100" dirty="0">
                <a:effectLst/>
                <a:latin typeface="Times New Roman" panose="02020603050405020304" pitchFamily="18" charset="0"/>
                <a:ea typeface="Aptos" panose="020B0004020202020204" pitchFamily="34" charset="0"/>
                <a:cs typeface="Times New Roman" panose="02020603050405020304" pitchFamily="18" charset="0"/>
              </a:rPr>
              <a:t>ya da </a:t>
            </a:r>
            <a:r>
              <a:rPr lang="tr-TR" sz="2400"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kuvvet kullanılmasına başvurmaktan kaçınırlar.</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Kuvvet kullanma yasağı aslında mutlak bir yasak değildir. </a:t>
            </a:r>
          </a:p>
          <a:p>
            <a:pPr algn="just">
              <a:lnSpc>
                <a:spcPct val="115000"/>
              </a:lnSpc>
              <a:spcAft>
                <a:spcPts val="800"/>
              </a:spcAft>
            </a:pPr>
            <a:r>
              <a:rPr lang="tr-TR" sz="2400" b="1" kern="100" dirty="0">
                <a:latin typeface="Times New Roman" panose="02020603050405020304" pitchFamily="18" charset="0"/>
                <a:ea typeface="Aptos" panose="020B0004020202020204" pitchFamily="34" charset="0"/>
                <a:cs typeface="Times New Roman" panose="02020603050405020304" pitchFamily="18" charset="0"/>
              </a:rPr>
              <a:t>K</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uvvet kullanılmasına cevaz verecek iki istisna mevcuttur. İlki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Meşru müdafaa ve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ikincisi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ise BM Güvenlik Konseyinin </a:t>
            </a:r>
            <a:r>
              <a:rPr lang="tr-TR" sz="2400" u="sng" kern="100" dirty="0">
                <a:effectLst/>
                <a:latin typeface="Times New Roman" panose="02020603050405020304" pitchFamily="18" charset="0"/>
                <a:ea typeface="Aptos" panose="020B0004020202020204" pitchFamily="34" charset="0"/>
                <a:cs typeface="Times New Roman" panose="02020603050405020304" pitchFamily="18" charset="0"/>
              </a:rPr>
              <a:t>BM Şartının VII. Bölümü hükümleri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kapsamında kuvvet kullanmaya dair karar alması halidir.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993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ED4524-9694-489D-123A-7D78E5B39E70}"/>
              </a:ext>
            </a:extLst>
          </p:cNvPr>
          <p:cNvSpPr>
            <a:spLocks noGrp="1"/>
          </p:cNvSpPr>
          <p:nvPr>
            <p:ph type="title"/>
          </p:nvPr>
        </p:nvSpPr>
        <p:spPr/>
        <p:txBody>
          <a:bodyPr>
            <a:normAutofit fontScale="90000"/>
          </a:bodyPr>
          <a:lstStyle/>
          <a:p>
            <a:pPr algn="ctr"/>
            <a: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Kuvvet Kullanma Yasağı İstisnaları-1</a:t>
            </a:r>
            <a:b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4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(Meşru Müdafaa)</a:t>
            </a:r>
            <a:br>
              <a:rPr lang="tr-TR" sz="4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br>
            <a:endParaRPr lang="tr-TR" dirty="0">
              <a:solidFill>
                <a:srgbClr val="FF0000"/>
              </a:solidFill>
            </a:endParaRPr>
          </a:p>
        </p:txBody>
      </p:sp>
      <p:sp>
        <p:nvSpPr>
          <p:cNvPr id="3" name="İçerik Yer Tutucusu 2">
            <a:extLst>
              <a:ext uri="{FF2B5EF4-FFF2-40B4-BE49-F238E27FC236}">
                <a16:creationId xmlns:a16="http://schemas.microsoft.com/office/drawing/2014/main" id="{8287902A-0621-89AD-C1EE-A30C79B2ECF5}"/>
              </a:ext>
            </a:extLst>
          </p:cNvPr>
          <p:cNvSpPr>
            <a:spLocks noGrp="1"/>
          </p:cNvSpPr>
          <p:nvPr>
            <p:ph idx="1"/>
          </p:nvPr>
        </p:nvSpPr>
        <p:spPr>
          <a:xfrm>
            <a:off x="527304" y="4015625"/>
            <a:ext cx="11137391" cy="2337665"/>
          </a:xfrm>
        </p:spPr>
        <p:txBody>
          <a:bodyPr>
            <a:noAutofit/>
          </a:bodyPr>
          <a:lstStyle/>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BM Şartının 51’inci madde </a:t>
            </a:r>
            <a:r>
              <a:rPr lang="tr-TR" sz="2400" i="1" kern="100" dirty="0">
                <a:effectLst/>
                <a:latin typeface="Times New Roman" panose="02020603050405020304" pitchFamily="18" charset="0"/>
                <a:ea typeface="Aptos" panose="020B0004020202020204" pitchFamily="34" charset="0"/>
                <a:cs typeface="Times New Roman" panose="02020603050405020304" pitchFamily="18" charset="0"/>
              </a:rPr>
              <a:t>“Birleşmiş Milletler üyelerinden birinin </a:t>
            </a:r>
            <a:r>
              <a:rPr lang="tr-TR" sz="2400" b="1" i="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silahlı bir saldırıya</a:t>
            </a:r>
            <a:r>
              <a:rPr lang="tr-TR" sz="2400" i="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 </a:t>
            </a:r>
            <a:r>
              <a:rPr lang="tr-TR" sz="2400" i="1" u="sng" kern="100" dirty="0">
                <a:effectLst/>
                <a:latin typeface="Times New Roman" panose="02020603050405020304" pitchFamily="18" charset="0"/>
                <a:ea typeface="Aptos" panose="020B0004020202020204" pitchFamily="34" charset="0"/>
                <a:cs typeface="Times New Roman" panose="02020603050405020304" pitchFamily="18" charset="0"/>
              </a:rPr>
              <a:t>hedef olması halinde,</a:t>
            </a:r>
            <a:r>
              <a:rPr lang="tr-TR" sz="2400" i="1" kern="100" dirty="0">
                <a:effectLst/>
                <a:latin typeface="Times New Roman" panose="02020603050405020304" pitchFamily="18" charset="0"/>
                <a:ea typeface="Aptos" panose="020B0004020202020204" pitchFamily="34" charset="0"/>
                <a:cs typeface="Times New Roman" panose="02020603050405020304" pitchFamily="18" charset="0"/>
              </a:rPr>
              <a:t> Güvenlik Konseyi uluslararası barış ve güvenliğin korunması için gerekli önlemleri alıncaya dek, </a:t>
            </a:r>
            <a:r>
              <a:rPr lang="tr-TR" sz="2400" b="1" i="1" u="sng" kern="100" dirty="0">
                <a:effectLst/>
                <a:latin typeface="Times New Roman" panose="02020603050405020304" pitchFamily="18" charset="0"/>
                <a:ea typeface="Aptos" panose="020B0004020202020204" pitchFamily="34" charset="0"/>
                <a:cs typeface="Times New Roman" panose="02020603050405020304" pitchFamily="18" charset="0"/>
              </a:rPr>
              <a:t>bu üyenin doğal olan bireysel ya da ortak meşru savunma hakkına halel getirmez</a:t>
            </a:r>
            <a:r>
              <a:rPr lang="tr-TR" sz="2400" i="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098" name="Picture 2" descr="Meşru Müdafaa (Savunma) ve Zorunluluk Hali">
            <a:extLst>
              <a:ext uri="{FF2B5EF4-FFF2-40B4-BE49-F238E27FC236}">
                <a16:creationId xmlns:a16="http://schemas.microsoft.com/office/drawing/2014/main" id="{B8C3A808-543E-7681-004D-4BE7CD439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280" y="1386054"/>
            <a:ext cx="5084064" cy="262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3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71E627-0D1C-A5B9-D5DC-A617580FED10}"/>
              </a:ext>
            </a:extLst>
          </p:cNvPr>
          <p:cNvSpPr>
            <a:spLocks noGrp="1"/>
          </p:cNvSpPr>
          <p:nvPr>
            <p:ph idx="1"/>
          </p:nvPr>
        </p:nvSpPr>
        <p:spPr>
          <a:xfrm>
            <a:off x="1036982" y="2136913"/>
            <a:ext cx="10515600" cy="2584173"/>
          </a:xfrm>
        </p:spPr>
        <p:txBody>
          <a:bodyPr>
            <a:normAutofit lnSpcReduction="10000"/>
          </a:bodyPr>
          <a:lstStyle/>
          <a:p>
            <a:pPr marL="0" indent="0" algn="just">
              <a:lnSpc>
                <a:spcPct val="115000"/>
              </a:lnSpc>
              <a:spcAft>
                <a:spcPts val="800"/>
              </a:spcAft>
              <a:buNone/>
            </a:pPr>
            <a: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t>“Bir devletin bir başka devletin egemenliği, ülkesel bütünlüğü veya politik bağımsızlığına yönelik veya BM Şartı ile uyumlu olmayacak başka bir şekilde silahlı kuvvet kullanılmasıdır”</a:t>
            </a:r>
            <a:r>
              <a:rPr lang="tr-TR" sz="36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tr-TR" sz="4400" dirty="0"/>
          </a:p>
        </p:txBody>
      </p:sp>
      <p:sp>
        <p:nvSpPr>
          <p:cNvPr id="4" name="Başlık 1">
            <a:extLst>
              <a:ext uri="{FF2B5EF4-FFF2-40B4-BE49-F238E27FC236}">
                <a16:creationId xmlns:a16="http://schemas.microsoft.com/office/drawing/2014/main" id="{FA4E6422-8891-D637-B2A8-3817E9AE01BC}"/>
              </a:ext>
            </a:extLst>
          </p:cNvPr>
          <p:cNvSpPr>
            <a:spLocks noGrp="1"/>
          </p:cNvSpPr>
          <p:nvPr>
            <p:ph type="title"/>
          </p:nvPr>
        </p:nvSpPr>
        <p:spPr>
          <a:xfrm>
            <a:off x="838200" y="365125"/>
            <a:ext cx="10515600" cy="1325563"/>
          </a:xfrm>
        </p:spPr>
        <p:txBody>
          <a:bodyPr>
            <a:normAutofit fontScale="90000"/>
          </a:bodyPr>
          <a:lstStyle/>
          <a:p>
            <a:pPr algn="ctr"/>
            <a: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Kuvvet Kullanma Yasağı İstisnaları-1</a:t>
            </a:r>
            <a:b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4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(Saldırı)</a:t>
            </a:r>
            <a:br>
              <a:rPr lang="tr-TR" sz="4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br>
            <a:endParaRPr lang="tr-TR" dirty="0">
              <a:solidFill>
                <a:srgbClr val="FF0000"/>
              </a:solidFill>
            </a:endParaRPr>
          </a:p>
        </p:txBody>
      </p:sp>
    </p:spTree>
    <p:extLst>
      <p:ext uri="{BB962C8B-B14F-4D97-AF65-F5344CB8AC3E}">
        <p14:creationId xmlns:p14="http://schemas.microsoft.com/office/powerpoint/2010/main" val="180226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CA88F-5CB0-DDB6-B262-0F3B49A27DDE}"/>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93F3D78-E476-284F-7A40-B8FF9DCD5CF2}"/>
              </a:ext>
            </a:extLst>
          </p:cNvPr>
          <p:cNvSpPr>
            <a:spLocks noGrp="1"/>
          </p:cNvSpPr>
          <p:nvPr>
            <p:ph idx="1"/>
          </p:nvPr>
        </p:nvSpPr>
        <p:spPr>
          <a:xfrm>
            <a:off x="838200" y="2084078"/>
            <a:ext cx="10515600" cy="4177574"/>
          </a:xfrm>
        </p:spPr>
        <p:txBody>
          <a:bodyPr>
            <a:normAutofit fontScale="92500" lnSpcReduction="10000"/>
          </a:bodyPr>
          <a:lstStyle/>
          <a:p>
            <a:pPr algn="just">
              <a:lnSpc>
                <a:spcPct val="115000"/>
              </a:lnSpc>
              <a:spcAft>
                <a:spcPts val="800"/>
              </a:spcAft>
            </a:pPr>
            <a:r>
              <a:rPr lang="tr-TR" sz="2200" kern="100" dirty="0">
                <a:effectLst/>
                <a:latin typeface="Times New Roman" panose="02020603050405020304" pitchFamily="18" charset="0"/>
                <a:ea typeface="Aptos" panose="020B0004020202020204" pitchFamily="34" charset="0"/>
                <a:cs typeface="Times New Roman" panose="02020603050405020304" pitchFamily="18" charset="0"/>
              </a:rPr>
              <a:t>53 BM Şartı Madde 41. Silahsız önlemler: </a:t>
            </a:r>
            <a:r>
              <a:rPr lang="tr-TR" sz="2200" b="1" kern="100" dirty="0">
                <a:effectLst/>
                <a:latin typeface="Times New Roman" panose="02020603050405020304" pitchFamily="18" charset="0"/>
                <a:ea typeface="Aptos" panose="020B0004020202020204" pitchFamily="34" charset="0"/>
                <a:cs typeface="Times New Roman" panose="02020603050405020304" pitchFamily="18" charset="0"/>
              </a:rPr>
              <a:t>ekonomik ilişkilerin ve demiryolu, deniz, hava, posta, telgraf, radyo ve diğer iletişim ve ulaştırma araçlarının tümüyle ya da bir bölümüyle kesintiye uğratılmasını, diplomatik ilişkilerin kesilmesini </a:t>
            </a:r>
            <a:r>
              <a:rPr lang="tr-TR" sz="2200" kern="100" dirty="0">
                <a:effectLst/>
                <a:latin typeface="Times New Roman" panose="02020603050405020304" pitchFamily="18" charset="0"/>
                <a:ea typeface="Aptos" panose="020B0004020202020204" pitchFamily="34" charset="0"/>
                <a:cs typeface="Times New Roman" panose="02020603050405020304" pitchFamily="18" charset="0"/>
              </a:rPr>
              <a:t>içerebilir”.</a:t>
            </a:r>
            <a:endParaRPr lang="tr-TR" sz="2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200" kern="100" dirty="0">
                <a:effectLst/>
                <a:latin typeface="Times New Roman" panose="02020603050405020304" pitchFamily="18" charset="0"/>
                <a:ea typeface="Aptos" panose="020B0004020202020204" pitchFamily="34" charset="0"/>
                <a:cs typeface="Times New Roman" panose="02020603050405020304" pitchFamily="18" charset="0"/>
              </a:rPr>
              <a:t>53 BM Şartı Madde 42. Madde metni şu şekildedir: “Güvenlik Konseyi, 41. Maddede öngörülen önlemlerin yetersiz kalacağı ya da kaldığı kanısına varırsa, </a:t>
            </a:r>
            <a:r>
              <a:rPr lang="tr-TR" sz="2200" b="1" kern="100" dirty="0">
                <a:effectLst/>
                <a:latin typeface="Times New Roman" panose="02020603050405020304" pitchFamily="18" charset="0"/>
                <a:ea typeface="Aptos" panose="020B0004020202020204" pitchFamily="34" charset="0"/>
                <a:cs typeface="Times New Roman" panose="02020603050405020304" pitchFamily="18" charset="0"/>
              </a:rPr>
              <a:t>hava, deniz ya da kara kuvvetleri aracılığıyla, gerekli saydığı her türlü girişimde bulunabilir. Bu girişimler gösterileri, ablukayı ve Birleşmiş Milletler üyelerinin hava, deniz ya da kara kuvvetlerince yapılacak başka operasyonları içerebilir.”</a:t>
            </a:r>
            <a:endParaRPr lang="tr-TR" sz="2200" b="1" kern="100" dirty="0">
              <a:effectLst/>
              <a:latin typeface="Aptos" panose="020B0004020202020204" pitchFamily="34" charset="0"/>
              <a:ea typeface="Aptos" panose="020B0004020202020204" pitchFamily="34" charset="0"/>
              <a:cs typeface="Times New Roman" panose="02020603050405020304" pitchFamily="18" charset="0"/>
            </a:endParaRPr>
          </a:p>
          <a:p>
            <a:pPr algn="just"/>
            <a:r>
              <a:rPr lang="tr-TR" sz="2200" dirty="0">
                <a:effectLst/>
                <a:latin typeface="Times New Roman" panose="02020603050405020304" pitchFamily="18" charset="0"/>
                <a:ea typeface="Aptos" panose="020B0004020202020204" pitchFamily="34" charset="0"/>
              </a:rPr>
              <a:t>Örnekler: Kore Savaşı’na müdahale eden BM Gücü, Irak’ın</a:t>
            </a:r>
            <a:r>
              <a:rPr lang="tr-TR" sz="2200" dirty="0">
                <a:effectLst/>
                <a:latin typeface="Aptos" panose="020B0004020202020204" pitchFamily="34" charset="0"/>
                <a:ea typeface="Aptos" panose="020B0004020202020204" pitchFamily="34" charset="0"/>
                <a:cs typeface="Times New Roman" panose="02020603050405020304" pitchFamily="18" charset="0"/>
              </a:rPr>
              <a:t> </a:t>
            </a:r>
            <a:r>
              <a:rPr lang="tr-TR" sz="2200" dirty="0">
                <a:effectLst/>
                <a:latin typeface="Times New Roman" panose="02020603050405020304" pitchFamily="18" charset="0"/>
                <a:ea typeface="Aptos" panose="020B0004020202020204" pitchFamily="34" charset="0"/>
              </a:rPr>
              <a:t>Kuveyt’i işgali üzerine alınan BM Güvenlik Konseyi Kararı, </a:t>
            </a:r>
            <a:r>
              <a:rPr lang="tr-TR" sz="2200" kern="100" dirty="0">
                <a:effectLst/>
                <a:latin typeface="Times New Roman" panose="02020603050405020304" pitchFamily="18" charset="0"/>
                <a:ea typeface="Aptos" panose="020B0004020202020204" pitchFamily="34" charset="0"/>
                <a:cs typeface="Times New Roman" panose="02020603050405020304" pitchFamily="18" charset="0"/>
              </a:rPr>
              <a:t>Afganistan Kabil’de oluşturulan Uluslararası Güvenlik ve Yardım Kuvveti (International Security </a:t>
            </a:r>
            <a:r>
              <a:rPr lang="tr-TR" sz="2200" kern="100" dirty="0" err="1">
                <a:effectLst/>
                <a:latin typeface="Times New Roman" panose="02020603050405020304" pitchFamily="18" charset="0"/>
                <a:ea typeface="Aptos" panose="020B0004020202020204" pitchFamily="34" charset="0"/>
                <a:cs typeface="Times New Roman" panose="02020603050405020304" pitchFamily="18" charset="0"/>
              </a:rPr>
              <a:t>Asistance</a:t>
            </a:r>
            <a:r>
              <a:rPr lang="tr-TR" sz="2200" kern="100" dirty="0">
                <a:effectLst/>
                <a:latin typeface="Times New Roman" panose="02020603050405020304" pitchFamily="18" charset="0"/>
                <a:ea typeface="Aptos" panose="020B0004020202020204" pitchFamily="34" charset="0"/>
                <a:cs typeface="Times New Roman" panose="02020603050405020304" pitchFamily="18" charset="0"/>
              </a:rPr>
              <a:t> Force-ISAF) bu kapsamda yetkilendirilmiş bir barışı zorlama harekatıdır</a:t>
            </a:r>
            <a:endParaRPr lang="tr-TR" sz="2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tr-TR" sz="4400" dirty="0"/>
          </a:p>
        </p:txBody>
      </p:sp>
      <p:sp>
        <p:nvSpPr>
          <p:cNvPr id="4" name="Başlık 1">
            <a:extLst>
              <a:ext uri="{FF2B5EF4-FFF2-40B4-BE49-F238E27FC236}">
                <a16:creationId xmlns:a16="http://schemas.microsoft.com/office/drawing/2014/main" id="{DD971107-0577-A38D-956B-C1B4D515B162}"/>
              </a:ext>
            </a:extLst>
          </p:cNvPr>
          <p:cNvSpPr>
            <a:spLocks noGrp="1"/>
          </p:cNvSpPr>
          <p:nvPr>
            <p:ph type="title"/>
          </p:nvPr>
        </p:nvSpPr>
        <p:spPr>
          <a:xfrm>
            <a:off x="838200" y="758515"/>
            <a:ext cx="10515600" cy="1325563"/>
          </a:xfrm>
        </p:spPr>
        <p:txBody>
          <a:bodyPr>
            <a:normAutofit fontScale="90000"/>
          </a:bodyPr>
          <a:lstStyle/>
          <a:p>
            <a:pPr algn="ctr"/>
            <a: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Kuvvet Kullanma Yasağı İstisnaları-2</a:t>
            </a:r>
            <a:br>
              <a:rPr lang="tr-TR" sz="4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br>
            <a:r>
              <a:rPr lang="tr-TR" sz="4000" kern="100" dirty="0">
                <a:solidFill>
                  <a:srgbClr val="0432FF"/>
                </a:solidFill>
                <a:latin typeface="Times New Roman" panose="02020603050405020304" pitchFamily="18" charset="0"/>
                <a:cs typeface="Times New Roman" panose="02020603050405020304" pitchFamily="18" charset="0"/>
              </a:rPr>
              <a:t>(Barışın Tehdit Edildiği, Bozulduğu, Bir Saldırı Eylemi Olduğunu Saptaması Halinde )</a:t>
            </a:r>
            <a:br>
              <a:rPr lang="tr-TR" sz="4000" kern="100" dirty="0">
                <a:solidFill>
                  <a:srgbClr val="0432FF"/>
                </a:solidFill>
                <a:latin typeface="Times New Roman" panose="02020603050405020304" pitchFamily="18" charset="0"/>
                <a:cs typeface="Times New Roman" panose="02020603050405020304" pitchFamily="18" charset="0"/>
              </a:rPr>
            </a:br>
            <a:endParaRPr lang="tr-TR" kern="100" dirty="0">
              <a:solidFill>
                <a:srgbClr val="0432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75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83FA2-B56D-85D2-0E36-F47C5B16CE00}"/>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E5DC9E8-98F7-8123-7A3A-C40F0CE739C4}"/>
              </a:ext>
            </a:extLst>
          </p:cNvPr>
          <p:cNvSpPr>
            <a:spLocks noGrp="1"/>
          </p:cNvSpPr>
          <p:nvPr>
            <p:ph idx="1"/>
          </p:nvPr>
        </p:nvSpPr>
        <p:spPr>
          <a:xfrm>
            <a:off x="838200" y="1785904"/>
            <a:ext cx="6769608" cy="4177574"/>
          </a:xfrm>
        </p:spPr>
        <p:txBody>
          <a:bodyPr>
            <a:normAutofit lnSpcReduction="10000"/>
          </a:bodyPr>
          <a:lstStyle/>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NATO’nun Kosova Harekâtı öncesi Sırbistan’ı bombalama kararı alması ve uygulaması bu kararı destekleyen bir </a:t>
            </a:r>
            <a:r>
              <a:rPr lang="tr-TR" sz="24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BM Güvenlik Konseyi Kararı olmadığından</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uluslararası hukukun kuvvet kullanılmasına ilişkin kurallarının ihlali olduğu kabul edilmiştir.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Ancak NATO bu harekâtı icra ederken de tüm harekatlarda olduğu gibi angajman kuralları belirlemiştir.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5400" dirty="0"/>
          </a:p>
        </p:txBody>
      </p:sp>
      <p:sp>
        <p:nvSpPr>
          <p:cNvPr id="4" name="Başlık 1">
            <a:extLst>
              <a:ext uri="{FF2B5EF4-FFF2-40B4-BE49-F238E27FC236}">
                <a16:creationId xmlns:a16="http://schemas.microsoft.com/office/drawing/2014/main" id="{A8DA4E8A-C823-494B-BB3A-BD736D4849CF}"/>
              </a:ext>
            </a:extLst>
          </p:cNvPr>
          <p:cNvSpPr>
            <a:spLocks noGrp="1"/>
          </p:cNvSpPr>
          <p:nvPr>
            <p:ph type="title"/>
          </p:nvPr>
        </p:nvSpPr>
        <p:spPr>
          <a:xfrm>
            <a:off x="838200" y="201924"/>
            <a:ext cx="10515600" cy="1325563"/>
          </a:xfrm>
        </p:spPr>
        <p:txBody>
          <a:bodyPr>
            <a:noAutofit/>
          </a:bodyPr>
          <a:lstStyle/>
          <a:p>
            <a:pPr algn="ctr"/>
            <a:b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Kuvvet Kullanımına İlişkin Kuralların İhlali</a:t>
            </a:r>
            <a:b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a:t>
            </a:r>
            <a:r>
              <a:rPr lang="tr-TR" sz="3200" kern="100" dirty="0">
                <a:solidFill>
                  <a:srgbClr val="0432FF"/>
                </a:solidFill>
                <a:latin typeface="Times New Roman" panose="02020603050405020304" pitchFamily="18" charset="0"/>
                <a:cs typeface="Times New Roman" panose="02020603050405020304" pitchFamily="18" charset="0"/>
              </a:rPr>
              <a:t>Örnek Olay)</a:t>
            </a:r>
            <a:br>
              <a:rPr lang="tr-TR" sz="3200" kern="100" dirty="0">
                <a:solidFill>
                  <a:srgbClr val="FF0000"/>
                </a:solidFill>
                <a:latin typeface="Times New Roman" panose="02020603050405020304" pitchFamily="18" charset="0"/>
                <a:cs typeface="Times New Roman" panose="02020603050405020304" pitchFamily="18" charset="0"/>
              </a:rPr>
            </a:br>
            <a:endParaRPr lang="tr-TR" sz="3600" kern="100" dirty="0">
              <a:solidFill>
                <a:srgbClr val="FF0000"/>
              </a:solidFill>
              <a:latin typeface="Times New Roman" panose="02020603050405020304" pitchFamily="18" charset="0"/>
              <a:cs typeface="Times New Roman" panose="02020603050405020304" pitchFamily="18" charset="0"/>
            </a:endParaRP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5BCC0F5F-9B85-B8C2-9D03-57653A9A41DD}"/>
              </a:ext>
            </a:extLst>
          </p:cNvPr>
          <p:cNvPicPr>
            <a:picLocks noChangeAspect="1"/>
          </p:cNvPicPr>
          <p:nvPr/>
        </p:nvPicPr>
        <p:blipFill rotWithShape="1">
          <a:blip r:embed="rId3"/>
          <a:srcRect l="55921" t="25976" r="8078" b="10400"/>
          <a:stretch/>
        </p:blipFill>
        <p:spPr>
          <a:xfrm>
            <a:off x="7973568" y="1785904"/>
            <a:ext cx="3380232" cy="3733720"/>
          </a:xfrm>
          <a:prstGeom prst="rect">
            <a:avLst/>
          </a:prstGeom>
        </p:spPr>
      </p:pic>
    </p:spTree>
    <p:extLst>
      <p:ext uri="{BB962C8B-B14F-4D97-AF65-F5344CB8AC3E}">
        <p14:creationId xmlns:p14="http://schemas.microsoft.com/office/powerpoint/2010/main" val="37345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5D09-C704-5F21-EC90-E3F9814A5DB7}"/>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9C0EBE5-486A-B784-D29B-155CC0211F2D}"/>
              </a:ext>
            </a:extLst>
          </p:cNvPr>
          <p:cNvSpPr>
            <a:spLocks noGrp="1"/>
          </p:cNvSpPr>
          <p:nvPr>
            <p:ph idx="1"/>
          </p:nvPr>
        </p:nvSpPr>
        <p:spPr>
          <a:xfrm>
            <a:off x="838200" y="2064200"/>
            <a:ext cx="10515600" cy="4177574"/>
          </a:xfrm>
        </p:spPr>
        <p:txBody>
          <a:bodyPr>
            <a:noAutofit/>
          </a:bodyPr>
          <a:lstStyle/>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meşru müdafaa hali dışındaki kuvvet kullanmayı düzenler. Meşru müdafaa hali söz konusu olduğunda ise angajman kuralları askıya alınır.</a:t>
            </a:r>
          </a:p>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hakkını doğuran saldırıya verilecek karşılığın </a:t>
            </a:r>
            <a:r>
              <a:rPr lang="tr-TR" u="sng" kern="100" dirty="0">
                <a:effectLst/>
                <a:latin typeface="Times New Roman" panose="02020603050405020304" pitchFamily="18" charset="0"/>
                <a:ea typeface="Aptos" panose="020B0004020202020204" pitchFamily="34" charset="0"/>
                <a:cs typeface="Times New Roman" panose="02020603050405020304" pitchFamily="18" charset="0"/>
              </a:rPr>
              <a:t>kapsam ve sınırlarını</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angajman kuralları değil, bu hakkın kullanımına ilişkin </a:t>
            </a:r>
            <a:r>
              <a:rPr lang="tr-TR" u="sng" kern="100" dirty="0">
                <a:effectLst/>
                <a:latin typeface="Times New Roman" panose="02020603050405020304" pitchFamily="18" charset="0"/>
                <a:ea typeface="Aptos" panose="020B0004020202020204" pitchFamily="34" charset="0"/>
                <a:cs typeface="Times New Roman" panose="02020603050405020304" pitchFamily="18" charset="0"/>
              </a:rPr>
              <a:t>orantılılık ve gereklilik prensipleri çerçevesinde saldırı altındaki kişi veya kişiler belirler.</a:t>
            </a:r>
            <a:endParaRPr lang="tr-TR"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115000"/>
              </a:lnSpc>
              <a:spcAft>
                <a:spcPts val="800"/>
              </a:spcAft>
              <a:buNone/>
            </a:pPr>
            <a:endParaRPr lang="tr-TR" dirty="0">
              <a:latin typeface="Times New Roman" panose="02020603050405020304" pitchFamily="18" charset="0"/>
              <a:cs typeface="Times New Roman" panose="02020603050405020304" pitchFamily="18" charset="0"/>
            </a:endParaRPr>
          </a:p>
        </p:txBody>
      </p:sp>
      <p:sp>
        <p:nvSpPr>
          <p:cNvPr id="4" name="Başlık 1">
            <a:extLst>
              <a:ext uri="{FF2B5EF4-FFF2-40B4-BE49-F238E27FC236}">
                <a16:creationId xmlns:a16="http://schemas.microsoft.com/office/drawing/2014/main" id="{96C81CF1-3F87-3F90-89DA-187F8A452071}"/>
              </a:ext>
            </a:extLst>
          </p:cNvPr>
          <p:cNvSpPr>
            <a:spLocks noGrp="1"/>
          </p:cNvSpPr>
          <p:nvPr>
            <p:ph type="title"/>
          </p:nvPr>
        </p:nvSpPr>
        <p:spPr>
          <a:xfrm>
            <a:off x="838200" y="201924"/>
            <a:ext cx="10515600" cy="1325563"/>
          </a:xfrm>
        </p:spPr>
        <p:txBody>
          <a:bodyPr>
            <a:noAutofit/>
          </a:bodyPr>
          <a:lstStyle/>
          <a:p>
            <a:pPr algn="ctr"/>
            <a:r>
              <a:rPr lang="tr-TR" sz="3600" dirty="0">
                <a:solidFill>
                  <a:srgbClr val="FF0000"/>
                </a:solidFill>
                <a:effectLst/>
                <a:latin typeface="Times New Roman" panose="02020603050405020304" pitchFamily="18" charset="0"/>
                <a:ea typeface="Aptos" panose="020B0004020202020204" pitchFamily="34" charset="0"/>
              </a:rPr>
              <a:t>Meşru Müdafaa Hakkının Kullanımı ve Angajman Kuralları ile Arasındaki İlişki</a:t>
            </a:r>
            <a:r>
              <a:rPr lang="tr-TR" sz="3600" dirty="0">
                <a:solidFill>
                  <a:srgbClr val="FF0000"/>
                </a:solidFill>
                <a:effectLst/>
              </a:rPr>
              <a:t> </a:t>
            </a:r>
            <a:endParaRPr lang="tr-TR" sz="3600"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107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D89341-FC2E-54FD-7DC3-BB6B3EB0C5B8}"/>
              </a:ext>
            </a:extLst>
          </p:cNvPr>
          <p:cNvSpPr>
            <a:spLocks noGrp="1"/>
          </p:cNvSpPr>
          <p:nvPr>
            <p:ph type="title"/>
          </p:nvPr>
        </p:nvSpPr>
        <p:spPr>
          <a:xfrm>
            <a:off x="90446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Meşru Müdafaa</a:t>
            </a:r>
          </a:p>
        </p:txBody>
      </p:sp>
      <p:sp>
        <p:nvSpPr>
          <p:cNvPr id="3" name="İçerik Yer Tutucusu 2">
            <a:extLst>
              <a:ext uri="{FF2B5EF4-FFF2-40B4-BE49-F238E27FC236}">
                <a16:creationId xmlns:a16="http://schemas.microsoft.com/office/drawing/2014/main" id="{1F3F4B41-D591-5FBD-7FA1-480581B53D3A}"/>
              </a:ext>
            </a:extLst>
          </p:cNvPr>
          <p:cNvSpPr>
            <a:spLocks noGrp="1"/>
          </p:cNvSpPr>
          <p:nvPr>
            <p:ph idx="1"/>
          </p:nvPr>
        </p:nvSpPr>
        <p:spPr>
          <a:xfrm>
            <a:off x="417443" y="1292087"/>
            <a:ext cx="11489635" cy="4884876"/>
          </a:xfrm>
        </p:spPr>
        <p:txBody>
          <a:bodyPr>
            <a:normAutofit/>
          </a:bodyPr>
          <a:lstStyle/>
          <a:p>
            <a:pPr algn="just"/>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Meşru müdafaa hakkı kavramını bir devletin kendini meşru müdafaa hakkı ve kişilerin meşru müdafaa hakkı olarak ikiye ayrılır. </a:t>
            </a:r>
          </a:p>
          <a:p>
            <a:pPr algn="just"/>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Devletlerin meşru müdafaası karşılık verip vermeme konusu daha ziyade politik</a:t>
            </a:r>
            <a:r>
              <a:rPr lang="tr-TR" sz="2400" kern="100" dirty="0">
                <a:effectLst/>
                <a:latin typeface="Aptos" panose="020B0004020202020204" pitchFamily="34"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seviyede alınacak karar çerçevesinde kullanılabilecek bir haktır ve politik nedenlerle kullanılmayabilir. (San Remo El Kitabı)</a:t>
            </a:r>
            <a:r>
              <a:rPr lang="tr-TR" sz="2400" kern="100" dirty="0">
                <a:effectLst/>
                <a:latin typeface="Aptos" panose="020B0004020202020204" pitchFamily="34" charset="0"/>
                <a:ea typeface="Aptos" panose="020B0004020202020204" pitchFamily="34" charset="0"/>
                <a:cs typeface="Times New Roman" panose="02020603050405020304" pitchFamily="18" charset="0"/>
              </a:rPr>
              <a:t> </a:t>
            </a:r>
          </a:p>
          <a:p>
            <a:pPr algn="just"/>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Kişilerin meşru müdafaa hakkı her bir devletin iç hukukunda özellikle ceza hukukunda tanımlanan ve çerçevesi belirlenen bir haktır. Doğal olarak ve ülkeden ülkeye farklılık gösterebilir. </a:t>
            </a:r>
          </a:p>
          <a:p>
            <a:pPr algn="just"/>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Kişilerin meşru müdafaası kavramı üç alt başlığa ayrılabilir. Bunlar kişinin kendini meşru müdafaası, birliğin meşru müdafaası ve üçüncü kişilerin meşru müdafaası kavramlarıdır. </a:t>
            </a:r>
          </a:p>
          <a:p>
            <a:pPr algn="just"/>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Üçüncü kişilerin meşru müdafaasına örnek; 1994 Haiti harekâtı sırasında, ABD silahlı kuvvetleri</a:t>
            </a: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6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869902-05BD-85AF-DA44-C4692DD8EBCD}"/>
              </a:ext>
            </a:extLst>
          </p:cNvPr>
          <p:cNvSpPr>
            <a:spLocks noGrp="1"/>
          </p:cNvSpPr>
          <p:nvPr>
            <p:ph type="title"/>
          </p:nvPr>
        </p:nvSpPr>
        <p:spPr>
          <a:xfrm>
            <a:off x="838200" y="0"/>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Takdim Planı</a:t>
            </a:r>
          </a:p>
        </p:txBody>
      </p:sp>
      <p:sp>
        <p:nvSpPr>
          <p:cNvPr id="3" name="İçerik Yer Tutucusu 2">
            <a:extLst>
              <a:ext uri="{FF2B5EF4-FFF2-40B4-BE49-F238E27FC236}">
                <a16:creationId xmlns:a16="http://schemas.microsoft.com/office/drawing/2014/main" id="{AB5339DE-542A-6DD2-9932-3A082E21BC79}"/>
              </a:ext>
            </a:extLst>
          </p:cNvPr>
          <p:cNvSpPr>
            <a:spLocks noGrp="1"/>
          </p:cNvSpPr>
          <p:nvPr>
            <p:ph idx="1"/>
          </p:nvPr>
        </p:nvSpPr>
        <p:spPr/>
        <p:txBody>
          <a:bodyPr>
            <a:normAutofit fontScale="85000" lnSpcReduction="20000"/>
          </a:bodyPr>
          <a:lstStyle/>
          <a:p>
            <a:r>
              <a:rPr lang="tr-TR" dirty="0">
                <a:latin typeface="Times New Roman" panose="02020603050405020304" pitchFamily="18" charset="0"/>
                <a:cs typeface="Times New Roman" panose="02020603050405020304" pitchFamily="18" charset="0"/>
              </a:rPr>
              <a:t>Kelimenin Kökeni</a:t>
            </a:r>
          </a:p>
          <a:p>
            <a:r>
              <a:rPr lang="tr-TR" dirty="0">
                <a:latin typeface="Times New Roman" panose="02020603050405020304" pitchFamily="18" charset="0"/>
                <a:cs typeface="Times New Roman" panose="02020603050405020304" pitchFamily="18" charset="0"/>
              </a:rPr>
              <a:t>Tarihçesi</a:t>
            </a:r>
          </a:p>
          <a:p>
            <a:r>
              <a:rPr lang="tr-TR" dirty="0" err="1">
                <a:latin typeface="Times New Roman" panose="02020603050405020304" pitchFamily="18" charset="0"/>
                <a:cs typeface="Times New Roman" panose="02020603050405020304" pitchFamily="18" charset="0"/>
              </a:rPr>
              <a:t>Sanremo</a:t>
            </a:r>
            <a:r>
              <a:rPr lang="tr-TR" dirty="0">
                <a:latin typeface="Times New Roman" panose="02020603050405020304" pitchFamily="18" charset="0"/>
                <a:cs typeface="Times New Roman" panose="02020603050405020304" pitchFamily="18" charset="0"/>
              </a:rPr>
              <a:t> El Kitabı</a:t>
            </a:r>
          </a:p>
          <a:p>
            <a:r>
              <a:rPr lang="tr-TR" dirty="0">
                <a:latin typeface="Times New Roman" panose="02020603050405020304" pitchFamily="18" charset="0"/>
                <a:cs typeface="Times New Roman" panose="02020603050405020304" pitchFamily="18" charset="0"/>
              </a:rPr>
              <a:t>Uluslararası Hukukta Angajman Kuralları</a:t>
            </a:r>
          </a:p>
          <a:p>
            <a:r>
              <a:rPr lang="tr-TR" dirty="0">
                <a:latin typeface="Times New Roman" panose="02020603050405020304" pitchFamily="18" charset="0"/>
                <a:cs typeface="Times New Roman" panose="02020603050405020304" pitchFamily="18" charset="0"/>
              </a:rPr>
              <a:t>Angajman Kuralı ile İlgili Diğer Kavramlar</a:t>
            </a:r>
          </a:p>
          <a:p>
            <a:pPr lvl="1"/>
            <a:r>
              <a:rPr lang="tr-TR" dirty="0">
                <a:latin typeface="Times New Roman" panose="02020603050405020304" pitchFamily="18" charset="0"/>
                <a:cs typeface="Times New Roman" panose="02020603050405020304" pitchFamily="18" charset="0"/>
              </a:rPr>
              <a:t>Kuvvet kullanma</a:t>
            </a:r>
          </a:p>
          <a:p>
            <a:pPr lvl="1"/>
            <a:r>
              <a:rPr lang="tr-TR" dirty="0">
                <a:latin typeface="Times New Roman" panose="02020603050405020304" pitchFamily="18" charset="0"/>
                <a:cs typeface="Times New Roman" panose="02020603050405020304" pitchFamily="18" charset="0"/>
              </a:rPr>
              <a:t>Meşru Müdafaa </a:t>
            </a:r>
          </a:p>
          <a:p>
            <a:pPr lvl="1"/>
            <a:r>
              <a:rPr lang="tr-TR" dirty="0">
                <a:latin typeface="Times New Roman" panose="02020603050405020304" pitchFamily="18" charset="0"/>
                <a:cs typeface="Times New Roman" panose="02020603050405020304" pitchFamily="18" charset="0"/>
              </a:rPr>
              <a:t>Düşmanca hareket, Düşmanca Niyet</a:t>
            </a:r>
          </a:p>
          <a:p>
            <a:pPr lvl="1"/>
            <a:r>
              <a:rPr lang="tr-TR" dirty="0">
                <a:latin typeface="Times New Roman" panose="02020603050405020304" pitchFamily="18" charset="0"/>
                <a:cs typeface="Times New Roman" panose="02020603050405020304" pitchFamily="18" charset="0"/>
              </a:rPr>
              <a:t>Gereklilik Prensibi, Orantılılık Prensibi</a:t>
            </a:r>
          </a:p>
          <a:p>
            <a:r>
              <a:rPr lang="tr-TR" dirty="0">
                <a:latin typeface="Times New Roman" panose="02020603050405020304" pitchFamily="18" charset="0"/>
                <a:cs typeface="Times New Roman" panose="02020603050405020304" pitchFamily="18" charset="0"/>
              </a:rPr>
              <a:t>Angajman Kurallarını Etkileyen Faktörler</a:t>
            </a:r>
          </a:p>
          <a:p>
            <a:r>
              <a:rPr lang="tr-TR" dirty="0">
                <a:latin typeface="Times New Roman" panose="02020603050405020304" pitchFamily="18" charset="0"/>
                <a:cs typeface="Times New Roman" panose="02020603050405020304" pitchFamily="18" charset="0"/>
              </a:rPr>
              <a:t>Milli Angajman Kuralları</a:t>
            </a:r>
          </a:p>
          <a:p>
            <a:r>
              <a:rPr lang="tr-TR" dirty="0">
                <a:latin typeface="Times New Roman" panose="02020603050405020304" pitchFamily="18" charset="0"/>
                <a:cs typeface="Times New Roman" panose="02020603050405020304" pitchFamily="18" charset="0"/>
              </a:rPr>
              <a:t>Sonuç</a:t>
            </a:r>
          </a:p>
          <a:p>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pPr lvl="1"/>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452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BDC95-AF32-DD5F-ECB2-DB5ED435E22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6A62512-E331-5222-5A4F-FC7D511BE771}"/>
              </a:ext>
            </a:extLst>
          </p:cNvPr>
          <p:cNvSpPr>
            <a:spLocks noGrp="1"/>
          </p:cNvSpPr>
          <p:nvPr>
            <p:ph type="title"/>
          </p:nvPr>
        </p:nvSpPr>
        <p:spPr>
          <a:xfrm>
            <a:off x="90446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Meşru Müdafaada Yanlış Algılamalar</a:t>
            </a:r>
          </a:p>
        </p:txBody>
      </p:sp>
      <p:sp>
        <p:nvSpPr>
          <p:cNvPr id="3" name="İçerik Yer Tutucusu 2">
            <a:extLst>
              <a:ext uri="{FF2B5EF4-FFF2-40B4-BE49-F238E27FC236}">
                <a16:creationId xmlns:a16="http://schemas.microsoft.com/office/drawing/2014/main" id="{66B6804E-5BC9-3FB5-25A9-B27703628A62}"/>
              </a:ext>
            </a:extLst>
          </p:cNvPr>
          <p:cNvSpPr>
            <a:spLocks noGrp="1"/>
          </p:cNvSpPr>
          <p:nvPr>
            <p:ph idx="1"/>
          </p:nvPr>
        </p:nvSpPr>
        <p:spPr>
          <a:xfrm>
            <a:off x="417443" y="1292087"/>
            <a:ext cx="11489635" cy="4884876"/>
          </a:xfrm>
        </p:spPr>
        <p:txBody>
          <a:bodyPr>
            <a:normAutofit lnSpcReduction="10000"/>
          </a:bodyPr>
          <a:lstStyle/>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Özellikle angajman kuralları ile meşru müdafaaya ilişkin düzenlemelerin bir arada düzenlenmesi durumunda personel, gerçekte öyle olmamasına rağmen meşru müdafaa hakkının angajman kurallarının bir alt düzenlemesi, bir parçası gibi algılamakta ve meşru müdafaa hakkı kapsamında kuvvet kullanmada veya kullanılması gereken kuvvetin derecesine ilişkin tereddüt yaşayabilmektedir.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ABD’deki bazı yazarlar personelin meşru müdafaada kendini kısıtlamaması için bu gibi hakların Angajman Kuralı kitabında olmaması gerektiğini savunur.</a:t>
            </a:r>
            <a:endParaRPr lang="tr-TR" sz="3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tr-TR"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73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D6C0F-B0CB-DBB0-8742-19645F8E592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3516849-75B2-B09C-A753-3A09C646664C}"/>
              </a:ext>
            </a:extLst>
          </p:cNvPr>
          <p:cNvSpPr>
            <a:spLocks noGrp="1"/>
          </p:cNvSpPr>
          <p:nvPr>
            <p:ph type="title"/>
          </p:nvPr>
        </p:nvSpPr>
        <p:spPr>
          <a:xfrm>
            <a:off x="904460" y="18255"/>
            <a:ext cx="10515600" cy="1325563"/>
          </a:xfrm>
        </p:spPr>
        <p:txBody>
          <a:bodyPr>
            <a:normAutofit/>
          </a:bodyPr>
          <a:lstStyle/>
          <a:p>
            <a:pPr algn="ctr">
              <a:lnSpc>
                <a:spcPct val="115000"/>
              </a:lnSpc>
              <a:spcAft>
                <a:spcPts val="800"/>
              </a:spcAft>
            </a:pPr>
            <a: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Meşru Müdafaa Hakkının Doğması Anı </a:t>
            </a:r>
            <a:b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Düşmanca Hareket</a:t>
            </a:r>
            <a:endParaRPr lang="tr-TR" sz="3600"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EFD5EC4D-D7AF-9555-93CB-85A58C2C28EF}"/>
              </a:ext>
            </a:extLst>
          </p:cNvPr>
          <p:cNvSpPr>
            <a:spLocks noGrp="1"/>
          </p:cNvSpPr>
          <p:nvPr>
            <p:ph idx="1"/>
          </p:nvPr>
        </p:nvSpPr>
        <p:spPr>
          <a:xfrm>
            <a:off x="417442" y="1614210"/>
            <a:ext cx="11489635" cy="1814790"/>
          </a:xfrm>
        </p:spPr>
        <p:txBody>
          <a:bodyPr>
            <a:normAutofit fontScale="92500" lnSpcReduction="10000"/>
          </a:bodyPr>
          <a:lstStyle/>
          <a:p>
            <a:pPr algn="just">
              <a:lnSpc>
                <a:spcPct val="115000"/>
              </a:lnSpc>
              <a:spcAft>
                <a:spcPts val="800"/>
              </a:spcAft>
            </a:pPr>
            <a:r>
              <a:rPr lang="tr-TR" sz="2400"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Düşmanca Hareket: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Bir devlete, bir askeri birliğe veya diğer belirli kişilere veya mallara karşı </a:t>
            </a:r>
            <a:r>
              <a:rPr lang="tr-TR" sz="2400" b="1"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saldırıda bulunulması veya başka</a:t>
            </a:r>
            <a:r>
              <a:rPr lang="tr-TR" sz="2400"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 </a:t>
            </a:r>
            <a:r>
              <a:rPr lang="tr-TR" sz="2400" b="1"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surette kuvvet kullanılmasıdır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Bazı ülkeler saldırının veya kullanılan</a:t>
            </a:r>
            <a:r>
              <a:rPr lang="tr-TR" sz="24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kuvvetin ölüme veya ciddi bir yaralanmaya neden olabilecek yoğunlukta</a:t>
            </a:r>
            <a:r>
              <a:rPr lang="tr-TR" sz="2400" u="sng"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olmasını aramaktadır.</a:t>
            </a:r>
          </a:p>
        </p:txBody>
      </p:sp>
      <p:pic>
        <p:nvPicPr>
          <p:cNvPr id="5124" name="Picture 4" descr="Deniz mayını nedir, Türkiye'ye ulaşan mayınlarla ilgili neler biliniyor? -  BBC News Türkçe">
            <a:extLst>
              <a:ext uri="{FF2B5EF4-FFF2-40B4-BE49-F238E27FC236}">
                <a16:creationId xmlns:a16="http://schemas.microsoft.com/office/drawing/2014/main" id="{D16EC6C3-A739-E86F-0CE8-AACF08F11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152" y="3653322"/>
            <a:ext cx="38100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MSB'nin 'Hava Savunma Harbi Eğitimleri' nefes kesti - Siren Haber -  Türkiye'nin Sesi">
            <a:extLst>
              <a:ext uri="{FF2B5EF4-FFF2-40B4-BE49-F238E27FC236}">
                <a16:creationId xmlns:a16="http://schemas.microsoft.com/office/drawing/2014/main" id="{974A2767-D326-A12E-7A5B-9D04E241A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0120" y="3653322"/>
            <a:ext cx="36068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863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7C601-C285-5447-1643-EBC9F4C5A48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22FE98F-6BDB-8D0E-047D-AD4FE75E3712}"/>
              </a:ext>
            </a:extLst>
          </p:cNvPr>
          <p:cNvSpPr>
            <a:spLocks noGrp="1"/>
          </p:cNvSpPr>
          <p:nvPr>
            <p:ph type="title"/>
          </p:nvPr>
        </p:nvSpPr>
        <p:spPr>
          <a:xfrm>
            <a:off x="904460" y="18255"/>
            <a:ext cx="10515600" cy="1325563"/>
          </a:xfrm>
        </p:spPr>
        <p:txBody>
          <a:bodyPr>
            <a:normAutofit/>
          </a:bodyPr>
          <a:lstStyle/>
          <a:p>
            <a:pPr algn="ctr">
              <a:lnSpc>
                <a:spcPct val="115000"/>
              </a:lnSpc>
              <a:spcAft>
                <a:spcPts val="800"/>
              </a:spcAft>
            </a:pPr>
            <a: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Meşru Müdafaa Hakkının Doğması Anı </a:t>
            </a:r>
            <a:b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Düşmanca Niyet</a:t>
            </a:r>
            <a:endParaRPr lang="tr-TR" sz="3600"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E2B05375-4228-395C-49D7-52E95E208AC3}"/>
              </a:ext>
            </a:extLst>
          </p:cNvPr>
          <p:cNvSpPr>
            <a:spLocks noGrp="1"/>
          </p:cNvSpPr>
          <p:nvPr>
            <p:ph idx="1"/>
          </p:nvPr>
        </p:nvSpPr>
        <p:spPr>
          <a:xfrm>
            <a:off x="351182" y="1691290"/>
            <a:ext cx="11489635" cy="4627564"/>
          </a:xfrm>
        </p:spPr>
        <p:txBody>
          <a:bodyPr>
            <a:normAutofit lnSpcReduction="10000"/>
          </a:bodyPr>
          <a:lstStyle/>
          <a:p>
            <a:pPr algn="just">
              <a:lnSpc>
                <a:spcPct val="115000"/>
              </a:lnSpc>
              <a:spcAft>
                <a:spcPts val="800"/>
              </a:spcAft>
            </a:pPr>
            <a:r>
              <a:rPr lang="tr-TR" sz="2400" kern="100" dirty="0">
                <a:latin typeface="Times New Roman" panose="02020603050405020304" pitchFamily="18" charset="0"/>
                <a:ea typeface="Aptos" panose="020B0004020202020204" pitchFamily="34" charset="0"/>
                <a:cs typeface="Times New Roman" panose="02020603050405020304" pitchFamily="18" charset="0"/>
              </a:rPr>
              <a:t>Ü</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lkeler arasında farklılıklar bulunmaktadır.</a:t>
            </a:r>
          </a:p>
          <a:p>
            <a:pPr algn="just">
              <a:lnSpc>
                <a:spcPct val="115000"/>
              </a:lnSpc>
              <a:spcAft>
                <a:spcPts val="800"/>
              </a:spcAft>
            </a:pPr>
            <a:endParaRPr lang="tr-TR" sz="2400"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endParaRPr lang="tr-TR" sz="2400"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endParaRPr lang="tr-TR"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NATO doktrininde düşmanca niyet “muhtemel ve saptanabilir tehdit” olarak tanımlanmaktadır. </a:t>
            </a:r>
          </a:p>
          <a:p>
            <a:pPr algn="just">
              <a:lnSpc>
                <a:spcPct val="115000"/>
              </a:lnSpc>
              <a:spcAft>
                <a:spcPts val="800"/>
              </a:spcAft>
            </a:pP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El Kitabı: düşmanca niyeti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gerçekleşmesi yakın (ve fakat muhakkak) düşmanca hareket tehdidi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şeklinde tanımlanmak mümkündür.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endParaRPr lang="tr-TR" sz="7200" dirty="0">
              <a:latin typeface="Times New Roman" panose="02020603050405020304" pitchFamily="18" charset="0"/>
              <a:cs typeface="Times New Roman" panose="02020603050405020304" pitchFamily="18" charset="0"/>
            </a:endParaRPr>
          </a:p>
        </p:txBody>
      </p:sp>
      <p:pic>
        <p:nvPicPr>
          <p:cNvPr id="6146" name="Picture 2" descr="Imminent Attack | seedosip | Flickr">
            <a:extLst>
              <a:ext uri="{FF2B5EF4-FFF2-40B4-BE49-F238E27FC236}">
                <a16:creationId xmlns:a16="http://schemas.microsoft.com/office/drawing/2014/main" id="{8836AD41-63B9-9E2B-33DB-DC6BFED0A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7388" y="1691290"/>
            <a:ext cx="4104200" cy="240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081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1B8C8-76F1-4B60-A3B8-05FA90B1E6A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53EE790-A213-EEA3-B5A1-61A2AB92645A}"/>
              </a:ext>
            </a:extLst>
          </p:cNvPr>
          <p:cNvSpPr>
            <a:spLocks noGrp="1"/>
          </p:cNvSpPr>
          <p:nvPr>
            <p:ph type="title"/>
          </p:nvPr>
        </p:nvSpPr>
        <p:spPr>
          <a:xfrm>
            <a:off x="904460" y="18255"/>
            <a:ext cx="10515600" cy="1325563"/>
          </a:xfrm>
        </p:spPr>
        <p:txBody>
          <a:bodyPr>
            <a:normAutofit/>
          </a:bodyPr>
          <a:lstStyle/>
          <a:p>
            <a:pPr algn="ctr">
              <a:lnSpc>
                <a:spcPct val="115000"/>
              </a:lnSpc>
              <a:spcAft>
                <a:spcPts val="800"/>
              </a:spcAft>
            </a:pPr>
            <a: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Meşru Müdafaa Hakkının Doğması Anı</a:t>
            </a:r>
            <a:b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Düşmanca Niyet </a:t>
            </a:r>
            <a:endParaRPr lang="tr-TR" sz="3600"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75CAFF07-8EF8-C03D-C173-8041DF3407EB}"/>
              </a:ext>
            </a:extLst>
          </p:cNvPr>
          <p:cNvSpPr>
            <a:spLocks noGrp="1"/>
          </p:cNvSpPr>
          <p:nvPr>
            <p:ph idx="1"/>
          </p:nvPr>
        </p:nvSpPr>
        <p:spPr>
          <a:xfrm>
            <a:off x="417442" y="1632053"/>
            <a:ext cx="11489635" cy="4627564"/>
          </a:xfrm>
        </p:spPr>
        <p:txBody>
          <a:bodyPr>
            <a:normAutofit fontScale="92500" lnSpcReduction="10000"/>
          </a:bodyPr>
          <a:lstStyle/>
          <a:p>
            <a:pPr algn="just">
              <a:lnSpc>
                <a:spcPct val="115000"/>
              </a:lnSpc>
              <a:spcAft>
                <a:spcPts val="800"/>
              </a:spcAft>
            </a:pPr>
            <a:r>
              <a:rPr lang="tr-TR" sz="2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Meşru müdafaa hakkını tetikleyebilmesi için düşmanca niyetin sergileniyor/gösteriliyor olması gerekir.</a:t>
            </a:r>
            <a:endParaRPr lang="tr-TR" sz="2400"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Düşmanca niyet sergilenip sergilenmediğinin</a:t>
            </a:r>
            <a:r>
              <a:rPr lang="tr-TR" sz="2400" kern="100" dirty="0">
                <a:effectLst/>
                <a:latin typeface="Aptos" panose="020B0004020202020204" pitchFamily="34"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tespiti için değerlendirme yapıldığı anda değerlendirmeyi yapacak kişilerin elinin altındaki </a:t>
            </a:r>
            <a:r>
              <a:rPr lang="tr-TR" sz="2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tüm bilgi ve şartların değerlendirilmesi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gerekir.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Bu değerlendirme yapılırken birlikler harekât alanındaki muhtemel tehdit derecesine ilişkin ellerindeki istihbarat, politik ve askeri faktörler, belirti ve uyarılar ve diğer her türlü bilgiyi dikkate almalı ve en iyi muhakeme yeteneklerini kullanmalıdırlar. </a:t>
            </a:r>
            <a:r>
              <a:rPr lang="tr-TR" sz="2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Silahların doğrultulması veya nişan alınması, saldırı düzeni alınması, ateş serbest menziline girme, radar veya </a:t>
            </a:r>
            <a:r>
              <a:rPr lang="tr-TR" sz="2400" kern="100" dirty="0" err="1">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laser</a:t>
            </a:r>
            <a:r>
              <a:rPr lang="tr-TR" sz="2400"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 noktalayıcı ile aydınlatma, hedef bilgilerinin aktarılması/gönderilmesi, deniz mayınlarının döşenmesi veya döşeme hazırlıklarının yapılması düşmanca niyet belirtilerine örnek olarak verilebilir</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Handbook</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on Rules of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s. 22-23.)</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219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BBC06-0DA3-A951-CE1A-CFC31025E24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3AEA726-3DFB-280F-BB59-CBDE7D34CA28}"/>
              </a:ext>
            </a:extLst>
          </p:cNvPr>
          <p:cNvSpPr>
            <a:spLocks noGrp="1"/>
          </p:cNvSpPr>
          <p:nvPr>
            <p:ph type="title"/>
          </p:nvPr>
        </p:nvSpPr>
        <p:spPr>
          <a:xfrm>
            <a:off x="904460" y="18255"/>
            <a:ext cx="10515600" cy="1325563"/>
          </a:xfrm>
        </p:spPr>
        <p:txBody>
          <a:bodyPr>
            <a:normAutofit/>
          </a:bodyPr>
          <a:lstStyle/>
          <a:p>
            <a:pPr algn="ctr">
              <a:lnSpc>
                <a:spcPct val="115000"/>
              </a:lnSpc>
              <a:spcAft>
                <a:spcPts val="800"/>
              </a:spcAft>
            </a:pPr>
            <a: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Meşru Müdafaa</a:t>
            </a:r>
            <a:br>
              <a:rPr lang="tr-TR" sz="36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3600" kern="100" dirty="0">
                <a:solidFill>
                  <a:srgbClr val="0432FF"/>
                </a:solidFill>
                <a:latin typeface="Times New Roman" panose="02020603050405020304" pitchFamily="18" charset="0"/>
                <a:ea typeface="Aptos" panose="020B0004020202020204" pitchFamily="34" charset="0"/>
                <a:cs typeface="Times New Roman" panose="02020603050405020304" pitchFamily="18" charset="0"/>
              </a:rPr>
              <a:t>Gereklilik ve Orantılılık Prensipleri</a:t>
            </a:r>
            <a:endParaRPr lang="tr-TR" sz="3600"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245B7BFF-62E1-0114-44F5-8582A68F4C24}"/>
              </a:ext>
            </a:extLst>
          </p:cNvPr>
          <p:cNvSpPr>
            <a:spLocks noGrp="1"/>
          </p:cNvSpPr>
          <p:nvPr>
            <p:ph idx="1"/>
          </p:nvPr>
        </p:nvSpPr>
        <p:spPr>
          <a:xfrm>
            <a:off x="417442" y="1632053"/>
            <a:ext cx="11489635" cy="4627564"/>
          </a:xfrm>
        </p:spPr>
        <p:txBody>
          <a:bodyPr>
            <a:normAutofit fontScale="92500" lnSpcReduction="10000"/>
          </a:bodyPr>
          <a:lstStyle/>
          <a:p>
            <a:pPr algn="just">
              <a:lnSpc>
                <a:spcPct val="115000"/>
              </a:lnSpc>
              <a:spcAft>
                <a:spcPts val="800"/>
              </a:spcAft>
            </a:pPr>
            <a:r>
              <a:rPr lang="tr-TR"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Gereklilik prensibi: </a:t>
            </a:r>
            <a:endParaRPr lang="tr-TR" b="1"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tr-TR" u="sng" kern="100" dirty="0">
                <a:effectLst/>
                <a:latin typeface="Times New Roman" panose="02020603050405020304" pitchFamily="18" charset="0"/>
                <a:ea typeface="Aptos" panose="020B0004020202020204" pitchFamily="34" charset="0"/>
                <a:cs typeface="Times New Roman" panose="02020603050405020304" pitchFamily="18" charset="0"/>
              </a:rPr>
              <a:t>Kuvvet kullanmanın son seçenek olması anlaşılmalıdır. </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Bu aşamaya geçebilmek için ya uyarı gibi elde mevcut diğer seçenekler tüketilmeli ya da bu seçenekler mevcut olmamalı veya bu seçeneklere başvurmanın baştan etkili olmayacağı kanaatine ulaşılmalıdır.</a:t>
            </a:r>
            <a:endParaRPr lang="tr-TR"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b="1" u="sng" kern="100" dirty="0">
                <a:solidFill>
                  <a:srgbClr val="0432FF"/>
                </a:solidFill>
                <a:effectLst/>
                <a:latin typeface="Times New Roman" panose="02020603050405020304" pitchFamily="18" charset="0"/>
                <a:ea typeface="Aptos" panose="020B0004020202020204" pitchFamily="34" charset="0"/>
                <a:cs typeface="Times New Roman" panose="02020603050405020304" pitchFamily="18" charset="0"/>
              </a:rPr>
              <a:t>Orantılılık prensibi:</a:t>
            </a:r>
            <a:endParaRPr lang="tr-TR" b="1" kern="100" dirty="0">
              <a:solidFill>
                <a:srgbClr val="0432FF"/>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15000"/>
              </a:lnSpc>
              <a:spcAft>
                <a:spcPts val="800"/>
              </a:spcAft>
              <a:buNone/>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Kullanılacak kuvvetin algılanan tehdit ile orantılı olmasının temini için </a:t>
            </a:r>
            <a:r>
              <a:rPr lang="tr-TR" u="sng" kern="100" dirty="0">
                <a:effectLst/>
                <a:latin typeface="Times New Roman" panose="02020603050405020304" pitchFamily="18" charset="0"/>
                <a:ea typeface="Aptos" panose="020B0004020202020204" pitchFamily="34" charset="0"/>
                <a:cs typeface="Times New Roman" panose="02020603050405020304" pitchFamily="18" charset="0"/>
              </a:rPr>
              <a:t>yoğunluk ve süre olarak sınırlı olacak şekilde, yani durumun gerektirdiği en az kuvvetin kullanılması</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anlaşılmalıdır. </a:t>
            </a:r>
            <a:endParaRPr lang="tr-TR"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endParaRPr lang="tr-TR"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58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82045-8A49-3B2F-DE02-23D27CC2E28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A631C6D-7EB7-3562-6ABF-66775263B66E}"/>
              </a:ext>
            </a:extLst>
          </p:cNvPr>
          <p:cNvSpPr>
            <a:spLocks noGrp="1"/>
          </p:cNvSpPr>
          <p:nvPr>
            <p:ph type="title"/>
          </p:nvPr>
        </p:nvSpPr>
        <p:spPr>
          <a:xfrm>
            <a:off x="838200" y="38326"/>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a:t>
            </a:r>
          </a:p>
        </p:txBody>
      </p:sp>
      <p:sp>
        <p:nvSpPr>
          <p:cNvPr id="3" name="İçerik Yer Tutucusu 2">
            <a:extLst>
              <a:ext uri="{FF2B5EF4-FFF2-40B4-BE49-F238E27FC236}">
                <a16:creationId xmlns:a16="http://schemas.microsoft.com/office/drawing/2014/main" id="{D1F76278-5553-E25F-799F-1E5977DDDB17}"/>
              </a:ext>
            </a:extLst>
          </p:cNvPr>
          <p:cNvSpPr>
            <a:spLocks noGrp="1"/>
          </p:cNvSpPr>
          <p:nvPr>
            <p:ph idx="1"/>
          </p:nvPr>
        </p:nvSpPr>
        <p:spPr>
          <a:xfrm>
            <a:off x="470717" y="2093979"/>
            <a:ext cx="11509513" cy="3621018"/>
          </a:xfrm>
        </p:spPr>
        <p:txBody>
          <a:bodyPr>
            <a:normAutofit/>
          </a:bodyPr>
          <a:lstStyle/>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Politik Mercilerin Silahlı Güçlerine Yönelik Kurallarıdır.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Bir ülkenin milli politikası ve gücünün bir unsuru ve uygulama aracı o ülkenin silahlı kuvvetleridir. </a:t>
            </a: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Bu kontrol kuvvet kullanımı da dahil olmak üzere silahlı gücün kullanımının kontrol altına alınmasını sağlayan angajman kuralları mekanizması ile sağlanır.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3600" dirty="0"/>
          </a:p>
        </p:txBody>
      </p:sp>
    </p:spTree>
    <p:extLst>
      <p:ext uri="{BB962C8B-B14F-4D97-AF65-F5344CB8AC3E}">
        <p14:creationId xmlns:p14="http://schemas.microsoft.com/office/powerpoint/2010/main" val="2127485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0921C-D981-464C-E015-FFE34C2A285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2226A12-6204-540E-2BF9-7BC599AEBAAA}"/>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a:t>
            </a:r>
          </a:p>
        </p:txBody>
      </p:sp>
      <p:sp>
        <p:nvSpPr>
          <p:cNvPr id="3" name="İçerik Yer Tutucusu 2">
            <a:extLst>
              <a:ext uri="{FF2B5EF4-FFF2-40B4-BE49-F238E27FC236}">
                <a16:creationId xmlns:a16="http://schemas.microsoft.com/office/drawing/2014/main" id="{180204BF-7550-55FD-2182-3FD07951984B}"/>
              </a:ext>
            </a:extLst>
          </p:cNvPr>
          <p:cNvSpPr>
            <a:spLocks noGrp="1"/>
          </p:cNvSpPr>
          <p:nvPr>
            <p:ph idx="1"/>
          </p:nvPr>
        </p:nvSpPr>
        <p:spPr>
          <a:xfrm>
            <a:off x="838200" y="1343818"/>
            <a:ext cx="10515600" cy="5043107"/>
          </a:xfrm>
        </p:spPr>
        <p:txBody>
          <a:bodyPr>
            <a:normAutofit fontScale="92500" lnSpcReduction="20000"/>
          </a:bodyPr>
          <a:lstStyle/>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Silahlı güç üzerindeki kontrolü sağlayacak olan, silahlı kuvvetlere direktif verme yetkisine sahip olan politik merciilerdir.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Merciinin kim olduğu ilgili ülkenin kanunları veya organizasyonun kurucu anlaşmaları ile belirlenmektedir.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Bu yetkiler çoğunlukla ülkelerin savunma bakanlıkları kanalıyla, silahlı kuvvetlerin başkomutanlık makamını temsil eden makam veya onun yetkilendirdiği kişiler tarafından kullanılmaktadır.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Bu ABD için Başkan ve Savunma Bakanı iken Kanada için Kanada Hükümetidir.</a:t>
            </a:r>
          </a:p>
          <a:p>
            <a:pPr algn="just"/>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81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28B2F8-3978-0EDA-8AA1-DE3D9E2BE244}"/>
              </a:ext>
            </a:extLst>
          </p:cNvPr>
          <p:cNvSpPr>
            <a:spLocks noGrp="1"/>
          </p:cNvSpPr>
          <p:nvPr>
            <p:ph type="title"/>
          </p:nvPr>
        </p:nvSpPr>
        <p:spPr>
          <a:xfrm>
            <a:off x="838200" y="54229"/>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a:t>
            </a:r>
            <a:br>
              <a:rPr lang="tr-TR" dirty="0">
                <a:latin typeface="Times New Roman" panose="02020603050405020304" pitchFamily="18" charset="0"/>
                <a:cs typeface="Times New Roman" panose="02020603050405020304" pitchFamily="18" charset="0"/>
              </a:rPr>
            </a:br>
            <a:r>
              <a:rPr lang="tr-TR" dirty="0">
                <a:solidFill>
                  <a:srgbClr val="0432FF"/>
                </a:solidFill>
                <a:latin typeface="Times New Roman" panose="02020603050405020304" pitchFamily="18" charset="0"/>
                <a:cs typeface="Times New Roman" panose="02020603050405020304" pitchFamily="18" charset="0"/>
              </a:rPr>
              <a:t>(NATO)</a:t>
            </a:r>
          </a:p>
        </p:txBody>
      </p:sp>
      <p:sp>
        <p:nvSpPr>
          <p:cNvPr id="3" name="İçerik Yer Tutucusu 2">
            <a:extLst>
              <a:ext uri="{FF2B5EF4-FFF2-40B4-BE49-F238E27FC236}">
                <a16:creationId xmlns:a16="http://schemas.microsoft.com/office/drawing/2014/main" id="{042B303D-5165-E70A-1457-A59705F38172}"/>
              </a:ext>
            </a:extLst>
          </p:cNvPr>
          <p:cNvSpPr>
            <a:spLocks noGrp="1"/>
          </p:cNvSpPr>
          <p:nvPr>
            <p:ph idx="1"/>
          </p:nvPr>
        </p:nvSpPr>
        <p:spPr>
          <a:xfrm>
            <a:off x="326136" y="1734185"/>
            <a:ext cx="8086344" cy="4351338"/>
          </a:xfrm>
        </p:spPr>
        <p:txBody>
          <a:bodyPr>
            <a:normAutofit lnSpcReduction="10000"/>
          </a:bodyPr>
          <a:lstStyle/>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NATO için en üst politik organ üye ülkelerin birer temsilci ile temsil edildiği ve üyelerin eşit oy hakkına sahip olduğu Kuzey Atlantik Konseyidir.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Kuzey Atlantik Konseyi askeri karargahlar tarafından hazırlanıp onay için kendisine gönderilen angajman kurallarına son halini vererek harekât planı ile onaylar ve yetkilendirme mesajı ile yayımlar.</a:t>
            </a:r>
            <a:endParaRPr lang="tr-TR" sz="3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tr-TR" dirty="0"/>
          </a:p>
        </p:txBody>
      </p:sp>
      <p:pic>
        <p:nvPicPr>
          <p:cNvPr id="7170" name="Picture 2" descr="NATO - News: North Atlantic Council statement on the situation in Ukraine,  02-Mar.-2014">
            <a:extLst>
              <a:ext uri="{FF2B5EF4-FFF2-40B4-BE49-F238E27FC236}">
                <a16:creationId xmlns:a16="http://schemas.microsoft.com/office/drawing/2014/main" id="{0D1DDA00-5D37-E1D5-A8AF-4FB657FE0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009" y="2359025"/>
            <a:ext cx="3207855" cy="213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87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74764-8A83-B046-F08F-51C412AD4DD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97099C3-8B5F-11EF-F152-A99F02BFD14D}"/>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a:t>
            </a:r>
            <a:br>
              <a:rPr lang="tr-TR" dirty="0">
                <a:solidFill>
                  <a:srgbClr val="FF0000"/>
                </a:solidFill>
                <a:latin typeface="Times New Roman" panose="02020603050405020304" pitchFamily="18" charset="0"/>
                <a:cs typeface="Times New Roman" panose="02020603050405020304" pitchFamily="18" charset="0"/>
              </a:rPr>
            </a:br>
            <a:r>
              <a:rPr lang="tr-TR" dirty="0">
                <a:solidFill>
                  <a:srgbClr val="0432FF"/>
                </a:solidFill>
                <a:latin typeface="Times New Roman" panose="02020603050405020304" pitchFamily="18" charset="0"/>
                <a:cs typeface="Times New Roman" panose="02020603050405020304" pitchFamily="18" charset="0"/>
              </a:rPr>
              <a:t>(BM)</a:t>
            </a:r>
          </a:p>
        </p:txBody>
      </p:sp>
      <p:sp>
        <p:nvSpPr>
          <p:cNvPr id="3" name="İçerik Yer Tutucusu 2">
            <a:extLst>
              <a:ext uri="{FF2B5EF4-FFF2-40B4-BE49-F238E27FC236}">
                <a16:creationId xmlns:a16="http://schemas.microsoft.com/office/drawing/2014/main" id="{B7E7BD0C-F267-7D1A-1EC0-41503D78947B}"/>
              </a:ext>
            </a:extLst>
          </p:cNvPr>
          <p:cNvSpPr>
            <a:spLocks noGrp="1"/>
          </p:cNvSpPr>
          <p:nvPr>
            <p:ph idx="1"/>
          </p:nvPr>
        </p:nvSpPr>
        <p:spPr>
          <a:xfrm>
            <a:off x="838200" y="1825625"/>
            <a:ext cx="7757160" cy="4351338"/>
          </a:xfrm>
        </p:spPr>
        <p:txBody>
          <a:bodyPr>
            <a:normAutofit fontScale="85000" lnSpcReduction="10000"/>
          </a:bodyPr>
          <a:lstStyle/>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BM’de Kuvvet kullanmaya ilişkin yetkilendirmeler BM Güvenlik Konseyinin münhasır yetkisi içindedir.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BM Genel Sekreterinin bir yardımcısı tarafından yönetilen Barışı Koruma Harekatları Dairesi tarafından yürütülmektedir. </a:t>
            </a:r>
          </a:p>
          <a:p>
            <a:pPr algn="just"/>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BM Angajman kuralları belirlendikten sonra BM Barışı Koruma Harekatları Dairesi başındaki Genel Sekreter Yardımcısınca onaylanarak yürürlüğe girer.</a:t>
            </a:r>
          </a:p>
          <a:p>
            <a:pPr algn="just"/>
            <a:endParaRPr lang="tr-TR" dirty="0">
              <a:latin typeface="Times New Roman" panose="02020603050405020304" pitchFamily="18" charset="0"/>
              <a:cs typeface="Times New Roman" panose="02020603050405020304" pitchFamily="18" charset="0"/>
            </a:endParaRPr>
          </a:p>
        </p:txBody>
      </p:sp>
      <p:pic>
        <p:nvPicPr>
          <p:cNvPr id="4" name="Picture 4" descr="Dış İlişkiler ve Avrupa Birliği Genel Müdürlüğü |">
            <a:extLst>
              <a:ext uri="{FF2B5EF4-FFF2-40B4-BE49-F238E27FC236}">
                <a16:creationId xmlns:a16="http://schemas.microsoft.com/office/drawing/2014/main" id="{71E0534B-09F0-B9E5-9F37-ECD52D919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0081" y="2538222"/>
            <a:ext cx="2637826" cy="230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4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A96DB-E586-89BA-541C-0FAE83956E9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6AD766C-A2A1-CC84-2222-E85541CE758A}"/>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a:t>
            </a:r>
            <a:br>
              <a:rPr lang="tr-TR" dirty="0">
                <a:latin typeface="Times New Roman" panose="02020603050405020304" pitchFamily="18" charset="0"/>
                <a:cs typeface="Times New Roman" panose="02020603050405020304" pitchFamily="18" charset="0"/>
              </a:rPr>
            </a:br>
            <a:r>
              <a:rPr lang="tr-TR" dirty="0">
                <a:solidFill>
                  <a:srgbClr val="0432FF"/>
                </a:solidFill>
                <a:latin typeface="Times New Roman" panose="02020603050405020304" pitchFamily="18" charset="0"/>
                <a:cs typeface="Times New Roman" panose="02020603050405020304" pitchFamily="18" charset="0"/>
              </a:rPr>
              <a:t>Yeri ve Etkileyen Faktörler</a:t>
            </a:r>
          </a:p>
        </p:txBody>
      </p:sp>
      <p:graphicFrame>
        <p:nvGraphicFramePr>
          <p:cNvPr id="4" name="İçerik Yer Tutucusu 3">
            <a:extLst>
              <a:ext uri="{FF2B5EF4-FFF2-40B4-BE49-F238E27FC236}">
                <a16:creationId xmlns:a16="http://schemas.microsoft.com/office/drawing/2014/main" id="{C8D03485-BA1F-36BA-9919-D5350B39201C}"/>
              </a:ext>
            </a:extLst>
          </p:cNvPr>
          <p:cNvGraphicFramePr>
            <a:graphicFrameLocks noGrp="1"/>
          </p:cNvGraphicFramePr>
          <p:nvPr>
            <p:ph idx="1"/>
            <p:extLst>
              <p:ext uri="{D42A27DB-BD31-4B8C-83A1-F6EECF244321}">
                <p14:modId xmlns:p14="http://schemas.microsoft.com/office/powerpoint/2010/main" val="302399529"/>
              </p:ext>
            </p:extLst>
          </p:nvPr>
        </p:nvGraphicFramePr>
        <p:xfrm>
          <a:off x="838200" y="1411357"/>
          <a:ext cx="10515600" cy="5302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Düz Ok Bağlayıcısı 5">
            <a:extLst>
              <a:ext uri="{FF2B5EF4-FFF2-40B4-BE49-F238E27FC236}">
                <a16:creationId xmlns:a16="http://schemas.microsoft.com/office/drawing/2014/main" id="{CD167ADF-3800-9ED2-0E90-E1EA157200C0}"/>
              </a:ext>
            </a:extLst>
          </p:cNvPr>
          <p:cNvCxnSpPr>
            <a:cxnSpLocks/>
          </p:cNvCxnSpPr>
          <p:nvPr/>
        </p:nvCxnSpPr>
        <p:spPr>
          <a:xfrm flipV="1">
            <a:off x="6096000" y="2862470"/>
            <a:ext cx="2491409" cy="13119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D5F5CD37-51C2-1683-A055-83BDB0ADDDD2}"/>
              </a:ext>
            </a:extLst>
          </p:cNvPr>
          <p:cNvSpPr/>
          <p:nvPr/>
        </p:nvSpPr>
        <p:spPr>
          <a:xfrm>
            <a:off x="5857460" y="4082749"/>
            <a:ext cx="477079" cy="461665"/>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5681E145-2562-B10C-3379-E2D2F38A5FA2}"/>
              </a:ext>
            </a:extLst>
          </p:cNvPr>
          <p:cNvSpPr txBox="1"/>
          <p:nvPr/>
        </p:nvSpPr>
        <p:spPr>
          <a:xfrm>
            <a:off x="8587412" y="2584178"/>
            <a:ext cx="2829364" cy="461665"/>
          </a:xfrm>
          <a:prstGeom prst="rect">
            <a:avLst/>
          </a:prstGeom>
          <a:noFill/>
        </p:spPr>
        <p:txBody>
          <a:bodyPr wrap="none" rtlCol="0">
            <a:spAutoFit/>
          </a:bodyPr>
          <a:lstStyle/>
          <a:p>
            <a:r>
              <a:rPr lang="tr-TR" sz="2400" b="1" dirty="0">
                <a:solidFill>
                  <a:srgbClr val="FF0000"/>
                </a:solidFill>
              </a:rPr>
              <a:t>Angajman Kuralları</a:t>
            </a:r>
          </a:p>
        </p:txBody>
      </p:sp>
    </p:spTree>
    <p:extLst>
      <p:ext uri="{BB962C8B-B14F-4D97-AF65-F5344CB8AC3E}">
        <p14:creationId xmlns:p14="http://schemas.microsoft.com/office/powerpoint/2010/main" val="26309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DCA842-7123-AED5-3EE0-22ABA1CA17FC}"/>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Kelimenin Kökeni</a:t>
            </a:r>
          </a:p>
        </p:txBody>
      </p:sp>
      <p:sp>
        <p:nvSpPr>
          <p:cNvPr id="3" name="İçerik Yer Tutucusu 2">
            <a:extLst>
              <a:ext uri="{FF2B5EF4-FFF2-40B4-BE49-F238E27FC236}">
                <a16:creationId xmlns:a16="http://schemas.microsoft.com/office/drawing/2014/main" id="{31877719-726C-5EA2-2D93-A86E639D14C2}"/>
              </a:ext>
            </a:extLst>
          </p:cNvPr>
          <p:cNvSpPr>
            <a:spLocks noGrp="1"/>
          </p:cNvSpPr>
          <p:nvPr>
            <p:ph idx="1"/>
          </p:nvPr>
        </p:nvSpPr>
        <p:spPr/>
        <p:txBody>
          <a:bodyPr>
            <a:normAutofit/>
          </a:bodyPr>
          <a:lstStyle/>
          <a:p>
            <a:pPr algn="just">
              <a:lnSpc>
                <a:spcPct val="115000"/>
              </a:lnSpc>
              <a:spcAft>
                <a:spcPts val="800"/>
              </a:spcAft>
            </a:pPr>
            <a:r>
              <a:rPr lang="tr-TR"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Angajman</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kelimesi Fransızca kökenlidir. </a:t>
            </a:r>
          </a:p>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TDK Sözlüğündeki karşılığı </a:t>
            </a:r>
            <a:r>
              <a:rPr lang="tr-TR" kern="100" dirty="0">
                <a:latin typeface="Times New Roman" panose="02020603050405020304" pitchFamily="18" charset="0"/>
                <a:ea typeface="Aptos" panose="020B0004020202020204" pitchFamily="34" charset="0"/>
                <a:cs typeface="Times New Roman" panose="02020603050405020304" pitchFamily="18" charset="0"/>
              </a:rPr>
              <a:t>’</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bağlantı’ </a:t>
            </a:r>
          </a:p>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terimi İngilizce “</a:t>
            </a:r>
            <a:r>
              <a:rPr lang="tr-TR" kern="100" dirty="0" err="1">
                <a:effectLst/>
                <a:latin typeface="Times New Roman" panose="02020603050405020304" pitchFamily="18" charset="0"/>
                <a:ea typeface="Aptos" panose="020B0004020202020204" pitchFamily="34" charset="0"/>
                <a:cs typeface="Times New Roman" panose="02020603050405020304" pitchFamily="18" charset="0"/>
              </a:rPr>
              <a:t>rules</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kern="100" dirty="0" err="1">
                <a:effectLst/>
                <a:latin typeface="Times New Roman" panose="02020603050405020304" pitchFamily="18" charset="0"/>
                <a:ea typeface="Aptos" panose="020B0004020202020204" pitchFamily="34" charset="0"/>
                <a:cs typeface="Times New Roman" panose="02020603050405020304" pitchFamily="18" charset="0"/>
              </a:rPr>
              <a:t>engagement</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teriminin Türkçeye çevrilmiş</a:t>
            </a:r>
          </a:p>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a:t>
            </a:r>
            <a:r>
              <a:rPr lang="tr-TR" kern="100" dirty="0" err="1">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engagement</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 kelimesinin İngilizce karşılığı </a:t>
            </a:r>
            <a:r>
              <a:rPr lang="tr-TR" b="1" u="sng"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ordular arasındaki çatışma</a:t>
            </a:r>
            <a:r>
              <a:rPr lang="tr-TR"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a:t>
            </a:r>
          </a:p>
          <a:p>
            <a:pPr marL="0" indent="0">
              <a:buNone/>
            </a:pPr>
            <a:endParaRPr lang="tr-TR" sz="4000" dirty="0"/>
          </a:p>
        </p:txBody>
      </p:sp>
      <p:pic>
        <p:nvPicPr>
          <p:cNvPr id="4" name="Picture 2" descr="A Lesson on Confidence: Walk Like A Matador - Front Office Sports">
            <a:extLst>
              <a:ext uri="{FF2B5EF4-FFF2-40B4-BE49-F238E27FC236}">
                <a16:creationId xmlns:a16="http://schemas.microsoft.com/office/drawing/2014/main" id="{EAFE5B5C-4B3D-8C2D-7D72-F5FC860030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19" r="17430" b="-1"/>
          <a:stretch/>
        </p:blipFill>
        <p:spPr bwMode="auto">
          <a:xfrm>
            <a:off x="4131927" y="5229132"/>
            <a:ext cx="1256572" cy="1409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Kement png | PNGWing">
            <a:extLst>
              <a:ext uri="{FF2B5EF4-FFF2-40B4-BE49-F238E27FC236}">
                <a16:creationId xmlns:a16="http://schemas.microsoft.com/office/drawing/2014/main" id="{A4A92574-7A4D-C8BE-436F-29F5F4D82C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927"/>
          <a:stretch/>
        </p:blipFill>
        <p:spPr bwMode="auto">
          <a:xfrm>
            <a:off x="7124303" y="5229132"/>
            <a:ext cx="1246846" cy="1409566"/>
          </a:xfrm>
          <a:prstGeom prst="rect">
            <a:avLst/>
          </a:prstGeom>
          <a:noFill/>
          <a:extLst>
            <a:ext uri="{909E8E84-426E-40DD-AFC4-6F175D3DCCD1}">
              <a14:hiddenFill xmlns:a14="http://schemas.microsoft.com/office/drawing/2010/main">
                <a:solidFill>
                  <a:srgbClr val="FFFFFF"/>
                </a:solidFill>
              </a14:hiddenFill>
            </a:ext>
          </a:extLst>
        </p:spPr>
      </p:pic>
      <p:sp>
        <p:nvSpPr>
          <p:cNvPr id="6" name="Patlama 1 5">
            <a:extLst>
              <a:ext uri="{FF2B5EF4-FFF2-40B4-BE49-F238E27FC236}">
                <a16:creationId xmlns:a16="http://schemas.microsoft.com/office/drawing/2014/main" id="{6B55A99B-3463-C69E-5C1A-C9504E6D6F19}"/>
              </a:ext>
            </a:extLst>
          </p:cNvPr>
          <p:cNvSpPr/>
          <p:nvPr/>
        </p:nvSpPr>
        <p:spPr>
          <a:xfrm>
            <a:off x="5870448" y="5486400"/>
            <a:ext cx="1115568" cy="841248"/>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25342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F2E2-7201-A818-DF34-77EBDCC965A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27EE4C4-E5FD-E0E2-241B-5A7809D3E436}"/>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 Prensipleri</a:t>
            </a:r>
            <a:br>
              <a:rPr lang="tr-TR" dirty="0">
                <a:solidFill>
                  <a:srgbClr val="FF0000"/>
                </a:solidFill>
                <a:latin typeface="Times New Roman" panose="02020603050405020304" pitchFamily="18" charset="0"/>
                <a:cs typeface="Times New Roman" panose="02020603050405020304" pitchFamily="18" charset="0"/>
              </a:rPr>
            </a:br>
            <a:endParaRPr lang="tr-TR" dirty="0">
              <a:solidFill>
                <a:srgbClr val="0432FF"/>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94EDF0E0-1830-9F7D-B71D-C856C4D94287}"/>
              </a:ext>
            </a:extLst>
          </p:cNvPr>
          <p:cNvSpPr>
            <a:spLocks noGrp="1"/>
          </p:cNvSpPr>
          <p:nvPr>
            <p:ph idx="1"/>
          </p:nvPr>
        </p:nvSpPr>
        <p:spPr>
          <a:xfrm>
            <a:off x="533400" y="1635918"/>
            <a:ext cx="11125200" cy="4833145"/>
          </a:xfrm>
        </p:spPr>
        <p:txBody>
          <a:bodyPr>
            <a:normAutofit/>
          </a:bodyPr>
          <a:lstStyle/>
          <a:p>
            <a:pPr algn="just">
              <a:lnSpc>
                <a:spcPct val="115000"/>
              </a:lnSpc>
              <a:spcAft>
                <a:spcPts val="800"/>
              </a:spcAft>
            </a:pPr>
            <a: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t>Bilinmesi ve anlaşılması</a:t>
            </a:r>
          </a:p>
          <a:p>
            <a:pPr algn="just">
              <a:lnSpc>
                <a:spcPct val="115000"/>
              </a:lnSpc>
              <a:spcAft>
                <a:spcPts val="800"/>
              </a:spcAft>
            </a:pPr>
            <a:r>
              <a:rPr lang="tr-TR" sz="3600" kern="100" dirty="0">
                <a:latin typeface="Times New Roman" panose="02020603050405020304" pitchFamily="18" charset="0"/>
                <a:ea typeface="Aptos" panose="020B0004020202020204" pitchFamily="34" charset="0"/>
                <a:cs typeface="Times New Roman" panose="02020603050405020304" pitchFamily="18" charset="0"/>
              </a:rPr>
              <a:t>Değişmez kurallar değildir</a:t>
            </a:r>
          </a:p>
          <a:p>
            <a:pPr algn="just">
              <a:lnSpc>
                <a:spcPct val="115000"/>
              </a:lnSpc>
              <a:spcAft>
                <a:spcPts val="800"/>
              </a:spcAft>
            </a:pPr>
            <a:r>
              <a:rPr lang="tr-TR" sz="3600" kern="100" dirty="0">
                <a:latin typeface="Times New Roman" panose="02020603050405020304" pitchFamily="18" charset="0"/>
                <a:ea typeface="Aptos" panose="020B0004020202020204" pitchFamily="34" charset="0"/>
                <a:cs typeface="Times New Roman" panose="02020603050405020304" pitchFamily="18" charset="0"/>
              </a:rPr>
              <a:t>Aykırı davrananlara işlem yapılması</a:t>
            </a:r>
            <a:endParaRPr lang="tr-TR" sz="36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tr-TR"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8174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EE0D72-D521-FE54-90BB-51C19859EAAC}"/>
              </a:ext>
            </a:extLst>
          </p:cNvPr>
          <p:cNvSpPr>
            <a:spLocks noGrp="1"/>
          </p:cNvSpPr>
          <p:nvPr>
            <p:ph type="title"/>
          </p:nvPr>
        </p:nvSpPr>
        <p:spPr>
          <a:xfrm>
            <a:off x="838200" y="93661"/>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Milli Angajman Kuralları</a:t>
            </a:r>
            <a:br>
              <a:rPr lang="tr-TR" dirty="0">
                <a:latin typeface="Times New Roman" panose="02020603050405020304" pitchFamily="18" charset="0"/>
                <a:cs typeface="Times New Roman" panose="02020603050405020304" pitchFamily="18" charset="0"/>
              </a:rPr>
            </a:br>
            <a:endParaRPr lang="tr-TR" dirty="0">
              <a:solidFill>
                <a:srgbClr val="0432FF"/>
              </a:solidFill>
              <a:latin typeface="Times New Roman" panose="02020603050405020304" pitchFamily="18" charset="0"/>
              <a:cs typeface="Times New Roman" panose="02020603050405020304" pitchFamily="18" charset="0"/>
            </a:endParaRPr>
          </a:p>
        </p:txBody>
      </p:sp>
      <p:graphicFrame>
        <p:nvGraphicFramePr>
          <p:cNvPr id="4" name="İçerik Yer Tutucusu 3">
            <a:extLst>
              <a:ext uri="{FF2B5EF4-FFF2-40B4-BE49-F238E27FC236}">
                <a16:creationId xmlns:a16="http://schemas.microsoft.com/office/drawing/2014/main" id="{7E8F55D5-2C5F-194D-F893-9A5DF4584F88}"/>
              </a:ext>
            </a:extLst>
          </p:cNvPr>
          <p:cNvGraphicFramePr>
            <a:graphicFrameLocks noGrp="1"/>
          </p:cNvGraphicFramePr>
          <p:nvPr>
            <p:ph idx="1"/>
            <p:extLst>
              <p:ext uri="{D42A27DB-BD31-4B8C-83A1-F6EECF244321}">
                <p14:modId xmlns:p14="http://schemas.microsoft.com/office/powerpoint/2010/main" val="1251764293"/>
              </p:ext>
            </p:extLst>
          </p:nvPr>
        </p:nvGraphicFramePr>
        <p:xfrm>
          <a:off x="6023038" y="1398079"/>
          <a:ext cx="8168450"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İçerik Yer Tutucusu 2">
            <a:extLst>
              <a:ext uri="{FF2B5EF4-FFF2-40B4-BE49-F238E27FC236}">
                <a16:creationId xmlns:a16="http://schemas.microsoft.com/office/drawing/2014/main" id="{3832AD78-8F16-1C9C-DE1E-99D275DC14BD}"/>
              </a:ext>
            </a:extLst>
          </p:cNvPr>
          <p:cNvSpPr txBox="1">
            <a:spLocks/>
          </p:cNvSpPr>
          <p:nvPr/>
        </p:nvSpPr>
        <p:spPr>
          <a:xfrm>
            <a:off x="566251" y="1706983"/>
            <a:ext cx="7948041" cy="34440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tr-TR" sz="2400" kern="100" dirty="0">
                <a:latin typeface="Times New Roman" panose="02020603050405020304" pitchFamily="18" charset="0"/>
                <a:ea typeface="Aptos" panose="020B0004020202020204" pitchFamily="34" charset="0"/>
                <a:cs typeface="Times New Roman" panose="02020603050405020304" pitchFamily="18" charset="0"/>
              </a:rPr>
              <a:t>Angajman kuralları 2013 yılına kadar MY 228-3 (A) TSK Milli Angajman Kuralları Yönergesine göre yürütülmüştür.</a:t>
            </a:r>
          </a:p>
          <a:p>
            <a:pPr algn="just">
              <a:lnSpc>
                <a:spcPct val="100000"/>
              </a:lnSpc>
            </a:pPr>
            <a:endParaRPr lang="tr-TR" sz="2400"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0000"/>
              </a:lnSpc>
            </a:pPr>
            <a:r>
              <a:rPr lang="tr-TR" sz="2400" kern="100" dirty="0">
                <a:latin typeface="Times New Roman" panose="02020603050405020304" pitchFamily="18" charset="0"/>
                <a:ea typeface="Aptos" panose="020B0004020202020204" pitchFamily="34" charset="0"/>
                <a:cs typeface="Times New Roman" panose="02020603050405020304" pitchFamily="18" charset="0"/>
              </a:rPr>
              <a:t>Yönerge 2013 yılında yeniden düzenlenerek Başbakanlık Milli Angajman Kuralları Direktifi olarak yürürlüğe konmuştur.</a:t>
            </a:r>
          </a:p>
          <a:p>
            <a:pPr algn="just">
              <a:lnSpc>
                <a:spcPct val="100000"/>
              </a:lnSpc>
            </a:pPr>
            <a:endParaRPr lang="tr-TR" sz="2400" kern="100" dirty="0">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0000"/>
              </a:lnSpc>
            </a:pPr>
            <a:r>
              <a:rPr lang="tr-TR" sz="2400" kern="100" dirty="0">
                <a:latin typeface="Times New Roman" panose="02020603050405020304" pitchFamily="18" charset="0"/>
                <a:ea typeface="Aptos" panose="020B0004020202020204" pitchFamily="34" charset="0"/>
                <a:cs typeface="Times New Roman" panose="02020603050405020304" pitchFamily="18" charset="0"/>
              </a:rPr>
              <a:t>Direktifin güncelleme çalışmalarına devam edilmektedir.</a:t>
            </a:r>
          </a:p>
          <a:p>
            <a:pPr algn="just">
              <a:lnSpc>
                <a:spcPct val="100000"/>
              </a:lnSpc>
            </a:pPr>
            <a:endParaRPr lang="tr-T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E5EBF-4134-9671-4AF4-FFC1C745555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9BE2216-B393-7222-2276-F05DC541007D}"/>
              </a:ext>
            </a:extLst>
          </p:cNvPr>
          <p:cNvSpPr>
            <a:spLocks noGrp="1"/>
          </p:cNvSpPr>
          <p:nvPr>
            <p:ph type="title"/>
          </p:nvPr>
        </p:nvSpPr>
        <p:spPr>
          <a:xfrm>
            <a:off x="838200" y="18255"/>
            <a:ext cx="10515600" cy="1325563"/>
          </a:xfrm>
        </p:spPr>
        <p:txBody>
          <a:bodyPr>
            <a:normAutofit/>
          </a:bodyPr>
          <a:lstStyle/>
          <a:p>
            <a:pPr algn="ctr"/>
            <a:r>
              <a:rPr lang="tr-TR" dirty="0">
                <a:solidFill>
                  <a:srgbClr val="FF0000"/>
                </a:solidFill>
                <a:latin typeface="Times New Roman" panose="02020603050405020304" pitchFamily="18" charset="0"/>
                <a:cs typeface="Times New Roman" panose="02020603050405020304" pitchFamily="18" charset="0"/>
              </a:rPr>
              <a:t>Kaynak</a:t>
            </a:r>
            <a:endParaRPr lang="tr-TR" dirty="0">
              <a:solidFill>
                <a:srgbClr val="0432FF"/>
              </a:solidFill>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2FEADF44-070E-24C1-C695-600B8123AA69}"/>
              </a:ext>
            </a:extLst>
          </p:cNvPr>
          <p:cNvSpPr>
            <a:spLocks noGrp="1"/>
          </p:cNvSpPr>
          <p:nvPr>
            <p:ph idx="1"/>
          </p:nvPr>
        </p:nvSpPr>
        <p:spPr>
          <a:xfrm>
            <a:off x="533400" y="1635918"/>
            <a:ext cx="11125200" cy="4833145"/>
          </a:xfrm>
        </p:spPr>
        <p:txBody>
          <a:bodyPr>
            <a:normAutofit/>
          </a:bodyPr>
          <a:lstStyle/>
          <a:p>
            <a:pPr algn="just"/>
            <a:r>
              <a:rPr lang="tr-TR" dirty="0">
                <a:latin typeface="Times New Roman" panose="02020603050405020304" pitchFamily="18" charset="0"/>
                <a:cs typeface="Times New Roman" panose="02020603050405020304" pitchFamily="18" charset="0"/>
                <a:hlinkClick r:id="rId3"/>
              </a:rPr>
              <a:t>https://dergipark.org.tr/tr/download/article-file/411069</a:t>
            </a:r>
            <a:r>
              <a:rPr lang="tr-T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898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C724F-C576-0B96-52B3-AF4B69086414}"/>
            </a:ext>
          </a:extLst>
        </p:cNvPr>
        <p:cNvGrpSpPr/>
        <p:nvPr/>
      </p:nvGrpSpPr>
      <p:grpSpPr>
        <a:xfrm>
          <a:off x="0" y="0"/>
          <a:ext cx="0" cy="0"/>
          <a:chOff x="0" y="0"/>
          <a:chExt cx="0" cy="0"/>
        </a:xfrm>
      </p:grpSpPr>
      <p:sp>
        <p:nvSpPr>
          <p:cNvPr id="5" name="Metin kutusu 4">
            <a:extLst>
              <a:ext uri="{FF2B5EF4-FFF2-40B4-BE49-F238E27FC236}">
                <a16:creationId xmlns:a16="http://schemas.microsoft.com/office/drawing/2014/main" id="{0E6C8916-FC8A-03BC-BB07-D10245E54036}"/>
              </a:ext>
            </a:extLst>
          </p:cNvPr>
          <p:cNvSpPr txBox="1"/>
          <p:nvPr/>
        </p:nvSpPr>
        <p:spPr>
          <a:xfrm>
            <a:off x="2394069" y="4849377"/>
            <a:ext cx="7956939" cy="1586845"/>
          </a:xfrm>
          <a:prstGeom prst="rect">
            <a:avLst/>
          </a:prstGeom>
          <a:noFill/>
        </p:spPr>
        <p:txBody>
          <a:bodyPr wrap="square">
            <a:spAutoFit/>
          </a:bodyPr>
          <a:lstStyle/>
          <a:p>
            <a:pPr algn="just">
              <a:lnSpc>
                <a:spcPct val="115000"/>
              </a:lnSpc>
              <a:spcAft>
                <a:spcPts val="800"/>
              </a:spcAft>
            </a:pPr>
            <a:r>
              <a:rPr lang="tr-TR" sz="2800" b="1" kern="100" dirty="0">
                <a:effectLst/>
                <a:ea typeface="Aptos" panose="020B0004020202020204" pitchFamily="34" charset="0"/>
                <a:cs typeface="Times New Roman" panose="02020603050405020304" pitchFamily="18" charset="0"/>
              </a:rPr>
              <a:t>Savaş zaruri ve hayati olmalıdır. Milletin hayatı tehlikeye maruz kalmadıkça savaş bir cinayettir.</a:t>
            </a:r>
          </a:p>
          <a:p>
            <a:pPr algn="just">
              <a:lnSpc>
                <a:spcPct val="115000"/>
              </a:lnSpc>
              <a:spcAft>
                <a:spcPts val="800"/>
              </a:spcAft>
            </a:pPr>
            <a:r>
              <a:rPr lang="tr-TR" sz="2400" kern="100" dirty="0">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Gazi Mustafa Kemal ATATÜRK</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9218" name="Picture 2" descr="Mustafa Kemal Atatürk Gülcemal Vapurunda | Nadide ...">
            <a:extLst>
              <a:ext uri="{FF2B5EF4-FFF2-40B4-BE49-F238E27FC236}">
                <a16:creationId xmlns:a16="http://schemas.microsoft.com/office/drawing/2014/main" id="{477C90DC-1F11-3F8B-25B0-9C24DA6182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85" b="5498"/>
          <a:stretch/>
        </p:blipFill>
        <p:spPr bwMode="auto">
          <a:xfrm>
            <a:off x="4221480" y="1379792"/>
            <a:ext cx="3733800" cy="3086014"/>
          </a:xfrm>
          <a:prstGeom prst="rect">
            <a:avLst/>
          </a:prstGeom>
          <a:noFill/>
          <a:extLst>
            <a:ext uri="{909E8E84-426E-40DD-AFC4-6F175D3DCCD1}">
              <a14:hiddenFill xmlns:a14="http://schemas.microsoft.com/office/drawing/2010/main">
                <a:solidFill>
                  <a:srgbClr val="FFFFFF"/>
                </a:solidFill>
              </a14:hiddenFill>
            </a:ext>
          </a:extLst>
        </p:spPr>
      </p:pic>
      <p:sp>
        <p:nvSpPr>
          <p:cNvPr id="8" name="Başlık 7">
            <a:extLst>
              <a:ext uri="{FF2B5EF4-FFF2-40B4-BE49-F238E27FC236}">
                <a16:creationId xmlns:a16="http://schemas.microsoft.com/office/drawing/2014/main" id="{2AA022DD-4C27-635A-0A6D-C345023315BC}"/>
              </a:ext>
            </a:extLst>
          </p:cNvPr>
          <p:cNvSpPr>
            <a:spLocks noGrp="1"/>
          </p:cNvSpPr>
          <p:nvPr>
            <p:ph type="title"/>
          </p:nvPr>
        </p:nvSpPr>
        <p:spPr>
          <a:xfrm>
            <a:off x="838200" y="54229"/>
            <a:ext cx="10515600" cy="1325563"/>
          </a:xfrm>
        </p:spPr>
        <p:txBody>
          <a:bodyPr/>
          <a:lstStyle/>
          <a:p>
            <a:pPr algn="ctr"/>
            <a:r>
              <a:rPr lang="tr-TR" dirty="0">
                <a:solidFill>
                  <a:srgbClr val="0432FF"/>
                </a:solidFill>
              </a:rPr>
              <a:t>Atamızın Daimi Angajman Kuralı</a:t>
            </a:r>
          </a:p>
        </p:txBody>
      </p:sp>
    </p:spTree>
    <p:extLst>
      <p:ext uri="{BB962C8B-B14F-4D97-AF65-F5344CB8AC3E}">
        <p14:creationId xmlns:p14="http://schemas.microsoft.com/office/powerpoint/2010/main" val="187552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A77AD7-883C-C790-5FBA-474165B5F761}"/>
              </a:ext>
            </a:extLst>
          </p:cNvPr>
          <p:cNvSpPr>
            <a:spLocks noGrp="1"/>
          </p:cNvSpPr>
          <p:nvPr>
            <p:ph type="title"/>
          </p:nvPr>
        </p:nvSpPr>
        <p:spPr>
          <a:xfrm>
            <a:off x="838200" y="0"/>
            <a:ext cx="10515600" cy="1325563"/>
          </a:xfrm>
        </p:spPr>
        <p:txBody>
          <a:bodyPr/>
          <a:lstStyle/>
          <a:p>
            <a:pPr algn="ctr"/>
            <a:r>
              <a:rPr lang="tr-TR" dirty="0">
                <a:solidFill>
                  <a:srgbClr val="FF0000"/>
                </a:solidFill>
              </a:rPr>
              <a:t>Tarihçesi</a:t>
            </a:r>
          </a:p>
        </p:txBody>
      </p:sp>
      <p:sp>
        <p:nvSpPr>
          <p:cNvPr id="3" name="İçerik Yer Tutucusu 2">
            <a:extLst>
              <a:ext uri="{FF2B5EF4-FFF2-40B4-BE49-F238E27FC236}">
                <a16:creationId xmlns:a16="http://schemas.microsoft.com/office/drawing/2014/main" id="{40F78970-D9C5-1795-D85C-0E9F18370C74}"/>
              </a:ext>
            </a:extLst>
          </p:cNvPr>
          <p:cNvSpPr>
            <a:spLocks noGrp="1"/>
          </p:cNvSpPr>
          <p:nvPr>
            <p:ph idx="1"/>
          </p:nvPr>
        </p:nvSpPr>
        <p:spPr>
          <a:xfrm>
            <a:off x="838200" y="1253331"/>
            <a:ext cx="10515600" cy="4351338"/>
          </a:xfrm>
        </p:spPr>
        <p:txBody>
          <a:bodyPr>
            <a:normAutofit/>
          </a:bodyPr>
          <a:lstStyle/>
          <a:p>
            <a:pPr algn="just">
              <a:lnSpc>
                <a:spcPct val="115000"/>
              </a:lnSpc>
              <a:spcAft>
                <a:spcPts val="800"/>
              </a:spcAft>
            </a:pPr>
            <a:r>
              <a:rPr lang="tr-TR" kern="100" dirty="0">
                <a:latin typeface="Times New Roman" panose="02020603050405020304" pitchFamily="18" charset="0"/>
                <a:ea typeface="Aptos" panose="020B0004020202020204" pitchFamily="34" charset="0"/>
                <a:cs typeface="Times New Roman" panose="02020603050405020304" pitchFamily="18" charset="0"/>
              </a:rPr>
              <a:t>S</a:t>
            </a:r>
            <a:r>
              <a:rPr lang="tr-TR" kern="100" dirty="0">
                <a:effectLst/>
                <a:latin typeface="Times New Roman" panose="02020603050405020304" pitchFamily="18" charset="0"/>
                <a:ea typeface="Aptos" panose="020B0004020202020204" pitchFamily="34" charset="0"/>
                <a:cs typeface="Times New Roman" panose="02020603050405020304" pitchFamily="18" charset="0"/>
              </a:rPr>
              <a:t>ilah teknolojilerinde meydana gelen gelişmelerin bir sonucudur. </a:t>
            </a:r>
            <a:endParaRPr lang="tr-TR"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kern="100" dirty="0">
                <a:effectLst/>
                <a:latin typeface="Times New Roman" panose="02020603050405020304" pitchFamily="18" charset="0"/>
                <a:ea typeface="Aptos" panose="020B0004020202020204" pitchFamily="34" charset="0"/>
                <a:cs typeface="Times New Roman" panose="02020603050405020304" pitchFamily="18" charset="0"/>
              </a:rPr>
              <a:t>Soğuk Savaş döneminde ABD ile SSCB arasındaki nükleer silah yarışı.</a:t>
            </a:r>
            <a:endParaRPr lang="tr-TR" sz="4000" dirty="0"/>
          </a:p>
        </p:txBody>
      </p:sp>
      <p:pic>
        <p:nvPicPr>
          <p:cNvPr id="1026" name="Picture 2" descr="Nükleer Silahlanma Yarışı ve START Anlaşması">
            <a:extLst>
              <a:ext uri="{FF2B5EF4-FFF2-40B4-BE49-F238E27FC236}">
                <a16:creationId xmlns:a16="http://schemas.microsoft.com/office/drawing/2014/main" id="{846CBA29-B679-0205-E33D-3EEE0A6E9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070" y="3298005"/>
            <a:ext cx="5123859" cy="287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6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56E03-9658-164F-AA34-942107477E63}"/>
              </a:ext>
            </a:extLst>
          </p:cNvPr>
          <p:cNvSpPr>
            <a:spLocks noGrp="1"/>
          </p:cNvSpPr>
          <p:nvPr>
            <p:ph type="title"/>
          </p:nvPr>
        </p:nvSpPr>
        <p:spPr>
          <a:xfrm>
            <a:off x="838200" y="-184940"/>
            <a:ext cx="10515600" cy="1325563"/>
          </a:xfrm>
        </p:spPr>
        <p:txBody>
          <a:bodyPr/>
          <a:lstStyle/>
          <a:p>
            <a:pPr algn="ctr"/>
            <a:r>
              <a:rPr lang="tr-TR" dirty="0" err="1">
                <a:solidFill>
                  <a:srgbClr val="FF0000"/>
                </a:solidFill>
                <a:latin typeface="Times New Roman" panose="02020603050405020304" pitchFamily="18" charset="0"/>
                <a:cs typeface="Times New Roman" panose="02020603050405020304" pitchFamily="18" charset="0"/>
              </a:rPr>
              <a:t>Sanremo</a:t>
            </a:r>
            <a:r>
              <a:rPr lang="tr-TR" dirty="0">
                <a:solidFill>
                  <a:srgbClr val="FF0000"/>
                </a:solidFill>
                <a:latin typeface="Times New Roman" panose="02020603050405020304" pitchFamily="18" charset="0"/>
                <a:cs typeface="Times New Roman" panose="02020603050405020304" pitchFamily="18" charset="0"/>
              </a:rPr>
              <a:t> El Kitabı</a:t>
            </a:r>
          </a:p>
        </p:txBody>
      </p:sp>
      <p:sp>
        <p:nvSpPr>
          <p:cNvPr id="3" name="İçerik Yer Tutucusu 2">
            <a:extLst>
              <a:ext uri="{FF2B5EF4-FFF2-40B4-BE49-F238E27FC236}">
                <a16:creationId xmlns:a16="http://schemas.microsoft.com/office/drawing/2014/main" id="{B68AD63F-81A8-40D3-4BB8-0F4C75A66A49}"/>
              </a:ext>
            </a:extLst>
          </p:cNvPr>
          <p:cNvSpPr>
            <a:spLocks noGrp="1"/>
          </p:cNvSpPr>
          <p:nvPr>
            <p:ph idx="1"/>
          </p:nvPr>
        </p:nvSpPr>
        <p:spPr>
          <a:xfrm>
            <a:off x="279224" y="963703"/>
            <a:ext cx="8371000" cy="4351338"/>
          </a:xfrm>
        </p:spPr>
        <p:txBody>
          <a:bodyPr>
            <a:noAutofit/>
          </a:bodyPr>
          <a:lstStyle/>
          <a:p>
            <a:pPr algn="just">
              <a:lnSpc>
                <a:spcPct val="115000"/>
              </a:lnSpc>
              <a:spcAft>
                <a:spcPts val="800"/>
              </a:spcAft>
            </a:pP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İnsancıl Hukuk Enstitüsü Başkanı Büyükelçi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Maurizio</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Moreno’nun</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2400" kern="100" dirty="0" err="1">
                <a:effectLst/>
                <a:latin typeface="Times New Roman" panose="02020603050405020304" pitchFamily="18" charset="0"/>
                <a:ea typeface="Aptos" panose="020B0004020202020204" pitchFamily="34" charset="0"/>
                <a:cs typeface="Times New Roman" panose="02020603050405020304" pitchFamily="18" charset="0"/>
              </a:rPr>
              <a:t>Sanremo</a:t>
            </a:r>
            <a:r>
              <a:rPr lang="tr-TR" sz="2400" kern="100" dirty="0">
                <a:effectLst/>
                <a:latin typeface="Aptos" panose="020B0004020202020204" pitchFamily="34" charset="0"/>
                <a:ea typeface="Aptos" panose="020B0004020202020204" pitchFamily="34" charset="0"/>
                <a:cs typeface="Times New Roman" panose="02020603050405020304" pitchFamily="18" charset="0"/>
              </a:rPr>
              <a:t> </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El Kitabının Önsözünde: </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“Kuvvet kullanma üzerinde politik kontrol mekanizması olarak ve bu bağlamda ülkelerce, ittifaklarca ve koalisyonlarca silahlı kuvvetlerinin hareketlerinin düzenlenmesi için angajman kurallarının kullanılması yaygınlaşmaya devam etmekte, bu kapsamda da angajman kurallarının eğitimi ve anlaşılması aynı şekilde önem kazanmaktadır. Angajman kuralları genellikle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askeri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ve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politik</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gereksinimlerin bir karışımı olduğundan, bu kuralların mevcut </a:t>
            </a:r>
            <a:r>
              <a:rPr lang="tr-TR" sz="2400" b="1" kern="100" dirty="0">
                <a:effectLst/>
                <a:latin typeface="Times New Roman" panose="02020603050405020304" pitchFamily="18" charset="0"/>
                <a:ea typeface="Aptos" panose="020B0004020202020204" pitchFamily="34" charset="0"/>
                <a:cs typeface="Times New Roman" panose="02020603050405020304" pitchFamily="18" charset="0"/>
              </a:rPr>
              <a:t>ulusal ve uluslararası hukuk parametreleri</a:t>
            </a:r>
            <a:r>
              <a:rPr lang="tr-TR" sz="2400" kern="100" dirty="0">
                <a:effectLst/>
                <a:latin typeface="Times New Roman" panose="02020603050405020304" pitchFamily="18" charset="0"/>
                <a:ea typeface="Aptos" panose="020B0004020202020204" pitchFamily="34" charset="0"/>
                <a:cs typeface="Times New Roman" panose="02020603050405020304" pitchFamily="18" charset="0"/>
              </a:rPr>
              <a:t> ile sınırlanması gerektiğine dair net bir anlayışın bulunması gereklidir.”</a:t>
            </a:r>
            <a:endParaRPr lang="tr-TR"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2400" dirty="0"/>
          </a:p>
        </p:txBody>
      </p:sp>
      <p:grpSp>
        <p:nvGrpSpPr>
          <p:cNvPr id="9" name="Grup 8">
            <a:extLst>
              <a:ext uri="{FF2B5EF4-FFF2-40B4-BE49-F238E27FC236}">
                <a16:creationId xmlns:a16="http://schemas.microsoft.com/office/drawing/2014/main" id="{C9EED70A-B92F-ED81-B8A0-7D7113B54030}"/>
              </a:ext>
            </a:extLst>
          </p:cNvPr>
          <p:cNvGrpSpPr/>
          <p:nvPr/>
        </p:nvGrpSpPr>
        <p:grpSpPr>
          <a:xfrm>
            <a:off x="9206152" y="2011680"/>
            <a:ext cx="2712720" cy="2834640"/>
            <a:chOff x="9206152" y="2011680"/>
            <a:chExt cx="2712720" cy="2834640"/>
          </a:xfrm>
        </p:grpSpPr>
        <p:pic>
          <p:nvPicPr>
            <p:cNvPr id="5" name="Resim 4" descr="metin, yazılım, bilgisayar, web sayfası içeren bir resim&#10;&#10;Açıklama otomatik olarak oluşturuldu">
              <a:extLst>
                <a:ext uri="{FF2B5EF4-FFF2-40B4-BE49-F238E27FC236}">
                  <a16:creationId xmlns:a16="http://schemas.microsoft.com/office/drawing/2014/main" id="{FD7BDC38-C72F-294F-BC0E-3C1A23F07846}"/>
                </a:ext>
              </a:extLst>
            </p:cNvPr>
            <p:cNvPicPr>
              <a:picLocks noChangeAspect="1"/>
            </p:cNvPicPr>
            <p:nvPr/>
          </p:nvPicPr>
          <p:blipFill rotWithShape="1">
            <a:blip r:embed="rId3"/>
            <a:srcRect l="32627" t="25600" r="32549" b="16047"/>
            <a:stretch/>
          </p:blipFill>
          <p:spPr>
            <a:xfrm>
              <a:off x="9206152" y="2011680"/>
              <a:ext cx="2706624" cy="2834640"/>
            </a:xfrm>
            <a:prstGeom prst="rect">
              <a:avLst/>
            </a:prstGeom>
          </p:spPr>
        </p:pic>
        <p:cxnSp>
          <p:nvCxnSpPr>
            <p:cNvPr id="7" name="Düz Bağlayıcı 6">
              <a:extLst>
                <a:ext uri="{FF2B5EF4-FFF2-40B4-BE49-F238E27FC236}">
                  <a16:creationId xmlns:a16="http://schemas.microsoft.com/office/drawing/2014/main" id="{F39AEDF8-B412-D6CD-3488-672BB49FF75F}"/>
                </a:ext>
              </a:extLst>
            </p:cNvPr>
            <p:cNvCxnSpPr/>
            <p:nvPr/>
          </p:nvCxnSpPr>
          <p:spPr>
            <a:xfrm>
              <a:off x="9206152" y="2011680"/>
              <a:ext cx="270662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Düz Bağlayıcı 7">
              <a:extLst>
                <a:ext uri="{FF2B5EF4-FFF2-40B4-BE49-F238E27FC236}">
                  <a16:creationId xmlns:a16="http://schemas.microsoft.com/office/drawing/2014/main" id="{388A1578-B001-3A28-F0D2-691F4D00B986}"/>
                </a:ext>
              </a:extLst>
            </p:cNvPr>
            <p:cNvCxnSpPr/>
            <p:nvPr/>
          </p:nvCxnSpPr>
          <p:spPr>
            <a:xfrm>
              <a:off x="9212248" y="4815840"/>
              <a:ext cx="270662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Metin kutusu 10">
            <a:extLst>
              <a:ext uri="{FF2B5EF4-FFF2-40B4-BE49-F238E27FC236}">
                <a16:creationId xmlns:a16="http://schemas.microsoft.com/office/drawing/2014/main" id="{F215F7A5-0B11-D564-0FEA-3621806B349A}"/>
              </a:ext>
            </a:extLst>
          </p:cNvPr>
          <p:cNvSpPr txBox="1"/>
          <p:nvPr/>
        </p:nvSpPr>
        <p:spPr>
          <a:xfrm>
            <a:off x="2590800" y="6347788"/>
            <a:ext cx="9601200" cy="369332"/>
          </a:xfrm>
          <a:prstGeom prst="rect">
            <a:avLst/>
          </a:prstGeom>
          <a:noFill/>
        </p:spPr>
        <p:txBody>
          <a:bodyPr wrap="square">
            <a:spAutoFit/>
          </a:bodyPr>
          <a:lstStyle/>
          <a:p>
            <a:r>
              <a:rPr lang="tr-TR" dirty="0">
                <a:hlinkClick r:id="rId4"/>
              </a:rPr>
              <a:t>https://iihl.org/wp-content/uploads/2017/11/ROE-HANDBOOK-ENGLISH.pdf</a:t>
            </a:r>
            <a:r>
              <a:rPr lang="tr-TR" dirty="0"/>
              <a:t> </a:t>
            </a:r>
          </a:p>
        </p:txBody>
      </p:sp>
    </p:spTree>
    <p:extLst>
      <p:ext uri="{BB962C8B-B14F-4D97-AF65-F5344CB8AC3E}">
        <p14:creationId xmlns:p14="http://schemas.microsoft.com/office/powerpoint/2010/main" val="223295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C54B86-99FF-D4EA-740D-742832235FEA}"/>
              </a:ext>
            </a:extLst>
          </p:cNvPr>
          <p:cNvSpPr>
            <a:spLocks noGrp="1"/>
          </p:cNvSpPr>
          <p:nvPr>
            <p:ph type="title"/>
          </p:nvPr>
        </p:nvSpPr>
        <p:spPr>
          <a:xfrm>
            <a:off x="838200" y="-165227"/>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 Kime Uygulanır?</a:t>
            </a:r>
          </a:p>
        </p:txBody>
      </p:sp>
      <p:sp>
        <p:nvSpPr>
          <p:cNvPr id="3" name="İçerik Yer Tutucusu 2">
            <a:extLst>
              <a:ext uri="{FF2B5EF4-FFF2-40B4-BE49-F238E27FC236}">
                <a16:creationId xmlns:a16="http://schemas.microsoft.com/office/drawing/2014/main" id="{A651D90D-8F7C-9931-A5AC-6E75A9790AC1}"/>
              </a:ext>
            </a:extLst>
          </p:cNvPr>
          <p:cNvSpPr>
            <a:spLocks noGrp="1"/>
          </p:cNvSpPr>
          <p:nvPr>
            <p:ph idx="1"/>
          </p:nvPr>
        </p:nvSpPr>
        <p:spPr/>
        <p:txBody>
          <a:bodyPr>
            <a:normAutofit/>
          </a:bodyPr>
          <a:lstStyle/>
          <a:p>
            <a:r>
              <a:rPr lang="tr-TR" sz="36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Angajman kuralları </a:t>
            </a:r>
            <a: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t>bir ülkenin </a:t>
            </a:r>
            <a:r>
              <a:rPr lang="tr-TR" sz="3600" b="1"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kendi birliklerine yöneliktir</a:t>
            </a:r>
            <a:r>
              <a:rPr lang="tr-TR" sz="3600" kern="100" dirty="0">
                <a:effectLst/>
                <a:latin typeface="Times New Roman" panose="02020603050405020304" pitchFamily="18" charset="0"/>
                <a:ea typeface="Aptos" panose="020B0004020202020204" pitchFamily="34" charset="0"/>
                <a:cs typeface="Times New Roman" panose="02020603050405020304" pitchFamily="18" charset="0"/>
              </a:rPr>
              <a:t>. Diğer ülke silahlı unsurları bunları bilemez ve dolayısıyla ihlal edemez. </a:t>
            </a:r>
            <a:endParaRPr lang="tr-TR"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4800" dirty="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06465C30-CE12-7C16-A3C4-0B3637F8A3B3}"/>
              </a:ext>
            </a:extLst>
          </p:cNvPr>
          <p:cNvPicPr>
            <a:picLocks noChangeAspect="1"/>
          </p:cNvPicPr>
          <p:nvPr/>
        </p:nvPicPr>
        <p:blipFill rotWithShape="1">
          <a:blip r:embed="rId3"/>
          <a:srcRect l="21804" t="28353" r="18667" b="12541"/>
          <a:stretch/>
        </p:blipFill>
        <p:spPr>
          <a:xfrm>
            <a:off x="3782568" y="3621658"/>
            <a:ext cx="4626864" cy="2871217"/>
          </a:xfrm>
          <a:prstGeom prst="rect">
            <a:avLst/>
          </a:prstGeom>
        </p:spPr>
      </p:pic>
    </p:spTree>
    <p:extLst>
      <p:ext uri="{BB962C8B-B14F-4D97-AF65-F5344CB8AC3E}">
        <p14:creationId xmlns:p14="http://schemas.microsoft.com/office/powerpoint/2010/main" val="98230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428D8C-1D16-B4EA-616B-40E6195AEBF5}"/>
              </a:ext>
            </a:extLst>
          </p:cNvPr>
          <p:cNvSpPr>
            <a:spLocks noGrp="1"/>
          </p:cNvSpPr>
          <p:nvPr>
            <p:ph type="title"/>
          </p:nvPr>
        </p:nvSpPr>
        <p:spPr>
          <a:xfrm>
            <a:off x="838200" y="18255"/>
            <a:ext cx="10515600" cy="1325563"/>
          </a:xfrm>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Angajman Kurallarının Karmaşıklığı</a:t>
            </a:r>
          </a:p>
        </p:txBody>
      </p:sp>
      <p:sp>
        <p:nvSpPr>
          <p:cNvPr id="3" name="İçerik Yer Tutucusu 2">
            <a:extLst>
              <a:ext uri="{FF2B5EF4-FFF2-40B4-BE49-F238E27FC236}">
                <a16:creationId xmlns:a16="http://schemas.microsoft.com/office/drawing/2014/main" id="{201C5E8F-6012-9A68-7B07-F8DD3BA012BF}"/>
              </a:ext>
            </a:extLst>
          </p:cNvPr>
          <p:cNvSpPr>
            <a:spLocks noGrp="1"/>
          </p:cNvSpPr>
          <p:nvPr>
            <p:ph idx="1"/>
          </p:nvPr>
        </p:nvSpPr>
        <p:spPr/>
        <p:txBody>
          <a:bodyPr>
            <a:normAutofit/>
          </a:bodyPr>
          <a:lstStyle/>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özü ve uygulaması itibariyle de karmaşık bir kavramdır. </a:t>
            </a:r>
          </a:p>
          <a:p>
            <a:pPr marL="0" indent="0" algn="just">
              <a:buNone/>
            </a:pPr>
            <a:endParaRPr lang="tr-TR" sz="3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Angajman kuralları ile iç içe olan meşru müdafaa hakkının kullanılmasından veya kullanılmamasından kaynaklanan zorluklar ise bu karmaşıklığı daha da artırmaktadır.</a:t>
            </a:r>
            <a:endParaRPr lang="tr-TR" sz="3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tr-TR" sz="4400" dirty="0"/>
          </a:p>
        </p:txBody>
      </p:sp>
    </p:spTree>
    <p:extLst>
      <p:ext uri="{BB962C8B-B14F-4D97-AF65-F5344CB8AC3E}">
        <p14:creationId xmlns:p14="http://schemas.microsoft.com/office/powerpoint/2010/main" val="305966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3ED48A-E312-7903-A0FF-95C55274DB5C}"/>
              </a:ext>
            </a:extLst>
          </p:cNvPr>
          <p:cNvSpPr>
            <a:spLocks noGrp="1"/>
          </p:cNvSpPr>
          <p:nvPr>
            <p:ph type="title"/>
          </p:nvPr>
        </p:nvSpPr>
        <p:spPr>
          <a:xfrm>
            <a:off x="838200" y="207454"/>
            <a:ext cx="10515600" cy="1325563"/>
          </a:xfrm>
        </p:spPr>
        <p:txBody>
          <a:bodyPr>
            <a:normAutofit fontScale="90000"/>
          </a:bodyPr>
          <a:lstStyle/>
          <a:p>
            <a:pPr algn="ctr"/>
            <a:r>
              <a:rPr lang="tr-TR" kern="100" dirty="0">
                <a:solidFill>
                  <a:srgbClr val="FF0000"/>
                </a:solidFill>
                <a:latin typeface="Times New Roman" panose="02020603050405020304" pitchFamily="18" charset="0"/>
                <a:ea typeface="Aptos" panose="020B0004020202020204" pitchFamily="34" charset="0"/>
                <a:cs typeface="Times New Roman" panose="02020603050405020304" pitchFamily="18" charset="0"/>
              </a:rPr>
              <a:t>M</a:t>
            </a:r>
            <a: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odern Angajman Kuralları </a:t>
            </a:r>
            <a:b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br>
            <a:r>
              <a:rPr lang="tr-TR" sz="4400" kern="1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Uygulamalarının İlk Örnekleri</a:t>
            </a:r>
            <a:br>
              <a:rPr lang="tr-TR" sz="4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br>
            <a:endParaRPr lang="tr-TR" dirty="0">
              <a:solidFill>
                <a:srgbClr val="FF0000"/>
              </a:solidFill>
            </a:endParaRPr>
          </a:p>
        </p:txBody>
      </p:sp>
      <p:sp>
        <p:nvSpPr>
          <p:cNvPr id="3" name="İçerik Yer Tutucusu 2">
            <a:extLst>
              <a:ext uri="{FF2B5EF4-FFF2-40B4-BE49-F238E27FC236}">
                <a16:creationId xmlns:a16="http://schemas.microsoft.com/office/drawing/2014/main" id="{DC492E65-A0DB-91D8-F57E-B61167F10AA4}"/>
              </a:ext>
            </a:extLst>
          </p:cNvPr>
          <p:cNvSpPr>
            <a:spLocks noGrp="1"/>
          </p:cNvSpPr>
          <p:nvPr>
            <p:ph idx="1"/>
          </p:nvPr>
        </p:nvSpPr>
        <p:spPr>
          <a:xfrm>
            <a:off x="838200" y="1825625"/>
            <a:ext cx="7318248" cy="4351338"/>
          </a:xfrm>
        </p:spPr>
        <p:txBody>
          <a:bodyPr>
            <a:normAutofit fontScale="85000" lnSpcReduction="10000"/>
          </a:bodyPr>
          <a:lstStyle/>
          <a:p>
            <a:pPr algn="just">
              <a:lnSpc>
                <a:spcPct val="150000"/>
              </a:lnSpc>
            </a:pP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Kore Savaşı’nda;</a:t>
            </a:r>
          </a:p>
          <a:p>
            <a:pPr lvl="1" algn="just">
              <a:lnSpc>
                <a:spcPct val="150000"/>
              </a:lnSpc>
            </a:pPr>
            <a:r>
              <a:rPr lang="tr-TR" sz="2800" kern="100" dirty="0">
                <a:latin typeface="Times New Roman" panose="02020603050405020304" pitchFamily="18" charset="0"/>
                <a:ea typeface="Aptos" panose="020B0004020202020204" pitchFamily="34" charset="0"/>
                <a:cs typeface="Times New Roman" panose="02020603050405020304" pitchFamily="18" charset="0"/>
              </a:rPr>
              <a:t>B</a:t>
            </a:r>
            <a:r>
              <a:rPr lang="tr-TR" sz="2800" kern="100" dirty="0">
                <a:effectLst/>
                <a:latin typeface="Times New Roman" panose="02020603050405020304" pitchFamily="18" charset="0"/>
                <a:ea typeface="Aptos" panose="020B0004020202020204" pitchFamily="34" charset="0"/>
                <a:cs typeface="Times New Roman" panose="02020603050405020304" pitchFamily="18" charset="0"/>
              </a:rPr>
              <a:t>irlik komutanlarının hareketlerinin sınırlanması </a:t>
            </a:r>
          </a:p>
          <a:p>
            <a:pPr lvl="1" algn="just">
              <a:lnSpc>
                <a:spcPct val="150000"/>
              </a:lnSpc>
            </a:pPr>
            <a:r>
              <a:rPr lang="tr-TR" sz="2800" kern="100" dirty="0">
                <a:latin typeface="Times New Roman" panose="02020603050405020304" pitchFamily="18" charset="0"/>
                <a:ea typeface="Aptos" panose="020B0004020202020204" pitchFamily="34" charset="0"/>
                <a:cs typeface="Times New Roman" panose="02020603050405020304" pitchFamily="18" charset="0"/>
              </a:rPr>
              <a:t>H</a:t>
            </a:r>
            <a:r>
              <a:rPr lang="tr-TR" sz="2800" kern="100" dirty="0">
                <a:effectLst/>
                <a:latin typeface="Times New Roman" panose="02020603050405020304" pitchFamily="18" charset="0"/>
                <a:ea typeface="Aptos" panose="020B0004020202020204" pitchFamily="34" charset="0"/>
                <a:cs typeface="Times New Roman" panose="02020603050405020304" pitchFamily="18" charset="0"/>
              </a:rPr>
              <a:t>arekatın icrasını belirli bir coğrafi bölge ile sınırlanması </a:t>
            </a:r>
          </a:p>
          <a:p>
            <a:pPr lvl="1" algn="just">
              <a:lnSpc>
                <a:spcPct val="150000"/>
              </a:lnSpc>
            </a:pPr>
            <a:r>
              <a:rPr lang="tr-TR" sz="2800" kern="100" dirty="0">
                <a:effectLst/>
                <a:latin typeface="Times New Roman" panose="02020603050405020304" pitchFamily="18" charset="0"/>
                <a:ea typeface="Aptos" panose="020B0004020202020204" pitchFamily="34" charset="0"/>
                <a:cs typeface="Times New Roman" panose="02020603050405020304" pitchFamily="18" charset="0"/>
              </a:rPr>
              <a:t>Kuzey Kore’nin müttefikleri olan Sovyetler Birliği ve Çin’i savaşın dışında tutmaya çalışması</a:t>
            </a:r>
          </a:p>
        </p:txBody>
      </p:sp>
      <p:pic>
        <p:nvPicPr>
          <p:cNvPr id="2050" name="Picture 2" descr="Kore Savaşı | Tarihi Olaylar">
            <a:extLst>
              <a:ext uri="{FF2B5EF4-FFF2-40B4-BE49-F238E27FC236}">
                <a16:creationId xmlns:a16="http://schemas.microsoft.com/office/drawing/2014/main" id="{9ABB8A15-7AEC-39FE-27BF-60779A23B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448" y="2254250"/>
            <a:ext cx="34544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33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FC0AE-5131-9F32-4909-2C040602F077}"/>
              </a:ext>
            </a:extLst>
          </p:cNvPr>
          <p:cNvSpPr>
            <a:spLocks noGrp="1"/>
          </p:cNvSpPr>
          <p:nvPr>
            <p:ph type="title"/>
          </p:nvPr>
        </p:nvSpPr>
        <p:spPr/>
        <p:txBody>
          <a:bodyPr/>
          <a:lstStyle/>
          <a:p>
            <a:pPr algn="ctr"/>
            <a:r>
              <a:rPr lang="tr-TR" dirty="0">
                <a:solidFill>
                  <a:srgbClr val="FF0000"/>
                </a:solidFill>
                <a:latin typeface="Times New Roman" panose="02020603050405020304" pitchFamily="18" charset="0"/>
                <a:cs typeface="Times New Roman" panose="02020603050405020304" pitchFamily="18" charset="0"/>
              </a:rPr>
              <a:t>Yazılı İlk Angajman Kuralı</a:t>
            </a:r>
          </a:p>
        </p:txBody>
      </p:sp>
      <p:sp>
        <p:nvSpPr>
          <p:cNvPr id="3" name="İçerik Yer Tutucusu 2">
            <a:extLst>
              <a:ext uri="{FF2B5EF4-FFF2-40B4-BE49-F238E27FC236}">
                <a16:creationId xmlns:a16="http://schemas.microsoft.com/office/drawing/2014/main" id="{0D67A46E-73EA-0BF4-9BDC-77401CFE17AF}"/>
              </a:ext>
            </a:extLst>
          </p:cNvPr>
          <p:cNvSpPr>
            <a:spLocks noGrp="1"/>
          </p:cNvSpPr>
          <p:nvPr>
            <p:ph idx="1"/>
          </p:nvPr>
        </p:nvSpPr>
        <p:spPr/>
        <p:txBody>
          <a:bodyPr>
            <a:normAutofit/>
          </a:bodyPr>
          <a:lstStyle/>
          <a:p>
            <a:pPr>
              <a:lnSpc>
                <a:spcPct val="150000"/>
              </a:lnSpc>
            </a:pP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23 Kasım 1954 tarihli ABD Donanması ve Hava Kuvvetleri için yayımlanan “Önleme ve Angajman Talimatları” </a:t>
            </a:r>
          </a:p>
          <a:p>
            <a:pPr>
              <a:lnSpc>
                <a:spcPct val="150000"/>
              </a:lnSpc>
            </a:pP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1958 yılında ABD Askeri Terimler Sözlüğü</a:t>
            </a:r>
          </a:p>
          <a:p>
            <a:pPr>
              <a:lnSpc>
                <a:spcPct val="150000"/>
              </a:lnSpc>
            </a:pP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1994 yılında devamlı angajman kuralları halini almıştır. (</a:t>
            </a:r>
            <a:r>
              <a:rPr lang="tr-TR" sz="3200" kern="100" dirty="0" err="1">
                <a:effectLst/>
                <a:latin typeface="Times New Roman" panose="02020603050405020304" pitchFamily="18" charset="0"/>
                <a:ea typeface="Aptos" panose="020B0004020202020204" pitchFamily="34" charset="0"/>
                <a:cs typeface="Times New Roman" panose="02020603050405020304" pitchFamily="18" charset="0"/>
              </a:rPr>
              <a:t>Operational</a:t>
            </a: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3200" kern="100" dirty="0" err="1">
                <a:effectLst/>
                <a:latin typeface="Times New Roman" panose="02020603050405020304" pitchFamily="18" charset="0"/>
                <a:ea typeface="Aptos" panose="020B0004020202020204" pitchFamily="34" charset="0"/>
                <a:cs typeface="Times New Roman" panose="02020603050405020304" pitchFamily="18" charset="0"/>
              </a:rPr>
              <a:t>Law</a:t>
            </a: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3200" kern="100" dirty="0" err="1">
                <a:effectLst/>
                <a:latin typeface="Times New Roman" panose="02020603050405020304" pitchFamily="18" charset="0"/>
                <a:ea typeface="Aptos" panose="020B0004020202020204" pitchFamily="34" charset="0"/>
                <a:cs typeface="Times New Roman" panose="02020603050405020304" pitchFamily="18" charset="0"/>
              </a:rPr>
              <a:t>Handbook</a:t>
            </a:r>
            <a:r>
              <a:rPr lang="tr-TR" sz="3200" kern="100" dirty="0">
                <a:effectLst/>
                <a:latin typeface="Times New Roman" panose="02020603050405020304" pitchFamily="18" charset="0"/>
                <a:ea typeface="Aptos" panose="020B0004020202020204" pitchFamily="34" charset="0"/>
                <a:cs typeface="Times New Roman" panose="02020603050405020304" pitchFamily="18" charset="0"/>
              </a:rPr>
              <a:t>, s. 97-111)</a:t>
            </a:r>
          </a:p>
          <a:p>
            <a:pPr>
              <a:lnSpc>
                <a:spcPct val="150000"/>
              </a:lnSpc>
            </a:pPr>
            <a:endParaRPr lang="tr-TR"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9491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1129</TotalTime>
  <Words>4886</Words>
  <Application>Microsoft Macintosh PowerPoint</Application>
  <PresentationFormat>Geniş ekran</PresentationFormat>
  <Paragraphs>389</Paragraphs>
  <Slides>33</Slides>
  <Notes>32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Aptos</vt:lpstr>
      <vt:lpstr>Aptos Display</vt:lpstr>
      <vt:lpstr>Arial</vt:lpstr>
      <vt:lpstr>Times New Roman</vt:lpstr>
      <vt:lpstr>Office Teması</vt:lpstr>
      <vt:lpstr>Angajman kurallarını hangi şekil temsil etmektedir? Neden?</vt:lpstr>
      <vt:lpstr>Takdim Planı</vt:lpstr>
      <vt:lpstr>Kelimenin Kökeni</vt:lpstr>
      <vt:lpstr>Tarihçesi</vt:lpstr>
      <vt:lpstr>Sanremo El Kitabı</vt:lpstr>
      <vt:lpstr>Angajman Kuralları Kime Uygulanır?</vt:lpstr>
      <vt:lpstr>Angajman Kurallarının Karmaşıklığı</vt:lpstr>
      <vt:lpstr>Modern Angajman Kuralları  Uygulamalarının İlk Örnekleri </vt:lpstr>
      <vt:lpstr>Yazılı İlk Angajman Kuralı</vt:lpstr>
      <vt:lpstr>Uluslararası Hukukta Angajman Kuralları</vt:lpstr>
      <vt:lpstr>Angajman Kuralı Tanımları</vt:lpstr>
      <vt:lpstr>Angajman Kuralları Tanımlarının  Ortak Noktaları</vt:lpstr>
      <vt:lpstr>Angajman Kuralı Kavramı ile İlgili Diğer Kavramlar (Kuvvet Kullanma)</vt:lpstr>
      <vt:lpstr>Kuvvet Kullanma Yasağı İstisnaları-1 (Meşru Müdafaa) </vt:lpstr>
      <vt:lpstr>Kuvvet Kullanma Yasağı İstisnaları-1 (Saldırı) </vt:lpstr>
      <vt:lpstr>Kuvvet Kullanma Yasağı İstisnaları-2 (Barışın Tehdit Edildiği, Bozulduğu, Bir Saldırı Eylemi Olduğunu Saptaması Halinde ) </vt:lpstr>
      <vt:lpstr> Kuvvet Kullanımına İlişkin Kuralların İhlali (Örnek Olay) </vt:lpstr>
      <vt:lpstr>Meşru Müdafaa Hakkının Kullanımı ve Angajman Kuralları ile Arasındaki İlişki </vt:lpstr>
      <vt:lpstr>Meşru Müdafaa</vt:lpstr>
      <vt:lpstr>Meşru Müdafaada Yanlış Algılamalar</vt:lpstr>
      <vt:lpstr>Meşru Müdafaa Hakkının Doğması Anı  Düşmanca Hareket</vt:lpstr>
      <vt:lpstr>Meşru Müdafaa Hakkının Doğması Anı  Düşmanca Niyet</vt:lpstr>
      <vt:lpstr>Meşru Müdafaa Hakkının Doğması Anı Düşmanca Niyet </vt:lpstr>
      <vt:lpstr>Meşru Müdafaa Gereklilik ve Orantılılık Prensipleri</vt:lpstr>
      <vt:lpstr>Angajman Kuralları</vt:lpstr>
      <vt:lpstr>Angajman Kuralları</vt:lpstr>
      <vt:lpstr>Angajman Kuralları (NATO)</vt:lpstr>
      <vt:lpstr>Angajman Kuralları (BM)</vt:lpstr>
      <vt:lpstr>Angajman Kuralları Yeri ve Etkileyen Faktörler</vt:lpstr>
      <vt:lpstr>Angajman Kuralları Prensipleri </vt:lpstr>
      <vt:lpstr>Milli Angajman Kuralları </vt:lpstr>
      <vt:lpstr>Kaynak</vt:lpstr>
      <vt:lpstr>Atamızın Daimi Angajman Kuralı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Angajman Kuralları</dc:title>
  <dc:creator>sümer kayser</dc:creator>
  <cp:lastModifiedBy>sümer kayser</cp:lastModifiedBy>
  <cp:revision>25</cp:revision>
  <dcterms:created xsi:type="dcterms:W3CDTF">2024-03-18T20:54:51Z</dcterms:created>
  <dcterms:modified xsi:type="dcterms:W3CDTF">2024-03-21T10:01:55Z</dcterms:modified>
</cp:coreProperties>
</file>