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93"/>
  </p:notesMasterIdLst>
  <p:sldIdLst>
    <p:sldId id="364" r:id="rId5"/>
    <p:sldId id="405" r:id="rId6"/>
    <p:sldId id="406" r:id="rId7"/>
    <p:sldId id="407" r:id="rId8"/>
    <p:sldId id="408" r:id="rId9"/>
    <p:sldId id="409" r:id="rId10"/>
    <p:sldId id="410" r:id="rId11"/>
    <p:sldId id="411" r:id="rId12"/>
    <p:sldId id="412" r:id="rId13"/>
    <p:sldId id="413" r:id="rId14"/>
    <p:sldId id="415" r:id="rId15"/>
    <p:sldId id="414" r:id="rId16"/>
    <p:sldId id="416" r:id="rId17"/>
    <p:sldId id="417" r:id="rId18"/>
    <p:sldId id="418" r:id="rId19"/>
    <p:sldId id="419" r:id="rId20"/>
    <p:sldId id="439" r:id="rId21"/>
    <p:sldId id="420" r:id="rId22"/>
    <p:sldId id="421" r:id="rId23"/>
    <p:sldId id="422" r:id="rId24"/>
    <p:sldId id="423" r:id="rId25"/>
    <p:sldId id="424" r:id="rId26"/>
    <p:sldId id="425" r:id="rId27"/>
    <p:sldId id="426" r:id="rId28"/>
    <p:sldId id="427" r:id="rId29"/>
    <p:sldId id="384" r:id="rId30"/>
    <p:sldId id="428" r:id="rId31"/>
    <p:sldId id="429" r:id="rId32"/>
    <p:sldId id="430" r:id="rId33"/>
    <p:sldId id="431" r:id="rId34"/>
    <p:sldId id="256" r:id="rId35"/>
    <p:sldId id="257" r:id="rId36"/>
    <p:sldId id="269" r:id="rId37"/>
    <p:sldId id="261" r:id="rId38"/>
    <p:sldId id="281" r:id="rId39"/>
    <p:sldId id="401" r:id="rId40"/>
    <p:sldId id="280" r:id="rId41"/>
    <p:sldId id="260" r:id="rId42"/>
    <p:sldId id="259" r:id="rId43"/>
    <p:sldId id="433" r:id="rId44"/>
    <p:sldId id="434" r:id="rId45"/>
    <p:sldId id="435" r:id="rId46"/>
    <p:sldId id="436" r:id="rId47"/>
    <p:sldId id="437" r:id="rId48"/>
    <p:sldId id="438" r:id="rId49"/>
    <p:sldId id="288" r:id="rId50"/>
    <p:sldId id="290" r:id="rId51"/>
    <p:sldId id="440" r:id="rId52"/>
    <p:sldId id="300" r:id="rId53"/>
    <p:sldId id="287" r:id="rId54"/>
    <p:sldId id="312" r:id="rId55"/>
    <p:sldId id="311" r:id="rId56"/>
    <p:sldId id="310" r:id="rId57"/>
    <p:sldId id="304" r:id="rId58"/>
    <p:sldId id="286" r:id="rId59"/>
    <p:sldId id="324" r:id="rId60"/>
    <p:sldId id="323" r:id="rId61"/>
    <p:sldId id="339" r:id="rId62"/>
    <p:sldId id="338" r:id="rId63"/>
    <p:sldId id="337" r:id="rId64"/>
    <p:sldId id="336" r:id="rId65"/>
    <p:sldId id="334" r:id="rId66"/>
    <p:sldId id="333" r:id="rId67"/>
    <p:sldId id="332" r:id="rId68"/>
    <p:sldId id="331" r:id="rId69"/>
    <p:sldId id="340" r:id="rId70"/>
    <p:sldId id="341" r:id="rId71"/>
    <p:sldId id="349" r:id="rId72"/>
    <p:sldId id="348" r:id="rId73"/>
    <p:sldId id="366" r:id="rId74"/>
    <p:sldId id="367" r:id="rId75"/>
    <p:sldId id="368" r:id="rId76"/>
    <p:sldId id="370" r:id="rId77"/>
    <p:sldId id="347" r:id="rId78"/>
    <p:sldId id="373" r:id="rId79"/>
    <p:sldId id="372" r:id="rId80"/>
    <p:sldId id="371" r:id="rId81"/>
    <p:sldId id="374" r:id="rId82"/>
    <p:sldId id="375" r:id="rId83"/>
    <p:sldId id="346" r:id="rId84"/>
    <p:sldId id="377" r:id="rId85"/>
    <p:sldId id="382" r:id="rId86"/>
    <p:sldId id="380" r:id="rId87"/>
    <p:sldId id="351" r:id="rId88"/>
    <p:sldId id="352" r:id="rId89"/>
    <p:sldId id="353" r:id="rId90"/>
    <p:sldId id="354" r:id="rId91"/>
    <p:sldId id="441"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80" autoAdjust="0"/>
  </p:normalViewPr>
  <p:slideViewPr>
    <p:cSldViewPr snapToGrid="0">
      <p:cViewPr varScale="1">
        <p:scale>
          <a:sx n="64" d="100"/>
          <a:sy n="64" d="100"/>
        </p:scale>
        <p:origin x="129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0D4A0-152E-45DA-96E7-CE7E73A4E03F}" type="datetimeFigureOut">
              <a:rPr lang="en-US" smtClean="0"/>
              <a:t>10/17/2022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C38A4-FA6F-4027-93D8-9E3C5DBD2F33}" type="slidenum">
              <a:rPr lang="en-US" smtClean="0"/>
              <a:t>‹#›</a:t>
            </a:fld>
            <a:endParaRPr lang="en-US"/>
          </a:p>
        </p:txBody>
      </p:sp>
    </p:spTree>
    <p:extLst>
      <p:ext uri="{BB962C8B-B14F-4D97-AF65-F5344CB8AC3E}">
        <p14:creationId xmlns:p14="http://schemas.microsoft.com/office/powerpoint/2010/main" val="352015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2</a:t>
            </a:fld>
            <a:endParaRPr lang="en-US"/>
          </a:p>
        </p:txBody>
      </p:sp>
    </p:spTree>
    <p:extLst>
      <p:ext uri="{BB962C8B-B14F-4D97-AF65-F5344CB8AC3E}">
        <p14:creationId xmlns:p14="http://schemas.microsoft.com/office/powerpoint/2010/main" val="295902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12</a:t>
            </a:fld>
            <a:endParaRPr lang="en-US"/>
          </a:p>
        </p:txBody>
      </p:sp>
    </p:spTree>
    <p:extLst>
      <p:ext uri="{BB962C8B-B14F-4D97-AF65-F5344CB8AC3E}">
        <p14:creationId xmlns:p14="http://schemas.microsoft.com/office/powerpoint/2010/main" val="2896339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13</a:t>
            </a:fld>
            <a:endParaRPr lang="en-US"/>
          </a:p>
        </p:txBody>
      </p:sp>
    </p:spTree>
    <p:extLst>
      <p:ext uri="{BB962C8B-B14F-4D97-AF65-F5344CB8AC3E}">
        <p14:creationId xmlns:p14="http://schemas.microsoft.com/office/powerpoint/2010/main" val="371544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17</a:t>
            </a:fld>
            <a:endParaRPr lang="en-US"/>
          </a:p>
        </p:txBody>
      </p:sp>
    </p:spTree>
    <p:extLst>
      <p:ext uri="{BB962C8B-B14F-4D97-AF65-F5344CB8AC3E}">
        <p14:creationId xmlns:p14="http://schemas.microsoft.com/office/powerpoint/2010/main" val="1523734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18</a:t>
            </a:fld>
            <a:endParaRPr lang="en-US"/>
          </a:p>
        </p:txBody>
      </p:sp>
    </p:spTree>
    <p:extLst>
      <p:ext uri="{BB962C8B-B14F-4D97-AF65-F5344CB8AC3E}">
        <p14:creationId xmlns:p14="http://schemas.microsoft.com/office/powerpoint/2010/main" val="2613531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20</a:t>
            </a:fld>
            <a:endParaRPr lang="en-US"/>
          </a:p>
        </p:txBody>
      </p:sp>
    </p:spTree>
    <p:extLst>
      <p:ext uri="{BB962C8B-B14F-4D97-AF65-F5344CB8AC3E}">
        <p14:creationId xmlns:p14="http://schemas.microsoft.com/office/powerpoint/2010/main" val="1238283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24</a:t>
            </a:fld>
            <a:endParaRPr lang="en-US"/>
          </a:p>
        </p:txBody>
      </p:sp>
    </p:spTree>
    <p:extLst>
      <p:ext uri="{BB962C8B-B14F-4D97-AF65-F5344CB8AC3E}">
        <p14:creationId xmlns:p14="http://schemas.microsoft.com/office/powerpoint/2010/main" val="2481242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25</a:t>
            </a:fld>
            <a:endParaRPr lang="en-US"/>
          </a:p>
        </p:txBody>
      </p:sp>
    </p:spTree>
    <p:extLst>
      <p:ext uri="{BB962C8B-B14F-4D97-AF65-F5344CB8AC3E}">
        <p14:creationId xmlns:p14="http://schemas.microsoft.com/office/powerpoint/2010/main" val="1597215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28</a:t>
            </a:fld>
            <a:endParaRPr lang="en-US"/>
          </a:p>
        </p:txBody>
      </p:sp>
    </p:spTree>
    <p:extLst>
      <p:ext uri="{BB962C8B-B14F-4D97-AF65-F5344CB8AC3E}">
        <p14:creationId xmlns:p14="http://schemas.microsoft.com/office/powerpoint/2010/main" val="2128187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10"/>
          </p:nvPr>
        </p:nvSpPr>
        <p:spPr/>
        <p:txBody>
          <a:bodyPr/>
          <a:lstStyle/>
          <a:p>
            <a:fld id="{B00C38A4-FA6F-4027-93D8-9E3C5DBD2F33}" type="slidenum">
              <a:rPr lang="en-US" smtClean="0"/>
              <a:t>31</a:t>
            </a:fld>
            <a:endParaRPr lang="en-US"/>
          </a:p>
        </p:txBody>
      </p:sp>
    </p:spTree>
    <p:extLst>
      <p:ext uri="{BB962C8B-B14F-4D97-AF65-F5344CB8AC3E}">
        <p14:creationId xmlns:p14="http://schemas.microsoft.com/office/powerpoint/2010/main" val="848844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34</a:t>
            </a:fld>
            <a:endParaRPr lang="en-US"/>
          </a:p>
        </p:txBody>
      </p:sp>
    </p:spTree>
    <p:extLst>
      <p:ext uri="{BB962C8B-B14F-4D97-AF65-F5344CB8AC3E}">
        <p14:creationId xmlns:p14="http://schemas.microsoft.com/office/powerpoint/2010/main" val="234672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3</a:t>
            </a:fld>
            <a:endParaRPr lang="en-US"/>
          </a:p>
        </p:txBody>
      </p:sp>
    </p:spTree>
    <p:extLst>
      <p:ext uri="{BB962C8B-B14F-4D97-AF65-F5344CB8AC3E}">
        <p14:creationId xmlns:p14="http://schemas.microsoft.com/office/powerpoint/2010/main" val="2303132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36</a:t>
            </a:fld>
            <a:endParaRPr lang="en-US"/>
          </a:p>
        </p:txBody>
      </p:sp>
    </p:spTree>
    <p:extLst>
      <p:ext uri="{BB962C8B-B14F-4D97-AF65-F5344CB8AC3E}">
        <p14:creationId xmlns:p14="http://schemas.microsoft.com/office/powerpoint/2010/main" val="481739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37</a:t>
            </a:fld>
            <a:endParaRPr lang="en-US"/>
          </a:p>
        </p:txBody>
      </p:sp>
    </p:spTree>
    <p:extLst>
      <p:ext uri="{BB962C8B-B14F-4D97-AF65-F5344CB8AC3E}">
        <p14:creationId xmlns:p14="http://schemas.microsoft.com/office/powerpoint/2010/main" val="32529429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38</a:t>
            </a:fld>
            <a:endParaRPr lang="en-US"/>
          </a:p>
        </p:txBody>
      </p:sp>
    </p:spTree>
    <p:extLst>
      <p:ext uri="{BB962C8B-B14F-4D97-AF65-F5344CB8AC3E}">
        <p14:creationId xmlns:p14="http://schemas.microsoft.com/office/powerpoint/2010/main" val="60182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latin typeface="Times New Roman" pitchFamily="18" charset="0"/>
              <a:cs typeface="Times New Roman" pitchFamily="18" charset="0"/>
            </a:endParaRPr>
          </a:p>
        </p:txBody>
      </p:sp>
      <p:sp>
        <p:nvSpPr>
          <p:cNvPr id="4" name="Slayt Numarası Yer Tutucusu 3"/>
          <p:cNvSpPr>
            <a:spLocks noGrp="1"/>
          </p:cNvSpPr>
          <p:nvPr>
            <p:ph type="sldNum" sz="quarter" idx="10"/>
          </p:nvPr>
        </p:nvSpPr>
        <p:spPr/>
        <p:txBody>
          <a:bodyPr/>
          <a:lstStyle/>
          <a:p>
            <a:fld id="{B00C38A4-FA6F-4027-93D8-9E3C5DBD2F33}" type="slidenum">
              <a:rPr lang="en-US" smtClean="0"/>
              <a:t>39</a:t>
            </a:fld>
            <a:endParaRPr lang="en-US"/>
          </a:p>
        </p:txBody>
      </p:sp>
    </p:spTree>
    <p:extLst>
      <p:ext uri="{BB962C8B-B14F-4D97-AF65-F5344CB8AC3E}">
        <p14:creationId xmlns:p14="http://schemas.microsoft.com/office/powerpoint/2010/main" val="1043803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40</a:t>
            </a:fld>
            <a:endParaRPr lang="en-US"/>
          </a:p>
        </p:txBody>
      </p:sp>
    </p:spTree>
    <p:extLst>
      <p:ext uri="{BB962C8B-B14F-4D97-AF65-F5344CB8AC3E}">
        <p14:creationId xmlns:p14="http://schemas.microsoft.com/office/powerpoint/2010/main" val="374790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41</a:t>
            </a:fld>
            <a:endParaRPr lang="en-US"/>
          </a:p>
        </p:txBody>
      </p:sp>
    </p:spTree>
    <p:extLst>
      <p:ext uri="{BB962C8B-B14F-4D97-AF65-F5344CB8AC3E}">
        <p14:creationId xmlns:p14="http://schemas.microsoft.com/office/powerpoint/2010/main" val="316202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50</a:t>
            </a:fld>
            <a:endParaRPr lang="en-US"/>
          </a:p>
        </p:txBody>
      </p:sp>
    </p:spTree>
    <p:extLst>
      <p:ext uri="{BB962C8B-B14F-4D97-AF65-F5344CB8AC3E}">
        <p14:creationId xmlns:p14="http://schemas.microsoft.com/office/powerpoint/2010/main" val="3144965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70</a:t>
            </a:fld>
            <a:endParaRPr lang="en-US"/>
          </a:p>
        </p:txBody>
      </p:sp>
    </p:spTree>
    <p:extLst>
      <p:ext uri="{BB962C8B-B14F-4D97-AF65-F5344CB8AC3E}">
        <p14:creationId xmlns:p14="http://schemas.microsoft.com/office/powerpoint/2010/main" val="3570101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74</a:t>
            </a:fld>
            <a:endParaRPr lang="en-US"/>
          </a:p>
        </p:txBody>
      </p:sp>
    </p:spTree>
    <p:extLst>
      <p:ext uri="{BB962C8B-B14F-4D97-AF65-F5344CB8AC3E}">
        <p14:creationId xmlns:p14="http://schemas.microsoft.com/office/powerpoint/2010/main" val="2008097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76</a:t>
            </a:fld>
            <a:endParaRPr lang="en-US"/>
          </a:p>
        </p:txBody>
      </p:sp>
    </p:spTree>
    <p:extLst>
      <p:ext uri="{BB962C8B-B14F-4D97-AF65-F5344CB8AC3E}">
        <p14:creationId xmlns:p14="http://schemas.microsoft.com/office/powerpoint/2010/main" val="2685764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4</a:t>
            </a:fld>
            <a:endParaRPr lang="en-US"/>
          </a:p>
        </p:txBody>
      </p:sp>
    </p:spTree>
    <p:extLst>
      <p:ext uri="{BB962C8B-B14F-4D97-AF65-F5344CB8AC3E}">
        <p14:creationId xmlns:p14="http://schemas.microsoft.com/office/powerpoint/2010/main" val="4104878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80</a:t>
            </a:fld>
            <a:endParaRPr lang="en-US"/>
          </a:p>
        </p:txBody>
      </p:sp>
    </p:spTree>
    <p:extLst>
      <p:ext uri="{BB962C8B-B14F-4D97-AF65-F5344CB8AC3E}">
        <p14:creationId xmlns:p14="http://schemas.microsoft.com/office/powerpoint/2010/main" val="1406559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a:lnSpc>
                <a:spcPct val="150000"/>
              </a:lnSpc>
              <a:spcBef>
                <a:spcPts val="600"/>
              </a:spcBef>
              <a:spcAft>
                <a:spcPts val="600"/>
              </a:spcAft>
            </a:pPr>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5</a:t>
            </a:fld>
            <a:endParaRPr lang="en-US"/>
          </a:p>
        </p:txBody>
      </p:sp>
    </p:spTree>
    <p:extLst>
      <p:ext uri="{BB962C8B-B14F-4D97-AF65-F5344CB8AC3E}">
        <p14:creationId xmlns:p14="http://schemas.microsoft.com/office/powerpoint/2010/main" val="86814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6</a:t>
            </a:fld>
            <a:endParaRPr lang="en-US"/>
          </a:p>
        </p:txBody>
      </p:sp>
    </p:spTree>
    <p:extLst>
      <p:ext uri="{BB962C8B-B14F-4D97-AF65-F5344CB8AC3E}">
        <p14:creationId xmlns:p14="http://schemas.microsoft.com/office/powerpoint/2010/main" val="415559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7</a:t>
            </a:fld>
            <a:endParaRPr lang="en-US"/>
          </a:p>
        </p:txBody>
      </p:sp>
    </p:spTree>
    <p:extLst>
      <p:ext uri="{BB962C8B-B14F-4D97-AF65-F5344CB8AC3E}">
        <p14:creationId xmlns:p14="http://schemas.microsoft.com/office/powerpoint/2010/main" val="2031834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8</a:t>
            </a:fld>
            <a:endParaRPr lang="en-US"/>
          </a:p>
        </p:txBody>
      </p:sp>
    </p:spTree>
    <p:extLst>
      <p:ext uri="{BB962C8B-B14F-4D97-AF65-F5344CB8AC3E}">
        <p14:creationId xmlns:p14="http://schemas.microsoft.com/office/powerpoint/2010/main" val="1583262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9</a:t>
            </a:fld>
            <a:endParaRPr lang="en-US"/>
          </a:p>
        </p:txBody>
      </p:sp>
    </p:spTree>
    <p:extLst>
      <p:ext uri="{BB962C8B-B14F-4D97-AF65-F5344CB8AC3E}">
        <p14:creationId xmlns:p14="http://schemas.microsoft.com/office/powerpoint/2010/main" val="109550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B00C38A4-FA6F-4027-93D8-9E3C5DBD2F33}" type="slidenum">
              <a:rPr lang="en-US" smtClean="0"/>
              <a:t>11</a:t>
            </a:fld>
            <a:endParaRPr lang="en-US"/>
          </a:p>
        </p:txBody>
      </p:sp>
    </p:spTree>
    <p:extLst>
      <p:ext uri="{BB962C8B-B14F-4D97-AF65-F5344CB8AC3E}">
        <p14:creationId xmlns:p14="http://schemas.microsoft.com/office/powerpoint/2010/main" val="560513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endParaRPr lang="en-US"/>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endParaRPr lang="en-US"/>
          </a:p>
        </p:txBody>
      </p:sp>
      <p:sp>
        <p:nvSpPr>
          <p:cNvPr id="4" name="Veri Yer Tutucusu 3"/>
          <p:cNvSpPr>
            <a:spLocks noGrp="1"/>
          </p:cNvSpPr>
          <p:nvPr>
            <p:ph type="dt" sz="half" idx="10"/>
          </p:nvPr>
        </p:nvSpPr>
        <p:spPr/>
        <p:txBody>
          <a:bodyPr/>
          <a:lstStyle/>
          <a:p>
            <a:fld id="{9FC3A3BC-67E2-4B6B-9456-CC8AC29A05C4}" type="datetime1">
              <a:rPr lang="en-US" smtClean="0"/>
              <a:t>10/17/2022</a:t>
            </a:fld>
            <a:endParaRPr lang="en-US"/>
          </a:p>
        </p:txBody>
      </p:sp>
      <p:sp>
        <p:nvSpPr>
          <p:cNvPr id="5" name="Altbilgi Yer Tutucusu 4"/>
          <p:cNvSpPr>
            <a:spLocks noGrp="1"/>
          </p:cNvSpPr>
          <p:nvPr>
            <p:ph type="ftr" sz="quarter" idx="11"/>
          </p:nvPr>
        </p:nvSpPr>
        <p:spPr/>
        <p:txBody>
          <a:bodyPr/>
          <a:lstStyle/>
          <a:p>
            <a:r>
              <a:rPr lang="en-US"/>
              <a:t>Prof.Dr. H. Birsen Hekimoğlu</a:t>
            </a:r>
          </a:p>
        </p:txBody>
      </p:sp>
      <p:sp>
        <p:nvSpPr>
          <p:cNvPr id="6" name="Slayt Numarası Yer Tutucusu 5"/>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159335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FC522222-B748-4530-A60C-4069850A6A29}" type="datetime1">
              <a:rPr lang="en-US" smtClean="0"/>
              <a:t>10/17/2022</a:t>
            </a:fld>
            <a:endParaRPr lang="en-US"/>
          </a:p>
        </p:txBody>
      </p:sp>
      <p:sp>
        <p:nvSpPr>
          <p:cNvPr id="5" name="Altbilgi Yer Tutucusu 4"/>
          <p:cNvSpPr>
            <a:spLocks noGrp="1"/>
          </p:cNvSpPr>
          <p:nvPr>
            <p:ph type="ftr" sz="quarter" idx="11"/>
          </p:nvPr>
        </p:nvSpPr>
        <p:spPr/>
        <p:txBody>
          <a:bodyPr/>
          <a:lstStyle/>
          <a:p>
            <a:r>
              <a:rPr lang="en-US"/>
              <a:t>Prof.Dr. H. Birsen Hekimoğlu</a:t>
            </a:r>
          </a:p>
        </p:txBody>
      </p:sp>
      <p:sp>
        <p:nvSpPr>
          <p:cNvPr id="6" name="Slayt Numarası Yer Tutucusu 5"/>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330424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2" y="365125"/>
            <a:ext cx="2628900" cy="5811838"/>
          </a:xfrm>
        </p:spPr>
        <p:txBody>
          <a:bodyPr vert="eaVert"/>
          <a:lstStyle/>
          <a:p>
            <a:r>
              <a:rPr lang="tr-TR"/>
              <a:t>Asıl başlık stili için tıklatın</a:t>
            </a:r>
            <a:endParaRPr lang="en-US"/>
          </a:p>
        </p:txBody>
      </p:sp>
      <p:sp>
        <p:nvSpPr>
          <p:cNvPr id="3" name="Dikey Metin Yer Tutucusu 2"/>
          <p:cNvSpPr>
            <a:spLocks noGrp="1"/>
          </p:cNvSpPr>
          <p:nvPr>
            <p:ph type="body" orient="vert" idx="1"/>
          </p:nvPr>
        </p:nvSpPr>
        <p:spPr>
          <a:xfrm>
            <a:off x="838203"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0B4FA288-292B-4667-829B-A7258A5BB78E}" type="datetime1">
              <a:rPr lang="en-US" smtClean="0"/>
              <a:t>10/17/2022</a:t>
            </a:fld>
            <a:endParaRPr lang="en-US"/>
          </a:p>
        </p:txBody>
      </p:sp>
      <p:sp>
        <p:nvSpPr>
          <p:cNvPr id="5" name="Altbilgi Yer Tutucusu 4"/>
          <p:cNvSpPr>
            <a:spLocks noGrp="1"/>
          </p:cNvSpPr>
          <p:nvPr>
            <p:ph type="ftr" sz="quarter" idx="11"/>
          </p:nvPr>
        </p:nvSpPr>
        <p:spPr/>
        <p:txBody>
          <a:bodyPr/>
          <a:lstStyle/>
          <a:p>
            <a:r>
              <a:rPr lang="en-US"/>
              <a:t>Prof.Dr. H. Birsen Hekimoğlu</a:t>
            </a:r>
          </a:p>
        </p:txBody>
      </p:sp>
      <p:sp>
        <p:nvSpPr>
          <p:cNvPr id="6" name="Slayt Numarası Yer Tutucusu 5"/>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3818900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34"/>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68157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81359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4406909"/>
            <a:ext cx="103632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69921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30409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12821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34408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47004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1869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10"/>
          </p:nvPr>
        </p:nvSpPr>
        <p:spPr/>
        <p:txBody>
          <a:bodyPr/>
          <a:lstStyle/>
          <a:p>
            <a:fld id="{D4F89880-7A50-4071-BAA9-B5E51D2D4D6C}" type="datetime1">
              <a:rPr lang="en-US" smtClean="0"/>
              <a:t>10/17/2022</a:t>
            </a:fld>
            <a:endParaRPr lang="en-US"/>
          </a:p>
        </p:txBody>
      </p:sp>
      <p:sp>
        <p:nvSpPr>
          <p:cNvPr id="5" name="Altbilgi Yer Tutucusu 4"/>
          <p:cNvSpPr>
            <a:spLocks noGrp="1"/>
          </p:cNvSpPr>
          <p:nvPr>
            <p:ph type="ftr" sz="quarter" idx="11"/>
          </p:nvPr>
        </p:nvSpPr>
        <p:spPr/>
        <p:txBody>
          <a:bodyPr/>
          <a:lstStyle/>
          <a:p>
            <a:r>
              <a:rPr lang="en-US"/>
              <a:t>Prof.Dr. H. Birsen Hekimoğlu</a:t>
            </a:r>
          </a:p>
        </p:txBody>
      </p:sp>
      <p:sp>
        <p:nvSpPr>
          <p:cNvPr id="6" name="Slayt Numarası Yer Tutucusu 5"/>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4132929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61222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16453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839200" y="274647"/>
            <a:ext cx="27432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609600" y="274647"/>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74043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30"/>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624733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278454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4406905"/>
            <a:ext cx="103632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71457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46747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1035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9176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01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1" y="1709744"/>
            <a:ext cx="10515600" cy="2852737"/>
          </a:xfrm>
        </p:spPr>
        <p:txBody>
          <a:bodyPr anchor="b"/>
          <a:lstStyle>
            <a:lvl1pPr>
              <a:defRPr sz="6000"/>
            </a:lvl1pPr>
          </a:lstStyle>
          <a:p>
            <a:r>
              <a:rPr lang="tr-TR"/>
              <a:t>Asıl başlık stili için tıklatın</a:t>
            </a:r>
            <a:endParaRPr lang="en-US"/>
          </a:p>
        </p:txBody>
      </p:sp>
      <p:sp>
        <p:nvSpPr>
          <p:cNvPr id="3" name="Metin Yer Tutucusu 2"/>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F0370A1C-93A1-48A7-87AF-AE0A174C7062}" type="datetime1">
              <a:rPr lang="en-US" smtClean="0"/>
              <a:t>10/17/2022</a:t>
            </a:fld>
            <a:endParaRPr lang="en-US"/>
          </a:p>
        </p:txBody>
      </p:sp>
      <p:sp>
        <p:nvSpPr>
          <p:cNvPr id="5" name="Altbilgi Yer Tutucusu 4"/>
          <p:cNvSpPr>
            <a:spLocks noGrp="1"/>
          </p:cNvSpPr>
          <p:nvPr>
            <p:ph type="ftr" sz="quarter" idx="11"/>
          </p:nvPr>
        </p:nvSpPr>
        <p:spPr/>
        <p:txBody>
          <a:bodyPr/>
          <a:lstStyle/>
          <a:p>
            <a:r>
              <a:rPr lang="en-US"/>
              <a:t>Prof.Dr. H. Birsen Hekimoğlu</a:t>
            </a:r>
          </a:p>
        </p:txBody>
      </p:sp>
      <p:sp>
        <p:nvSpPr>
          <p:cNvPr id="6" name="Slayt Numarası Yer Tutucusu 5"/>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377814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839200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37058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45678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839200" y="274643"/>
            <a:ext cx="27432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609600" y="274643"/>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585796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130426"/>
            <a:ext cx="10363200" cy="1470025"/>
          </a:xfrm>
        </p:spPr>
        <p:txBody>
          <a:bodyPr/>
          <a:lstStyle/>
          <a:p>
            <a:r>
              <a:rPr lang="tr-TR"/>
              <a:t>Asıl başlık stili için tıklatın</a:t>
            </a:r>
          </a:p>
        </p:txBody>
      </p:sp>
      <p:sp>
        <p:nvSpPr>
          <p:cNvPr id="3" name="Alt Başlık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1941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8886028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388156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36603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326738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8293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Veri Yer Tutucusu 4"/>
          <p:cNvSpPr>
            <a:spLocks noGrp="1"/>
          </p:cNvSpPr>
          <p:nvPr>
            <p:ph type="dt" sz="half" idx="10"/>
          </p:nvPr>
        </p:nvSpPr>
        <p:spPr/>
        <p:txBody>
          <a:bodyPr/>
          <a:lstStyle/>
          <a:p>
            <a:fld id="{30268CB4-067B-494A-805E-5418A0E3610D}" type="datetime1">
              <a:rPr lang="en-US" smtClean="0"/>
              <a:t>10/17/2022</a:t>
            </a:fld>
            <a:endParaRPr lang="en-US"/>
          </a:p>
        </p:txBody>
      </p:sp>
      <p:sp>
        <p:nvSpPr>
          <p:cNvPr id="6" name="Altbilgi Yer Tutucusu 5"/>
          <p:cNvSpPr>
            <a:spLocks noGrp="1"/>
          </p:cNvSpPr>
          <p:nvPr>
            <p:ph type="ftr" sz="quarter" idx="11"/>
          </p:nvPr>
        </p:nvSpPr>
        <p:spPr/>
        <p:txBody>
          <a:bodyPr/>
          <a:lstStyle/>
          <a:p>
            <a:r>
              <a:rPr lang="en-US"/>
              <a:t>Prof.Dr. H. Birsen Hekimoğlu</a:t>
            </a:r>
          </a:p>
        </p:txBody>
      </p:sp>
      <p:sp>
        <p:nvSpPr>
          <p:cNvPr id="7" name="Slayt Numarası Yer Tutucusu 6"/>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1844953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39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256583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559907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30090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839200" y="274639"/>
            <a:ext cx="27432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609600" y="27463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04458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9"/>
            <a:ext cx="10515600" cy="1325563"/>
          </a:xfrm>
        </p:spPr>
        <p:txBody>
          <a:bodyPr/>
          <a:lstStyle/>
          <a:p>
            <a:r>
              <a:rPr lang="tr-TR"/>
              <a:t>Asıl başlık stili için tıklatın</a:t>
            </a:r>
            <a:endParaRPr lang="en-US"/>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Metin Yer Tutucusu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3"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Veri Yer Tutucusu 6"/>
          <p:cNvSpPr>
            <a:spLocks noGrp="1"/>
          </p:cNvSpPr>
          <p:nvPr>
            <p:ph type="dt" sz="half" idx="10"/>
          </p:nvPr>
        </p:nvSpPr>
        <p:spPr/>
        <p:txBody>
          <a:bodyPr/>
          <a:lstStyle/>
          <a:p>
            <a:fld id="{CE912103-A3E0-4EEA-AFB8-A649F9BEB536}" type="datetime1">
              <a:rPr lang="en-US" smtClean="0"/>
              <a:t>10/17/2022</a:t>
            </a:fld>
            <a:endParaRPr lang="en-US"/>
          </a:p>
        </p:txBody>
      </p:sp>
      <p:sp>
        <p:nvSpPr>
          <p:cNvPr id="8" name="Altbilgi Yer Tutucusu 7"/>
          <p:cNvSpPr>
            <a:spLocks noGrp="1"/>
          </p:cNvSpPr>
          <p:nvPr>
            <p:ph type="ftr" sz="quarter" idx="11"/>
          </p:nvPr>
        </p:nvSpPr>
        <p:spPr/>
        <p:txBody>
          <a:bodyPr/>
          <a:lstStyle/>
          <a:p>
            <a:r>
              <a:rPr lang="en-US"/>
              <a:t>Prof.Dr. H. Birsen Hekimoğlu</a:t>
            </a:r>
          </a:p>
        </p:txBody>
      </p:sp>
      <p:sp>
        <p:nvSpPr>
          <p:cNvPr id="9" name="Slayt Numarası Yer Tutucusu 8"/>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158189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endParaRPr lang="en-US"/>
          </a:p>
        </p:txBody>
      </p:sp>
      <p:sp>
        <p:nvSpPr>
          <p:cNvPr id="3" name="Veri Yer Tutucusu 2"/>
          <p:cNvSpPr>
            <a:spLocks noGrp="1"/>
          </p:cNvSpPr>
          <p:nvPr>
            <p:ph type="dt" sz="half" idx="10"/>
          </p:nvPr>
        </p:nvSpPr>
        <p:spPr/>
        <p:txBody>
          <a:bodyPr/>
          <a:lstStyle/>
          <a:p>
            <a:fld id="{22F40B45-E444-47A2-8CA2-9E4EA2E7FDC9}" type="datetime1">
              <a:rPr lang="en-US" smtClean="0"/>
              <a:t>10/17/2022</a:t>
            </a:fld>
            <a:endParaRPr lang="en-US"/>
          </a:p>
        </p:txBody>
      </p:sp>
      <p:sp>
        <p:nvSpPr>
          <p:cNvPr id="4" name="Altbilgi Yer Tutucusu 3"/>
          <p:cNvSpPr>
            <a:spLocks noGrp="1"/>
          </p:cNvSpPr>
          <p:nvPr>
            <p:ph type="ftr" sz="quarter" idx="11"/>
          </p:nvPr>
        </p:nvSpPr>
        <p:spPr/>
        <p:txBody>
          <a:bodyPr/>
          <a:lstStyle/>
          <a:p>
            <a:r>
              <a:rPr lang="en-US"/>
              <a:t>Prof.Dr. H. Birsen Hekimoğlu</a:t>
            </a:r>
          </a:p>
        </p:txBody>
      </p:sp>
      <p:sp>
        <p:nvSpPr>
          <p:cNvPr id="5" name="Slayt Numarası Yer Tutucusu 4"/>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1546876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CC562F25-5060-4098-846D-AC4108013F2A}" type="datetime1">
              <a:rPr lang="en-US" smtClean="0"/>
              <a:t>10/17/2022</a:t>
            </a:fld>
            <a:endParaRPr lang="en-US"/>
          </a:p>
        </p:txBody>
      </p:sp>
      <p:sp>
        <p:nvSpPr>
          <p:cNvPr id="3" name="Altbilgi Yer Tutucusu 2"/>
          <p:cNvSpPr>
            <a:spLocks noGrp="1"/>
          </p:cNvSpPr>
          <p:nvPr>
            <p:ph type="ftr" sz="quarter" idx="11"/>
          </p:nvPr>
        </p:nvSpPr>
        <p:spPr/>
        <p:txBody>
          <a:bodyPr/>
          <a:lstStyle/>
          <a:p>
            <a:r>
              <a:rPr lang="en-US"/>
              <a:t>Prof.Dr. H. Birsen Hekimoğlu</a:t>
            </a:r>
          </a:p>
        </p:txBody>
      </p:sp>
      <p:sp>
        <p:nvSpPr>
          <p:cNvPr id="4" name="Slayt Numarası Yer Tutucusu 3"/>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7153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İçerik Yer Tutucusu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9F79EBF2-C2C5-4E99-9E54-899C75C7BB2C}" type="datetime1">
              <a:rPr lang="en-US" smtClean="0"/>
              <a:t>10/17/2022</a:t>
            </a:fld>
            <a:endParaRPr lang="en-US"/>
          </a:p>
        </p:txBody>
      </p:sp>
      <p:sp>
        <p:nvSpPr>
          <p:cNvPr id="6" name="Altbilgi Yer Tutucusu 5"/>
          <p:cNvSpPr>
            <a:spLocks noGrp="1"/>
          </p:cNvSpPr>
          <p:nvPr>
            <p:ph type="ftr" sz="quarter" idx="11"/>
          </p:nvPr>
        </p:nvSpPr>
        <p:spPr/>
        <p:txBody>
          <a:bodyPr/>
          <a:lstStyle/>
          <a:p>
            <a:r>
              <a:rPr lang="en-US"/>
              <a:t>Prof.Dr. H. Birsen Hekimoğlu</a:t>
            </a:r>
          </a:p>
        </p:txBody>
      </p:sp>
      <p:sp>
        <p:nvSpPr>
          <p:cNvPr id="7" name="Slayt Numarası Yer Tutucusu 6"/>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327144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endParaRPr lang="en-US"/>
          </a:p>
        </p:txBody>
      </p:sp>
      <p:sp>
        <p:nvSpPr>
          <p:cNvPr id="3" name="Resim Yer Tutucusu 2"/>
          <p:cNvSpPr>
            <a:spLocks noGrp="1"/>
          </p:cNvSpPr>
          <p:nvPr>
            <p:ph type="pic" idx="1"/>
          </p:nvPr>
        </p:nvSpPr>
        <p:spPr>
          <a:xfrm>
            <a:off x="5183188" y="987431"/>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0B129F4D-2B23-496C-B947-0B5406B1AD82}" type="datetime1">
              <a:rPr lang="en-US" smtClean="0"/>
              <a:t>10/17/2022</a:t>
            </a:fld>
            <a:endParaRPr lang="en-US"/>
          </a:p>
        </p:txBody>
      </p:sp>
      <p:sp>
        <p:nvSpPr>
          <p:cNvPr id="6" name="Altbilgi Yer Tutucusu 5"/>
          <p:cNvSpPr>
            <a:spLocks noGrp="1"/>
          </p:cNvSpPr>
          <p:nvPr>
            <p:ph type="ftr" sz="quarter" idx="11"/>
          </p:nvPr>
        </p:nvSpPr>
        <p:spPr/>
        <p:txBody>
          <a:bodyPr/>
          <a:lstStyle/>
          <a:p>
            <a:r>
              <a:rPr lang="en-US"/>
              <a:t>Prof.Dr. H. Birsen Hekimoğlu</a:t>
            </a:r>
          </a:p>
        </p:txBody>
      </p:sp>
      <p:sp>
        <p:nvSpPr>
          <p:cNvPr id="7" name="Slayt Numarası Yer Tutucusu 6"/>
          <p:cNvSpPr>
            <a:spLocks noGrp="1"/>
          </p:cNvSpPr>
          <p:nvPr>
            <p:ph type="sldNum" sz="quarter" idx="12"/>
          </p:nvPr>
        </p:nvSpPr>
        <p:spPr/>
        <p:txBody>
          <a:bodyPr/>
          <a:lstStyle/>
          <a:p>
            <a:fld id="{3803E5D6-65D3-498C-B22C-E011EF2D0D57}" type="slidenum">
              <a:rPr lang="en-US" smtClean="0"/>
              <a:t>‹#›</a:t>
            </a:fld>
            <a:endParaRPr lang="en-US"/>
          </a:p>
        </p:txBody>
      </p:sp>
    </p:spTree>
    <p:extLst>
      <p:ext uri="{BB962C8B-B14F-4D97-AF65-F5344CB8AC3E}">
        <p14:creationId xmlns:p14="http://schemas.microsoft.com/office/powerpoint/2010/main" val="1628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tr-TR"/>
              <a:t>Asıl başlık stili için tıklatın</a:t>
            </a:r>
            <a:endParaRPr lang="en-US"/>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Veri Yer Tutucusu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9EA56-B0A7-4990-BF9E-BD0CCE760129}" type="datetime1">
              <a:rPr lang="en-US" smtClean="0"/>
              <a:t>10/17/2022</a:t>
            </a:fld>
            <a:endParaRPr lang="en-US"/>
          </a:p>
        </p:txBody>
      </p:sp>
      <p:sp>
        <p:nvSpPr>
          <p:cNvPr id="5" name="Altbilgi Yer Tutucusu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Prof.Dr. H. Birsen Hekimoğlu</a:t>
            </a:r>
          </a:p>
        </p:txBody>
      </p:sp>
      <p:sp>
        <p:nvSpPr>
          <p:cNvPr id="6" name="Slayt Numarası Yer Tutucusu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3E5D6-65D3-498C-B22C-E011EF2D0D57}" type="slidenum">
              <a:rPr lang="en-US" smtClean="0"/>
              <a:t>‹#›</a:t>
            </a:fld>
            <a:endParaRPr lang="en-US"/>
          </a:p>
        </p:txBody>
      </p:sp>
    </p:spTree>
    <p:extLst>
      <p:ext uri="{BB962C8B-B14F-4D97-AF65-F5344CB8AC3E}">
        <p14:creationId xmlns:p14="http://schemas.microsoft.com/office/powerpoint/2010/main" val="68955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67425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13252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28931-55E8-4D06-B35A-87131DA830A3}" type="datetimeFigureOut">
              <a:rPr lang="tr-TR" smtClean="0">
                <a:solidFill>
                  <a:prstClr val="black">
                    <a:tint val="75000"/>
                  </a:prstClr>
                </a:solidFill>
              </a:rPr>
              <a:pPr/>
              <a:t>17.10.2022</a:t>
            </a:fld>
            <a:endParaRPr lang="tr-TR">
              <a:solidFill>
                <a:prstClr val="black">
                  <a:tint val="75000"/>
                </a:prstClr>
              </a:solidFill>
            </a:endParaRPr>
          </a:p>
        </p:txBody>
      </p:sp>
      <p:sp>
        <p:nvSpPr>
          <p:cNvPr id="5" name="Altbilgi Yer Tutucusu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32D333-04B4-434D-88E7-BC9A0806254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845892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tez2.yok.gov.tr/"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48891"/>
            <a:ext cx="9144000" cy="2387600"/>
          </a:xfrm>
        </p:spPr>
        <p:txBody>
          <a:bodyPr/>
          <a:lstStyle/>
          <a:p>
            <a:r>
              <a:rPr lang="tr-TR" b="1" dirty="0">
                <a:solidFill>
                  <a:srgbClr val="FF0000"/>
                </a:solidFill>
                <a:latin typeface="Times New Roman" pitchFamily="18" charset="0"/>
                <a:cs typeface="Times New Roman" pitchFamily="18" charset="0"/>
              </a:rPr>
              <a:t>BİLİMSEL ARAŞTIRMA </a:t>
            </a:r>
            <a:br>
              <a:rPr lang="tr-TR" b="1" dirty="0">
                <a:solidFill>
                  <a:srgbClr val="FF0000"/>
                </a:solidFill>
                <a:latin typeface="Times New Roman" pitchFamily="18" charset="0"/>
                <a:cs typeface="Times New Roman" pitchFamily="18" charset="0"/>
              </a:rPr>
            </a:br>
            <a:r>
              <a:rPr lang="tr-TR" b="1" dirty="0">
                <a:solidFill>
                  <a:srgbClr val="FF0000"/>
                </a:solidFill>
                <a:latin typeface="Times New Roman" pitchFamily="18" charset="0"/>
                <a:cs typeface="Times New Roman" pitchFamily="18" charset="0"/>
              </a:rPr>
              <a:t>YÖNTEMLERİ</a:t>
            </a:r>
            <a:endParaRPr lang="en-US" b="1" dirty="0">
              <a:solidFill>
                <a:srgbClr val="FF0000"/>
              </a:solidFill>
              <a:latin typeface="Times New Roman" pitchFamily="18" charset="0"/>
              <a:cs typeface="Times New Roman" pitchFamily="18" charset="0"/>
            </a:endParaRPr>
          </a:p>
        </p:txBody>
      </p:sp>
      <p:sp>
        <p:nvSpPr>
          <p:cNvPr id="3" name="Alt Başlık 2"/>
          <p:cNvSpPr>
            <a:spLocks noGrp="1"/>
          </p:cNvSpPr>
          <p:nvPr>
            <p:ph type="subTitle" idx="1"/>
          </p:nvPr>
        </p:nvSpPr>
        <p:spPr>
          <a:xfrm>
            <a:off x="1524000" y="2728566"/>
            <a:ext cx="9144000" cy="2580398"/>
          </a:xfrm>
        </p:spPr>
        <p:txBody>
          <a:bodyPr>
            <a:normAutofit fontScale="85000" lnSpcReduction="20000"/>
          </a:bodyPr>
          <a:lstStyle/>
          <a:p>
            <a:r>
              <a:rPr lang="tr-TR" b="1" dirty="0">
                <a:latin typeface="Times New Roman" pitchFamily="18" charset="0"/>
                <a:cs typeface="Times New Roman" pitchFamily="18" charset="0"/>
              </a:rPr>
              <a:t>Kaynaklar:                             </a:t>
            </a:r>
          </a:p>
          <a:p>
            <a:pPr marL="342900" indent="-342900" algn="l">
              <a:buFont typeface="Arial" panose="020B0604020202020204" pitchFamily="34" charset="0"/>
              <a:buChar char="•"/>
            </a:pPr>
            <a:r>
              <a:rPr lang="tr-TR" dirty="0">
                <a:latin typeface="Times New Roman" pitchFamily="18" charset="0"/>
                <a:cs typeface="Times New Roman" pitchFamily="18" charset="0"/>
              </a:rPr>
              <a:t>   Halil Seyidoğlu, </a:t>
            </a:r>
            <a:r>
              <a:rPr lang="tr-TR" i="1" dirty="0">
                <a:latin typeface="Times New Roman" pitchFamily="18" charset="0"/>
                <a:cs typeface="Times New Roman" pitchFamily="18" charset="0"/>
              </a:rPr>
              <a:t>Bilimsel Araştırma ve Yazma El Kitabı</a:t>
            </a:r>
            <a:r>
              <a:rPr lang="tr-TR" dirty="0">
                <a:latin typeface="Times New Roman" pitchFamily="18" charset="0"/>
                <a:cs typeface="Times New Roman" pitchFamily="18" charset="0"/>
              </a:rPr>
              <a:t>, (10. baskı) </a:t>
            </a:r>
            <a:r>
              <a:rPr lang="tr-TR" dirty="0" err="1">
                <a:latin typeface="Times New Roman" pitchFamily="18" charset="0"/>
                <a:cs typeface="Times New Roman" pitchFamily="18" charset="0"/>
              </a:rPr>
              <a:t>Güzem</a:t>
            </a:r>
            <a:r>
              <a:rPr lang="tr-TR" dirty="0">
                <a:latin typeface="Times New Roman" pitchFamily="18" charset="0"/>
                <a:cs typeface="Times New Roman" pitchFamily="18" charset="0"/>
              </a:rPr>
              <a:t> Can   </a:t>
            </a:r>
          </a:p>
          <a:p>
            <a:pPr algn="l"/>
            <a:r>
              <a:rPr lang="tr-TR" dirty="0">
                <a:latin typeface="Times New Roman" pitchFamily="18" charset="0"/>
                <a:cs typeface="Times New Roman" pitchFamily="18" charset="0"/>
              </a:rPr>
              <a:t>        Yayınları, İstanbul, 2016.</a:t>
            </a:r>
          </a:p>
          <a:p>
            <a:pPr marL="457200" indent="-457200" algn="l">
              <a:buFont typeface="Arial" panose="020B0604020202020204" pitchFamily="34" charset="0"/>
              <a:buChar char="•"/>
            </a:pPr>
            <a:r>
              <a:rPr lang="tr-TR" dirty="0">
                <a:latin typeface="Times New Roman" pitchFamily="18" charset="0"/>
                <a:cs typeface="Times New Roman" pitchFamily="18" charset="0"/>
              </a:rPr>
              <a:t>Rauf Arıkan, </a:t>
            </a:r>
            <a:r>
              <a:rPr lang="tr-TR" i="1" dirty="0">
                <a:latin typeface="Times New Roman" pitchFamily="18" charset="0"/>
                <a:cs typeface="Times New Roman" pitchFamily="18" charset="0"/>
              </a:rPr>
              <a:t>Araştırma Yöntem ve Teknikleri</a:t>
            </a:r>
            <a:r>
              <a:rPr lang="tr-TR" dirty="0">
                <a:latin typeface="Times New Roman" pitchFamily="18" charset="0"/>
                <a:cs typeface="Times New Roman" pitchFamily="18" charset="0"/>
              </a:rPr>
              <a:t>, Nobel Yayınevi, (2. baskı), 2013.                                    </a:t>
            </a:r>
          </a:p>
          <a:p>
            <a:pPr marL="457200" indent="-457200" algn="l">
              <a:buFont typeface="Arial" panose="020B0604020202020204" pitchFamily="34" charset="0"/>
              <a:buChar char="•"/>
            </a:pPr>
            <a:r>
              <a:rPr lang="tr-TR" dirty="0">
                <a:latin typeface="Times New Roman" pitchFamily="18" charset="0"/>
                <a:cs typeface="Times New Roman" pitchFamily="18" charset="0"/>
              </a:rPr>
              <a:t>Ali Sinan Bilgili, </a:t>
            </a:r>
            <a:r>
              <a:rPr lang="tr-TR" i="1" dirty="0">
                <a:latin typeface="Times New Roman" pitchFamily="18" charset="0"/>
                <a:cs typeface="Times New Roman" pitchFamily="18" charset="0"/>
              </a:rPr>
              <a:t>Bilimsel Araştırma ve Yöntemleri Ders Notları</a:t>
            </a:r>
            <a:r>
              <a:rPr lang="tr-TR" dirty="0">
                <a:latin typeface="Times New Roman" pitchFamily="18" charset="0"/>
                <a:cs typeface="Times New Roman" pitchFamily="18" charset="0"/>
              </a:rPr>
              <a:t>, Erzurum, 2011. </a:t>
            </a:r>
          </a:p>
          <a:p>
            <a:pPr marL="457200" indent="-457200" algn="l">
              <a:buFont typeface="Arial" panose="020B0604020202020204" pitchFamily="34" charset="0"/>
              <a:buChar char="•"/>
            </a:pPr>
            <a:r>
              <a:rPr lang="tr-TR" dirty="0">
                <a:latin typeface="Times New Roman" pitchFamily="18" charset="0"/>
                <a:cs typeface="Times New Roman" pitchFamily="18" charset="0"/>
              </a:rPr>
              <a:t>Osman İnci, «Bilimsel Yayın Etiği İlkeleri, Yanıltmalar, Yanıltmaları Önlemeye Yönelik Öneriler»,, </a:t>
            </a:r>
            <a:r>
              <a:rPr lang="tr-TR" i="1" dirty="0">
                <a:latin typeface="Times New Roman" pitchFamily="18" charset="0"/>
                <a:cs typeface="Times New Roman" pitchFamily="18" charset="0"/>
              </a:rPr>
              <a:t>Sağlık Bilimlerinde Süreli Yayıncılık</a:t>
            </a:r>
            <a:r>
              <a:rPr lang="tr-TR" dirty="0">
                <a:latin typeface="Times New Roman" pitchFamily="18" charset="0"/>
                <a:cs typeface="Times New Roman" pitchFamily="18" charset="0"/>
              </a:rPr>
              <a:t>, 2009.</a:t>
            </a:r>
          </a:p>
          <a:p>
            <a:pPr marL="457200" indent="-457200" algn="l">
              <a:buFont typeface="Arial" panose="020B0604020202020204" pitchFamily="34" charset="0"/>
              <a:buChar char="•"/>
            </a:pPr>
            <a:r>
              <a:rPr lang="en-US" dirty="0">
                <a:latin typeface="Times New Roman" pitchFamily="18" charset="0"/>
                <a:cs typeface="Times New Roman" pitchFamily="18" charset="0"/>
              </a:rPr>
              <a:t>Robert A. Day</a:t>
            </a:r>
            <a:r>
              <a:rPr lang="tr-TR" dirty="0">
                <a:latin typeface="Times New Roman" pitchFamily="18" charset="0"/>
                <a:cs typeface="Times New Roman" pitchFamily="18" charset="0"/>
              </a:rPr>
              <a:t>, </a:t>
            </a:r>
            <a:r>
              <a:rPr lang="en-US" dirty="0">
                <a:latin typeface="Times New Roman" pitchFamily="18" charset="0"/>
                <a:cs typeface="Times New Roman" pitchFamily="18" charset="0"/>
              </a:rPr>
              <a:t>How </a:t>
            </a:r>
            <a:r>
              <a:rPr lang="tr-TR" dirty="0">
                <a:latin typeface="Times New Roman" pitchFamily="18" charset="0"/>
                <a:cs typeface="Times New Roman" pitchFamily="18" charset="0"/>
              </a:rPr>
              <a:t>t</a:t>
            </a:r>
            <a:r>
              <a:rPr lang="en-US" dirty="0">
                <a:latin typeface="Times New Roman" pitchFamily="18" charset="0"/>
                <a:cs typeface="Times New Roman" pitchFamily="18" charset="0"/>
              </a:rPr>
              <a:t>o Write and</a:t>
            </a:r>
            <a:r>
              <a:rPr lang="tr-TR" dirty="0">
                <a:latin typeface="Times New Roman" pitchFamily="18" charset="0"/>
                <a:cs typeface="Times New Roman" pitchFamily="18" charset="0"/>
              </a:rPr>
              <a:t> </a:t>
            </a:r>
            <a:r>
              <a:rPr lang="en-US" dirty="0">
                <a:latin typeface="Times New Roman" pitchFamily="18" charset="0"/>
                <a:cs typeface="Times New Roman" pitchFamily="18" charset="0"/>
              </a:rPr>
              <a:t>Publish A Scientific</a:t>
            </a:r>
            <a:r>
              <a:rPr lang="tr-TR" dirty="0">
                <a:latin typeface="Times New Roman" pitchFamily="18" charset="0"/>
                <a:cs typeface="Times New Roman" pitchFamily="18" charset="0"/>
              </a:rPr>
              <a:t> </a:t>
            </a:r>
            <a:r>
              <a:rPr lang="en-US" dirty="0">
                <a:latin typeface="Times New Roman" pitchFamily="18" charset="0"/>
                <a:cs typeface="Times New Roman" pitchFamily="18" charset="0"/>
              </a:rPr>
              <a:t>Pape</a:t>
            </a:r>
            <a:r>
              <a:rPr lang="tr-TR" dirty="0">
                <a:latin typeface="Times New Roman" pitchFamily="18" charset="0"/>
                <a:cs typeface="Times New Roman" pitchFamily="18" charset="0"/>
              </a:rPr>
              <a:t>r,</a:t>
            </a:r>
            <a:r>
              <a:rPr lang="en-US" dirty="0">
                <a:latin typeface="Times New Roman" pitchFamily="18" charset="0"/>
                <a:cs typeface="Times New Roman" pitchFamily="18" charset="0"/>
              </a:rPr>
              <a:t> ISI Publication</a:t>
            </a:r>
            <a:r>
              <a:rPr lang="tr-TR" dirty="0">
                <a:latin typeface="Times New Roman" pitchFamily="18" charset="0"/>
                <a:cs typeface="Times New Roman" pitchFamily="18" charset="0"/>
              </a:rPr>
              <a:t>,2000.</a:t>
            </a:r>
          </a:p>
          <a:p>
            <a:endParaRPr lang="en-US" dirty="0">
              <a:latin typeface="Times New Roman" pitchFamily="18" charset="0"/>
              <a:cs typeface="Times New Roman" pitchFamily="18" charset="0"/>
            </a:endParaRPr>
          </a:p>
        </p:txBody>
      </p:sp>
      <p:sp>
        <p:nvSpPr>
          <p:cNvPr id="5" name="Slayt Numarası Yer Tutucusu 4"/>
          <p:cNvSpPr>
            <a:spLocks noGrp="1"/>
          </p:cNvSpPr>
          <p:nvPr>
            <p:ph type="sldNum" sz="quarter" idx="12"/>
          </p:nvPr>
        </p:nvSpPr>
        <p:spPr/>
        <p:txBody>
          <a:bodyPr/>
          <a:lstStyle/>
          <a:p>
            <a:fld id="{3803E5D6-65D3-498C-B22C-E011EF2D0D57}" type="slidenum">
              <a:rPr lang="en-US" smtClean="0"/>
              <a:t>1</a:t>
            </a:fld>
            <a:endParaRPr lang="en-US"/>
          </a:p>
        </p:txBody>
      </p:sp>
    </p:spTree>
    <p:extLst>
      <p:ext uri="{BB962C8B-B14F-4D97-AF65-F5344CB8AC3E}">
        <p14:creationId xmlns:p14="http://schemas.microsoft.com/office/powerpoint/2010/main" val="258634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295467" y="1268762"/>
            <a:ext cx="10081120" cy="3416320"/>
          </a:xfrm>
          <a:prstGeom prst="rect">
            <a:avLst/>
          </a:prstGeom>
        </p:spPr>
        <p:txBody>
          <a:bodyPr wrap="square">
            <a:spAutoFit/>
          </a:bodyPr>
          <a:lstStyle/>
          <a:p>
            <a:pPr>
              <a:spcBef>
                <a:spcPts val="600"/>
              </a:spcBef>
            </a:pPr>
            <a:r>
              <a:rPr lang="tr-TR" sz="2800" dirty="0">
                <a:solidFill>
                  <a:srgbClr val="1F497D"/>
                </a:solidFill>
                <a:latin typeface="Times New Roman" pitchFamily="18" charset="0"/>
                <a:cs typeface="Times New Roman" pitchFamily="18" charset="0"/>
              </a:rPr>
              <a:t>Bu formatta; </a:t>
            </a:r>
          </a:p>
          <a:p>
            <a:pPr>
              <a:spcBef>
                <a:spcPts val="600"/>
              </a:spcBef>
            </a:pPr>
            <a:r>
              <a:rPr lang="tr-TR" sz="2800" b="1" dirty="0">
                <a:solidFill>
                  <a:srgbClr val="1F497D"/>
                </a:solidFill>
                <a:latin typeface="Times New Roman" pitchFamily="18" charset="0"/>
                <a:cs typeface="Times New Roman" pitchFamily="18" charset="0"/>
              </a:rPr>
              <a:t>Hangi problemin incelendiği: </a:t>
            </a:r>
            <a:r>
              <a:rPr lang="tr-TR" sz="2800" dirty="0">
                <a:solidFill>
                  <a:srgbClr val="1F497D"/>
                </a:solidFill>
                <a:latin typeface="Times New Roman" pitchFamily="18" charset="0"/>
                <a:cs typeface="Times New Roman" pitchFamily="18" charset="0"/>
              </a:rPr>
              <a:t>Giriş. (</a:t>
            </a:r>
            <a:r>
              <a:rPr lang="tr-TR" sz="2800" dirty="0" err="1">
                <a:solidFill>
                  <a:srgbClr val="1F497D"/>
                </a:solidFill>
                <a:latin typeface="Times New Roman" pitchFamily="18" charset="0"/>
                <a:cs typeface="Times New Roman" pitchFamily="18" charset="0"/>
              </a:rPr>
              <a:t>Introduction</a:t>
            </a:r>
            <a:r>
              <a:rPr lang="tr-TR" sz="2800" dirty="0">
                <a:solidFill>
                  <a:srgbClr val="1F497D"/>
                </a:solidFill>
                <a:latin typeface="Times New Roman" pitchFamily="18" charset="0"/>
                <a:cs typeface="Times New Roman" pitchFamily="18" charset="0"/>
              </a:rPr>
              <a:t>) bölümünde, </a:t>
            </a:r>
          </a:p>
          <a:p>
            <a:pPr>
              <a:spcBef>
                <a:spcPts val="600"/>
              </a:spcBef>
            </a:pPr>
            <a:r>
              <a:rPr lang="tr-TR" sz="2800" b="1" dirty="0">
                <a:solidFill>
                  <a:srgbClr val="1F497D"/>
                </a:solidFill>
                <a:latin typeface="Times New Roman" pitchFamily="18" charset="0"/>
                <a:cs typeface="Times New Roman" pitchFamily="18" charset="0"/>
              </a:rPr>
              <a:t>Problemin nasıl incelendiği: </a:t>
            </a:r>
            <a:r>
              <a:rPr lang="tr-TR" sz="2800" dirty="0">
                <a:solidFill>
                  <a:srgbClr val="1F497D"/>
                </a:solidFill>
                <a:latin typeface="Times New Roman" pitchFamily="18" charset="0"/>
                <a:cs typeface="Times New Roman" pitchFamily="18" charset="0"/>
              </a:rPr>
              <a:t>Yöntemler (</a:t>
            </a:r>
            <a:r>
              <a:rPr lang="tr-TR" sz="2800" dirty="0" err="1">
                <a:solidFill>
                  <a:srgbClr val="1F497D"/>
                </a:solidFill>
                <a:latin typeface="Times New Roman" pitchFamily="18" charset="0"/>
                <a:cs typeface="Times New Roman" pitchFamily="18" charset="0"/>
              </a:rPr>
              <a:t>Methods</a:t>
            </a:r>
            <a:r>
              <a:rPr lang="tr-TR" sz="2800" dirty="0">
                <a:solidFill>
                  <a:srgbClr val="1F497D"/>
                </a:solidFill>
                <a:latin typeface="Times New Roman" pitchFamily="18" charset="0"/>
                <a:cs typeface="Times New Roman" pitchFamily="18" charset="0"/>
              </a:rPr>
              <a:t>) bölümünde,  </a:t>
            </a:r>
          </a:p>
          <a:p>
            <a:pPr>
              <a:spcBef>
                <a:spcPts val="600"/>
              </a:spcBef>
            </a:pPr>
            <a:r>
              <a:rPr lang="tr-TR" sz="2800" b="1" dirty="0">
                <a:solidFill>
                  <a:srgbClr val="1F497D"/>
                </a:solidFill>
                <a:latin typeface="Times New Roman" pitchFamily="18" charset="0"/>
                <a:cs typeface="Times New Roman" pitchFamily="18" charset="0"/>
              </a:rPr>
              <a:t>İnceleme sonucunda nelerin/hangi bulguların tespit edildiği:</a:t>
            </a:r>
            <a:r>
              <a:rPr lang="tr-TR" sz="2800" dirty="0">
                <a:solidFill>
                  <a:srgbClr val="1F497D"/>
                </a:solidFill>
                <a:latin typeface="Times New Roman" pitchFamily="18" charset="0"/>
                <a:cs typeface="Times New Roman" pitchFamily="18" charset="0"/>
              </a:rPr>
              <a:t> Sonuç (</a:t>
            </a:r>
            <a:r>
              <a:rPr lang="tr-TR" sz="2800" dirty="0" err="1">
                <a:solidFill>
                  <a:srgbClr val="1F497D"/>
                </a:solidFill>
                <a:latin typeface="Times New Roman" pitchFamily="18" charset="0"/>
                <a:cs typeface="Times New Roman" pitchFamily="18" charset="0"/>
              </a:rPr>
              <a:t>Result</a:t>
            </a:r>
            <a:r>
              <a:rPr lang="tr-TR" sz="2800" dirty="0">
                <a:solidFill>
                  <a:srgbClr val="1F497D"/>
                </a:solidFill>
                <a:latin typeface="Times New Roman" pitchFamily="18" charset="0"/>
                <a:cs typeface="Times New Roman" pitchFamily="18" charset="0"/>
              </a:rPr>
              <a:t>) bölümünde, </a:t>
            </a:r>
          </a:p>
          <a:p>
            <a:pPr>
              <a:spcBef>
                <a:spcPts val="600"/>
              </a:spcBef>
            </a:pPr>
            <a:r>
              <a:rPr lang="tr-TR" sz="2800" b="1" dirty="0">
                <a:solidFill>
                  <a:srgbClr val="1F497D"/>
                </a:solidFill>
                <a:latin typeface="Times New Roman" pitchFamily="18" charset="0"/>
                <a:cs typeface="Times New Roman" pitchFamily="18" charset="0"/>
              </a:rPr>
              <a:t>Bulunan bulguların ne anlam taşıdıkları: </a:t>
            </a:r>
            <a:r>
              <a:rPr lang="tr-TR" sz="2800" dirty="0">
                <a:solidFill>
                  <a:srgbClr val="1F497D"/>
                </a:solidFill>
                <a:latin typeface="Times New Roman" pitchFamily="18" charset="0"/>
                <a:cs typeface="Times New Roman" pitchFamily="18" charset="0"/>
              </a:rPr>
              <a:t>Tartışma (</a:t>
            </a:r>
            <a:r>
              <a:rPr lang="tr-TR" sz="2800" dirty="0" err="1">
                <a:solidFill>
                  <a:srgbClr val="1F497D"/>
                </a:solidFill>
                <a:latin typeface="Times New Roman" pitchFamily="18" charset="0"/>
                <a:cs typeface="Times New Roman" pitchFamily="18" charset="0"/>
              </a:rPr>
              <a:t>Discussion</a:t>
            </a:r>
            <a:r>
              <a:rPr lang="tr-TR" sz="2800" dirty="0">
                <a:solidFill>
                  <a:srgbClr val="1F497D"/>
                </a:solidFill>
                <a:latin typeface="Times New Roman" pitchFamily="18" charset="0"/>
                <a:cs typeface="Times New Roman" pitchFamily="18" charset="0"/>
              </a:rPr>
              <a:t>) bölümünde belirtilir.</a:t>
            </a:r>
          </a:p>
        </p:txBody>
      </p:sp>
      <p:sp>
        <p:nvSpPr>
          <p:cNvPr id="3" name="Slayt Numarası Yer Tutucusu 2"/>
          <p:cNvSpPr>
            <a:spLocks noGrp="1"/>
          </p:cNvSpPr>
          <p:nvPr>
            <p:ph type="sldNum" sz="quarter" idx="12"/>
          </p:nvPr>
        </p:nvSpPr>
        <p:spPr/>
        <p:txBody>
          <a:bodyPr/>
          <a:lstStyle/>
          <a:p>
            <a:fld id="{4C32D333-04B4-434D-88E7-BC9A08062545}" type="slidenum">
              <a:rPr lang="tr-TR" smtClean="0">
                <a:solidFill>
                  <a:prstClr val="black">
                    <a:tint val="75000"/>
                  </a:prstClr>
                </a:solidFill>
              </a:rPr>
              <a:pPr/>
              <a:t>10</a:t>
            </a:fld>
            <a:endParaRPr lang="tr-TR">
              <a:solidFill>
                <a:prstClr val="black">
                  <a:tint val="75000"/>
                </a:prstClr>
              </a:solidFill>
            </a:endParaRPr>
          </a:p>
        </p:txBody>
      </p:sp>
    </p:spTree>
    <p:extLst>
      <p:ext uri="{BB962C8B-B14F-4D97-AF65-F5344CB8AC3E}">
        <p14:creationId xmlns:p14="http://schemas.microsoft.com/office/powerpoint/2010/main" val="42343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27381" y="2295208"/>
            <a:ext cx="11329259" cy="1569660"/>
          </a:xfrm>
          <a:prstGeom prst="rect">
            <a:avLst/>
          </a:prstGeom>
        </p:spPr>
        <p:txBody>
          <a:bodyPr wrap="square">
            <a:spAutoFit/>
          </a:bodyPr>
          <a:lstStyle/>
          <a:p>
            <a:pPr algn="just"/>
            <a:r>
              <a:rPr lang="tr-TR" sz="3200" dirty="0">
                <a:solidFill>
                  <a:srgbClr val="1F497D"/>
                </a:solidFill>
                <a:latin typeface="Times New Roman" pitchFamily="18" charset="0"/>
                <a:cs typeface="Times New Roman" pitchFamily="18" charset="0"/>
              </a:rPr>
              <a:t>Bilimsel yazı; özgün araştırma sonuçlarını tanımlayan, yazılmış ve yayınlanmış bir rapordur.</a:t>
            </a:r>
          </a:p>
          <a:p>
            <a:pPr algn="just"/>
            <a:endParaRPr lang="tr-TR" sz="3200" dirty="0">
              <a:solidFill>
                <a:srgbClr val="1F497D"/>
              </a:solidFill>
              <a:latin typeface="Times New Roman" pitchFamily="18" charset="0"/>
              <a:cs typeface="Times New Roman" pitchFamily="18" charset="0"/>
            </a:endParaRPr>
          </a:p>
        </p:txBody>
      </p:sp>
      <p:sp>
        <p:nvSpPr>
          <p:cNvPr id="3" name="Dikdörtgen 2"/>
          <p:cNvSpPr/>
          <p:nvPr/>
        </p:nvSpPr>
        <p:spPr>
          <a:xfrm>
            <a:off x="911424" y="220175"/>
            <a:ext cx="10081120" cy="769441"/>
          </a:xfrm>
          <a:prstGeom prst="rect">
            <a:avLst/>
          </a:prstGeom>
        </p:spPr>
        <p:txBody>
          <a:bodyPr wrap="square">
            <a:spAutoFit/>
          </a:bodyPr>
          <a:lstStyle/>
          <a:p>
            <a:pPr algn="ctr"/>
            <a:r>
              <a:rPr lang="tr-TR" sz="4400" b="1" dirty="0">
                <a:solidFill>
                  <a:srgbClr val="FF0000"/>
                </a:solidFill>
                <a:latin typeface="Times New Roman" pitchFamily="18" charset="0"/>
                <a:cs typeface="Times New Roman" pitchFamily="18" charset="0"/>
              </a:rPr>
              <a:t>Bilimsel Yazı Nedir?</a:t>
            </a:r>
          </a:p>
        </p:txBody>
      </p:sp>
    </p:spTree>
    <p:extLst>
      <p:ext uri="{BB962C8B-B14F-4D97-AF65-F5344CB8AC3E}">
        <p14:creationId xmlns:p14="http://schemas.microsoft.com/office/powerpoint/2010/main" val="306846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11424" y="393708"/>
            <a:ext cx="10081120" cy="769441"/>
          </a:xfrm>
          <a:prstGeom prst="rect">
            <a:avLst/>
          </a:prstGeom>
        </p:spPr>
        <p:txBody>
          <a:bodyPr wrap="square">
            <a:spAutoFit/>
          </a:bodyPr>
          <a:lstStyle/>
          <a:p>
            <a:pPr algn="ctr"/>
            <a:r>
              <a:rPr lang="tr-TR" sz="4400" b="1" dirty="0">
                <a:solidFill>
                  <a:srgbClr val="FF0000"/>
                </a:solidFill>
                <a:latin typeface="Times New Roman" pitchFamily="18" charset="0"/>
                <a:cs typeface="Times New Roman" pitchFamily="18" charset="0"/>
              </a:rPr>
              <a:t>Bilimsel Yazı Nedir?</a:t>
            </a:r>
          </a:p>
        </p:txBody>
      </p:sp>
      <p:sp>
        <p:nvSpPr>
          <p:cNvPr id="3" name="Dikdörtgen 2"/>
          <p:cNvSpPr/>
          <p:nvPr/>
        </p:nvSpPr>
        <p:spPr>
          <a:xfrm>
            <a:off x="368490" y="2967335"/>
            <a:ext cx="11505062" cy="830997"/>
          </a:xfrm>
          <a:prstGeom prst="rect">
            <a:avLst/>
          </a:prstGeom>
        </p:spPr>
        <p:txBody>
          <a:bodyPr wrap="square">
            <a:spAutoFit/>
          </a:bodyPr>
          <a:lstStyle/>
          <a:p>
            <a:r>
              <a:rPr lang="tr-TR" sz="2400" dirty="0">
                <a:latin typeface="Times New Roman" panose="02020603050405020304" pitchFamily="18" charset="0"/>
                <a:cs typeface="Times New Roman" panose="02020603050405020304" pitchFamily="18" charset="0"/>
              </a:rPr>
              <a:t>Bilimsel bir yazı olarak, tez, rapor, bildiri vb. bir çok literatür yayımlanabilir. Bu yayınlar bilimsel geçerli bir formatta hazırlanmış ve gerekli incelemeleri yapılmış olabilir. </a:t>
            </a:r>
          </a:p>
        </p:txBody>
      </p:sp>
    </p:spTree>
    <p:extLst>
      <p:ext uri="{BB962C8B-B14F-4D97-AF65-F5344CB8AC3E}">
        <p14:creationId xmlns:p14="http://schemas.microsoft.com/office/powerpoint/2010/main" val="340194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980739"/>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3" name="Dikdörtgen 2"/>
          <p:cNvSpPr/>
          <p:nvPr/>
        </p:nvSpPr>
        <p:spPr>
          <a:xfrm>
            <a:off x="1679509" y="1700813"/>
            <a:ext cx="9505056" cy="3108543"/>
          </a:xfrm>
          <a:prstGeom prst="rect">
            <a:avLst/>
          </a:prstGeom>
        </p:spPr>
        <p:txBody>
          <a:bodyPr wrap="square">
            <a:spAutoFit/>
          </a:bodyPr>
          <a:lstStyle/>
          <a:p>
            <a:pPr algn="just"/>
            <a:r>
              <a:rPr lang="tr-TR" sz="2800" dirty="0">
                <a:solidFill>
                  <a:srgbClr val="1F497D"/>
                </a:solidFill>
                <a:latin typeface="Times New Roman" pitchFamily="18" charset="0"/>
                <a:cs typeface="Times New Roman" pitchFamily="18" charset="0"/>
              </a:rPr>
              <a:t>Giriş (</a:t>
            </a:r>
            <a:r>
              <a:rPr lang="tr-TR" sz="2800" dirty="0" err="1">
                <a:solidFill>
                  <a:srgbClr val="1F497D"/>
                </a:solidFill>
                <a:latin typeface="Times New Roman" pitchFamily="18" charset="0"/>
                <a:cs typeface="Times New Roman" pitchFamily="18" charset="0"/>
              </a:rPr>
              <a:t>Introduction</a:t>
            </a:r>
            <a:r>
              <a:rPr lang="tr-TR" sz="2800" dirty="0">
                <a:solidFill>
                  <a:srgbClr val="1F497D"/>
                </a:solidFill>
                <a:latin typeface="Times New Roman" pitchFamily="18" charset="0"/>
                <a:cs typeface="Times New Roman" pitchFamily="18" charset="0"/>
              </a:rPr>
              <a:t>), Yöntem (</a:t>
            </a:r>
            <a:r>
              <a:rPr lang="tr-TR" sz="2800" dirty="0" err="1">
                <a:solidFill>
                  <a:srgbClr val="1F497D"/>
                </a:solidFill>
                <a:latin typeface="Times New Roman" pitchFamily="18" charset="0"/>
                <a:cs typeface="Times New Roman" pitchFamily="18" charset="0"/>
              </a:rPr>
              <a:t>Method</a:t>
            </a:r>
            <a:r>
              <a:rPr lang="tr-TR" sz="2800" dirty="0">
                <a:solidFill>
                  <a:srgbClr val="1F497D"/>
                </a:solidFill>
                <a:latin typeface="Times New Roman" pitchFamily="18" charset="0"/>
                <a:cs typeface="Times New Roman" pitchFamily="18" charset="0"/>
              </a:rPr>
              <a:t>), Sonuç (</a:t>
            </a:r>
            <a:r>
              <a:rPr lang="tr-TR" sz="2800" dirty="0" err="1">
                <a:solidFill>
                  <a:srgbClr val="1F497D"/>
                </a:solidFill>
                <a:latin typeface="Times New Roman" pitchFamily="18" charset="0"/>
                <a:cs typeface="Times New Roman" pitchFamily="18" charset="0"/>
              </a:rPr>
              <a:t>Result</a:t>
            </a:r>
            <a:r>
              <a:rPr lang="tr-TR" sz="2800" dirty="0">
                <a:solidFill>
                  <a:srgbClr val="1F497D"/>
                </a:solidFill>
                <a:latin typeface="Times New Roman" pitchFamily="18" charset="0"/>
                <a:cs typeface="Times New Roman" pitchFamily="18" charset="0"/>
              </a:rPr>
              <a:t>) ve Tartışma (</a:t>
            </a:r>
            <a:r>
              <a:rPr lang="tr-TR" sz="2800" dirty="0" err="1">
                <a:solidFill>
                  <a:srgbClr val="1F497D"/>
                </a:solidFill>
                <a:latin typeface="Times New Roman" pitchFamily="18" charset="0"/>
                <a:cs typeface="Times New Roman" pitchFamily="18" charset="0"/>
              </a:rPr>
              <a:t>Discussion</a:t>
            </a:r>
            <a:r>
              <a:rPr lang="tr-TR" sz="2800" dirty="0">
                <a:solidFill>
                  <a:srgbClr val="1F497D"/>
                </a:solidFill>
                <a:latin typeface="Times New Roman" pitchFamily="18" charset="0"/>
                <a:cs typeface="Times New Roman" pitchFamily="18" charset="0"/>
              </a:rPr>
              <a:t>)” şeklinde bilimsel bir format içerisinde yapılmaktadırlar. </a:t>
            </a:r>
          </a:p>
          <a:p>
            <a:endParaRPr lang="tr-TR" sz="2800" dirty="0">
              <a:solidFill>
                <a:srgbClr val="1F497D"/>
              </a:solidFill>
              <a:latin typeface="Times New Roman" pitchFamily="18" charset="0"/>
              <a:cs typeface="Times New Roman" pitchFamily="18" charset="0"/>
            </a:endParaRPr>
          </a:p>
          <a:p>
            <a:r>
              <a:rPr lang="tr-TR" sz="2800" dirty="0">
                <a:solidFill>
                  <a:srgbClr val="1F497D"/>
                </a:solidFill>
                <a:latin typeface="Times New Roman" pitchFamily="18" charset="0"/>
                <a:cs typeface="Times New Roman" pitchFamily="18" charset="0"/>
              </a:rPr>
              <a:t>Buna göre başlıca bilimsel yazı türleri;</a:t>
            </a:r>
          </a:p>
          <a:p>
            <a:r>
              <a:rPr lang="tr-TR" sz="2800" dirty="0">
                <a:solidFill>
                  <a:srgbClr val="1F497D"/>
                </a:solidFill>
                <a:latin typeface="Times New Roman" pitchFamily="18" charset="0"/>
                <a:cs typeface="Times New Roman" pitchFamily="18" charset="0"/>
              </a:rPr>
              <a:t>kitaplar, makaleler, kongre/</a:t>
            </a:r>
            <a:r>
              <a:rPr lang="tr-TR" sz="2800" dirty="0" err="1">
                <a:solidFill>
                  <a:srgbClr val="1F497D"/>
                </a:solidFill>
                <a:latin typeface="Times New Roman" pitchFamily="18" charset="0"/>
                <a:cs typeface="Times New Roman" pitchFamily="18" charset="0"/>
              </a:rPr>
              <a:t>koferans</a:t>
            </a:r>
            <a:r>
              <a:rPr lang="tr-TR" sz="2800" dirty="0">
                <a:solidFill>
                  <a:srgbClr val="1F497D"/>
                </a:solidFill>
                <a:latin typeface="Times New Roman" pitchFamily="18" charset="0"/>
                <a:cs typeface="Times New Roman" pitchFamily="18" charset="0"/>
              </a:rPr>
              <a:t>/sempozyum bildirileri, kitap eleştirileri/değerlendirmeleri ve tezler olarak sıralanabilir. </a:t>
            </a:r>
          </a:p>
        </p:txBody>
      </p:sp>
    </p:spTree>
    <p:extLst>
      <p:ext uri="{BB962C8B-B14F-4D97-AF65-F5344CB8AC3E}">
        <p14:creationId xmlns:p14="http://schemas.microsoft.com/office/powerpoint/2010/main" val="317227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09600" y="2032248"/>
            <a:ext cx="10972800" cy="2908920"/>
          </a:xfrm>
        </p:spPr>
        <p:txBody>
          <a:bodyPr>
            <a:normAutofit lnSpcReduction="10000"/>
          </a:bodyPr>
          <a:lstStyle/>
          <a:p>
            <a:pPr marL="0" indent="0" algn="just">
              <a:buNone/>
            </a:pPr>
            <a:r>
              <a:rPr lang="tr-TR" dirty="0">
                <a:solidFill>
                  <a:schemeClr val="tx2"/>
                </a:solidFill>
                <a:latin typeface="Times New Roman" pitchFamily="18" charset="0"/>
                <a:cs typeface="Times New Roman" pitchFamily="18" charset="0"/>
              </a:rPr>
              <a:t>     </a:t>
            </a:r>
            <a:r>
              <a:rPr lang="tr-TR" b="1" dirty="0">
                <a:solidFill>
                  <a:schemeClr val="tx2"/>
                </a:solidFill>
                <a:latin typeface="Times New Roman" pitchFamily="18" charset="0"/>
                <a:cs typeface="Times New Roman" pitchFamily="18" charset="0"/>
              </a:rPr>
              <a:t>Kitaplar</a:t>
            </a:r>
            <a:r>
              <a:rPr lang="tr-TR" dirty="0">
                <a:solidFill>
                  <a:schemeClr val="tx2"/>
                </a:solidFill>
                <a:latin typeface="Times New Roman" pitchFamily="18" charset="0"/>
                <a:cs typeface="Times New Roman" pitchFamily="18" charset="0"/>
              </a:rPr>
              <a:t>	</a:t>
            </a:r>
          </a:p>
          <a:p>
            <a:pPr marL="0" indent="0" algn="just">
              <a:buNone/>
            </a:pPr>
            <a:r>
              <a:rPr lang="tr-TR" dirty="0">
                <a:solidFill>
                  <a:schemeClr val="tx2"/>
                </a:solidFill>
                <a:latin typeface="Times New Roman" pitchFamily="18" charset="0"/>
                <a:cs typeface="Times New Roman" pitchFamily="18" charset="0"/>
              </a:rPr>
              <a:t>     Belli konularda araştırma yapmak isteyen kişilere; konu hakkındaki temel kavramları, gelişmeleri, araştırma yöntemlerini ve eğilimleri takip edebilmeleri için alan uzmanlarınca yapılan araştırmalardan elde edilen tecrübelerle yazılan bilimsel çalışmalardır.</a:t>
            </a:r>
          </a:p>
        </p:txBody>
      </p:sp>
      <p:sp>
        <p:nvSpPr>
          <p:cNvPr id="4" name="Başlık 3"/>
          <p:cNvSpPr>
            <a:spLocks noGrp="1"/>
          </p:cNvSpPr>
          <p:nvPr>
            <p:ph type="title"/>
          </p:nvPr>
        </p:nvSpPr>
        <p:spPr>
          <a:xfrm>
            <a:off x="609600" y="1022176"/>
            <a:ext cx="10972800"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Tree>
    <p:extLst>
      <p:ext uri="{BB962C8B-B14F-4D97-AF65-F5344CB8AC3E}">
        <p14:creationId xmlns:p14="http://schemas.microsoft.com/office/powerpoint/2010/main" val="73279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692699"/>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4" name="Dikdörtgen 3"/>
          <p:cNvSpPr/>
          <p:nvPr/>
        </p:nvSpPr>
        <p:spPr>
          <a:xfrm>
            <a:off x="623392" y="1700816"/>
            <a:ext cx="11233248" cy="3817455"/>
          </a:xfrm>
          <a:prstGeom prst="rect">
            <a:avLst/>
          </a:prstGeom>
        </p:spPr>
        <p:txBody>
          <a:bodyPr wrap="square">
            <a:spAutoFit/>
          </a:bodyPr>
          <a:lstStyle/>
          <a:p>
            <a:pPr indent="449580" algn="just">
              <a:lnSpc>
                <a:spcPct val="115000"/>
              </a:lnSpc>
              <a:spcAft>
                <a:spcPts val="1000"/>
              </a:spcAft>
            </a:pPr>
            <a:r>
              <a:rPr lang="tr-TR" sz="2800" b="1" dirty="0">
                <a:solidFill>
                  <a:srgbClr val="1F497D"/>
                </a:solidFill>
                <a:latin typeface="Times New Roman"/>
                <a:ea typeface="Calibri"/>
                <a:cs typeface="Times New Roman"/>
              </a:rPr>
              <a:t>Makaleler</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Makale, herhangi bir konuda, bir görüşü, bir düşünceyi savunmak ve kanıtlamak için yazılan bilimsel yazılara denir. </a:t>
            </a:r>
          </a:p>
          <a:p>
            <a:pPr indent="449580" algn="just">
              <a:lnSpc>
                <a:spcPct val="115000"/>
              </a:lnSpc>
              <a:spcAft>
                <a:spcPts val="1000"/>
              </a:spcAft>
            </a:pPr>
            <a:r>
              <a:rPr lang="tr-TR" sz="2800" dirty="0">
                <a:solidFill>
                  <a:srgbClr val="1F497D"/>
                </a:solidFill>
                <a:latin typeface="Times New Roman"/>
                <a:ea typeface="Calibri"/>
              </a:rPr>
              <a:t>Bilimsel dergilerde yayınlanacak olan makalelerin; özet, metin, metin içinde kullanılan başlıkların yazımı, yazı karakteri ve boyutu, tablolar ve şekillerin özellikleri, paragraf arası boşluklar ve kaynakçanın gösterimi gibi format özellikleri yayınlanan her bir dergi için farklıdır. </a:t>
            </a:r>
            <a:endParaRPr lang="tr-TR" sz="2800" dirty="0">
              <a:solidFill>
                <a:srgbClr val="1F497D"/>
              </a:solidFill>
            </a:endParaRPr>
          </a:p>
        </p:txBody>
      </p:sp>
    </p:spTree>
    <p:extLst>
      <p:ext uri="{BB962C8B-B14F-4D97-AF65-F5344CB8AC3E}">
        <p14:creationId xmlns:p14="http://schemas.microsoft.com/office/powerpoint/2010/main" val="154270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1052747"/>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4" name="Dikdörtgen 3"/>
          <p:cNvSpPr/>
          <p:nvPr/>
        </p:nvSpPr>
        <p:spPr>
          <a:xfrm>
            <a:off x="623392" y="1844834"/>
            <a:ext cx="11233248" cy="2698175"/>
          </a:xfrm>
          <a:prstGeom prst="rect">
            <a:avLst/>
          </a:prstGeom>
        </p:spPr>
        <p:txBody>
          <a:bodyPr wrap="square">
            <a:spAutoFit/>
          </a:bodyPr>
          <a:lstStyle/>
          <a:p>
            <a:pPr indent="449580" algn="just">
              <a:lnSpc>
                <a:spcPct val="115000"/>
              </a:lnSpc>
              <a:spcAft>
                <a:spcPts val="1000"/>
              </a:spcAft>
            </a:pPr>
            <a:r>
              <a:rPr lang="tr-TR" sz="2800" b="1" dirty="0">
                <a:solidFill>
                  <a:srgbClr val="1F497D"/>
                </a:solidFill>
                <a:latin typeface="Times New Roman" pitchFamily="18" charset="0"/>
                <a:ea typeface="Calibri"/>
                <a:cs typeface="Times New Roman" pitchFamily="18" charset="0"/>
              </a:rPr>
              <a:t>Makaleler</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Makaleler başlık, özet ve kaynakçadaki bilgiler dâhil olmak üzere genel olarak maksimum 8-12 bin kelime arasında uzunluğa sahiptir. Tüm makaleler; özet, anahtar kelimeler, “Giriş (</a:t>
            </a:r>
            <a:r>
              <a:rPr lang="tr-TR" sz="2800" dirty="0" err="1">
                <a:solidFill>
                  <a:srgbClr val="1F497D"/>
                </a:solidFill>
                <a:latin typeface="Times New Roman" pitchFamily="18" charset="0"/>
                <a:ea typeface="Calibri"/>
                <a:cs typeface="Times New Roman" pitchFamily="18" charset="0"/>
              </a:rPr>
              <a:t>Introduction</a:t>
            </a:r>
            <a:r>
              <a:rPr lang="tr-TR" sz="2800" dirty="0">
                <a:solidFill>
                  <a:srgbClr val="1F497D"/>
                </a:solidFill>
                <a:latin typeface="Times New Roman" pitchFamily="18" charset="0"/>
                <a:ea typeface="Calibri"/>
                <a:cs typeface="Times New Roman" pitchFamily="18" charset="0"/>
              </a:rPr>
              <a:t>), Yöntem (</a:t>
            </a:r>
            <a:r>
              <a:rPr lang="tr-TR" sz="2800" dirty="0" err="1">
                <a:solidFill>
                  <a:srgbClr val="1F497D"/>
                </a:solidFill>
                <a:latin typeface="Times New Roman" pitchFamily="18" charset="0"/>
                <a:ea typeface="Calibri"/>
                <a:cs typeface="Times New Roman" pitchFamily="18" charset="0"/>
              </a:rPr>
              <a:t>Method</a:t>
            </a:r>
            <a:r>
              <a:rPr lang="tr-TR" sz="2800" dirty="0">
                <a:solidFill>
                  <a:srgbClr val="1F497D"/>
                </a:solidFill>
                <a:latin typeface="Times New Roman" pitchFamily="18" charset="0"/>
                <a:ea typeface="Calibri"/>
                <a:cs typeface="Times New Roman" pitchFamily="18" charset="0"/>
              </a:rPr>
              <a:t>), Sonuç (</a:t>
            </a:r>
            <a:r>
              <a:rPr lang="tr-TR" sz="2800" dirty="0" err="1">
                <a:solidFill>
                  <a:srgbClr val="1F497D"/>
                </a:solidFill>
                <a:latin typeface="Times New Roman" pitchFamily="18" charset="0"/>
                <a:ea typeface="Calibri"/>
                <a:cs typeface="Times New Roman" pitchFamily="18" charset="0"/>
              </a:rPr>
              <a:t>Result</a:t>
            </a:r>
            <a:r>
              <a:rPr lang="tr-TR" sz="2800" dirty="0">
                <a:solidFill>
                  <a:srgbClr val="1F497D"/>
                </a:solidFill>
                <a:latin typeface="Times New Roman" pitchFamily="18" charset="0"/>
                <a:ea typeface="Calibri"/>
                <a:cs typeface="Times New Roman" pitchFamily="18" charset="0"/>
              </a:rPr>
              <a:t>) ve Tartışma (</a:t>
            </a:r>
            <a:r>
              <a:rPr lang="tr-TR" sz="2800" dirty="0" err="1">
                <a:solidFill>
                  <a:srgbClr val="1F497D"/>
                </a:solidFill>
                <a:latin typeface="Times New Roman" pitchFamily="18" charset="0"/>
                <a:ea typeface="Calibri"/>
                <a:cs typeface="Times New Roman" pitchFamily="18" charset="0"/>
              </a:rPr>
              <a:t>Discussion</a:t>
            </a:r>
            <a:r>
              <a:rPr lang="tr-TR" sz="2800" dirty="0">
                <a:solidFill>
                  <a:srgbClr val="1F497D"/>
                </a:solidFill>
                <a:latin typeface="Times New Roman" pitchFamily="18" charset="0"/>
                <a:ea typeface="Calibri"/>
                <a:cs typeface="Times New Roman" pitchFamily="18" charset="0"/>
              </a:rPr>
              <a:t>)” ile kaynakçadan oluşur.</a:t>
            </a:r>
          </a:p>
        </p:txBody>
      </p:sp>
    </p:spTree>
    <p:extLst>
      <p:ext uri="{BB962C8B-B14F-4D97-AF65-F5344CB8AC3E}">
        <p14:creationId xmlns:p14="http://schemas.microsoft.com/office/powerpoint/2010/main" val="369412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323825" y="559547"/>
            <a:ext cx="9771810" cy="6370975"/>
          </a:xfrm>
          <a:prstGeom prst="rect">
            <a:avLst/>
          </a:prstGeom>
        </p:spPr>
        <p:txBody>
          <a:bodyPr wrap="square">
            <a:spAutoFit/>
          </a:bodyPr>
          <a:lstStyle/>
          <a:p>
            <a:pPr algn="just"/>
            <a:r>
              <a:rPr lang="tr-TR" b="1" dirty="0">
                <a:latin typeface="Times New Roman" panose="02020603050405020304" pitchFamily="18" charset="0"/>
                <a:cs typeface="Times New Roman" panose="02020603050405020304" pitchFamily="18" charset="0"/>
              </a:rPr>
              <a:t>Tarihçilerin Savaşı: Birinci Dünya Savaşı’nın Kökenleri, Nedenleri ve Başlangıcı Üzerine Uluslararası Literatürün Haklılık Mücadelesi</a:t>
            </a:r>
          </a:p>
          <a:p>
            <a:pPr algn="just"/>
            <a:r>
              <a:rPr lang="tr-TR" dirty="0">
                <a:latin typeface="Times New Roman" panose="02020603050405020304" pitchFamily="18" charset="0"/>
                <a:cs typeface="Times New Roman" panose="02020603050405020304" pitchFamily="18" charset="0"/>
              </a:rPr>
              <a:t> </a:t>
            </a:r>
          </a:p>
          <a:p>
            <a:pPr algn="just"/>
            <a:r>
              <a:rPr lang="tr-TR" dirty="0">
                <a:latin typeface="Times New Roman" panose="02020603050405020304" pitchFamily="18" charset="0"/>
                <a:cs typeface="Times New Roman" panose="02020603050405020304" pitchFamily="18" charset="0"/>
              </a:rPr>
              <a:t>Burak </a:t>
            </a:r>
            <a:r>
              <a:rPr lang="tr-TR" dirty="0" err="1">
                <a:latin typeface="Times New Roman" panose="02020603050405020304" pitchFamily="18" charset="0"/>
                <a:cs typeface="Times New Roman" panose="02020603050405020304" pitchFamily="18" charset="0"/>
              </a:rPr>
              <a:t>Samih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Gülboy</a:t>
            </a:r>
            <a:endParaRPr lang="tr-TR" dirty="0">
              <a:latin typeface="Times New Roman" panose="02020603050405020304" pitchFamily="18" charset="0"/>
              <a:cs typeface="Times New Roman" panose="02020603050405020304" pitchFamily="18" charset="0"/>
            </a:endParaRPr>
          </a:p>
          <a:p>
            <a:pPr algn="just"/>
            <a:r>
              <a:rPr lang="tr-TR" dirty="0"/>
              <a:t> </a:t>
            </a:r>
          </a:p>
          <a:p>
            <a:pPr algn="just"/>
            <a:r>
              <a:rPr lang="tr-TR" sz="2000" dirty="0">
                <a:latin typeface="Times New Roman" panose="02020603050405020304" pitchFamily="18" charset="0"/>
                <a:cs typeface="Times New Roman" panose="02020603050405020304" pitchFamily="18" charset="0"/>
              </a:rPr>
              <a:t>Özet:</a:t>
            </a:r>
          </a:p>
          <a:p>
            <a:pPr algn="just"/>
            <a:r>
              <a:rPr lang="tr-TR" sz="2000" dirty="0">
                <a:latin typeface="Times New Roman" panose="02020603050405020304" pitchFamily="18" charset="0"/>
                <a:cs typeface="Times New Roman" panose="02020603050405020304" pitchFamily="18" charset="0"/>
              </a:rPr>
              <a:t>Savaş kavramını önceki yüzyılların ezberinden çıkartarak, başka boyutlara taşımış olan Birinci Dünya Savaşı hem uluslararası ilişkiler anlamında kendinden önceki medeniyetin üretmiş olduğu değer yapısının tamamını imha ederken, hem de 20. Yüzyılın küresel sistem yapısını hazırlamıştır. Bu durumda doğal olarak savaşın öncesi ve sonrası sosyal bilimler için önemli bir inceleme alanı olarak ortaya çıkmıştır. Fakat sosyal bilimlerin laboratuvarı olarak kabul edilen tarih bu inceleme alanından masum çıkabilmiş midir? Savaş sonrasından günümüze bir çizgi çektiğimizde özellikle siyasi tarih alanında savaşın kökenleri, nedenleri ve başlangıcı konusunda hala tartışmanın bütün şiddeti ile devam etmekte olduğu gözükmektedir. Mevcut tartışmayı ilginç kılan ise savaşın ertesinden başlayarak günümüze kadar devam eden akademik üretim ortamının adeta savaşın kendisi kadar şiddetli bir çatışma içinde olmasıdır. Bu makalenin amacı, 1919 sonrasından başlayarak uluslararası literatürün savaşın kökenleri, nedenleri ve başlangıcı üzerinde yürüttüğü itham ve sorumluluk mücadelesini, ayrı bir deyişle Birinci Dünya Savaşı’nın 100. Yılında halen devam etmekte olan tarihçilerin savaşını incelemektir.</a:t>
            </a:r>
          </a:p>
          <a:p>
            <a:pPr algn="just"/>
            <a:r>
              <a:rPr lang="tr-TR" dirty="0"/>
              <a:t> </a:t>
            </a:r>
          </a:p>
        </p:txBody>
      </p:sp>
    </p:spTree>
    <p:extLst>
      <p:ext uri="{BB962C8B-B14F-4D97-AF65-F5344CB8AC3E}">
        <p14:creationId xmlns:p14="http://schemas.microsoft.com/office/powerpoint/2010/main" val="3132470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1052747"/>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4" name="Dikdörtgen 3"/>
          <p:cNvSpPr/>
          <p:nvPr/>
        </p:nvSpPr>
        <p:spPr>
          <a:xfrm>
            <a:off x="623392" y="1844834"/>
            <a:ext cx="11233248" cy="2698175"/>
          </a:xfrm>
          <a:prstGeom prst="rect">
            <a:avLst/>
          </a:prstGeom>
        </p:spPr>
        <p:txBody>
          <a:bodyPr wrap="square">
            <a:spAutoFit/>
          </a:bodyPr>
          <a:lstStyle/>
          <a:p>
            <a:pPr indent="449580" algn="just">
              <a:lnSpc>
                <a:spcPct val="115000"/>
              </a:lnSpc>
              <a:spcAft>
                <a:spcPts val="1000"/>
              </a:spcAft>
            </a:pPr>
            <a:r>
              <a:rPr lang="tr-TR" sz="2800" b="1" dirty="0">
                <a:solidFill>
                  <a:srgbClr val="1F497D"/>
                </a:solidFill>
                <a:latin typeface="Times New Roman" pitchFamily="18" charset="0"/>
                <a:ea typeface="Calibri"/>
                <a:cs typeface="Times New Roman" pitchFamily="18" charset="0"/>
              </a:rPr>
              <a:t>Makaleler</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Giriş bölümü ağırlıklı olarak literatür taramasının yer aldığı bölümdür. Araştırma konusu ile ilgili temel kavramlar ve problem durumunun tarif edilmesi makalelerde giriş bölümünde yapılır. Çalışmanın amacına da makalenin giriş bölümünde yer verilir. </a:t>
            </a:r>
          </a:p>
        </p:txBody>
      </p:sp>
    </p:spTree>
    <p:extLst>
      <p:ext uri="{BB962C8B-B14F-4D97-AF65-F5344CB8AC3E}">
        <p14:creationId xmlns:p14="http://schemas.microsoft.com/office/powerpoint/2010/main" val="60152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1052747"/>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4" name="Dikdörtgen 3"/>
          <p:cNvSpPr/>
          <p:nvPr/>
        </p:nvSpPr>
        <p:spPr>
          <a:xfrm>
            <a:off x="623392" y="1844830"/>
            <a:ext cx="11233248" cy="2202654"/>
          </a:xfrm>
          <a:prstGeom prst="rect">
            <a:avLst/>
          </a:prstGeom>
        </p:spPr>
        <p:txBody>
          <a:bodyPr wrap="square">
            <a:spAutoFit/>
          </a:bodyPr>
          <a:lstStyle/>
          <a:p>
            <a:pPr indent="449580" algn="just">
              <a:lnSpc>
                <a:spcPct val="115000"/>
              </a:lnSpc>
              <a:spcAft>
                <a:spcPts val="1000"/>
              </a:spcAft>
            </a:pPr>
            <a:r>
              <a:rPr lang="tr-TR" sz="2800" b="1" dirty="0">
                <a:solidFill>
                  <a:srgbClr val="1F497D"/>
                </a:solidFill>
                <a:latin typeface="Times New Roman" pitchFamily="18" charset="0"/>
                <a:ea typeface="Calibri"/>
                <a:cs typeface="Times New Roman" pitchFamily="18" charset="0"/>
              </a:rPr>
              <a:t>Makaleler</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Farklı başlıklar altında ifade edilebilse de tüm akademik makalelerde yöntem bölümleri vardır. Yöntem bölümünde, araştırmanın amacına ulaşabilmek için hangi bilimsel yöntemlerin kullanıldığı belirtilir. </a:t>
            </a:r>
          </a:p>
        </p:txBody>
      </p:sp>
    </p:spTree>
    <p:extLst>
      <p:ext uri="{BB962C8B-B14F-4D97-AF65-F5344CB8AC3E}">
        <p14:creationId xmlns:p14="http://schemas.microsoft.com/office/powerpoint/2010/main" val="2931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247018"/>
            <a:ext cx="10363200" cy="1470025"/>
          </a:xfrm>
        </p:spPr>
        <p:txBody>
          <a:bodyPr>
            <a:normAutofit/>
          </a:bodyPr>
          <a:lstStyle/>
          <a:p>
            <a:r>
              <a:rPr lang="tr-TR" sz="4000" b="1" dirty="0">
                <a:solidFill>
                  <a:srgbClr val="FF0000"/>
                </a:solidFill>
                <a:latin typeface="Times New Roman" pitchFamily="18" charset="0"/>
                <a:cs typeface="Times New Roman" pitchFamily="18" charset="0"/>
              </a:rPr>
              <a:t>Bilim Nedir?</a:t>
            </a:r>
          </a:p>
        </p:txBody>
      </p:sp>
      <p:sp>
        <p:nvSpPr>
          <p:cNvPr id="3" name="Slayt Numarası Yer Tutucusu 2"/>
          <p:cNvSpPr>
            <a:spLocks noGrp="1"/>
          </p:cNvSpPr>
          <p:nvPr>
            <p:ph type="sldNum" sz="quarter" idx="12"/>
          </p:nvPr>
        </p:nvSpPr>
        <p:spPr/>
        <p:txBody>
          <a:bodyPr/>
          <a:lstStyle/>
          <a:p>
            <a:fld id="{4C32D333-04B4-434D-88E7-BC9A08062545}" type="slidenum">
              <a:rPr lang="tr-TR" smtClean="0">
                <a:solidFill>
                  <a:prstClr val="black">
                    <a:tint val="75000"/>
                  </a:prstClr>
                </a:solidFill>
              </a:rPr>
              <a:pPr/>
              <a:t>2</a:t>
            </a:fld>
            <a:endParaRPr lang="tr-TR">
              <a:solidFill>
                <a:prstClr val="black">
                  <a:tint val="75000"/>
                </a:prstClr>
              </a:solidFill>
            </a:endParaRPr>
          </a:p>
        </p:txBody>
      </p:sp>
    </p:spTree>
    <p:extLst>
      <p:ext uri="{BB962C8B-B14F-4D97-AF65-F5344CB8AC3E}">
        <p14:creationId xmlns:p14="http://schemas.microsoft.com/office/powerpoint/2010/main" val="2278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836723"/>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4" name="Dikdörtgen 3"/>
          <p:cNvSpPr/>
          <p:nvPr/>
        </p:nvSpPr>
        <p:spPr>
          <a:xfrm>
            <a:off x="623392" y="1844829"/>
            <a:ext cx="11233248" cy="3321935"/>
          </a:xfrm>
          <a:prstGeom prst="rect">
            <a:avLst/>
          </a:prstGeom>
        </p:spPr>
        <p:txBody>
          <a:bodyPr wrap="square">
            <a:spAutoFit/>
          </a:bodyPr>
          <a:lstStyle/>
          <a:p>
            <a:pPr indent="449580" algn="just">
              <a:lnSpc>
                <a:spcPct val="115000"/>
              </a:lnSpc>
              <a:spcAft>
                <a:spcPts val="1000"/>
              </a:spcAft>
            </a:pPr>
            <a:r>
              <a:rPr lang="tr-TR" sz="2800" b="1" dirty="0">
                <a:solidFill>
                  <a:srgbClr val="1F497D"/>
                </a:solidFill>
                <a:latin typeface="Times New Roman" pitchFamily="18" charset="0"/>
                <a:ea typeface="Calibri"/>
                <a:cs typeface="Times New Roman" pitchFamily="18" charset="0"/>
              </a:rPr>
              <a:t>Makaleler</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Bir makalede araştırmanın sonucu bulgular bölümünde yazılır. Araştırma ile ortaya çıkarılan somut bilgiler, değerlendirmeler ve öneriler makalelerde sonuç başlığı altında belirtilir. </a:t>
            </a:r>
          </a:p>
          <a:p>
            <a:pPr indent="449580" algn="just">
              <a:lnSpc>
                <a:spcPct val="115000"/>
              </a:lnSpc>
              <a:spcAft>
                <a:spcPts val="1000"/>
              </a:spcAft>
            </a:pPr>
            <a:r>
              <a:rPr lang="tr-TR" sz="2800" dirty="0">
                <a:solidFill>
                  <a:srgbClr val="1F497D"/>
                </a:solidFill>
                <a:latin typeface="Times New Roman" pitchFamily="18" charset="0"/>
                <a:ea typeface="Calibri"/>
                <a:cs typeface="Times New Roman" pitchFamily="18" charset="0"/>
              </a:rPr>
              <a:t>Makalede yer alan diğer önemli bölüm ise metin içinde kullanılan kaynakların gösterildiği kaynakça listesidir. </a:t>
            </a:r>
          </a:p>
        </p:txBody>
      </p:sp>
    </p:spTree>
    <p:extLst>
      <p:ext uri="{BB962C8B-B14F-4D97-AF65-F5344CB8AC3E}">
        <p14:creationId xmlns:p14="http://schemas.microsoft.com/office/powerpoint/2010/main" val="467093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817212"/>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3" name="Dikdörtgen 2"/>
          <p:cNvSpPr/>
          <p:nvPr/>
        </p:nvSpPr>
        <p:spPr>
          <a:xfrm>
            <a:off x="719404" y="1844830"/>
            <a:ext cx="11137237" cy="3970318"/>
          </a:xfrm>
          <a:prstGeom prst="rect">
            <a:avLst/>
          </a:prstGeom>
        </p:spPr>
        <p:txBody>
          <a:bodyPr wrap="square">
            <a:spAutoFit/>
          </a:bodyPr>
          <a:lstStyle/>
          <a:p>
            <a:r>
              <a:rPr lang="tr-TR" sz="2800" b="1" dirty="0">
                <a:solidFill>
                  <a:srgbClr val="1F497D"/>
                </a:solidFill>
                <a:latin typeface="Times New Roman" pitchFamily="18" charset="0"/>
                <a:cs typeface="Times New Roman" pitchFamily="18" charset="0"/>
              </a:rPr>
              <a:t>    Kongre/Konferans/Sempozyum </a:t>
            </a:r>
          </a:p>
          <a:p>
            <a:r>
              <a:rPr lang="tr-TR" sz="2800" b="1" dirty="0">
                <a:solidFill>
                  <a:srgbClr val="1F497D"/>
                </a:solidFill>
                <a:latin typeface="Times New Roman" pitchFamily="18" charset="0"/>
                <a:cs typeface="Times New Roman" pitchFamily="18" charset="0"/>
              </a:rPr>
              <a:t>    Bildiri Tam Metinleri</a:t>
            </a:r>
          </a:p>
          <a:p>
            <a:endParaRPr lang="tr-TR" sz="2800" b="1" dirty="0">
              <a:solidFill>
                <a:srgbClr val="1F497D"/>
              </a:solidFill>
              <a:latin typeface="Times New Roman" pitchFamily="18" charset="0"/>
              <a:cs typeface="Times New Roman" pitchFamily="18" charset="0"/>
            </a:endParaRPr>
          </a:p>
          <a:p>
            <a:pPr algn="just"/>
            <a:r>
              <a:rPr lang="tr-TR" sz="2800" b="1" dirty="0">
                <a:solidFill>
                  <a:srgbClr val="1F497D"/>
                </a:solidFill>
                <a:latin typeface="Times New Roman" pitchFamily="18" charset="0"/>
                <a:cs typeface="Times New Roman" pitchFamily="18" charset="0"/>
              </a:rPr>
              <a:t>    </a:t>
            </a:r>
            <a:r>
              <a:rPr lang="tr-TR" sz="2800" dirty="0">
                <a:solidFill>
                  <a:srgbClr val="1F497D"/>
                </a:solidFill>
                <a:latin typeface="Times New Roman" pitchFamily="18" charset="0"/>
                <a:cs typeface="Times New Roman" pitchFamily="18" charset="0"/>
              </a:rPr>
              <a:t>Kongreler, konferanslar ve sempozyumlarda sunulan bildiriler bahse konu faaliyetler sonrasında derlenerek yayınlanmaktadır. Bildiri tam metinlerinin formatı makaleye benzemekle birlikte, makalelere göre çoğunlukla daha kısa olabilir. </a:t>
            </a:r>
          </a:p>
          <a:p>
            <a:endParaRPr lang="tr-TR" sz="2800" b="1" dirty="0">
              <a:solidFill>
                <a:srgbClr val="1F497D"/>
              </a:solidFill>
              <a:latin typeface="Times New Roman" pitchFamily="18" charset="0"/>
              <a:cs typeface="Times New Roman" pitchFamily="18" charset="0"/>
            </a:endParaRPr>
          </a:p>
          <a:p>
            <a:endParaRPr lang="tr-TR" sz="2800" b="1" dirty="0">
              <a:solidFill>
                <a:srgbClr val="1F497D"/>
              </a:solidFill>
              <a:latin typeface="Times New Roman" pitchFamily="18" charset="0"/>
              <a:cs typeface="Times New Roman" pitchFamily="18" charset="0"/>
            </a:endParaRPr>
          </a:p>
        </p:txBody>
      </p:sp>
    </p:spTree>
    <p:extLst>
      <p:ext uri="{BB962C8B-B14F-4D97-AF65-F5344CB8AC3E}">
        <p14:creationId xmlns:p14="http://schemas.microsoft.com/office/powerpoint/2010/main" val="1123144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789502"/>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3" name="Dikdörtgen 2"/>
          <p:cNvSpPr/>
          <p:nvPr/>
        </p:nvSpPr>
        <p:spPr>
          <a:xfrm>
            <a:off x="719404" y="1844829"/>
            <a:ext cx="11137237" cy="3108543"/>
          </a:xfrm>
          <a:prstGeom prst="rect">
            <a:avLst/>
          </a:prstGeom>
        </p:spPr>
        <p:txBody>
          <a:bodyPr wrap="square">
            <a:spAutoFit/>
          </a:bodyPr>
          <a:lstStyle/>
          <a:p>
            <a:r>
              <a:rPr lang="tr-TR" sz="2800" b="1" dirty="0">
                <a:solidFill>
                  <a:srgbClr val="1F497D"/>
                </a:solidFill>
                <a:latin typeface="Times New Roman" pitchFamily="18" charset="0"/>
                <a:cs typeface="Times New Roman" pitchFamily="18" charset="0"/>
              </a:rPr>
              <a:t>   Kitap İncelemesi/Eleştirisi</a:t>
            </a:r>
          </a:p>
          <a:p>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Bilimsel yazı türlerinden bir diğeri de kitap incelemesi/eleştirisidir. Kitap incelemesi/eleştirisi birkaç sayfadan oluşan, fazla alt başlığa sahip olmayan, giriş, gelişme ve sonuç bölümleri genellikle paragraflarla ayırt edilen ve tek bir yazar tarafından hazırlanan bilimsel metinlerdir. </a:t>
            </a:r>
          </a:p>
          <a:p>
            <a:endParaRPr lang="tr-TR" sz="2800" b="1" dirty="0">
              <a:solidFill>
                <a:srgbClr val="1F497D"/>
              </a:solidFill>
              <a:latin typeface="Times New Roman" pitchFamily="18" charset="0"/>
              <a:cs typeface="Times New Roman" pitchFamily="18" charset="0"/>
            </a:endParaRPr>
          </a:p>
        </p:txBody>
      </p:sp>
    </p:spTree>
    <p:extLst>
      <p:ext uri="{BB962C8B-B14F-4D97-AF65-F5344CB8AC3E}">
        <p14:creationId xmlns:p14="http://schemas.microsoft.com/office/powerpoint/2010/main" val="393956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543608" y="844922"/>
            <a:ext cx="6816757"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Yazı Türleri</a:t>
            </a:r>
          </a:p>
        </p:txBody>
      </p:sp>
      <p:sp>
        <p:nvSpPr>
          <p:cNvPr id="3" name="Dikdörtgen 2"/>
          <p:cNvSpPr/>
          <p:nvPr/>
        </p:nvSpPr>
        <p:spPr>
          <a:xfrm>
            <a:off x="719404" y="1844835"/>
            <a:ext cx="11137237" cy="2246769"/>
          </a:xfrm>
          <a:prstGeom prst="rect">
            <a:avLst/>
          </a:prstGeom>
        </p:spPr>
        <p:txBody>
          <a:bodyPr wrap="square">
            <a:spAutoFit/>
          </a:bodyPr>
          <a:lstStyle/>
          <a:p>
            <a:r>
              <a:rPr lang="tr-TR" sz="2800" b="1" dirty="0">
                <a:solidFill>
                  <a:srgbClr val="1F497D"/>
                </a:solidFill>
                <a:latin typeface="Times New Roman" pitchFamily="18" charset="0"/>
                <a:cs typeface="Times New Roman" pitchFamily="18" charset="0"/>
              </a:rPr>
              <a:t>   Tezler</a:t>
            </a:r>
          </a:p>
          <a:p>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Yüksek lisans ve doktora programları öğrencilerine hazırlatılan tezlerin amacı, öğrencilere belli konularda uzmanlaşmalarını ve bilimsel araştırma yapma ile ilgili temel bilgi, beceri ve deneyim kazanmalarını sağlamaktır. </a:t>
            </a:r>
          </a:p>
        </p:txBody>
      </p:sp>
    </p:spTree>
    <p:extLst>
      <p:ext uri="{BB962C8B-B14F-4D97-AF65-F5344CB8AC3E}">
        <p14:creationId xmlns:p14="http://schemas.microsoft.com/office/powerpoint/2010/main" val="1200481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19405" y="764715"/>
            <a:ext cx="10177131"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Yöntem ve Bilimsel Araştırma</a:t>
            </a:r>
          </a:p>
        </p:txBody>
      </p:sp>
      <p:sp>
        <p:nvSpPr>
          <p:cNvPr id="3" name="Dikdörtgen 2"/>
          <p:cNvSpPr/>
          <p:nvPr/>
        </p:nvSpPr>
        <p:spPr>
          <a:xfrm>
            <a:off x="719404" y="1832630"/>
            <a:ext cx="11137237" cy="3108543"/>
          </a:xfrm>
          <a:prstGeom prst="rect">
            <a:avLst/>
          </a:prstGeom>
        </p:spPr>
        <p:txBody>
          <a:bodyPr wrap="square">
            <a:spAutoFit/>
          </a:bodyPr>
          <a:lstStyle/>
          <a:p>
            <a:pPr algn="just"/>
            <a:r>
              <a:rPr lang="tr-TR" sz="2800" b="1" dirty="0">
                <a:solidFill>
                  <a:srgbClr val="1F497D"/>
                </a:solidFill>
                <a:latin typeface="Times New Roman" pitchFamily="18" charset="0"/>
                <a:cs typeface="Times New Roman" pitchFamily="18" charset="0"/>
              </a:rPr>
              <a:t>Bilimsel Yöntem</a:t>
            </a:r>
          </a:p>
          <a:p>
            <a:pPr algn="just"/>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Neden ve nasıl sorularından hareketle, kanıtlanmış verilere dayanarak bilgiyi elde etmek ve üretmek için izlenen yol, </a:t>
            </a:r>
          </a:p>
          <a:p>
            <a:pPr algn="just"/>
            <a:r>
              <a:rPr lang="tr-TR" sz="2800" dirty="0">
                <a:solidFill>
                  <a:srgbClr val="1F497D"/>
                </a:solidFill>
                <a:latin typeface="Times New Roman" pitchFamily="18" charset="0"/>
                <a:cs typeface="Times New Roman" pitchFamily="18" charset="0"/>
              </a:rPr>
              <a:t>Uygulandığında bilime katkı sağlayan ve sağlayacağına güvenilen yöntemler veya </a:t>
            </a:r>
          </a:p>
          <a:p>
            <a:pPr algn="just"/>
            <a:r>
              <a:rPr lang="tr-TR" sz="2800" dirty="0">
                <a:solidFill>
                  <a:srgbClr val="1F497D"/>
                </a:solidFill>
                <a:latin typeface="Times New Roman" pitchFamily="18" charset="0"/>
                <a:cs typeface="Times New Roman" pitchFamily="18" charset="0"/>
              </a:rPr>
              <a:t>Sistematik veri toplama ve verilerin analiz edilerek yorumlanması sürecidir.</a:t>
            </a:r>
          </a:p>
        </p:txBody>
      </p:sp>
    </p:spTree>
    <p:extLst>
      <p:ext uri="{BB962C8B-B14F-4D97-AF65-F5344CB8AC3E}">
        <p14:creationId xmlns:p14="http://schemas.microsoft.com/office/powerpoint/2010/main" val="38733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19405" y="764715"/>
            <a:ext cx="10177131" cy="646331"/>
          </a:xfrm>
          <a:prstGeom prst="rect">
            <a:avLst/>
          </a:prstGeom>
        </p:spPr>
        <p:txBody>
          <a:bodyPr wrap="square">
            <a:spAutoFit/>
          </a:bodyPr>
          <a:lstStyle/>
          <a:p>
            <a:pPr algn="ctr"/>
            <a:r>
              <a:rPr lang="tr-TR" sz="3600" b="1" dirty="0">
                <a:solidFill>
                  <a:srgbClr val="FF0000"/>
                </a:solidFill>
                <a:latin typeface="Times New Roman" pitchFamily="18" charset="0"/>
                <a:cs typeface="Times New Roman" pitchFamily="18" charset="0"/>
              </a:rPr>
              <a:t>Bilimsel Yöntem ve Bilimsel Araştırma</a:t>
            </a:r>
          </a:p>
        </p:txBody>
      </p:sp>
      <p:sp>
        <p:nvSpPr>
          <p:cNvPr id="3" name="Dikdörtgen 2"/>
          <p:cNvSpPr/>
          <p:nvPr/>
        </p:nvSpPr>
        <p:spPr>
          <a:xfrm>
            <a:off x="719404" y="2091677"/>
            <a:ext cx="11137237" cy="3108543"/>
          </a:xfrm>
          <a:prstGeom prst="rect">
            <a:avLst/>
          </a:prstGeom>
        </p:spPr>
        <p:txBody>
          <a:bodyPr wrap="square">
            <a:spAutoFit/>
          </a:bodyPr>
          <a:lstStyle/>
          <a:p>
            <a:r>
              <a:rPr lang="tr-TR" sz="2800" b="1" dirty="0">
                <a:solidFill>
                  <a:srgbClr val="1F497D"/>
                </a:solidFill>
                <a:latin typeface="Times New Roman" pitchFamily="18" charset="0"/>
                <a:cs typeface="Times New Roman" pitchFamily="18" charset="0"/>
              </a:rPr>
              <a:t>Bilimsel Araştırma</a:t>
            </a:r>
          </a:p>
          <a:p>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Saptanan problemlere güvenilir çözümler aramak amacıyla, planlı ve sistemli bir biçimde verilerin toplanarak, çözümlenmesi, yorumlanması ve değerlendirilerek raporlanması sürecidir.</a:t>
            </a:r>
          </a:p>
          <a:p>
            <a:pPr algn="just"/>
            <a:endParaRPr lang="tr-TR" sz="2800" dirty="0">
              <a:solidFill>
                <a:srgbClr val="1F497D"/>
              </a:solidFill>
              <a:latin typeface="Times New Roman" pitchFamily="18" charset="0"/>
              <a:cs typeface="Times New Roman" pitchFamily="18" charset="0"/>
            </a:endParaRPr>
          </a:p>
          <a:p>
            <a:endParaRPr lang="tr-TR" sz="2800" b="1" dirty="0">
              <a:solidFill>
                <a:srgbClr val="1F497D"/>
              </a:solidFill>
              <a:latin typeface="Times New Roman" pitchFamily="18" charset="0"/>
              <a:cs typeface="Times New Roman" pitchFamily="18" charset="0"/>
            </a:endParaRPr>
          </a:p>
        </p:txBody>
      </p:sp>
    </p:spTree>
    <p:extLst>
      <p:ext uri="{BB962C8B-B14F-4D97-AF65-F5344CB8AC3E}">
        <p14:creationId xmlns:p14="http://schemas.microsoft.com/office/powerpoint/2010/main" val="585904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78983"/>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Araştırmanın Amacı</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2237560" y="1797915"/>
            <a:ext cx="8139545" cy="4351338"/>
          </a:xfrm>
        </p:spPr>
        <p:txBody>
          <a:bodyPr>
            <a:normAutofit/>
          </a:bodyPr>
          <a:lstStyle/>
          <a:p>
            <a:pPr marL="0" indent="0">
              <a:buNone/>
            </a:pPr>
            <a:r>
              <a:rPr lang="tr-TR" sz="3200" dirty="0">
                <a:solidFill>
                  <a:schemeClr val="tx2"/>
                </a:solidFill>
                <a:latin typeface="Times New Roman" pitchFamily="18" charset="0"/>
                <a:cs typeface="Times New Roman" pitchFamily="18" charset="0"/>
              </a:rPr>
              <a:t>Araştırmanın belli başlı amaçları vardır:</a:t>
            </a:r>
          </a:p>
          <a:p>
            <a:pPr marL="514350" indent="-514350">
              <a:buAutoNum type="arabicPeriod"/>
            </a:pPr>
            <a:r>
              <a:rPr lang="tr-TR" sz="3200" dirty="0">
                <a:solidFill>
                  <a:schemeClr val="tx2"/>
                </a:solidFill>
                <a:latin typeface="Times New Roman" pitchFamily="18" charset="0"/>
                <a:cs typeface="Times New Roman" pitchFamily="18" charset="0"/>
              </a:rPr>
              <a:t>Bir sorunu çözmek </a:t>
            </a:r>
          </a:p>
          <a:p>
            <a:pPr marL="514350" indent="-514350">
              <a:buAutoNum type="arabicPeriod"/>
            </a:pPr>
            <a:r>
              <a:rPr lang="tr-TR" sz="3200" dirty="0">
                <a:solidFill>
                  <a:schemeClr val="tx2"/>
                </a:solidFill>
                <a:latin typeface="Times New Roman" pitchFamily="18" charset="0"/>
                <a:cs typeface="Times New Roman" pitchFamily="18" charset="0"/>
              </a:rPr>
              <a:t>Yeni bir ürün ortaya koymak</a:t>
            </a:r>
          </a:p>
          <a:p>
            <a:pPr marL="514350" indent="-514350">
              <a:buAutoNum type="arabicPeriod"/>
            </a:pPr>
            <a:r>
              <a:rPr lang="tr-TR" sz="3200" dirty="0">
                <a:solidFill>
                  <a:schemeClr val="tx2"/>
                </a:solidFill>
                <a:latin typeface="Times New Roman" pitchFamily="18" charset="0"/>
                <a:cs typeface="Times New Roman" pitchFamily="18" charset="0"/>
              </a:rPr>
              <a:t>Yeni bir yöntem veya teknoloji geliştirmek</a:t>
            </a:r>
          </a:p>
          <a:p>
            <a:pPr marL="514350" indent="-514350">
              <a:buAutoNum type="arabicPeriod"/>
            </a:pPr>
            <a:r>
              <a:rPr lang="tr-TR" sz="3200" dirty="0">
                <a:solidFill>
                  <a:schemeClr val="tx2"/>
                </a:solidFill>
                <a:latin typeface="Times New Roman" pitchFamily="18" charset="0"/>
                <a:cs typeface="Times New Roman" pitchFamily="18" charset="0"/>
              </a:rPr>
              <a:t>Yeni bir bilgi üretmek</a:t>
            </a:r>
          </a:p>
          <a:p>
            <a:pPr marL="514350" indent="-514350">
              <a:buAutoNum type="arabicPeriod"/>
            </a:pPr>
            <a:r>
              <a:rPr lang="tr-TR" sz="3200" dirty="0">
                <a:solidFill>
                  <a:schemeClr val="tx2"/>
                </a:solidFill>
                <a:latin typeface="Times New Roman" pitchFamily="18" charset="0"/>
                <a:cs typeface="Times New Roman" pitchFamily="18" charset="0"/>
              </a:rPr>
              <a:t>Ekonomik yarar sağlamak</a:t>
            </a:r>
          </a:p>
          <a:p>
            <a:pPr marL="514350" indent="-514350">
              <a:buAutoNum type="arabicPeriod"/>
            </a:pPr>
            <a:endParaRPr lang="en-US" sz="3200" dirty="0">
              <a:solidFill>
                <a:schemeClr val="tx2"/>
              </a:solidFill>
              <a:latin typeface="Times New Roman" pitchFamily="18" charset="0"/>
              <a:cs typeface="Times New Roman" pitchFamily="18" charset="0"/>
            </a:endParaRPr>
          </a:p>
        </p:txBody>
      </p:sp>
      <p:sp>
        <p:nvSpPr>
          <p:cNvPr id="5" name="Slayt Numarası Yer Tutucusu 4"/>
          <p:cNvSpPr>
            <a:spLocks noGrp="1"/>
          </p:cNvSpPr>
          <p:nvPr>
            <p:ph type="sldNum" sz="quarter" idx="12"/>
          </p:nvPr>
        </p:nvSpPr>
        <p:spPr/>
        <p:txBody>
          <a:bodyPr/>
          <a:lstStyle/>
          <a:p>
            <a:fld id="{3803E5D6-65D3-498C-B22C-E011EF2D0D57}" type="slidenum">
              <a:rPr lang="en-US" smtClean="0"/>
              <a:t>26</a:t>
            </a:fld>
            <a:endParaRPr lang="en-US"/>
          </a:p>
        </p:txBody>
      </p:sp>
    </p:spTree>
    <p:extLst>
      <p:ext uri="{BB962C8B-B14F-4D97-AF65-F5344CB8AC3E}">
        <p14:creationId xmlns:p14="http://schemas.microsoft.com/office/powerpoint/2010/main" val="16607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19405" y="764711"/>
            <a:ext cx="10177131" cy="584775"/>
          </a:xfrm>
          <a:prstGeom prst="rect">
            <a:avLst/>
          </a:prstGeom>
        </p:spPr>
        <p:txBody>
          <a:bodyPr wrap="square">
            <a:spAutoFit/>
          </a:bodyPr>
          <a:lstStyle/>
          <a:p>
            <a:pPr algn="ctr"/>
            <a:r>
              <a:rPr lang="tr-TR" sz="3200" dirty="0">
                <a:solidFill>
                  <a:srgbClr val="FF0000"/>
                </a:solidFill>
                <a:latin typeface="Times New Roman" pitchFamily="18" charset="0"/>
                <a:cs typeface="Times New Roman" pitchFamily="18" charset="0"/>
              </a:rPr>
              <a:t>Bilimsel Araştırma Yöntemleri</a:t>
            </a:r>
          </a:p>
        </p:txBody>
      </p:sp>
      <p:sp>
        <p:nvSpPr>
          <p:cNvPr id="3" name="Dikdörtgen 2"/>
          <p:cNvSpPr/>
          <p:nvPr/>
        </p:nvSpPr>
        <p:spPr>
          <a:xfrm>
            <a:off x="477092" y="1565943"/>
            <a:ext cx="11137237" cy="2246769"/>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endParaRPr lang="tr-TR" sz="2800" b="1" dirty="0">
              <a:solidFill>
                <a:srgbClr val="1F497D"/>
              </a:solidFill>
              <a:latin typeface="Times New Roman" pitchFamily="18" charset="0"/>
              <a:cs typeface="Times New Roman" pitchFamily="18" charset="0"/>
            </a:endParaRPr>
          </a:p>
          <a:p>
            <a:pPr algn="just"/>
            <a:r>
              <a:rPr lang="it-IT" sz="2800" dirty="0">
                <a:solidFill>
                  <a:srgbClr val="1F497D"/>
                </a:solidFill>
                <a:latin typeface="Times New Roman" pitchFamily="18" charset="0"/>
                <a:cs typeface="Times New Roman" pitchFamily="18" charset="0"/>
              </a:rPr>
              <a:t>Sosyal bilimlerde kullanılan araştırma yöntemleri nicel ve nitel araştırma yöntemleri olmak üzere ikiye ayrılmaktadır.</a:t>
            </a:r>
            <a:r>
              <a:rPr lang="tr-TR" sz="2800" dirty="0">
                <a:solidFill>
                  <a:srgbClr val="1F497D"/>
                </a:solidFill>
                <a:latin typeface="Times New Roman" pitchFamily="18" charset="0"/>
                <a:cs typeface="Times New Roman" pitchFamily="18" charset="0"/>
              </a:rPr>
              <a:t>	</a:t>
            </a:r>
          </a:p>
          <a:p>
            <a:pPr algn="just"/>
            <a:endParaRPr lang="tr-TR" sz="2800" dirty="0">
              <a:solidFill>
                <a:srgbClr val="1F497D"/>
              </a:solidFill>
              <a:latin typeface="Times New Roman" pitchFamily="18" charset="0"/>
              <a:cs typeface="Times New Roman" pitchFamily="18" charset="0"/>
            </a:endParaRPr>
          </a:p>
        </p:txBody>
      </p:sp>
    </p:spTree>
    <p:extLst>
      <p:ext uri="{BB962C8B-B14F-4D97-AF65-F5344CB8AC3E}">
        <p14:creationId xmlns:p14="http://schemas.microsoft.com/office/powerpoint/2010/main" val="3563024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2"/>
            <a:ext cx="11137237" cy="3970318"/>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r>
              <a:rPr lang="it-IT" sz="2800" b="1" dirty="0">
                <a:solidFill>
                  <a:srgbClr val="1F497D"/>
                </a:solidFill>
                <a:latin typeface="Times New Roman" pitchFamily="18" charset="0"/>
                <a:cs typeface="Times New Roman" pitchFamily="18" charset="0"/>
              </a:rPr>
              <a:t>Nicel (Kantitatif) Yöntem</a:t>
            </a:r>
            <a:endParaRPr lang="tr-TR" sz="2800" b="1" dirty="0">
              <a:solidFill>
                <a:srgbClr val="1F497D"/>
              </a:solidFill>
              <a:latin typeface="Times New Roman" pitchFamily="18" charset="0"/>
              <a:cs typeface="Times New Roman" pitchFamily="18" charset="0"/>
            </a:endParaRPr>
          </a:p>
          <a:p>
            <a:pPr algn="just"/>
            <a:endParaRPr lang="it-IT" sz="2800" dirty="0">
              <a:solidFill>
                <a:srgbClr val="1F497D"/>
              </a:solidFill>
              <a:latin typeface="Times New Roman" pitchFamily="18" charset="0"/>
              <a:cs typeface="Times New Roman" pitchFamily="18" charset="0"/>
            </a:endParaRPr>
          </a:p>
          <a:p>
            <a:pPr algn="just"/>
            <a:r>
              <a:rPr lang="it-IT" sz="2800" dirty="0">
                <a:solidFill>
                  <a:srgbClr val="1F497D"/>
                </a:solidFill>
                <a:latin typeface="Times New Roman" pitchFamily="18" charset="0"/>
                <a:cs typeface="Times New Roman" pitchFamily="18" charset="0"/>
              </a:rPr>
              <a:t>Nicel yöntem</a:t>
            </a:r>
            <a:r>
              <a:rPr lang="tr-TR" sz="2800" dirty="0">
                <a:solidFill>
                  <a:srgbClr val="1F497D"/>
                </a:solidFill>
                <a:latin typeface="Times New Roman" pitchFamily="18" charset="0"/>
                <a:cs typeface="Times New Roman" pitchFamily="18" charset="0"/>
              </a:rPr>
              <a:t>,</a:t>
            </a:r>
            <a:r>
              <a:rPr lang="it-IT" sz="2800" dirty="0">
                <a:solidFill>
                  <a:srgbClr val="1F497D"/>
                </a:solidFill>
                <a:latin typeface="Times New Roman" pitchFamily="18" charset="0"/>
                <a:cs typeface="Times New Roman" pitchFamily="18" charset="0"/>
              </a:rPr>
              <a:t> sayısal yöntem ya da ampirik yöntem olarak da tanımlanabilir. Bu yöntem gözlem ve ölçmeye dayalı, tekrarlanabilen, objektif bir araştırma yöntemidir</a:t>
            </a:r>
            <a:r>
              <a:rPr lang="tr-TR" sz="2800" dirty="0">
                <a:solidFill>
                  <a:srgbClr val="1F497D"/>
                </a:solidFill>
                <a:latin typeface="Times New Roman" pitchFamily="18" charset="0"/>
                <a:cs typeface="Times New Roman" pitchFamily="18" charset="0"/>
              </a:rPr>
              <a:t>.</a:t>
            </a: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a:t>
            </a:r>
          </a:p>
          <a:p>
            <a:pPr algn="just"/>
            <a:endParaRPr lang="tr-TR" sz="2800" dirty="0">
              <a:solidFill>
                <a:srgbClr val="1F497D"/>
              </a:solidFill>
              <a:latin typeface="Times New Roman" pitchFamily="18" charset="0"/>
              <a:cs typeface="Times New Roman" pitchFamily="18" charset="0"/>
            </a:endParaRPr>
          </a:p>
        </p:txBody>
      </p:sp>
      <p:sp>
        <p:nvSpPr>
          <p:cNvPr id="4" name="Dikdörtgen 3"/>
          <p:cNvSpPr/>
          <p:nvPr/>
        </p:nvSpPr>
        <p:spPr>
          <a:xfrm>
            <a:off x="719405" y="764711"/>
            <a:ext cx="10177131" cy="584775"/>
          </a:xfrm>
          <a:prstGeom prst="rect">
            <a:avLst/>
          </a:prstGeom>
        </p:spPr>
        <p:txBody>
          <a:bodyPr wrap="square">
            <a:spAutoFit/>
          </a:bodyPr>
          <a:lstStyle/>
          <a:p>
            <a:pPr algn="ctr"/>
            <a:r>
              <a:rPr lang="tr-TR" sz="3200" dirty="0">
                <a:solidFill>
                  <a:srgbClr val="FF0000"/>
                </a:solidFill>
                <a:latin typeface="Times New Roman" pitchFamily="18" charset="0"/>
                <a:cs typeface="Times New Roman" pitchFamily="18" charset="0"/>
              </a:rPr>
              <a:t>Bilimsel Araştırma Yöntemleri</a:t>
            </a:r>
          </a:p>
        </p:txBody>
      </p:sp>
    </p:spTree>
    <p:extLst>
      <p:ext uri="{BB962C8B-B14F-4D97-AF65-F5344CB8AC3E}">
        <p14:creationId xmlns:p14="http://schemas.microsoft.com/office/powerpoint/2010/main" val="4251997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1" y="1268760"/>
            <a:ext cx="11521280" cy="5693866"/>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r>
              <a:rPr lang="it-IT" sz="2800" b="1" dirty="0">
                <a:solidFill>
                  <a:srgbClr val="1F497D"/>
                </a:solidFill>
                <a:latin typeface="Times New Roman" pitchFamily="18" charset="0"/>
                <a:cs typeface="Times New Roman" pitchFamily="18" charset="0"/>
              </a:rPr>
              <a:t>Nitel (Kalitatif) Yöntem</a:t>
            </a:r>
          </a:p>
          <a:p>
            <a:pPr algn="just"/>
            <a:endParaRPr lang="tr-TR" sz="2800" b="1" dirty="0">
              <a:solidFill>
                <a:srgbClr val="1F497D"/>
              </a:solidFill>
              <a:latin typeface="Times New Roman" pitchFamily="18" charset="0"/>
              <a:cs typeface="Times New Roman" pitchFamily="18" charset="0"/>
            </a:endParaRPr>
          </a:p>
          <a:p>
            <a:pPr algn="just"/>
            <a:r>
              <a:rPr lang="it-IT" sz="2800" dirty="0">
                <a:solidFill>
                  <a:srgbClr val="1F497D"/>
                </a:solidFill>
                <a:latin typeface="Times New Roman" pitchFamily="18" charset="0"/>
                <a:cs typeface="Times New Roman" pitchFamily="18" charset="0"/>
              </a:rPr>
              <a:t>Nitel araştırma yöntemi, sayılarla</a:t>
            </a:r>
            <a:r>
              <a:rPr lang="tr-TR" sz="2800" dirty="0">
                <a:solidFill>
                  <a:srgbClr val="1F497D"/>
                </a:solidFill>
                <a:latin typeface="Times New Roman" pitchFamily="18" charset="0"/>
                <a:cs typeface="Times New Roman" pitchFamily="18" charset="0"/>
              </a:rPr>
              <a:t> </a:t>
            </a:r>
            <a:r>
              <a:rPr lang="it-IT" sz="2800" dirty="0">
                <a:solidFill>
                  <a:srgbClr val="1F497D"/>
                </a:solidFill>
                <a:latin typeface="Times New Roman" pitchFamily="18" charset="0"/>
                <a:cs typeface="Times New Roman" pitchFamily="18" charset="0"/>
              </a:rPr>
              <a:t>anlamlandırılamayan verilerin toplanması, analizi ve yorumlanmasıdır. </a:t>
            </a:r>
            <a:endParaRPr lang="tr-TR" sz="2800" dirty="0">
              <a:solidFill>
                <a:srgbClr val="1F497D"/>
              </a:solidFill>
              <a:latin typeface="Times New Roman" pitchFamily="18" charset="0"/>
              <a:cs typeface="Times New Roman" pitchFamily="18" charset="0"/>
            </a:endParaRP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Nitel araştırmalar gözlem, görüşme ve doküman analizi gibi nitel veri toplama yöntemlerinin kullanıldığı, algıların ve olayların doğal ortamda gerçekçi ve bütüncül bir biçimde ortaya konmasına yönelik nitel bir sürecin izlendiği araştırma olarak tanımlanabilir.</a:t>
            </a:r>
          </a:p>
          <a:p>
            <a:pPr algn="just"/>
            <a:endParaRPr lang="it-IT"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a:t>
            </a:r>
          </a:p>
          <a:p>
            <a:pPr algn="just"/>
            <a:endParaRPr lang="tr-TR" sz="2800" dirty="0">
              <a:solidFill>
                <a:srgbClr val="1F497D"/>
              </a:solidFill>
              <a:latin typeface="Times New Roman" pitchFamily="18" charset="0"/>
              <a:cs typeface="Times New Roman" pitchFamily="18" charset="0"/>
            </a:endParaRPr>
          </a:p>
        </p:txBody>
      </p:sp>
      <p:sp>
        <p:nvSpPr>
          <p:cNvPr id="5" name="Dikdörtgen 4"/>
          <p:cNvSpPr/>
          <p:nvPr/>
        </p:nvSpPr>
        <p:spPr>
          <a:xfrm>
            <a:off x="719405" y="764711"/>
            <a:ext cx="10177131" cy="584775"/>
          </a:xfrm>
          <a:prstGeom prst="rect">
            <a:avLst/>
          </a:prstGeom>
        </p:spPr>
        <p:txBody>
          <a:bodyPr wrap="square">
            <a:spAutoFit/>
          </a:bodyPr>
          <a:lstStyle/>
          <a:p>
            <a:pPr algn="ctr"/>
            <a:r>
              <a:rPr lang="tr-TR" sz="3200" dirty="0">
                <a:solidFill>
                  <a:srgbClr val="FF0000"/>
                </a:solidFill>
                <a:latin typeface="Times New Roman" pitchFamily="18" charset="0"/>
                <a:cs typeface="Times New Roman" pitchFamily="18" charset="0"/>
              </a:rPr>
              <a:t>Bilimsel Araştırma Yöntemleri</a:t>
            </a:r>
          </a:p>
        </p:txBody>
      </p:sp>
    </p:spTree>
    <p:extLst>
      <p:ext uri="{BB962C8B-B14F-4D97-AF65-F5344CB8AC3E}">
        <p14:creationId xmlns:p14="http://schemas.microsoft.com/office/powerpoint/2010/main" val="235824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391034"/>
            <a:ext cx="10363200" cy="1470025"/>
          </a:xfrm>
        </p:spPr>
        <p:txBody>
          <a:bodyPr>
            <a:normAutofit fontScale="90000"/>
          </a:bodyPr>
          <a:lstStyle/>
          <a:p>
            <a:pPr algn="just"/>
            <a:r>
              <a:rPr lang="tr-TR" sz="3100" b="1" dirty="0">
                <a:solidFill>
                  <a:schemeClr val="tx2"/>
                </a:solidFill>
                <a:latin typeface="Times New Roman" pitchFamily="18" charset="0"/>
                <a:cs typeface="Times New Roman" pitchFamily="18" charset="0"/>
              </a:rPr>
              <a:t>	En genel tanımıyla bilim; geçerliği kabul edilmiş sistemli bilgiler bütünü olarak kuramlar (teoriler) üretmeye ve var olan kuramları sınamaya yarayan süreç olarak tanımlanabilir</a:t>
            </a:r>
            <a:r>
              <a:rPr lang="tr-TR" sz="2400" b="1" dirty="0">
                <a:solidFill>
                  <a:srgbClr val="FF0000"/>
                </a:solidFill>
                <a:latin typeface="Times New Roman" pitchFamily="18" charset="0"/>
                <a:cs typeface="Times New Roman" pitchFamily="18" charset="0"/>
              </a:rPr>
              <a:t>. </a:t>
            </a:r>
          </a:p>
        </p:txBody>
      </p:sp>
      <p:sp>
        <p:nvSpPr>
          <p:cNvPr id="3" name="Başlık 1"/>
          <p:cNvSpPr txBox="1">
            <a:spLocks/>
          </p:cNvSpPr>
          <p:nvPr/>
        </p:nvSpPr>
        <p:spPr>
          <a:xfrm>
            <a:off x="914400" y="326778"/>
            <a:ext cx="103632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4000" b="1">
                <a:solidFill>
                  <a:srgbClr val="FF0000"/>
                </a:solidFill>
                <a:latin typeface="Times New Roman" pitchFamily="18" charset="0"/>
                <a:cs typeface="Times New Roman" pitchFamily="18" charset="0"/>
              </a:rPr>
              <a:t>Bilim Nedir?</a:t>
            </a:r>
            <a:endParaRPr lang="tr-TR" sz="40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1927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1" y="1688613"/>
            <a:ext cx="11521280" cy="2677656"/>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r>
              <a:rPr lang="it-IT" sz="2800" dirty="0">
                <a:solidFill>
                  <a:srgbClr val="1F497D"/>
                </a:solidFill>
                <a:latin typeface="Times New Roman" pitchFamily="18" charset="0"/>
                <a:cs typeface="Times New Roman" pitchFamily="18" charset="0"/>
              </a:rPr>
              <a:t>Nitel araştırmalar ne?, nasıl?, niçin? Sorularına yanıt ararken, </a:t>
            </a:r>
            <a:endParaRPr lang="tr-TR" sz="2800" dirty="0">
              <a:solidFill>
                <a:srgbClr val="1F497D"/>
              </a:solidFill>
              <a:latin typeface="Times New Roman" pitchFamily="18" charset="0"/>
              <a:cs typeface="Times New Roman" pitchFamily="18" charset="0"/>
            </a:endParaRP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N</a:t>
            </a:r>
            <a:r>
              <a:rPr lang="it-IT" sz="2800" dirty="0">
                <a:solidFill>
                  <a:srgbClr val="1F497D"/>
                </a:solidFill>
                <a:latin typeface="Times New Roman" pitchFamily="18" charset="0"/>
                <a:cs typeface="Times New Roman" pitchFamily="18" charset="0"/>
              </a:rPr>
              <a:t>icel araştırmalar; Ne kadar? Ne miktarda? Hangi sıklıkta? gibi sorulara yanıt aramaktadır.</a:t>
            </a:r>
            <a:r>
              <a:rPr lang="tr-TR" sz="2800" dirty="0">
                <a:solidFill>
                  <a:srgbClr val="1F497D"/>
                </a:solidFill>
                <a:latin typeface="Times New Roman" pitchFamily="18" charset="0"/>
                <a:cs typeface="Times New Roman" pitchFamily="18" charset="0"/>
              </a:rPr>
              <a:t>	</a:t>
            </a:r>
          </a:p>
          <a:p>
            <a:pPr algn="just"/>
            <a:endParaRPr lang="tr-TR" sz="2800" dirty="0">
              <a:solidFill>
                <a:srgbClr val="1F497D"/>
              </a:solidFill>
              <a:latin typeface="Times New Roman" pitchFamily="18" charset="0"/>
              <a:cs typeface="Times New Roman" pitchFamily="18" charset="0"/>
            </a:endParaRPr>
          </a:p>
        </p:txBody>
      </p:sp>
      <p:sp>
        <p:nvSpPr>
          <p:cNvPr id="4" name="Dikdörtgen 3"/>
          <p:cNvSpPr/>
          <p:nvPr/>
        </p:nvSpPr>
        <p:spPr>
          <a:xfrm>
            <a:off x="719405" y="764711"/>
            <a:ext cx="10177131" cy="584775"/>
          </a:xfrm>
          <a:prstGeom prst="rect">
            <a:avLst/>
          </a:prstGeom>
        </p:spPr>
        <p:txBody>
          <a:bodyPr wrap="square">
            <a:spAutoFit/>
          </a:bodyPr>
          <a:lstStyle/>
          <a:p>
            <a:pPr algn="ctr"/>
            <a:r>
              <a:rPr lang="tr-TR" sz="3200" dirty="0">
                <a:solidFill>
                  <a:srgbClr val="FF0000"/>
                </a:solidFill>
                <a:latin typeface="Times New Roman" pitchFamily="18" charset="0"/>
                <a:cs typeface="Times New Roman" pitchFamily="18" charset="0"/>
              </a:rPr>
              <a:t>Bilimsel Araştırma Yöntemleri</a:t>
            </a:r>
          </a:p>
        </p:txBody>
      </p:sp>
    </p:spTree>
    <p:extLst>
      <p:ext uri="{BB962C8B-B14F-4D97-AF65-F5344CB8AC3E}">
        <p14:creationId xmlns:p14="http://schemas.microsoft.com/office/powerpoint/2010/main" val="2665351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3600" b="1" dirty="0">
                <a:solidFill>
                  <a:srgbClr val="FF0000"/>
                </a:solidFill>
                <a:latin typeface="Times New Roman" pitchFamily="18" charset="0"/>
                <a:cs typeface="Times New Roman" pitchFamily="18" charset="0"/>
              </a:rPr>
              <a:t>Bilimsel Araştırma Yapma ve Yayınlama Aşamaları</a:t>
            </a:r>
            <a:endParaRPr lang="en-US" sz="3600" b="1" dirty="0">
              <a:solidFill>
                <a:srgbClr val="FF0000"/>
              </a:solidFill>
              <a:latin typeface="Times New Roman" pitchFamily="18" charset="0"/>
              <a:cs typeface="Times New Roman" pitchFamily="18" charset="0"/>
            </a:endParaRPr>
          </a:p>
        </p:txBody>
      </p:sp>
      <p:sp>
        <p:nvSpPr>
          <p:cNvPr id="3" name="Alt Başlık 2"/>
          <p:cNvSpPr>
            <a:spLocks noGrp="1"/>
          </p:cNvSpPr>
          <p:nvPr>
            <p:ph type="subTitle" idx="1"/>
          </p:nvPr>
        </p:nvSpPr>
        <p:spPr>
          <a:xfrm>
            <a:off x="1524000" y="4142232"/>
            <a:ext cx="9144000" cy="1298448"/>
          </a:xfrm>
        </p:spPr>
        <p:txBody>
          <a:bodyPr>
            <a:normAutofit/>
          </a:bodyPr>
          <a:lstStyle/>
          <a:p>
            <a:endParaRPr lang="tr-TR" dirty="0"/>
          </a:p>
          <a:p>
            <a:endParaRPr lang="en-US" dirty="0"/>
          </a:p>
        </p:txBody>
      </p:sp>
      <p:sp>
        <p:nvSpPr>
          <p:cNvPr id="4" name="Slayt Numarası Yer Tutucusu 3"/>
          <p:cNvSpPr>
            <a:spLocks noGrp="1"/>
          </p:cNvSpPr>
          <p:nvPr>
            <p:ph type="sldNum" sz="quarter" idx="12"/>
          </p:nvPr>
        </p:nvSpPr>
        <p:spPr/>
        <p:txBody>
          <a:bodyPr/>
          <a:lstStyle/>
          <a:p>
            <a:fld id="{3803E5D6-65D3-498C-B22C-E011EF2D0D57}" type="slidenum">
              <a:rPr lang="en-US" smtClean="0"/>
              <a:t>31</a:t>
            </a:fld>
            <a:endParaRPr lang="en-US"/>
          </a:p>
        </p:txBody>
      </p:sp>
    </p:spTree>
    <p:extLst>
      <p:ext uri="{BB962C8B-B14F-4D97-AF65-F5344CB8AC3E}">
        <p14:creationId xmlns:p14="http://schemas.microsoft.com/office/powerpoint/2010/main" val="985062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2057443" y="1687075"/>
            <a:ext cx="8929215" cy="4351338"/>
          </a:xfrm>
        </p:spPr>
        <p:txBody>
          <a:bodyPr>
            <a:normAutofit fontScale="92500" lnSpcReduction="20000"/>
          </a:bodyPr>
          <a:lstStyle/>
          <a:p>
            <a:pPr marL="514350" indent="-514350">
              <a:buAutoNum type="arabicPeriod"/>
            </a:pPr>
            <a:r>
              <a:rPr lang="tr-TR" dirty="0">
                <a:solidFill>
                  <a:schemeClr val="tx2"/>
                </a:solidFill>
                <a:latin typeface="Times New Roman" pitchFamily="18" charset="0"/>
                <a:cs typeface="Times New Roman" pitchFamily="18" charset="0"/>
              </a:rPr>
              <a:t>Konu seçme</a:t>
            </a:r>
          </a:p>
          <a:p>
            <a:pPr marL="514350" indent="-514350">
              <a:buAutoNum type="arabicPeriod"/>
            </a:pPr>
            <a:r>
              <a:rPr lang="tr-TR" dirty="0">
                <a:solidFill>
                  <a:schemeClr val="tx2"/>
                </a:solidFill>
                <a:latin typeface="Times New Roman" pitchFamily="18" charset="0"/>
                <a:cs typeface="Times New Roman" pitchFamily="18" charset="0"/>
              </a:rPr>
              <a:t>Konunun sınırlarını belirleme</a:t>
            </a:r>
          </a:p>
          <a:p>
            <a:pPr marL="514350" indent="-514350">
              <a:buAutoNum type="arabicPeriod"/>
            </a:pPr>
            <a:r>
              <a:rPr lang="tr-TR" dirty="0">
                <a:solidFill>
                  <a:schemeClr val="tx2"/>
                </a:solidFill>
                <a:latin typeface="Times New Roman" pitchFamily="18" charset="0"/>
                <a:cs typeface="Times New Roman" pitchFamily="18" charset="0"/>
              </a:rPr>
              <a:t>Araştırmanın tezini (hipotez) oluşturma </a:t>
            </a:r>
          </a:p>
          <a:p>
            <a:pPr marL="514350" indent="-514350">
              <a:buAutoNum type="arabicPeriod"/>
            </a:pPr>
            <a:r>
              <a:rPr lang="tr-TR" dirty="0">
                <a:solidFill>
                  <a:schemeClr val="tx2"/>
                </a:solidFill>
                <a:latin typeface="Times New Roman" pitchFamily="18" charset="0"/>
                <a:cs typeface="Times New Roman" pitchFamily="18" charset="0"/>
              </a:rPr>
              <a:t>Araştırmanın metodunu belirleme</a:t>
            </a:r>
          </a:p>
          <a:p>
            <a:pPr marL="514350" indent="-514350">
              <a:buAutoNum type="arabicPeriod"/>
            </a:pPr>
            <a:r>
              <a:rPr lang="tr-TR" dirty="0">
                <a:solidFill>
                  <a:schemeClr val="tx2"/>
                </a:solidFill>
                <a:latin typeface="Times New Roman" pitchFamily="18" charset="0"/>
                <a:cs typeface="Times New Roman" pitchFamily="18" charset="0"/>
              </a:rPr>
              <a:t>Taslak plan hazırlama</a:t>
            </a:r>
          </a:p>
          <a:p>
            <a:pPr marL="0" indent="0">
              <a:buNone/>
            </a:pPr>
            <a:r>
              <a:rPr lang="tr-TR" dirty="0">
                <a:solidFill>
                  <a:schemeClr val="tx2"/>
                </a:solidFill>
                <a:latin typeface="Times New Roman" pitchFamily="18" charset="0"/>
                <a:cs typeface="Times New Roman" pitchFamily="18" charset="0"/>
              </a:rPr>
              <a:t>6.    Verilerin Toplanması</a:t>
            </a:r>
          </a:p>
          <a:p>
            <a:pPr marL="514350" indent="-514350">
              <a:buAutoNum type="arabicPeriod" startAt="7"/>
            </a:pPr>
            <a:r>
              <a:rPr lang="tr-TR" dirty="0">
                <a:solidFill>
                  <a:schemeClr val="tx2"/>
                </a:solidFill>
                <a:latin typeface="Times New Roman" pitchFamily="18" charset="0"/>
                <a:cs typeface="Times New Roman" pitchFamily="18" charset="0"/>
              </a:rPr>
              <a:t>Geçici bibliyografya hazırlama</a:t>
            </a:r>
          </a:p>
          <a:p>
            <a:pPr marL="514350" indent="-514350">
              <a:buAutoNum type="arabicPeriod" startAt="7"/>
            </a:pPr>
            <a:r>
              <a:rPr lang="tr-TR" dirty="0">
                <a:solidFill>
                  <a:schemeClr val="tx2"/>
                </a:solidFill>
                <a:latin typeface="Times New Roman" pitchFamily="18" charset="0"/>
                <a:cs typeface="Times New Roman" pitchFamily="18" charset="0"/>
              </a:rPr>
              <a:t>Okuma ve not alma</a:t>
            </a:r>
          </a:p>
          <a:p>
            <a:pPr marL="514350" indent="-514350">
              <a:buAutoNum type="arabicPeriod" startAt="7"/>
            </a:pPr>
            <a:r>
              <a:rPr lang="tr-TR" dirty="0">
                <a:solidFill>
                  <a:schemeClr val="tx2"/>
                </a:solidFill>
                <a:latin typeface="Times New Roman" pitchFamily="18" charset="0"/>
                <a:cs typeface="Times New Roman" pitchFamily="18" charset="0"/>
              </a:rPr>
              <a:t>Veri işleme ve çalışmayı gözden geçirme</a:t>
            </a:r>
          </a:p>
          <a:p>
            <a:pPr marL="514350" indent="-514350">
              <a:buAutoNum type="arabicPeriod" startAt="7"/>
            </a:pPr>
            <a:r>
              <a:rPr lang="tr-TR" dirty="0">
                <a:solidFill>
                  <a:schemeClr val="tx2"/>
                </a:solidFill>
                <a:latin typeface="Times New Roman" pitchFamily="18" charset="0"/>
                <a:cs typeface="Times New Roman" pitchFamily="18" charset="0"/>
              </a:rPr>
              <a:t>Araştırma metninin yazılması</a:t>
            </a: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32</a:t>
            </a:fld>
            <a:endParaRPr lang="en-US"/>
          </a:p>
        </p:txBody>
      </p:sp>
    </p:spTree>
    <p:extLst>
      <p:ext uri="{BB962C8B-B14F-4D97-AF65-F5344CB8AC3E}">
        <p14:creationId xmlns:p14="http://schemas.microsoft.com/office/powerpoint/2010/main" val="2312817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Konu Seçme</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1766488" y="1340700"/>
            <a:ext cx="9247909" cy="4351338"/>
          </a:xfrm>
        </p:spPr>
        <p:txBody>
          <a:bodyPr>
            <a:noAutofit/>
          </a:bodyPr>
          <a:lstStyle/>
          <a:p>
            <a:pPr marL="0" indent="0">
              <a:buNone/>
            </a:pPr>
            <a:r>
              <a:rPr lang="tr-TR" b="1" dirty="0">
                <a:solidFill>
                  <a:schemeClr val="tx2"/>
                </a:solidFill>
                <a:latin typeface="Times New Roman" pitchFamily="18" charset="0"/>
                <a:cs typeface="Times New Roman" pitchFamily="18" charset="0"/>
              </a:rPr>
              <a:t>Konu seçiminde uyulması gereken noktaları şöyle sıralayabiliriz:</a:t>
            </a:r>
          </a:p>
          <a:p>
            <a:pPr marL="514350" indent="-514350">
              <a:buAutoNum type="arabicPeriod"/>
            </a:pPr>
            <a:r>
              <a:rPr lang="tr-TR" dirty="0">
                <a:solidFill>
                  <a:schemeClr val="tx2"/>
                </a:solidFill>
                <a:latin typeface="Times New Roman" pitchFamily="18" charset="0"/>
                <a:cs typeface="Times New Roman" pitchFamily="18" charset="0"/>
              </a:rPr>
              <a:t>İlgi</a:t>
            </a:r>
          </a:p>
          <a:p>
            <a:pPr marL="514350" indent="-514350">
              <a:buAutoNum type="arabicPeriod"/>
            </a:pPr>
            <a:r>
              <a:rPr lang="tr-TR" dirty="0">
                <a:solidFill>
                  <a:schemeClr val="tx2"/>
                </a:solidFill>
                <a:latin typeface="Times New Roman" pitchFamily="18" charset="0"/>
                <a:cs typeface="Times New Roman" pitchFamily="18" charset="0"/>
              </a:rPr>
              <a:t>Orijinallik</a:t>
            </a:r>
          </a:p>
          <a:p>
            <a:pPr marL="514350" indent="-514350">
              <a:buAutoNum type="arabicPeriod"/>
            </a:pPr>
            <a:r>
              <a:rPr lang="tr-TR" dirty="0">
                <a:solidFill>
                  <a:schemeClr val="tx2"/>
                </a:solidFill>
                <a:latin typeface="Times New Roman" pitchFamily="18" charset="0"/>
                <a:cs typeface="Times New Roman" pitchFamily="18" charset="0"/>
              </a:rPr>
              <a:t>Önem</a:t>
            </a:r>
          </a:p>
          <a:p>
            <a:pPr marL="514350" indent="-514350">
              <a:buAutoNum type="arabicPeriod"/>
            </a:pPr>
            <a:r>
              <a:rPr lang="tr-TR" dirty="0">
                <a:solidFill>
                  <a:schemeClr val="tx2"/>
                </a:solidFill>
                <a:latin typeface="Times New Roman" pitchFamily="18" charset="0"/>
                <a:cs typeface="Times New Roman" pitchFamily="18" charset="0"/>
              </a:rPr>
              <a:t>Bilimsel yeterlilik</a:t>
            </a:r>
          </a:p>
          <a:p>
            <a:pPr marL="514350" indent="-514350">
              <a:buAutoNum type="arabicPeriod"/>
            </a:pPr>
            <a:r>
              <a:rPr lang="tr-TR" dirty="0">
                <a:solidFill>
                  <a:schemeClr val="tx2"/>
                </a:solidFill>
                <a:latin typeface="Times New Roman" pitchFamily="18" charset="0"/>
                <a:cs typeface="Times New Roman" pitchFamily="18" charset="0"/>
              </a:rPr>
              <a:t>Birincil ve ikincil kaynaklar</a:t>
            </a:r>
          </a:p>
          <a:p>
            <a:pPr marL="514350" indent="-514350">
              <a:buAutoNum type="arabicPeriod"/>
            </a:pPr>
            <a:r>
              <a:rPr lang="tr-TR" dirty="0">
                <a:solidFill>
                  <a:schemeClr val="tx2"/>
                </a:solidFill>
                <a:latin typeface="Times New Roman" pitchFamily="18" charset="0"/>
                <a:cs typeface="Times New Roman" pitchFamily="18" charset="0"/>
              </a:rPr>
              <a:t>Kaynak yeterliliği</a:t>
            </a:r>
          </a:p>
          <a:p>
            <a:pPr marL="514350" indent="-514350">
              <a:buAutoNum type="arabicPeriod"/>
            </a:pPr>
            <a:r>
              <a:rPr lang="tr-TR" dirty="0">
                <a:solidFill>
                  <a:schemeClr val="tx2"/>
                </a:solidFill>
                <a:latin typeface="Times New Roman" pitchFamily="18" charset="0"/>
                <a:cs typeface="Times New Roman" pitchFamily="18" charset="0"/>
              </a:rPr>
              <a:t>Zaman</a:t>
            </a:r>
          </a:p>
          <a:p>
            <a:pPr marL="0" indent="0">
              <a:buNone/>
            </a:pPr>
            <a:br>
              <a:rPr lang="tr-TR" dirty="0">
                <a:solidFill>
                  <a:schemeClr val="tx2"/>
                </a:solidFill>
                <a:latin typeface="Times New Roman" pitchFamily="18" charset="0"/>
                <a:cs typeface="Times New Roman" pitchFamily="18" charset="0"/>
              </a:rPr>
            </a:br>
            <a:br>
              <a:rPr lang="tr-TR" dirty="0">
                <a:solidFill>
                  <a:schemeClr val="tx2"/>
                </a:solidFill>
                <a:latin typeface="Times New Roman" pitchFamily="18" charset="0"/>
                <a:cs typeface="Times New Roman" pitchFamily="18" charset="0"/>
              </a:rPr>
            </a:br>
            <a:endParaRPr lang="tr-TR" dirty="0">
              <a:solidFill>
                <a:schemeClr val="tx2"/>
              </a:solidFill>
              <a:latin typeface="Times New Roman" pitchFamily="18" charset="0"/>
              <a:cs typeface="Times New Roman" pitchFamily="18" charset="0"/>
            </a:endParaRPr>
          </a:p>
          <a:p>
            <a:pPr marL="0" indent="0">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33</a:t>
            </a:fld>
            <a:endParaRPr lang="en-US"/>
          </a:p>
        </p:txBody>
      </p:sp>
    </p:spTree>
    <p:extLst>
      <p:ext uri="{BB962C8B-B14F-4D97-AF65-F5344CB8AC3E}">
        <p14:creationId xmlns:p14="http://schemas.microsoft.com/office/powerpoint/2010/main" val="2750618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Sınırları Belirleme</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1198431" y="1825625"/>
            <a:ext cx="10515600" cy="4351338"/>
          </a:xfrm>
        </p:spPr>
        <p:txBody>
          <a:bodyPr/>
          <a:lstStyle/>
          <a:p>
            <a:pPr marL="0" indent="0" algn="just">
              <a:buNone/>
            </a:pPr>
            <a:r>
              <a:rPr lang="tr-TR" b="1" dirty="0">
                <a:solidFill>
                  <a:schemeClr val="tx2"/>
                </a:solidFill>
                <a:latin typeface="Times New Roman" pitchFamily="18" charset="0"/>
                <a:cs typeface="Times New Roman" pitchFamily="18" charset="0"/>
              </a:rPr>
              <a:t>Konunun Uzun ya da Kısa Olması</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Konu ne kadar daraltılırsa konu o ölçüde derinlemesine inceleme olanağı elde edilmiş olur. </a:t>
            </a:r>
          </a:p>
          <a:p>
            <a:pPr algn="just"/>
            <a:r>
              <a:rPr lang="tr-TR" dirty="0">
                <a:solidFill>
                  <a:schemeClr val="tx2"/>
                </a:solidFill>
                <a:latin typeface="Times New Roman" pitchFamily="18" charset="0"/>
                <a:cs typeface="Times New Roman" pitchFamily="18" charset="0"/>
              </a:rPr>
              <a:t>Konunun içinden çıkılamayacak kadar uzun, araştırmayı anlamsız kılacak kadar da dar tutulmaması gerekir.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34</a:t>
            </a:fld>
            <a:endParaRPr lang="en-US"/>
          </a:p>
        </p:txBody>
      </p:sp>
    </p:spTree>
    <p:extLst>
      <p:ext uri="{BB962C8B-B14F-4D97-AF65-F5344CB8AC3E}">
        <p14:creationId xmlns:p14="http://schemas.microsoft.com/office/powerpoint/2010/main" val="1373185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Sınırları Belirleme</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lstStyle/>
          <a:p>
            <a:pPr marL="0" indent="0" algn="just">
              <a:buNone/>
            </a:pPr>
            <a:r>
              <a:rPr lang="tr-TR" b="1" dirty="0">
                <a:solidFill>
                  <a:schemeClr val="tx2"/>
                </a:solidFill>
                <a:latin typeface="Times New Roman" pitchFamily="18" charset="0"/>
                <a:cs typeface="Times New Roman" pitchFamily="18" charset="0"/>
              </a:rPr>
              <a:t>Konuyu Sınırlamada İlk Okuma</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Konuyu sınırlandırmada ilk okumadan elde edilen bilgiler araştırmacıya yardım eder ve yapılan gözlemler geçirilen düşünme süreci sonunda araştırmacının kafasında oluşan sorunun ve o soruna karşı önereceği bir çözüm meydana gelir.</a:t>
            </a:r>
          </a:p>
          <a:p>
            <a:pPr algn="just"/>
            <a:r>
              <a:rPr lang="tr-TR" dirty="0">
                <a:solidFill>
                  <a:schemeClr val="tx2"/>
                </a:solidFill>
                <a:latin typeface="Times New Roman" pitchFamily="18" charset="0"/>
                <a:cs typeface="Times New Roman" pitchFamily="18" charset="0"/>
              </a:rPr>
              <a:t>Bu da araştırmanın tezini oluşturur.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35</a:t>
            </a:fld>
            <a:endParaRPr lang="en-US"/>
          </a:p>
        </p:txBody>
      </p:sp>
    </p:spTree>
    <p:extLst>
      <p:ext uri="{BB962C8B-B14F-4D97-AF65-F5344CB8AC3E}">
        <p14:creationId xmlns:p14="http://schemas.microsoft.com/office/powerpoint/2010/main" val="2746080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Sınırları Belirleme</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1350835" y="1603945"/>
            <a:ext cx="10515600" cy="4351338"/>
          </a:xfrm>
        </p:spPr>
        <p:txBody>
          <a:bodyPr>
            <a:normAutofit/>
          </a:bodyPr>
          <a:lstStyle/>
          <a:p>
            <a:pPr marL="0" indent="0">
              <a:buNone/>
            </a:pPr>
            <a:r>
              <a:rPr lang="tr-TR" b="1" dirty="0">
                <a:solidFill>
                  <a:schemeClr val="tx2"/>
                </a:solidFill>
                <a:latin typeface="Times New Roman" pitchFamily="18" charset="0"/>
                <a:cs typeface="Times New Roman" pitchFamily="18" charset="0"/>
              </a:rPr>
              <a:t>Konuyu Sınırlamada İlk Okuma</a:t>
            </a:r>
            <a:endParaRPr lang="tr-TR" dirty="0">
              <a:solidFill>
                <a:schemeClr val="tx2"/>
              </a:solidFill>
              <a:latin typeface="Times New Roman" pitchFamily="18" charset="0"/>
              <a:cs typeface="Times New Roman" pitchFamily="18" charset="0"/>
            </a:endParaRPr>
          </a:p>
          <a:p>
            <a:pPr marL="0" indent="0">
              <a:buNone/>
            </a:pPr>
            <a:r>
              <a:rPr lang="tr-TR" dirty="0">
                <a:solidFill>
                  <a:schemeClr val="tx2"/>
                </a:solidFill>
                <a:latin typeface="Times New Roman" pitchFamily="18" charset="0"/>
                <a:cs typeface="Times New Roman" pitchFamily="18" charset="0"/>
              </a:rPr>
              <a:t>Konuyu sınırlandırırken</a:t>
            </a:r>
          </a:p>
          <a:p>
            <a:pPr>
              <a:buFontTx/>
              <a:buChar char="-"/>
            </a:pPr>
            <a:r>
              <a:rPr lang="tr-TR" dirty="0">
                <a:solidFill>
                  <a:schemeClr val="tx2"/>
                </a:solidFill>
                <a:latin typeface="Times New Roman" pitchFamily="18" charset="0"/>
                <a:cs typeface="Times New Roman" pitchFamily="18" charset="0"/>
              </a:rPr>
              <a:t>Zaman dilimi (dönem)</a:t>
            </a:r>
          </a:p>
          <a:p>
            <a:pPr>
              <a:buFontTx/>
              <a:buChar char="-"/>
            </a:pPr>
            <a:r>
              <a:rPr lang="tr-TR" dirty="0">
                <a:solidFill>
                  <a:schemeClr val="tx2"/>
                </a:solidFill>
                <a:latin typeface="Times New Roman" pitchFamily="18" charset="0"/>
                <a:cs typeface="Times New Roman" pitchFamily="18" charset="0"/>
              </a:rPr>
              <a:t>Coğrafya</a:t>
            </a:r>
          </a:p>
          <a:p>
            <a:pPr>
              <a:buFontTx/>
              <a:buChar char="-"/>
            </a:pPr>
            <a:r>
              <a:rPr lang="tr-TR" dirty="0">
                <a:solidFill>
                  <a:schemeClr val="tx2"/>
                </a:solidFill>
                <a:latin typeface="Times New Roman" pitchFamily="18" charset="0"/>
                <a:cs typeface="Times New Roman" pitchFamily="18" charset="0"/>
              </a:rPr>
              <a:t>Ele alınacak meselenin net olarak belirtilmesi </a:t>
            </a:r>
          </a:p>
          <a:p>
            <a:pPr marL="0" indent="0">
              <a:buNone/>
            </a:pPr>
            <a:r>
              <a:rPr lang="tr-TR" dirty="0">
                <a:solidFill>
                  <a:schemeClr val="tx2"/>
                </a:solidFill>
                <a:latin typeface="Times New Roman" pitchFamily="18" charset="0"/>
                <a:cs typeface="Times New Roman" pitchFamily="18" charset="0"/>
              </a:rPr>
              <a:t>gibi noktalara dikkat edilmelidir.</a:t>
            </a:r>
          </a:p>
        </p:txBody>
      </p:sp>
      <p:sp>
        <p:nvSpPr>
          <p:cNvPr id="4" name="Slayt Numarası Yer Tutucusu 3"/>
          <p:cNvSpPr>
            <a:spLocks noGrp="1"/>
          </p:cNvSpPr>
          <p:nvPr>
            <p:ph type="sldNum" sz="quarter" idx="12"/>
          </p:nvPr>
        </p:nvSpPr>
        <p:spPr/>
        <p:txBody>
          <a:bodyPr/>
          <a:lstStyle/>
          <a:p>
            <a:fld id="{3803E5D6-65D3-498C-B22C-E011EF2D0D57}" type="slidenum">
              <a:rPr lang="en-US" smtClean="0"/>
              <a:t>36</a:t>
            </a:fld>
            <a:endParaRPr lang="en-US"/>
          </a:p>
        </p:txBody>
      </p:sp>
    </p:spTree>
    <p:extLst>
      <p:ext uri="{BB962C8B-B14F-4D97-AF65-F5344CB8AC3E}">
        <p14:creationId xmlns:p14="http://schemas.microsoft.com/office/powerpoint/2010/main" val="153494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71161"/>
            <a:ext cx="10515600" cy="1325563"/>
          </a:xfrm>
        </p:spPr>
        <p:txBody>
          <a:bodyPr>
            <a:noAutofit/>
          </a:bodyPr>
          <a:lstStyle/>
          <a:p>
            <a:pPr algn="ctr"/>
            <a:br>
              <a:rPr lang="tr-TR" sz="3600" b="1" dirty="0">
                <a:solidFill>
                  <a:srgbClr val="FF0000"/>
                </a:solidFill>
              </a:rPr>
            </a:br>
            <a:br>
              <a:rPr lang="tr-TR" sz="3600" b="1" dirty="0">
                <a:solidFill>
                  <a:srgbClr val="FF0000"/>
                </a:solidFill>
              </a:rPr>
            </a:br>
            <a:r>
              <a:rPr lang="tr-TR" sz="3600" b="1" dirty="0">
                <a:solidFill>
                  <a:srgbClr val="FF0000"/>
                </a:solidFill>
                <a:latin typeface="Times New Roman" pitchFamily="18" charset="0"/>
                <a:cs typeface="Times New Roman" pitchFamily="18" charset="0"/>
              </a:rPr>
              <a:t>Aşamalar:</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Araştırmanın Tezini (hipotez) Oluşturma </a:t>
            </a:r>
            <a:br>
              <a:rPr lang="tr-TR" sz="3600" dirty="0">
                <a:solidFill>
                  <a:srgbClr val="FF0000"/>
                </a:solidFill>
              </a:rPr>
            </a:br>
            <a:br>
              <a:rPr lang="tr-TR" sz="3600" b="1" dirty="0">
                <a:solidFill>
                  <a:srgbClr val="FF0000"/>
                </a:solidFill>
              </a:rPr>
            </a:br>
            <a:endParaRPr lang="en-US" sz="3600" b="1" dirty="0">
              <a:solidFill>
                <a:srgbClr val="FF0000"/>
              </a:solidFill>
            </a:endParaRPr>
          </a:p>
        </p:txBody>
      </p:sp>
      <p:sp>
        <p:nvSpPr>
          <p:cNvPr id="3" name="İçerik Yer Tutucusu 2"/>
          <p:cNvSpPr>
            <a:spLocks noGrp="1"/>
          </p:cNvSpPr>
          <p:nvPr>
            <p:ph idx="1"/>
          </p:nvPr>
        </p:nvSpPr>
        <p:spPr>
          <a:xfrm>
            <a:off x="838200" y="1922610"/>
            <a:ext cx="10515600" cy="3134324"/>
          </a:xfrm>
        </p:spPr>
        <p:txBody>
          <a:bodyPr>
            <a:noAutofit/>
          </a:bodyPr>
          <a:lstStyle/>
          <a:p>
            <a:pPr marL="0" indent="0">
              <a:buNone/>
            </a:pPr>
            <a:r>
              <a:rPr lang="tr-TR" sz="2400" b="1" dirty="0">
                <a:solidFill>
                  <a:schemeClr val="tx2"/>
                </a:solidFill>
                <a:latin typeface="Times New Roman" pitchFamily="18" charset="0"/>
                <a:cs typeface="Times New Roman" pitchFamily="18" charset="0"/>
              </a:rPr>
              <a:t>Hipotez Kurma (Araştırmanın Tezi)</a:t>
            </a:r>
            <a:endParaRPr lang="tr-TR" sz="2400" dirty="0">
              <a:solidFill>
                <a:schemeClr val="tx2"/>
              </a:solidFill>
              <a:latin typeface="Times New Roman" pitchFamily="18" charset="0"/>
              <a:cs typeface="Times New Roman" pitchFamily="18" charset="0"/>
            </a:endParaRPr>
          </a:p>
          <a:p>
            <a:pPr algn="just"/>
            <a:r>
              <a:rPr lang="tr-TR" sz="2400" dirty="0">
                <a:solidFill>
                  <a:schemeClr val="tx2"/>
                </a:solidFill>
                <a:latin typeface="Times New Roman" pitchFamily="18" charset="0"/>
                <a:cs typeface="Times New Roman" pitchFamily="18" charset="0"/>
              </a:rPr>
              <a:t>Hipotez belli bir kurumsal temele dayalı olarak geliştirilen ve değişkenler arasında varlığı öne sürülen belli ilişkilerin sınanmasını sağlar. Her araştırmanın bir tezi olmalıdır.</a:t>
            </a:r>
          </a:p>
          <a:p>
            <a:pPr algn="just"/>
            <a:r>
              <a:rPr lang="tr-TR" sz="2400" dirty="0">
                <a:solidFill>
                  <a:schemeClr val="tx2"/>
                </a:solidFill>
                <a:latin typeface="Times New Roman" pitchFamily="18" charset="0"/>
                <a:cs typeface="Times New Roman" pitchFamily="18" charset="0"/>
              </a:rPr>
              <a:t>Başlangıçta oluşturulan tez, soruna karşı getirilen geçici bir çözümlemedir. Araştırma ilerledikçe tez değiştirilebilir veya sonuca uygun olarak geliştirilebilir.</a:t>
            </a:r>
          </a:p>
        </p:txBody>
      </p:sp>
      <p:sp>
        <p:nvSpPr>
          <p:cNvPr id="4" name="Slayt Numarası Yer Tutucusu 3"/>
          <p:cNvSpPr>
            <a:spLocks noGrp="1"/>
          </p:cNvSpPr>
          <p:nvPr>
            <p:ph type="sldNum" sz="quarter" idx="12"/>
          </p:nvPr>
        </p:nvSpPr>
        <p:spPr/>
        <p:txBody>
          <a:bodyPr/>
          <a:lstStyle/>
          <a:p>
            <a:fld id="{3803E5D6-65D3-498C-B22C-E011EF2D0D57}" type="slidenum">
              <a:rPr lang="en-US" smtClean="0"/>
              <a:t>37</a:t>
            </a:fld>
            <a:endParaRPr lang="en-US"/>
          </a:p>
        </p:txBody>
      </p:sp>
    </p:spTree>
    <p:extLst>
      <p:ext uri="{BB962C8B-B14F-4D97-AF65-F5344CB8AC3E}">
        <p14:creationId xmlns:p14="http://schemas.microsoft.com/office/powerpoint/2010/main" val="1029758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Araştırmanın Metodunu Belirleme</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852055" y="2338256"/>
            <a:ext cx="10515600" cy="2704812"/>
          </a:xfrm>
        </p:spPr>
        <p:txBody>
          <a:bodyPr>
            <a:normAutofit/>
          </a:bodyPr>
          <a:lstStyle/>
          <a:p>
            <a:pPr algn="just"/>
            <a:r>
              <a:rPr lang="tr-TR" dirty="0">
                <a:solidFill>
                  <a:schemeClr val="tx2"/>
                </a:solidFill>
                <a:latin typeface="Times New Roman" pitchFamily="18" charset="0"/>
                <a:cs typeface="Times New Roman" pitchFamily="18" charset="0"/>
              </a:rPr>
              <a:t>Araştırma metodu, konunun özelliğine ve araştırmacının ilgisine göre belirlenir.</a:t>
            </a:r>
          </a:p>
          <a:p>
            <a:pPr algn="just"/>
            <a:r>
              <a:rPr lang="tr-TR" dirty="0">
                <a:solidFill>
                  <a:schemeClr val="tx2"/>
                </a:solidFill>
                <a:latin typeface="Times New Roman" pitchFamily="18" charset="0"/>
                <a:cs typeface="Times New Roman" pitchFamily="18" charset="0"/>
              </a:rPr>
              <a:t>Birincil kaynaklarla çalışma yönteminin belirlenmesi kütüphane araştırmasına olan gereği ortadan kaldırmaz.</a:t>
            </a:r>
          </a:p>
          <a:p>
            <a:pPr marL="0" indent="0" algn="just">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38</a:t>
            </a:fld>
            <a:endParaRPr lang="en-US"/>
          </a:p>
        </p:txBody>
      </p:sp>
    </p:spTree>
    <p:extLst>
      <p:ext uri="{BB962C8B-B14F-4D97-AF65-F5344CB8AC3E}">
        <p14:creationId xmlns:p14="http://schemas.microsoft.com/office/powerpoint/2010/main" val="433075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Taslak Plan Hazırlama</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810491" y="1714781"/>
            <a:ext cx="10515600" cy="2926498"/>
          </a:xfrm>
        </p:spPr>
        <p:txBody>
          <a:bodyPr>
            <a:noAutofit/>
          </a:bodyPr>
          <a:lstStyle/>
          <a:p>
            <a:pPr algn="just">
              <a:spcAft>
                <a:spcPts val="600"/>
              </a:spcAft>
            </a:pPr>
            <a:r>
              <a:rPr lang="tr-TR" dirty="0">
                <a:solidFill>
                  <a:schemeClr val="tx2"/>
                </a:solidFill>
                <a:latin typeface="Times New Roman" pitchFamily="18" charset="0"/>
                <a:cs typeface="Times New Roman" pitchFamily="18" charset="0"/>
              </a:rPr>
              <a:t>Başlangıçta geçici plan hazırlanması zamandan tasarruf sağlar. Araştırmanın ayrıntılarına inildikçe geçici planda değişiklik yapılır.</a:t>
            </a:r>
          </a:p>
          <a:p>
            <a:pPr algn="just">
              <a:spcAft>
                <a:spcPts val="600"/>
              </a:spcAft>
            </a:pPr>
            <a:r>
              <a:rPr lang="tr-TR" dirty="0">
                <a:solidFill>
                  <a:schemeClr val="tx2"/>
                </a:solidFill>
                <a:latin typeface="Times New Roman" pitchFamily="18" charset="0"/>
                <a:cs typeface="Times New Roman" pitchFamily="18" charset="0"/>
              </a:rPr>
              <a:t>Araştırmacının taslak plan hazırlanmasında ve onda değişiklikler yapılmasında tez cümlesini kağıdın başına yazması yararlı olabilir.</a:t>
            </a:r>
          </a:p>
          <a:p>
            <a:pPr marL="0" indent="0" algn="just">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39</a:t>
            </a:fld>
            <a:endParaRPr lang="en-US"/>
          </a:p>
        </p:txBody>
      </p:sp>
    </p:spTree>
    <p:extLst>
      <p:ext uri="{BB962C8B-B14F-4D97-AF65-F5344CB8AC3E}">
        <p14:creationId xmlns:p14="http://schemas.microsoft.com/office/powerpoint/2010/main" val="153771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2391034"/>
            <a:ext cx="10363200" cy="1470025"/>
          </a:xfrm>
        </p:spPr>
        <p:txBody>
          <a:bodyPr>
            <a:normAutofit/>
          </a:bodyPr>
          <a:lstStyle/>
          <a:p>
            <a:r>
              <a:rPr lang="tr-TR" sz="3600" b="1" dirty="0">
                <a:solidFill>
                  <a:srgbClr val="FF0000"/>
                </a:solidFill>
                <a:latin typeface="Times New Roman" pitchFamily="18" charset="0"/>
                <a:cs typeface="Times New Roman" pitchFamily="18" charset="0"/>
              </a:rPr>
              <a:t>Bilimsel Yazının Tarihi</a:t>
            </a:r>
          </a:p>
        </p:txBody>
      </p:sp>
    </p:spTree>
    <p:extLst>
      <p:ext uri="{BB962C8B-B14F-4D97-AF65-F5344CB8AC3E}">
        <p14:creationId xmlns:p14="http://schemas.microsoft.com/office/powerpoint/2010/main" val="2591663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2"/>
            <a:ext cx="11137237" cy="2246769"/>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Bir problemin çözüme veya sonuca ulaştırılması için veya belirli amaçlar amacıyla toplanan kayıtlar, olaylar, sayı/sayı kümeleri vb. işlenmemiş ham bilgiler veya nicelikler veri olarak tanımlanır. </a:t>
            </a:r>
          </a:p>
        </p:txBody>
      </p:sp>
      <p:sp>
        <p:nvSpPr>
          <p:cNvPr id="4" name="Unvan 1"/>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5946580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0"/>
            <a:ext cx="11137237" cy="3108543"/>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Olgusal veriler; boy, kilo, uzunluk, renk gibi gözlenebilir ölçütleri olan gerçeklerdir. </a:t>
            </a: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Tutum, eğilim, düşünce, başarı vb.  olgusal olmayan verilere ise yargısal veriler denir.</a:t>
            </a:r>
          </a:p>
        </p:txBody>
      </p:sp>
      <p:sp>
        <p:nvSpPr>
          <p:cNvPr id="4" name="Unvan 1"/>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48224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0"/>
            <a:ext cx="11137237" cy="3108543"/>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Anketler, literatür tarama, doğrudan/dolaylı görüşmeler, gözlemler, simülasyon ve deneyler veri toplama yöntemleridir.</a:t>
            </a: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Araştırmanın ilerlemesinde en etkili faktör olan bu yöntemlerden hangisi ile devam edileceği; veriye ulaşma kolaylığı, zaman ve maliyet kısıtları, verilerin geçerliliği ile doğruluk derecesi etkilidir. </a:t>
            </a:r>
          </a:p>
        </p:txBody>
      </p:sp>
      <p:sp>
        <p:nvSpPr>
          <p:cNvPr id="4" name="Unvan 1"/>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34923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758298"/>
            <a:ext cx="11137237" cy="1384995"/>
          </a:xfrm>
          <a:prstGeom prst="rect">
            <a:avLst/>
          </a:prstGeom>
        </p:spPr>
        <p:txBody>
          <a:bodyPr wrap="square">
            <a:spAutoFit/>
          </a:bodyPr>
          <a:lstStyle/>
          <a:p>
            <a:pPr algn="just"/>
            <a:endParaRPr lang="tr-TR" sz="2800" b="1"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Araştırma yöntemlerinde veriler; birincil kaynak veriler ve ikincil kaynak veriler olmak üzere iki çeşittir. </a:t>
            </a:r>
          </a:p>
        </p:txBody>
      </p:sp>
      <p:sp>
        <p:nvSpPr>
          <p:cNvPr id="4" name="Unvan 1"/>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69937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0"/>
            <a:ext cx="11137237" cy="3108543"/>
          </a:xfrm>
          <a:prstGeom prst="rect">
            <a:avLst/>
          </a:prstGeom>
        </p:spPr>
        <p:txBody>
          <a:bodyPr wrap="square">
            <a:spAutoFit/>
          </a:bodyPr>
          <a:lstStyle/>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Birincil kaynak veriler, araştırmacı tarafından araştırmanın amacına uygun bilgilerin herhangi bir veri toplama aracı ile ilk kaynaktan yararlanarak elde edilen verilerdir. </a:t>
            </a: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Birincil kaynak verilerin toplama yöntemleri; </a:t>
            </a:r>
          </a:p>
          <a:p>
            <a:pPr algn="just"/>
            <a:r>
              <a:rPr lang="tr-TR" sz="2800" b="1" dirty="0">
                <a:solidFill>
                  <a:srgbClr val="1F497D"/>
                </a:solidFill>
                <a:latin typeface="Times New Roman" pitchFamily="18" charset="0"/>
                <a:cs typeface="Times New Roman" pitchFamily="18" charset="0"/>
              </a:rPr>
              <a:t>	Anket, Gözlem ve Deneydir. </a:t>
            </a:r>
          </a:p>
        </p:txBody>
      </p:sp>
      <p:sp>
        <p:nvSpPr>
          <p:cNvPr id="4" name="Unvan 1"/>
          <p:cNvSpPr txBox="1">
            <a:spLocks/>
          </p:cNvSpPr>
          <p:nvPr/>
        </p:nvSpPr>
        <p:spPr>
          <a:xfrm>
            <a:off x="838200" y="379877"/>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0284177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431372" y="1268762"/>
            <a:ext cx="11137237" cy="3108543"/>
          </a:xfrm>
          <a:prstGeom prst="rect">
            <a:avLst/>
          </a:prstGeom>
        </p:spPr>
        <p:txBody>
          <a:bodyPr wrap="square">
            <a:spAutoFit/>
          </a:bodyPr>
          <a:lstStyle/>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	İkincil kaynak veriler daha önceden farklı araştırmacılar tarafından farklı araştırmalar amacıyla toplanmış bilgilerdir. </a:t>
            </a:r>
          </a:p>
          <a:p>
            <a:pPr algn="just"/>
            <a:endParaRPr lang="tr-TR" sz="2800" dirty="0">
              <a:solidFill>
                <a:srgbClr val="1F497D"/>
              </a:solidFill>
              <a:latin typeface="Times New Roman" pitchFamily="18" charset="0"/>
              <a:cs typeface="Times New Roman" pitchFamily="18" charset="0"/>
            </a:endParaRPr>
          </a:p>
          <a:p>
            <a:pPr algn="just"/>
            <a:r>
              <a:rPr lang="tr-TR" sz="2800" dirty="0">
                <a:solidFill>
                  <a:srgbClr val="1F497D"/>
                </a:solidFill>
                <a:latin typeface="Times New Roman" pitchFamily="18" charset="0"/>
                <a:cs typeface="Times New Roman" pitchFamily="18" charset="0"/>
              </a:rPr>
              <a:t>Doktora tezleri, kurumlarca hazırlanmış raporlar, konu ile ilgili kitaplar, gazete ve dergi gibi süreli yayınlar, istatistiki verilere yönelik yapılan literatür taramaları ikincil kaynak verilerdir.</a:t>
            </a:r>
          </a:p>
        </p:txBody>
      </p:sp>
      <p:sp>
        <p:nvSpPr>
          <p:cNvPr id="4" name="Unvan 1"/>
          <p:cNvSpPr txBox="1">
            <a:spLocks/>
          </p:cNvSpPr>
          <p:nvPr/>
        </p:nvSpPr>
        <p:spPr>
          <a:xfrm>
            <a:off x="838200" y="365129"/>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Aşamalar: Verilerin Toplanması</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3770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78983"/>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Geçici Bibliyografya Hazırlama</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838200" y="2130441"/>
            <a:ext cx="10515600" cy="2995757"/>
          </a:xfrm>
        </p:spPr>
        <p:txBody>
          <a:bodyPr/>
          <a:lstStyle/>
          <a:p>
            <a:pPr algn="just"/>
            <a:r>
              <a:rPr lang="tr-TR" dirty="0">
                <a:solidFill>
                  <a:schemeClr val="tx2"/>
                </a:solidFill>
                <a:latin typeface="Times New Roman" pitchFamily="18" charset="0"/>
                <a:cs typeface="Times New Roman" pitchFamily="18" charset="0"/>
              </a:rPr>
              <a:t>Araştırmacı konuyu belirledikten sonra kaynak araştırmasına başlar ve bulduğu kaynakları kaydederek bir kaynak listesi ya da bibliyografya oluşturur. </a:t>
            </a:r>
          </a:p>
          <a:p>
            <a:pPr algn="just"/>
            <a:r>
              <a:rPr lang="tr-TR" dirty="0">
                <a:solidFill>
                  <a:schemeClr val="tx2"/>
                </a:solidFill>
                <a:latin typeface="Times New Roman" pitchFamily="18" charset="0"/>
                <a:cs typeface="Times New Roman" pitchFamily="18" charset="0"/>
              </a:rPr>
              <a:t>İlk hazırlanan kaynak listesine yenileri eklenir bazıları da gereksiz görülerek sonradan listeden çıkartılır.</a:t>
            </a:r>
          </a:p>
        </p:txBody>
      </p:sp>
      <p:sp>
        <p:nvSpPr>
          <p:cNvPr id="4" name="Slayt Numarası Yer Tutucusu 3"/>
          <p:cNvSpPr>
            <a:spLocks noGrp="1"/>
          </p:cNvSpPr>
          <p:nvPr>
            <p:ph type="sldNum" sz="quarter" idx="12"/>
          </p:nvPr>
        </p:nvSpPr>
        <p:spPr/>
        <p:txBody>
          <a:bodyPr/>
          <a:lstStyle/>
          <a:p>
            <a:fld id="{3803E5D6-65D3-498C-B22C-E011EF2D0D57}" type="slidenum">
              <a:rPr lang="en-US" smtClean="0"/>
              <a:t>46</a:t>
            </a:fld>
            <a:endParaRPr lang="en-US"/>
          </a:p>
        </p:txBody>
      </p:sp>
    </p:spTree>
    <p:extLst>
      <p:ext uri="{BB962C8B-B14F-4D97-AF65-F5344CB8AC3E}">
        <p14:creationId xmlns:p14="http://schemas.microsoft.com/office/powerpoint/2010/main" val="797193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25625"/>
            <a:ext cx="10515600" cy="3646920"/>
          </a:xfrm>
        </p:spPr>
        <p:txBody>
          <a:bodyPr>
            <a:normAutofit fontScale="92500" lnSpcReduction="10000"/>
          </a:bodyPr>
          <a:lstStyle/>
          <a:p>
            <a:pPr algn="just"/>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Araştırmaya kütüphaneden başlamakta yarar vardır. </a:t>
            </a:r>
          </a:p>
          <a:p>
            <a:pPr algn="just"/>
            <a:r>
              <a:rPr lang="tr-TR" dirty="0">
                <a:solidFill>
                  <a:schemeClr val="tx2"/>
                </a:solidFill>
                <a:latin typeface="Times New Roman" pitchFamily="18" charset="0"/>
                <a:cs typeface="Times New Roman" pitchFamily="18" charset="0"/>
              </a:rPr>
              <a:t>Araştırmacının ilk yapacağı şey ilgili kitap ve makaleleri bulabileceği kaynaklara başvurmaktır. </a:t>
            </a:r>
          </a:p>
          <a:p>
            <a:pPr algn="just"/>
            <a:r>
              <a:rPr lang="tr-TR" dirty="0">
                <a:solidFill>
                  <a:schemeClr val="tx2"/>
                </a:solidFill>
                <a:latin typeface="Times New Roman" pitchFamily="18" charset="0"/>
                <a:cs typeface="Times New Roman" pitchFamily="18" charset="0"/>
              </a:rPr>
              <a:t>Bu konuda YÖK kurumu tez ve makale araması için bir sistem yapmıştır, bu siteden de faydalanılabilir: </a:t>
            </a:r>
            <a:r>
              <a:rPr lang="tr-TR" dirty="0">
                <a:solidFill>
                  <a:schemeClr val="tx2"/>
                </a:solidFill>
                <a:latin typeface="Times New Roman" pitchFamily="18" charset="0"/>
                <a:cs typeface="Times New Roman" pitchFamily="18" charset="0"/>
                <a:hlinkClick r:id="rId2"/>
              </a:rPr>
              <a:t>http://tez2.yok.gov.tr/</a:t>
            </a:r>
            <a:endParaRPr lang="tr-TR" dirty="0">
              <a:solidFill>
                <a:schemeClr val="tx2"/>
              </a:solidFill>
              <a:latin typeface="Times New Roman" pitchFamily="18" charset="0"/>
              <a:cs typeface="Times New Roman" pitchFamily="18" charset="0"/>
            </a:endParaRPr>
          </a:p>
          <a:p>
            <a:pPr algn="just"/>
            <a:r>
              <a:rPr lang="tr-TR" dirty="0">
                <a:solidFill>
                  <a:srgbClr val="FF0000"/>
                </a:solidFill>
                <a:latin typeface="Times New Roman" pitchFamily="18" charset="0"/>
                <a:cs typeface="Times New Roman" pitchFamily="18" charset="0"/>
              </a:rPr>
              <a:t>SCI-HUB</a:t>
            </a:r>
          </a:p>
          <a:p>
            <a:pPr marL="0" indent="0" algn="just">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47</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Geçici Bibliyografya Hazırlama</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85372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p:cNvSpPr>
            <a:spLocks noGrp="1"/>
          </p:cNvSpPr>
          <p:nvPr>
            <p:ph type="sldNum" sz="quarter" idx="12"/>
          </p:nvPr>
        </p:nvSpPr>
        <p:spPr/>
        <p:txBody>
          <a:bodyPr/>
          <a:lstStyle/>
          <a:p>
            <a:fld id="{3803E5D6-65D3-498C-B22C-E011EF2D0D57}" type="slidenum">
              <a:rPr lang="en-US" smtClean="0"/>
              <a:t>48</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Geçici Bibliyografya Hazırlama</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1881" y="1883391"/>
            <a:ext cx="7470158" cy="4199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82924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651513"/>
            <a:ext cx="10515600" cy="2348169"/>
          </a:xfrm>
        </p:spPr>
        <p:txBody>
          <a:bodyPr>
            <a:normAutofit/>
          </a:bodyPr>
          <a:lstStyle/>
          <a:p>
            <a:pPr marL="0" indent="0" algn="just">
              <a:buNone/>
            </a:pPr>
            <a:r>
              <a:rPr lang="tr-TR" dirty="0">
                <a:solidFill>
                  <a:schemeClr val="tx2"/>
                </a:solidFill>
                <a:latin typeface="Times New Roman" pitchFamily="18" charset="0"/>
                <a:cs typeface="Times New Roman" pitchFamily="18" charset="0"/>
              </a:rPr>
              <a:t>Bir kaynağın arandığında tekrar bulunabilmesi ya da onun dipnot ile kaynakça da gösterilebilmesi için o kaynakla ilgili tüm bilgileri eksiksiz olarak kaydetmek gerekir.</a:t>
            </a:r>
          </a:p>
        </p:txBody>
      </p:sp>
      <p:sp>
        <p:nvSpPr>
          <p:cNvPr id="4" name="Slayt Numarası Yer Tutucusu 3"/>
          <p:cNvSpPr>
            <a:spLocks noGrp="1"/>
          </p:cNvSpPr>
          <p:nvPr>
            <p:ph type="sldNum" sz="quarter" idx="12"/>
          </p:nvPr>
        </p:nvSpPr>
        <p:spPr/>
        <p:txBody>
          <a:bodyPr/>
          <a:lstStyle/>
          <a:p>
            <a:fld id="{3803E5D6-65D3-498C-B22C-E011EF2D0D57}" type="slidenum">
              <a:rPr lang="en-US" smtClean="0"/>
              <a:t>49</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a:t>
            </a: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Geçici Bibliyografya Hazırlama</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8565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597" y="1772816"/>
            <a:ext cx="7292211"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Başlık 1"/>
          <p:cNvSpPr>
            <a:spLocks noGrp="1"/>
          </p:cNvSpPr>
          <p:nvPr>
            <p:ph type="ctrTitle"/>
          </p:nvPr>
        </p:nvSpPr>
        <p:spPr>
          <a:xfrm>
            <a:off x="914400" y="-5887"/>
            <a:ext cx="10363200" cy="1470025"/>
          </a:xfrm>
        </p:spPr>
        <p:txBody>
          <a:bodyPr>
            <a:normAutofit/>
          </a:bodyPr>
          <a:lstStyle/>
          <a:p>
            <a:r>
              <a:rPr lang="tr-TR" sz="3600" b="1" dirty="0">
                <a:solidFill>
                  <a:srgbClr val="FF0000"/>
                </a:solidFill>
                <a:latin typeface="Times New Roman" pitchFamily="18" charset="0"/>
                <a:cs typeface="Times New Roman" pitchFamily="18" charset="0"/>
              </a:rPr>
              <a:t>Bilimsel Yazının Tarihi</a:t>
            </a:r>
          </a:p>
        </p:txBody>
      </p:sp>
    </p:spTree>
    <p:extLst>
      <p:ext uri="{BB962C8B-B14F-4D97-AF65-F5344CB8AC3E}">
        <p14:creationId xmlns:p14="http://schemas.microsoft.com/office/powerpoint/2010/main" val="1992223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Okuma ve Not Alma</a:t>
            </a:r>
            <a:br>
              <a:rPr lang="tr-TR" sz="3600" b="1"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838200" y="1825625"/>
            <a:ext cx="10515600" cy="3146425"/>
          </a:xfrm>
        </p:spPr>
        <p:txBody>
          <a:bodyPr/>
          <a:lstStyle/>
          <a:p>
            <a:pPr marL="0" indent="0" algn="just">
              <a:buNone/>
            </a:pPr>
            <a:r>
              <a:rPr lang="tr-TR" b="1" dirty="0">
                <a:solidFill>
                  <a:schemeClr val="tx2"/>
                </a:solidFill>
                <a:latin typeface="Times New Roman" pitchFamily="18" charset="0"/>
                <a:cs typeface="Times New Roman" pitchFamily="18" charset="0"/>
              </a:rPr>
              <a:t>Özetleme ve Aktarma</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Okuma ve not alma çalışmaları belirlenen hipotez ve geçici çalışma planı doğrultusunda yapılır. </a:t>
            </a:r>
          </a:p>
          <a:p>
            <a:pPr algn="just"/>
            <a:r>
              <a:rPr lang="tr-TR" dirty="0">
                <a:solidFill>
                  <a:schemeClr val="tx2"/>
                </a:solidFill>
                <a:latin typeface="Times New Roman" pitchFamily="18" charset="0"/>
                <a:cs typeface="Times New Roman" pitchFamily="18" charset="0"/>
              </a:rPr>
              <a:t>Okuma sırasında çalışma konusu ile ilgili önemli görülen kısımlar not alınır. </a:t>
            </a:r>
          </a:p>
        </p:txBody>
      </p:sp>
      <p:sp>
        <p:nvSpPr>
          <p:cNvPr id="4" name="Slayt Numarası Yer Tutucusu 3"/>
          <p:cNvSpPr>
            <a:spLocks noGrp="1"/>
          </p:cNvSpPr>
          <p:nvPr>
            <p:ph type="sldNum" sz="quarter" idx="12"/>
          </p:nvPr>
        </p:nvSpPr>
        <p:spPr/>
        <p:txBody>
          <a:bodyPr/>
          <a:lstStyle/>
          <a:p>
            <a:fld id="{3803E5D6-65D3-498C-B22C-E011EF2D0D57}" type="slidenum">
              <a:rPr lang="en-US" smtClean="0"/>
              <a:t>50</a:t>
            </a:fld>
            <a:endParaRPr lang="en-US"/>
          </a:p>
        </p:txBody>
      </p:sp>
    </p:spTree>
    <p:extLst>
      <p:ext uri="{BB962C8B-B14F-4D97-AF65-F5344CB8AC3E}">
        <p14:creationId xmlns:p14="http://schemas.microsoft.com/office/powerpoint/2010/main" val="15872874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2783" y="1299132"/>
            <a:ext cx="10515600" cy="4351338"/>
          </a:xfrm>
        </p:spPr>
        <p:txBody>
          <a:bodyPr>
            <a:normAutofit lnSpcReduction="10000"/>
          </a:bodyPr>
          <a:lstStyle/>
          <a:p>
            <a:pPr marL="0" indent="0" algn="just">
              <a:buNone/>
            </a:pPr>
            <a:r>
              <a:rPr lang="tr-TR" dirty="0">
                <a:solidFill>
                  <a:schemeClr val="tx2"/>
                </a:solidFill>
                <a:latin typeface="Times New Roman" pitchFamily="18" charset="0"/>
                <a:cs typeface="Times New Roman" pitchFamily="18" charset="0"/>
              </a:rPr>
              <a:t>İncelenen kaynaktan not alırken şu hususlara dikkat etmek gerekir:</a:t>
            </a:r>
          </a:p>
          <a:p>
            <a:pPr marL="0" indent="0" algn="just">
              <a:buNone/>
            </a:pPr>
            <a:r>
              <a:rPr lang="tr-TR" dirty="0">
                <a:solidFill>
                  <a:schemeClr val="tx2"/>
                </a:solidFill>
                <a:latin typeface="Times New Roman" pitchFamily="18" charset="0"/>
                <a:cs typeface="Times New Roman" pitchFamily="18" charset="0"/>
              </a:rPr>
              <a:t>	a. Hemen not alınmaya başlamamalı kaynak incelenmelidir.</a:t>
            </a:r>
          </a:p>
          <a:p>
            <a:pPr marL="0" indent="0" algn="just">
              <a:buNone/>
            </a:pPr>
            <a:br>
              <a:rPr lang="tr-TR" dirty="0">
                <a:solidFill>
                  <a:schemeClr val="tx2"/>
                </a:solidFill>
                <a:latin typeface="Times New Roman" pitchFamily="18" charset="0"/>
                <a:cs typeface="Times New Roman" pitchFamily="18" charset="0"/>
              </a:rPr>
            </a:br>
            <a:r>
              <a:rPr lang="tr-TR" dirty="0">
                <a:solidFill>
                  <a:schemeClr val="tx2"/>
                </a:solidFill>
                <a:latin typeface="Times New Roman" pitchFamily="18" charset="0"/>
                <a:cs typeface="Times New Roman" pitchFamily="18" charset="0"/>
              </a:rPr>
              <a:t>	b. Araştırmacıda aynı konuda birden fazla kaynak varsa en uygun olanını daha ayrıntılı incelenmesi yapılmalıdır. </a:t>
            </a:r>
          </a:p>
          <a:p>
            <a:pPr marL="0" indent="0" algn="just">
              <a:buNone/>
            </a:pPr>
            <a:br>
              <a:rPr lang="tr-TR" dirty="0">
                <a:solidFill>
                  <a:schemeClr val="tx2"/>
                </a:solidFill>
                <a:latin typeface="Times New Roman" pitchFamily="18" charset="0"/>
                <a:cs typeface="Times New Roman" pitchFamily="18" charset="0"/>
              </a:rPr>
            </a:br>
            <a:r>
              <a:rPr lang="tr-TR" dirty="0">
                <a:solidFill>
                  <a:schemeClr val="tx2"/>
                </a:solidFill>
                <a:latin typeface="Times New Roman" pitchFamily="18" charset="0"/>
                <a:cs typeface="Times New Roman" pitchFamily="18" charset="0"/>
              </a:rPr>
              <a:t>	c. Konu hakkında araştırmacının temel bilgisi zayıfsa önce genel kaynakları daha sonra ileri düzeydeki kaynakları incelemelidir.</a:t>
            </a:r>
          </a:p>
          <a:p>
            <a:pPr marL="0" indent="0" algn="just">
              <a:buNone/>
            </a:pPr>
            <a:br>
              <a:rPr lang="tr-TR" dirty="0">
                <a:solidFill>
                  <a:schemeClr val="tx2"/>
                </a:solidFill>
                <a:latin typeface="Times New Roman" pitchFamily="18" charset="0"/>
                <a:cs typeface="Times New Roman" pitchFamily="18" charset="0"/>
              </a:rPr>
            </a:br>
            <a:r>
              <a:rPr lang="tr-TR" dirty="0">
                <a:solidFill>
                  <a:schemeClr val="tx2"/>
                </a:solidFill>
                <a:latin typeface="Times New Roman" pitchFamily="18" charset="0"/>
                <a:cs typeface="Times New Roman" pitchFamily="18" charset="0"/>
              </a:rPr>
              <a:t>	d .Her şey not edilmeye çalışılmamalı işe yarar not alınmalıdır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51</a:t>
            </a:fld>
            <a:endParaRPr lang="en-US"/>
          </a:p>
        </p:txBody>
      </p:sp>
      <p:sp>
        <p:nvSpPr>
          <p:cNvPr id="7"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Okuma ve Not Alma</a:t>
            </a:r>
            <a:br>
              <a:rPr lang="tr-TR" sz="3600" b="1"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273552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24925" y="1825625"/>
            <a:ext cx="8084127" cy="4351338"/>
          </a:xfrm>
        </p:spPr>
        <p:txBody>
          <a:bodyPr>
            <a:normAutofit/>
          </a:bodyPr>
          <a:lstStyle/>
          <a:p>
            <a:pPr marL="0" indent="0">
              <a:buNone/>
            </a:pPr>
            <a:r>
              <a:rPr lang="tr-TR" dirty="0">
                <a:solidFill>
                  <a:schemeClr val="tx2"/>
                </a:solidFill>
                <a:latin typeface="Times New Roman" pitchFamily="18" charset="0"/>
                <a:cs typeface="Times New Roman" pitchFamily="18" charset="0"/>
              </a:rPr>
              <a:t>Araştırmacı yararlandığı kaynaklardan 2 çeşit not alır:</a:t>
            </a:r>
            <a:br>
              <a:rPr lang="tr-TR" dirty="0">
                <a:solidFill>
                  <a:schemeClr val="tx2"/>
                </a:solidFill>
                <a:latin typeface="Times New Roman" pitchFamily="18" charset="0"/>
                <a:cs typeface="Times New Roman" pitchFamily="18" charset="0"/>
              </a:rPr>
            </a:br>
            <a:endParaRPr lang="tr-TR" dirty="0">
              <a:solidFill>
                <a:schemeClr val="tx2"/>
              </a:solidFill>
              <a:latin typeface="Times New Roman" pitchFamily="18" charset="0"/>
              <a:cs typeface="Times New Roman" pitchFamily="18" charset="0"/>
            </a:endParaRPr>
          </a:p>
          <a:p>
            <a:pPr marL="514350" indent="-514350">
              <a:buAutoNum type="arabicPeriod"/>
            </a:pPr>
            <a:r>
              <a:rPr lang="tr-TR" dirty="0">
                <a:solidFill>
                  <a:schemeClr val="tx2"/>
                </a:solidFill>
                <a:latin typeface="Times New Roman" pitchFamily="18" charset="0"/>
                <a:cs typeface="Times New Roman" pitchFamily="18" charset="0"/>
              </a:rPr>
              <a:t>Özetleme</a:t>
            </a:r>
          </a:p>
          <a:p>
            <a:pPr marL="514350" indent="-514350">
              <a:buAutoNum type="arabicPeriod"/>
            </a:pPr>
            <a:r>
              <a:rPr lang="tr-TR" dirty="0">
                <a:solidFill>
                  <a:schemeClr val="tx2"/>
                </a:solidFill>
                <a:latin typeface="Times New Roman" pitchFamily="18" charset="0"/>
                <a:cs typeface="Times New Roman" pitchFamily="18" charset="0"/>
              </a:rPr>
              <a:t>Aktarma</a:t>
            </a:r>
          </a:p>
        </p:txBody>
      </p:sp>
      <p:sp>
        <p:nvSpPr>
          <p:cNvPr id="4" name="Slayt Numarası Yer Tutucusu 3"/>
          <p:cNvSpPr>
            <a:spLocks noGrp="1"/>
          </p:cNvSpPr>
          <p:nvPr>
            <p:ph type="sldNum" sz="quarter" idx="12"/>
          </p:nvPr>
        </p:nvSpPr>
        <p:spPr/>
        <p:txBody>
          <a:bodyPr/>
          <a:lstStyle/>
          <a:p>
            <a:fld id="{3803E5D6-65D3-498C-B22C-E011EF2D0D57}" type="slidenum">
              <a:rPr lang="en-US" smtClean="0"/>
              <a:t>52</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Okuma ve Not Alma</a:t>
            </a:r>
            <a:br>
              <a:rPr lang="tr-TR" sz="3600" b="1"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94883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437685"/>
            <a:ext cx="10515600" cy="4351338"/>
          </a:xfrm>
        </p:spPr>
        <p:txBody>
          <a:bodyPr>
            <a:noAutofit/>
          </a:bodyPr>
          <a:lstStyle/>
          <a:p>
            <a:pPr marL="0" indent="0" algn="just">
              <a:buNone/>
            </a:pPr>
            <a:r>
              <a:rPr lang="tr-TR" dirty="0">
                <a:solidFill>
                  <a:schemeClr val="tx2"/>
                </a:solidFill>
                <a:latin typeface="Times New Roman" pitchFamily="18" charset="0"/>
                <a:cs typeface="Times New Roman" pitchFamily="18" charset="0"/>
              </a:rPr>
              <a:t>Ana kaynaktaki bilgilerde kısaltma yapılmaz. </a:t>
            </a:r>
          </a:p>
          <a:p>
            <a:pPr marL="0" indent="0" algn="just">
              <a:buNone/>
            </a:pPr>
            <a:r>
              <a:rPr lang="tr-TR" b="1" dirty="0">
                <a:solidFill>
                  <a:schemeClr val="tx2"/>
                </a:solidFill>
                <a:latin typeface="Times New Roman" pitchFamily="18" charset="0"/>
                <a:cs typeface="Times New Roman" pitchFamily="18" charset="0"/>
              </a:rPr>
              <a:t>Değiştirerek Aktarma: </a:t>
            </a:r>
            <a:r>
              <a:rPr lang="tr-TR" dirty="0">
                <a:solidFill>
                  <a:schemeClr val="tx2"/>
                </a:solidFill>
                <a:latin typeface="Times New Roman" pitchFamily="18" charset="0"/>
                <a:cs typeface="Times New Roman" pitchFamily="18" charset="0"/>
              </a:rPr>
              <a:t>Ana kaynaktaki bilgiler kısaltma yapmadan araştırmacının kendi ifadeleriyle notlara kaydedilir. Araştırmacının kendi ifadeleriyle yapılsa da özetlemeden ayrılır. Çünkü ana kaynaktaki bilgiler kısaltılmaz; yalnızca açıklık sağlamak üzere kelime ve ifadelerde değişiklik yapılır.</a:t>
            </a:r>
          </a:p>
          <a:p>
            <a:pPr marL="0" indent="0" algn="just">
              <a:buNone/>
            </a:pPr>
            <a:br>
              <a:rPr lang="tr-TR" dirty="0">
                <a:solidFill>
                  <a:schemeClr val="tx2"/>
                </a:solidFill>
                <a:latin typeface="Times New Roman" pitchFamily="18" charset="0"/>
                <a:cs typeface="Times New Roman" pitchFamily="18" charset="0"/>
              </a:rPr>
            </a:br>
            <a:r>
              <a:rPr lang="tr-TR" b="1" dirty="0">
                <a:solidFill>
                  <a:schemeClr val="tx2"/>
                </a:solidFill>
                <a:latin typeface="Times New Roman" pitchFamily="18" charset="0"/>
                <a:cs typeface="Times New Roman" pitchFamily="18" charset="0"/>
              </a:rPr>
              <a:t>Aynen Aktarma: </a:t>
            </a:r>
            <a:r>
              <a:rPr lang="tr-TR" dirty="0">
                <a:solidFill>
                  <a:schemeClr val="tx2"/>
                </a:solidFill>
                <a:latin typeface="Times New Roman" pitchFamily="18" charset="0"/>
                <a:cs typeface="Times New Roman" pitchFamily="18" charset="0"/>
              </a:rPr>
              <a:t>Aktarılan yazı gerek kelimeler gerek noktalama işaretleri   yönünden ana kaynaktakinin aynısıdır. </a:t>
            </a:r>
          </a:p>
          <a:p>
            <a:pPr marL="0" indent="0" algn="just">
              <a:buNone/>
            </a:pPr>
            <a:br>
              <a:rPr lang="tr-TR" dirty="0">
                <a:solidFill>
                  <a:schemeClr val="tx2"/>
                </a:solidFill>
                <a:latin typeface="Times New Roman" pitchFamily="18" charset="0"/>
                <a:cs typeface="Times New Roman" pitchFamily="18" charset="0"/>
              </a:rPr>
            </a:b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53</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Okuma ve Not Alma</a:t>
            </a:r>
            <a:br>
              <a:rPr lang="tr-TR" sz="3600" b="1"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04140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endParaRPr lang="tr-TR" dirty="0">
              <a:solidFill>
                <a:schemeClr val="tx2"/>
              </a:solidFill>
              <a:latin typeface="Times New Roman" pitchFamily="18" charset="0"/>
              <a:cs typeface="Times New Roman" pitchFamily="18" charset="0"/>
            </a:endParaRPr>
          </a:p>
          <a:p>
            <a:pPr marL="0" indent="0" algn="just">
              <a:buNone/>
            </a:pPr>
            <a:r>
              <a:rPr lang="tr-TR" dirty="0">
                <a:solidFill>
                  <a:schemeClr val="tx2"/>
                </a:solidFill>
                <a:latin typeface="Times New Roman" pitchFamily="18" charset="0"/>
                <a:cs typeface="Times New Roman" pitchFamily="18" charset="0"/>
              </a:rPr>
              <a:t>Okuma </a:t>
            </a:r>
            <a:r>
              <a:rPr lang="tr-TR" b="1" dirty="0">
                <a:solidFill>
                  <a:schemeClr val="tx2"/>
                </a:solidFill>
                <a:latin typeface="Times New Roman" pitchFamily="18" charset="0"/>
                <a:cs typeface="Times New Roman" pitchFamily="18" charset="0"/>
              </a:rPr>
              <a:t>eleştirel</a:t>
            </a:r>
            <a:r>
              <a:rPr lang="tr-TR" dirty="0">
                <a:solidFill>
                  <a:schemeClr val="tx2"/>
                </a:solidFill>
                <a:latin typeface="Times New Roman" pitchFamily="18" charset="0"/>
                <a:cs typeface="Times New Roman" pitchFamily="18" charset="0"/>
              </a:rPr>
              <a:t> biçimde yürütülmeli kaynağın güvenilirliği ve yazarın tarafsızlığı daima göz önünde bulundurulmalıdır. </a:t>
            </a:r>
          </a:p>
          <a:p>
            <a:pPr marL="0" indent="0" algn="just">
              <a:buNone/>
            </a:pPr>
            <a:r>
              <a:rPr lang="tr-TR" dirty="0">
                <a:solidFill>
                  <a:schemeClr val="tx2"/>
                </a:solidFill>
                <a:latin typeface="Times New Roman" pitchFamily="18" charset="0"/>
                <a:cs typeface="Times New Roman" pitchFamily="18" charset="0"/>
              </a:rPr>
              <a:t>Aslında eleştirel değerlendirme sadece okuma sırasında değil araştırma devam ettikçe yapılmalıdır. </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54</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Okuma ve Not Alma</a:t>
            </a:r>
            <a:br>
              <a:rPr lang="tr-TR" sz="3600" b="1"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462559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Veri İşleme ve Gözden Geçirme</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lstStyle/>
          <a:p>
            <a:pPr algn="just"/>
            <a:r>
              <a:rPr lang="tr-TR" dirty="0">
                <a:solidFill>
                  <a:schemeClr val="tx2"/>
                </a:solidFill>
                <a:latin typeface="Times New Roman" pitchFamily="18" charset="0"/>
                <a:cs typeface="Times New Roman" pitchFamily="18" charset="0"/>
              </a:rPr>
              <a:t>Araştırma gerekli verilerin toplanması ile bitmez. Toplanan verilerin araştırma problemine kuramsal ve/veya pratik yönden çözüm önerileri geliştirilmesine olanak sağlayacak şekilde işlenerek çözümlenmesi yorumlanması ve değerlendirilmesi gerekir.</a:t>
            </a:r>
          </a:p>
          <a:p>
            <a:pPr algn="just"/>
            <a:r>
              <a:rPr lang="tr-TR" dirty="0">
                <a:solidFill>
                  <a:schemeClr val="tx2"/>
                </a:solidFill>
                <a:latin typeface="Times New Roman" pitchFamily="18" charset="0"/>
                <a:cs typeface="Times New Roman" pitchFamily="18" charset="0"/>
              </a:rPr>
              <a:t>Araştırmanın özgünlüğü bu aşama ile belirginleşip bir bütünlük kazanır.</a:t>
            </a:r>
          </a:p>
          <a:p>
            <a:pPr marL="0" indent="0" algn="just">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55</a:t>
            </a:fld>
            <a:endParaRPr lang="en-US"/>
          </a:p>
        </p:txBody>
      </p:sp>
    </p:spTree>
    <p:extLst>
      <p:ext uri="{BB962C8B-B14F-4D97-AF65-F5344CB8AC3E}">
        <p14:creationId xmlns:p14="http://schemas.microsoft.com/office/powerpoint/2010/main" val="1383530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solidFill>
                  <a:schemeClr val="tx2"/>
                </a:solidFill>
                <a:latin typeface="Times New Roman" pitchFamily="18" charset="0"/>
                <a:cs typeface="Times New Roman" pitchFamily="18" charset="0"/>
              </a:rPr>
              <a:t>Araştırma planı yapılırken ne tür veri toplanacağı bunların nasıl işlenip çözümleneceği olası sonuçların nasıl yorumlanıp değerlendirilebileceği belirlenir. </a:t>
            </a:r>
          </a:p>
          <a:p>
            <a:pPr algn="just"/>
            <a:r>
              <a:rPr lang="tr-TR" dirty="0">
                <a:solidFill>
                  <a:schemeClr val="tx2"/>
                </a:solidFill>
                <a:latin typeface="Times New Roman" pitchFamily="18" charset="0"/>
                <a:cs typeface="Times New Roman" pitchFamily="18" charset="0"/>
              </a:rPr>
              <a:t>Araştırmacı toplayacağı verileri nasıl değerlendireceğini önceden açıkça göremiyorsa veri toplama aşamasına geçmemelidir.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56</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Veri İşleme ve Gözden Geçirme</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261098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504033"/>
            <a:ext cx="10515600" cy="2510401"/>
          </a:xfrm>
        </p:spPr>
        <p:txBody>
          <a:bodyPr>
            <a:normAutofit/>
          </a:bodyPr>
          <a:lstStyle/>
          <a:p>
            <a:pPr marL="0" indent="0" algn="just">
              <a:buNone/>
            </a:pPr>
            <a:r>
              <a:rPr lang="tr-TR" dirty="0">
                <a:solidFill>
                  <a:schemeClr val="tx2"/>
                </a:solidFill>
                <a:latin typeface="Times New Roman" pitchFamily="18" charset="0"/>
                <a:cs typeface="Times New Roman" pitchFamily="18" charset="0"/>
              </a:rPr>
              <a:t>Bir araştırmanın sonuçlandırılmış sayılabilmesi için derlenen kütüphane kaynakları okunup değerlendirilmiş, deney, gözlem, mülakat, istatistik, analiz gibi yöntemler uygulanmış ve elde edilen sonuçların ışığında hipotezin değerlendirilmesi yapılmış olmalıdır. Tüm bu işlemler bitirilmeden araştırma tamamlanmış sayılmaz.</a:t>
            </a:r>
          </a:p>
        </p:txBody>
      </p:sp>
      <p:sp>
        <p:nvSpPr>
          <p:cNvPr id="4" name="Slayt Numarası Yer Tutucusu 3"/>
          <p:cNvSpPr>
            <a:spLocks noGrp="1"/>
          </p:cNvSpPr>
          <p:nvPr>
            <p:ph type="sldNum" sz="quarter" idx="12"/>
          </p:nvPr>
        </p:nvSpPr>
        <p:spPr/>
        <p:txBody>
          <a:bodyPr/>
          <a:lstStyle/>
          <a:p>
            <a:fld id="{3803E5D6-65D3-498C-B22C-E011EF2D0D57}" type="slidenum">
              <a:rPr lang="en-US" smtClean="0"/>
              <a:t>57</a:t>
            </a:fld>
            <a:endParaRPr lang="en-US"/>
          </a:p>
        </p:txBody>
      </p:sp>
      <p:sp>
        <p:nvSpPr>
          <p:cNvPr id="6" name="Unvan 1"/>
          <p:cNvSpPr>
            <a:spLocks noGrp="1"/>
          </p:cNvSpPr>
          <p:nvPr>
            <p:ph type="title"/>
          </p:nvPr>
        </p:nvSpPr>
        <p:spPr>
          <a:xfrm>
            <a:off x="838200" y="365129"/>
            <a:ext cx="10515600" cy="1325563"/>
          </a:xfrm>
        </p:spPr>
        <p:txBody>
          <a:bodyPr>
            <a:noAutofit/>
          </a:bodyPr>
          <a:lstStyle/>
          <a:p>
            <a:pPr algn="ctr"/>
            <a:br>
              <a:rPr lang="tr-TR" sz="3600" b="1" dirty="0">
                <a:solidFill>
                  <a:srgbClr val="FF0000"/>
                </a:solidFill>
                <a:latin typeface="Times New Roman" pitchFamily="18" charset="0"/>
                <a:cs typeface="Times New Roman" pitchFamily="18" charset="0"/>
              </a:rPr>
            </a:br>
            <a:r>
              <a:rPr lang="tr-TR" sz="3600" b="1" dirty="0">
                <a:solidFill>
                  <a:srgbClr val="FF0000"/>
                </a:solidFill>
                <a:latin typeface="Times New Roman" pitchFamily="18" charset="0"/>
                <a:cs typeface="Times New Roman" pitchFamily="18" charset="0"/>
              </a:rPr>
              <a:t>Aşamalar:  Veri İşleme ve Gözden Geçirme</a:t>
            </a:r>
            <a:br>
              <a:rPr lang="tr-TR" sz="3600" dirty="0">
                <a:solidFill>
                  <a:srgbClr val="FF0000"/>
                </a:solidFill>
                <a:latin typeface="Times New Roman" pitchFamily="18" charset="0"/>
                <a:cs typeface="Times New Roman" pitchFamily="18" charset="0"/>
              </a:rPr>
            </a:b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90253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p:txBody>
          <a:bodyPr>
            <a:normAutofit fontScale="92500" lnSpcReduction="20000"/>
          </a:bodyPr>
          <a:lstStyle/>
          <a:p>
            <a:pPr marL="0" indent="0">
              <a:buNone/>
            </a:pPr>
            <a:r>
              <a:rPr lang="tr-TR" b="1" dirty="0">
                <a:solidFill>
                  <a:schemeClr val="tx2"/>
                </a:solidFill>
                <a:latin typeface="Times New Roman" pitchFamily="18" charset="0"/>
                <a:cs typeface="Times New Roman" pitchFamily="18" charset="0"/>
              </a:rPr>
              <a:t>İlk Taslak:</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Plan son şeklini aldıktan sonra elde edilen bilgilerin bölüm </a:t>
            </a:r>
            <a:r>
              <a:rPr lang="tr-TR" dirty="0" err="1">
                <a:solidFill>
                  <a:schemeClr val="tx2"/>
                </a:solidFill>
                <a:latin typeface="Times New Roman" pitchFamily="18" charset="0"/>
                <a:cs typeface="Times New Roman" pitchFamily="18" charset="0"/>
              </a:rPr>
              <a:t>bölüm</a:t>
            </a:r>
            <a:r>
              <a:rPr lang="tr-TR" dirty="0">
                <a:solidFill>
                  <a:schemeClr val="tx2"/>
                </a:solidFill>
                <a:latin typeface="Times New Roman" pitchFamily="18" charset="0"/>
                <a:cs typeface="Times New Roman" pitchFamily="18" charset="0"/>
              </a:rPr>
              <a:t> yazılmasına başlanır. İlk taslağın yazılmasında asıl önemli olan fikir akışının düzenli bir biçimde sürdürülmesidir; üslup güzelliği ve uygun kelimeler seçmek ikinci planda kalır.</a:t>
            </a:r>
          </a:p>
          <a:p>
            <a:pPr algn="just"/>
            <a:r>
              <a:rPr lang="tr-TR" dirty="0">
                <a:solidFill>
                  <a:schemeClr val="tx2"/>
                </a:solidFill>
                <a:latin typeface="Times New Roman" pitchFamily="18" charset="0"/>
                <a:cs typeface="Times New Roman" pitchFamily="18" charset="0"/>
              </a:rPr>
              <a:t> İlk taslakta cümle düzeltmeleriyle zaman kaybetmeden yazma işlemi yapılmalıdır.</a:t>
            </a:r>
          </a:p>
          <a:p>
            <a:pPr algn="just"/>
            <a:r>
              <a:rPr lang="tr-TR" dirty="0">
                <a:solidFill>
                  <a:schemeClr val="tx2"/>
                </a:solidFill>
                <a:latin typeface="Times New Roman" pitchFamily="18" charset="0"/>
                <a:cs typeface="Times New Roman" pitchFamily="18" charset="0"/>
              </a:rPr>
              <a:t>Ayrıca ilk taslakta grafik ve tabloları yerleştirmekle zaman kaybetmeyip fikirleri yazıya geçirmek gerekir. Yalnızca tablo ve grafiklerin yerleri daha sonra yerleştirmek üzere belirlenmelidir.</a:t>
            </a:r>
          </a:p>
          <a:p>
            <a:pPr algn="just"/>
            <a:br>
              <a:rPr lang="tr-TR" dirty="0">
                <a:solidFill>
                  <a:schemeClr val="tx2"/>
                </a:solidFill>
                <a:latin typeface="Times New Roman" pitchFamily="18" charset="0"/>
                <a:cs typeface="Times New Roman" pitchFamily="18" charset="0"/>
              </a:rPr>
            </a:b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58</a:t>
            </a:fld>
            <a:endParaRPr lang="en-US"/>
          </a:p>
        </p:txBody>
      </p:sp>
    </p:spTree>
    <p:extLst>
      <p:ext uri="{BB962C8B-B14F-4D97-AF65-F5344CB8AC3E}">
        <p14:creationId xmlns:p14="http://schemas.microsoft.com/office/powerpoint/2010/main" val="2335587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83359" y="2144298"/>
            <a:ext cx="8624455" cy="2801793"/>
          </a:xfrm>
        </p:spPr>
        <p:txBody>
          <a:bodyPr/>
          <a:lstStyle/>
          <a:p>
            <a:pPr marL="0" indent="0" algn="just">
              <a:buNone/>
            </a:pPr>
            <a:r>
              <a:rPr lang="tr-TR" b="1" dirty="0">
                <a:solidFill>
                  <a:schemeClr val="tx2"/>
                </a:solidFill>
                <a:latin typeface="Times New Roman" pitchFamily="18" charset="0"/>
                <a:cs typeface="Times New Roman" pitchFamily="18" charset="0"/>
              </a:rPr>
              <a:t>Taslağın yazılmasına giriş ile başlamak doğru olmaz. </a:t>
            </a:r>
          </a:p>
          <a:p>
            <a:pPr marL="0" indent="0" algn="just">
              <a:buNone/>
            </a:pPr>
            <a:endParaRPr lang="tr-TR" b="1" dirty="0">
              <a:solidFill>
                <a:schemeClr val="tx2"/>
              </a:solidFill>
              <a:latin typeface="Times New Roman" pitchFamily="18" charset="0"/>
              <a:cs typeface="Times New Roman" pitchFamily="18" charset="0"/>
            </a:endParaRPr>
          </a:p>
          <a:p>
            <a:pPr marL="0" indent="0" algn="just">
              <a:buNone/>
            </a:pPr>
            <a:r>
              <a:rPr lang="tr-TR" b="1" dirty="0">
                <a:solidFill>
                  <a:schemeClr val="tx2"/>
                </a:solidFill>
                <a:latin typeface="Times New Roman" pitchFamily="18" charset="0"/>
                <a:cs typeface="Times New Roman" pitchFamily="18" charset="0"/>
              </a:rPr>
              <a:t>Araştırmanın giriş ve sonuç bölümleri en son yazılmalıdır.</a:t>
            </a:r>
          </a:p>
          <a:p>
            <a:pPr marL="0" indent="0">
              <a:buNone/>
            </a:pPr>
            <a:endParaRPr lang="en-US" b="1"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59</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7887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914400" y="3933067"/>
            <a:ext cx="10363200" cy="1470025"/>
          </a:xfrm>
        </p:spPr>
        <p:txBody>
          <a:bodyPr>
            <a:noAutofit/>
          </a:bodyPr>
          <a:lstStyle/>
          <a:p>
            <a:pPr algn="just"/>
            <a:r>
              <a:rPr lang="tr-TR" sz="2400" b="1" dirty="0">
                <a:solidFill>
                  <a:schemeClr val="tx2"/>
                </a:solidFill>
                <a:latin typeface="Times New Roman" pitchFamily="18" charset="0"/>
                <a:cs typeface="Times New Roman" pitchFamily="18" charset="0"/>
              </a:rPr>
              <a:t>“Ses”: Kulağın duyabildiği titreşim, seda veya akciğerlerden gelen havanın ses yolunda oluşturduğu titreşim.” olarak tanımlanmıştır.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629" y="1183098"/>
            <a:ext cx="6779179" cy="28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ayt Numarası Yer Tutucusu 2"/>
          <p:cNvSpPr>
            <a:spLocks noGrp="1"/>
          </p:cNvSpPr>
          <p:nvPr>
            <p:ph type="sldNum" sz="quarter" idx="12"/>
          </p:nvPr>
        </p:nvSpPr>
        <p:spPr/>
        <p:txBody>
          <a:bodyPr/>
          <a:lstStyle/>
          <a:p>
            <a:fld id="{4C32D333-04B4-434D-88E7-BC9A08062545}" type="slidenum">
              <a:rPr lang="tr-TR" smtClean="0">
                <a:solidFill>
                  <a:prstClr val="black">
                    <a:tint val="75000"/>
                  </a:prstClr>
                </a:solidFill>
              </a:rPr>
              <a:pPr/>
              <a:t>6</a:t>
            </a:fld>
            <a:endParaRPr lang="tr-TR">
              <a:solidFill>
                <a:prstClr val="black">
                  <a:tint val="75000"/>
                </a:prstClr>
              </a:solidFill>
            </a:endParaRP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25" y="6"/>
            <a:ext cx="10364787"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80742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pPr marL="0" indent="0" algn="just">
              <a:buNone/>
            </a:pPr>
            <a:r>
              <a:rPr lang="tr-TR" b="1" dirty="0">
                <a:solidFill>
                  <a:schemeClr val="tx2"/>
                </a:solidFill>
                <a:latin typeface="Times New Roman" pitchFamily="18" charset="0"/>
                <a:cs typeface="Times New Roman" pitchFamily="18" charset="0"/>
              </a:rPr>
              <a:t>İlk Taslağı Düzeltme:</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İlk taslak yazıldıktan sonra sıra baştan sona okunup dilbilgisi ve üslup yönünden düzeltilmeye ve boş bırakılan yerleri doldurmaya gelmiştir.</a:t>
            </a:r>
          </a:p>
          <a:p>
            <a:pPr algn="just"/>
            <a:r>
              <a:rPr lang="tr-TR" dirty="0">
                <a:solidFill>
                  <a:schemeClr val="tx2"/>
                </a:solidFill>
                <a:latin typeface="Times New Roman" pitchFamily="18" charset="0"/>
                <a:cs typeface="Times New Roman" pitchFamily="18" charset="0"/>
              </a:rPr>
              <a:t>İlk taslağı düzeltme işlemi; düzgün bir şekilde sıralanmayan fikirlerin düzeltilmesi ve gerekirse paragrafların yerlerinin değiştirilmesinden oluşur. Ayrıca ilk taslakta sonradan yerleştirileceği düşünülen tablo ve grafikler de bu aşamada yerleştirilir.</a:t>
            </a:r>
          </a:p>
          <a:p>
            <a:pPr algn="just"/>
            <a:r>
              <a:rPr lang="tr-TR" dirty="0">
                <a:solidFill>
                  <a:schemeClr val="tx2"/>
                </a:solidFill>
                <a:latin typeface="Times New Roman" pitchFamily="18" charset="0"/>
                <a:cs typeface="Times New Roman" pitchFamily="18" charset="0"/>
              </a:rPr>
              <a:t>İlk taslakta yazılmamış olan giriş ve sonuç bölümlerini bu aşamada belirlemek gerekir. Bu bölümler araştırma hakkında genel bir fikir edinmek isteyen kişiler açısından çok önemlidir.</a:t>
            </a:r>
          </a:p>
          <a:p>
            <a:pPr marL="0" indent="0" algn="just">
              <a:buNone/>
            </a:pPr>
            <a:br>
              <a:rPr lang="tr-TR" dirty="0">
                <a:solidFill>
                  <a:schemeClr val="tx2"/>
                </a:solidFill>
                <a:latin typeface="Times New Roman" pitchFamily="18" charset="0"/>
                <a:cs typeface="Times New Roman" pitchFamily="18" charset="0"/>
              </a:rPr>
            </a:b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60</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184643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dirty="0">
                <a:solidFill>
                  <a:schemeClr val="tx2"/>
                </a:solidFill>
                <a:latin typeface="Times New Roman" pitchFamily="18" charset="0"/>
                <a:cs typeface="Times New Roman" pitchFamily="18" charset="0"/>
              </a:rPr>
              <a:t>Giriş bölümünde araştırma konusunu açıkça belirtmekle başlanır. Konunun neden seçildiği, hipotezin ne olduğu, ne gibi yararlar umulduğu, uygulanan yöntemin ne olduğu, konunun hangi çerçevede sınırlandırıldığı gibi bilgiler verilmelidir.</a:t>
            </a:r>
          </a:p>
          <a:p>
            <a:pPr algn="just"/>
            <a:r>
              <a:rPr lang="tr-TR" dirty="0">
                <a:solidFill>
                  <a:schemeClr val="tx2"/>
                </a:solidFill>
                <a:latin typeface="Times New Roman" pitchFamily="18" charset="0"/>
                <a:cs typeface="Times New Roman" pitchFamily="18" charset="0"/>
              </a:rPr>
              <a:t>Sonuç bölümünde ise araştırmanın bulguları belirtilir. Araştırmacının kişisel yorum ve önerileri ile birlikte orijinal katkılar burada ortaya konur ve ana noktalar yeniden vurgulanır.</a:t>
            </a: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61</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087254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buNone/>
            </a:pPr>
            <a:r>
              <a:rPr lang="tr-TR" b="1" dirty="0">
                <a:solidFill>
                  <a:schemeClr val="tx2"/>
                </a:solidFill>
                <a:latin typeface="Times New Roman" pitchFamily="18" charset="0"/>
                <a:cs typeface="Times New Roman" pitchFamily="18" charset="0"/>
              </a:rPr>
              <a:t>Yazılı anlatım da üslup çok önemlidir.</a:t>
            </a:r>
          </a:p>
          <a:p>
            <a:pPr marL="0" indent="0" algn="just">
              <a:buNone/>
            </a:pPr>
            <a:r>
              <a:rPr lang="tr-TR" b="1" dirty="0">
                <a:solidFill>
                  <a:schemeClr val="tx2"/>
                </a:solidFill>
                <a:latin typeface="Times New Roman" pitchFamily="18" charset="0"/>
                <a:cs typeface="Times New Roman" pitchFamily="18" charset="0"/>
              </a:rPr>
              <a:t>a)Açıklık: </a:t>
            </a:r>
            <a:r>
              <a:rPr lang="tr-TR" dirty="0">
                <a:solidFill>
                  <a:schemeClr val="tx2"/>
                </a:solidFill>
                <a:latin typeface="Times New Roman" pitchFamily="18" charset="0"/>
                <a:cs typeface="Times New Roman" pitchFamily="18" charset="0"/>
              </a:rPr>
              <a:t>Düşünceler doğrudan ve açık bir şekilde ifade edilmelidir.</a:t>
            </a:r>
            <a:br>
              <a:rPr lang="tr-TR" dirty="0">
                <a:solidFill>
                  <a:schemeClr val="tx2"/>
                </a:solidFill>
                <a:latin typeface="Times New Roman" pitchFamily="18" charset="0"/>
                <a:cs typeface="Times New Roman" pitchFamily="18" charset="0"/>
              </a:rPr>
            </a:br>
            <a:br>
              <a:rPr lang="tr-TR" dirty="0">
                <a:solidFill>
                  <a:schemeClr val="tx2"/>
                </a:solidFill>
                <a:latin typeface="Times New Roman" pitchFamily="18" charset="0"/>
                <a:cs typeface="Times New Roman" pitchFamily="18" charset="0"/>
              </a:rPr>
            </a:br>
            <a:r>
              <a:rPr lang="tr-TR" b="1" dirty="0">
                <a:solidFill>
                  <a:schemeClr val="tx2"/>
                </a:solidFill>
                <a:latin typeface="Times New Roman" pitchFamily="18" charset="0"/>
                <a:cs typeface="Times New Roman" pitchFamily="18" charset="0"/>
              </a:rPr>
              <a:t>b)Sadelik: </a:t>
            </a:r>
            <a:r>
              <a:rPr lang="tr-TR" dirty="0">
                <a:solidFill>
                  <a:schemeClr val="tx2"/>
                </a:solidFill>
                <a:latin typeface="Times New Roman" pitchFamily="18" charset="0"/>
                <a:cs typeface="Times New Roman" pitchFamily="18" charset="0"/>
              </a:rPr>
              <a:t>Süslü ifadeler yerine kısa ve öz cümleler kullanılmalıdır. Gereksiz kelimelerden kaçınılmalıdır</a:t>
            </a:r>
          </a:p>
          <a:p>
            <a:pPr marL="0" indent="0" algn="just">
              <a:buNone/>
            </a:pPr>
            <a:br>
              <a:rPr lang="tr-TR" dirty="0">
                <a:solidFill>
                  <a:schemeClr val="tx2"/>
                </a:solidFill>
                <a:latin typeface="Times New Roman" pitchFamily="18" charset="0"/>
                <a:cs typeface="Times New Roman" pitchFamily="18" charset="0"/>
              </a:rPr>
            </a:br>
            <a:r>
              <a:rPr lang="tr-TR" b="1" dirty="0">
                <a:solidFill>
                  <a:schemeClr val="tx2"/>
                </a:solidFill>
                <a:latin typeface="Times New Roman" pitchFamily="18" charset="0"/>
                <a:cs typeface="Times New Roman" pitchFamily="18" charset="0"/>
              </a:rPr>
              <a:t>c)Akıcılık: </a:t>
            </a:r>
            <a:r>
              <a:rPr lang="tr-TR" dirty="0">
                <a:solidFill>
                  <a:schemeClr val="tx2"/>
                </a:solidFill>
                <a:latin typeface="Times New Roman" pitchFamily="18" charset="0"/>
                <a:cs typeface="Times New Roman" pitchFamily="18" charset="0"/>
              </a:rPr>
              <a:t>Bütün fikirler ana konu etrafında birleşmeli aralarda kopukluklar olmamalıdır.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62</a:t>
            </a:fld>
            <a:endParaRPr lang="en-US"/>
          </a:p>
        </p:txBody>
      </p:sp>
      <p:sp>
        <p:nvSpPr>
          <p:cNvPr id="7"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73860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solidFill>
                  <a:schemeClr val="tx2"/>
                </a:solidFill>
                <a:latin typeface="Times New Roman" pitchFamily="18" charset="0"/>
                <a:cs typeface="Times New Roman" pitchFamily="18" charset="0"/>
              </a:rPr>
              <a:t>Her paragraf ayrı birer fikir açıklamalıdır. </a:t>
            </a:r>
          </a:p>
          <a:p>
            <a:pPr algn="just"/>
            <a:r>
              <a:rPr lang="tr-TR" dirty="0">
                <a:solidFill>
                  <a:schemeClr val="tx2"/>
                </a:solidFill>
                <a:latin typeface="Times New Roman" pitchFamily="18" charset="0"/>
                <a:cs typeface="Times New Roman" pitchFamily="18" charset="0"/>
              </a:rPr>
              <a:t>Ana fikir birinci cümlede verilmişse bu cümleyi izleyen cümleler önemliden önemsize doğru sıralanmalıdır. </a:t>
            </a:r>
          </a:p>
          <a:p>
            <a:pPr algn="just"/>
            <a:r>
              <a:rPr lang="tr-TR" dirty="0">
                <a:solidFill>
                  <a:schemeClr val="tx2"/>
                </a:solidFill>
                <a:latin typeface="Times New Roman" pitchFamily="18" charset="0"/>
                <a:cs typeface="Times New Roman" pitchFamily="18" charset="0"/>
              </a:rPr>
              <a:t>Eğer son cümlede verilirse o zaman cümleler önemsizden önemliye doğru sıralanır.</a:t>
            </a:r>
          </a:p>
          <a:p>
            <a:pPr algn="just"/>
            <a:r>
              <a:rPr lang="tr-TR" dirty="0">
                <a:solidFill>
                  <a:schemeClr val="tx2"/>
                </a:solidFill>
                <a:latin typeface="Times New Roman" pitchFamily="18" charset="0"/>
                <a:cs typeface="Times New Roman" pitchFamily="18" charset="0"/>
              </a:rPr>
              <a:t>Yeni bir fikir aktarılırken ayrı bir başlık konur. Ancak fikirler arsındaki bağlılığın sürdürülmesine dikkat edilmelidir.</a:t>
            </a:r>
            <a:endParaRPr lang="en-US" dirty="0">
              <a:solidFill>
                <a:schemeClr val="tx2"/>
              </a:solidFill>
              <a:latin typeface="Times New Roman" pitchFamily="18" charset="0"/>
              <a:cs typeface="Times New Roman" pitchFamily="18" charset="0"/>
            </a:endParaRP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63</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958759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buNone/>
            </a:pPr>
            <a:r>
              <a:rPr lang="tr-TR" b="1" dirty="0">
                <a:solidFill>
                  <a:schemeClr val="tx2"/>
                </a:solidFill>
                <a:latin typeface="Times New Roman" pitchFamily="18" charset="0"/>
                <a:cs typeface="Times New Roman" pitchFamily="18" charset="0"/>
              </a:rPr>
              <a:t>Son Okuma:</a:t>
            </a:r>
          </a:p>
          <a:p>
            <a:pPr algn="just"/>
            <a:r>
              <a:rPr lang="tr-TR" dirty="0">
                <a:solidFill>
                  <a:schemeClr val="tx2"/>
                </a:solidFill>
                <a:latin typeface="Times New Roman" pitchFamily="18" charset="0"/>
                <a:cs typeface="Times New Roman" pitchFamily="18" charset="0"/>
              </a:rPr>
              <a:t>Son okumada metin üslup yönünden düzeltilir. Daha düzgün kelimeler ve ifadeler seçilir, noktalama hataları ve cümle bozuklukları giderilir. Yapılan aktarmaların ana metinle uyumu gözden geçirilir. </a:t>
            </a:r>
          </a:p>
          <a:p>
            <a:r>
              <a:rPr lang="tr-TR" dirty="0">
                <a:solidFill>
                  <a:schemeClr val="tx2"/>
                </a:solidFill>
                <a:latin typeface="Times New Roman" pitchFamily="18" charset="0"/>
                <a:cs typeface="Times New Roman" pitchFamily="18" charset="0"/>
              </a:rPr>
              <a:t>Üslubu kontrol etmek için de metni yüksek sesle okumak da yararlı olabilir.</a:t>
            </a: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64</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51241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marL="0" indent="0" algn="just">
              <a:buNone/>
            </a:pPr>
            <a:r>
              <a:rPr lang="tr-TR" b="1" dirty="0">
                <a:solidFill>
                  <a:schemeClr val="tx2"/>
                </a:solidFill>
                <a:latin typeface="Times New Roman" pitchFamily="18" charset="0"/>
                <a:cs typeface="Times New Roman" pitchFamily="18" charset="0"/>
              </a:rPr>
              <a:t>Metnin Son Şekli:</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Düzeltmelerin yapılmasından sonra metin yazım aşamasına gelmiştir. </a:t>
            </a:r>
          </a:p>
          <a:p>
            <a:pPr algn="just"/>
            <a:r>
              <a:rPr lang="tr-TR" dirty="0">
                <a:solidFill>
                  <a:schemeClr val="tx2"/>
                </a:solidFill>
                <a:latin typeface="Times New Roman" pitchFamily="18" charset="0"/>
                <a:cs typeface="Times New Roman" pitchFamily="18" charset="0"/>
              </a:rPr>
              <a:t>Yazılan ya da yazdırılan metin baştan sona harf </a:t>
            </a:r>
            <a:r>
              <a:rPr lang="tr-TR" dirty="0" err="1">
                <a:solidFill>
                  <a:schemeClr val="tx2"/>
                </a:solidFill>
                <a:latin typeface="Times New Roman" pitchFamily="18" charset="0"/>
                <a:cs typeface="Times New Roman" pitchFamily="18" charset="0"/>
              </a:rPr>
              <a:t>harf</a:t>
            </a:r>
            <a:r>
              <a:rPr lang="tr-TR" dirty="0">
                <a:solidFill>
                  <a:schemeClr val="tx2"/>
                </a:solidFill>
                <a:latin typeface="Times New Roman" pitchFamily="18" charset="0"/>
                <a:cs typeface="Times New Roman" pitchFamily="18" charset="0"/>
              </a:rPr>
              <a:t> sözcük </a:t>
            </a:r>
            <a:r>
              <a:rPr lang="tr-TR" dirty="0" err="1">
                <a:solidFill>
                  <a:schemeClr val="tx2"/>
                </a:solidFill>
                <a:latin typeface="Times New Roman" pitchFamily="18" charset="0"/>
                <a:cs typeface="Times New Roman" pitchFamily="18" charset="0"/>
              </a:rPr>
              <a:t>sözcük</a:t>
            </a:r>
            <a:r>
              <a:rPr lang="tr-TR" dirty="0">
                <a:solidFill>
                  <a:schemeClr val="tx2"/>
                </a:solidFill>
                <a:latin typeface="Times New Roman" pitchFamily="18" charset="0"/>
                <a:cs typeface="Times New Roman" pitchFamily="18" charset="0"/>
              </a:rPr>
              <a:t> yeniden okunmalıdır. </a:t>
            </a:r>
          </a:p>
          <a:p>
            <a:pPr algn="just"/>
            <a:r>
              <a:rPr lang="tr-TR" dirty="0">
                <a:solidFill>
                  <a:schemeClr val="tx2"/>
                </a:solidFill>
                <a:latin typeface="Times New Roman" pitchFamily="18" charset="0"/>
                <a:cs typeface="Times New Roman" pitchFamily="18" charset="0"/>
              </a:rPr>
              <a:t>Ayrıca bilgisayarla konulamayan işaretler ve yazılar siyah uçlu bir kalem yardımıyla elle yazılır. </a:t>
            </a:r>
          </a:p>
          <a:p>
            <a:pPr algn="just"/>
            <a:r>
              <a:rPr lang="tr-TR" dirty="0">
                <a:solidFill>
                  <a:schemeClr val="tx2"/>
                </a:solidFill>
                <a:latin typeface="Times New Roman" pitchFamily="18" charset="0"/>
                <a:cs typeface="Times New Roman" pitchFamily="18" charset="0"/>
              </a:rPr>
              <a:t>Bu arada metindeki tüm veriler orijinalleri ile karşılaştırılarak tüm yapı ve noktalama hataları düzeltilmeli; yabancı sözcüklere, büyük ve küçük harflerin doğru yazılmasına dikkat edilmelidir.</a:t>
            </a:r>
          </a:p>
          <a:p>
            <a:pPr marL="0" indent="0" algn="just">
              <a:buNone/>
            </a:pPr>
            <a:br>
              <a:rPr lang="tr-TR" dirty="0">
                <a:solidFill>
                  <a:schemeClr val="tx2"/>
                </a:solidFill>
                <a:latin typeface="Times New Roman" pitchFamily="18" charset="0"/>
                <a:cs typeface="Times New Roman" pitchFamily="18" charset="0"/>
              </a:rPr>
            </a:b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65</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Aşamalar: Araştırma Metninin Yazılması</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67149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2431527" y="1825625"/>
            <a:ext cx="6061364" cy="4351338"/>
          </a:xfrm>
        </p:spPr>
        <p:txBody>
          <a:bodyPr/>
          <a:lstStyle/>
          <a:p>
            <a:pPr marL="0" indent="0">
              <a:buNone/>
            </a:pPr>
            <a:r>
              <a:rPr lang="tr-TR" b="1" u="sng" dirty="0">
                <a:solidFill>
                  <a:schemeClr val="tx2"/>
                </a:solidFill>
                <a:latin typeface="Times New Roman" pitchFamily="18" charset="0"/>
                <a:cs typeface="Times New Roman" pitchFamily="18" charset="0"/>
              </a:rPr>
              <a:t>Etik kurallar:</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Dürüstlük ve tarafsızlık </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Şeffaflık </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Adalet ve hakkaniyet </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Erişilebilme </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Evrensellik</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Objektiflik</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66</a:t>
            </a:fld>
            <a:endParaRPr lang="en-US"/>
          </a:p>
        </p:txBody>
      </p:sp>
    </p:spTree>
    <p:extLst>
      <p:ext uri="{BB962C8B-B14F-4D97-AF65-F5344CB8AC3E}">
        <p14:creationId xmlns:p14="http://schemas.microsoft.com/office/powerpoint/2010/main" val="29362719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313450"/>
            <a:ext cx="10515600" cy="4351338"/>
          </a:xfrm>
        </p:spPr>
        <p:txBody>
          <a:bodyPr>
            <a:noAutofit/>
          </a:bodyPr>
          <a:lstStyle/>
          <a:p>
            <a:pPr marL="0" indent="0">
              <a:buNone/>
            </a:pPr>
            <a:r>
              <a:rPr lang="tr-TR" sz="2400" b="1" u="sng" dirty="0">
                <a:solidFill>
                  <a:schemeClr val="tx2"/>
                </a:solidFill>
                <a:latin typeface="Times New Roman" pitchFamily="18" charset="0"/>
                <a:cs typeface="Times New Roman" pitchFamily="18" charset="0"/>
              </a:rPr>
              <a:t>Bilimsel Etiğe Uygun Olmayan Durumlar:</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Araştırmanın amacını deneklerden, sponsordan veya kamu oyundan gizlemek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Kullanılan materyali, yöntemi ve bulguları olduğu gibi açıkça belirtmemek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Bulguları yorumlamada objektif olmamak veya taraf tutmak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Araştırmanın her aşamasında yasalara aykırı davranmak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Faydalanılan kaynakları ve kişileri gizlemek veya eksik belirtmek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İzinsiz şekilde malzeme, materyal, formül ya da yöntem kullanmak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Başkalarının patent veya telif haklarına saygılı davranmamak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Dil,  din, ırk veya ticari menfaat alanlarında bilerek veya bilmeyerek alet olmak</a:t>
            </a:r>
            <a:endParaRPr lang="en-US" sz="2400" dirty="0">
              <a:solidFill>
                <a:schemeClr val="tx2"/>
              </a:solidFill>
              <a:latin typeface="Times New Roman" pitchFamily="18" charset="0"/>
              <a:cs typeface="Times New Roman" pitchFamily="18" charset="0"/>
            </a:endParaRPr>
          </a:p>
          <a:p>
            <a:pPr lvl="0"/>
            <a:r>
              <a:rPr lang="tr-TR" sz="2400" b="1" dirty="0">
                <a:solidFill>
                  <a:schemeClr val="tx2"/>
                </a:solidFill>
                <a:latin typeface="Times New Roman" pitchFamily="18" charset="0"/>
                <a:cs typeface="Times New Roman" pitchFamily="18" charset="0"/>
              </a:rPr>
              <a:t>İnsan hakları veya hayvan hakları konularında duyarlı olmamak</a:t>
            </a:r>
            <a:endParaRPr lang="en-US" sz="2400" dirty="0">
              <a:solidFill>
                <a:schemeClr val="tx2"/>
              </a:solidFill>
              <a:latin typeface="Times New Roman" pitchFamily="18" charset="0"/>
              <a:cs typeface="Times New Roman" pitchFamily="18" charset="0"/>
            </a:endParaRPr>
          </a:p>
          <a:p>
            <a:pPr marL="0" indent="0">
              <a:buNone/>
            </a:pPr>
            <a:endParaRPr lang="en-US" sz="2400"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67</a:t>
            </a:fld>
            <a:endParaRPr lang="en-US"/>
          </a:p>
        </p:txBody>
      </p:sp>
      <p:sp>
        <p:nvSpPr>
          <p:cNvPr id="6" name="Unvan 1"/>
          <p:cNvSpPr>
            <a:spLocks noGrp="1"/>
          </p:cNvSpPr>
          <p:nvPr>
            <p:ph type="title"/>
          </p:nvPr>
        </p:nvSpPr>
        <p:spPr>
          <a:xfrm>
            <a:off x="838200" y="-151051"/>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8629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680918" y="1383185"/>
            <a:ext cx="7557655" cy="4351338"/>
          </a:xfrm>
        </p:spPr>
        <p:txBody>
          <a:bodyPr>
            <a:normAutofit fontScale="85000" lnSpcReduction="20000"/>
          </a:bodyPr>
          <a:lstStyle/>
          <a:p>
            <a:pPr marL="0" indent="0">
              <a:buNone/>
            </a:pPr>
            <a:r>
              <a:rPr lang="tr-TR" b="1" u="sng" dirty="0">
                <a:solidFill>
                  <a:schemeClr val="tx2"/>
                </a:solidFill>
                <a:latin typeface="Times New Roman" pitchFamily="18" charset="0"/>
                <a:cs typeface="Times New Roman" pitchFamily="18" charset="0"/>
              </a:rPr>
              <a:t>Bilimsel Yanıltma Biçimleri:</a:t>
            </a:r>
            <a:endParaRPr lang="en-US" u="sng" dirty="0">
              <a:solidFill>
                <a:schemeClr val="tx2"/>
              </a:solidFill>
              <a:latin typeface="Times New Roman" pitchFamily="18" charset="0"/>
              <a:cs typeface="Times New Roman" pitchFamily="18" charset="0"/>
            </a:endParaRPr>
          </a:p>
          <a:p>
            <a:pPr marL="0" indent="0">
              <a:buNone/>
            </a:pPr>
            <a:endParaRPr lang="tr-TR" dirty="0">
              <a:solidFill>
                <a:schemeClr val="tx2"/>
              </a:solidFill>
              <a:latin typeface="Times New Roman" pitchFamily="18" charset="0"/>
              <a:cs typeface="Times New Roman" pitchFamily="18" charset="0"/>
            </a:endParaRPr>
          </a:p>
          <a:p>
            <a:r>
              <a:rPr lang="tr-TR" b="1" dirty="0">
                <a:solidFill>
                  <a:schemeClr val="tx2"/>
                </a:solidFill>
                <a:latin typeface="Times New Roman" pitchFamily="18" charset="0"/>
                <a:cs typeface="Times New Roman" pitchFamily="18" charset="0"/>
              </a:rPr>
              <a:t>Yazarlık hakkı sorunları (sorumsuz yazarlık)</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Aşırma (İntihal, korsanlık, </a:t>
            </a:r>
            <a:r>
              <a:rPr lang="tr-TR" b="1" dirty="0" err="1">
                <a:solidFill>
                  <a:schemeClr val="tx2"/>
                </a:solidFill>
                <a:latin typeface="Times New Roman" pitchFamily="18" charset="0"/>
                <a:cs typeface="Times New Roman" pitchFamily="18" charset="0"/>
              </a:rPr>
              <a:t>plajerizm</a:t>
            </a:r>
            <a:r>
              <a:rPr lang="tr-TR" b="1"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pPr lvl="0"/>
            <a:r>
              <a:rPr lang="tr-TR" b="1" dirty="0" err="1">
                <a:solidFill>
                  <a:schemeClr val="tx2"/>
                </a:solidFill>
                <a:latin typeface="Times New Roman" pitchFamily="18" charset="0"/>
                <a:cs typeface="Times New Roman" pitchFamily="18" charset="0"/>
              </a:rPr>
              <a:t>Uydurmacılık</a:t>
            </a:r>
            <a:r>
              <a:rPr lang="tr-TR" b="1" dirty="0">
                <a:solidFill>
                  <a:schemeClr val="tx2"/>
                </a:solidFill>
                <a:latin typeface="Times New Roman" pitchFamily="18" charset="0"/>
                <a:cs typeface="Times New Roman" pitchFamily="18" charset="0"/>
              </a:rPr>
              <a:t> (fabrikasyon)</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Çarpıtma (</a:t>
            </a:r>
            <a:r>
              <a:rPr lang="tr-TR" b="1" dirty="0" err="1">
                <a:solidFill>
                  <a:schemeClr val="tx2"/>
                </a:solidFill>
                <a:latin typeface="Times New Roman" pitchFamily="18" charset="0"/>
                <a:cs typeface="Times New Roman" pitchFamily="18" charset="0"/>
              </a:rPr>
              <a:t>falsifikasyon</a:t>
            </a:r>
            <a:r>
              <a:rPr lang="tr-TR" b="1"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Çoklu Yayın (</a:t>
            </a:r>
            <a:r>
              <a:rPr lang="tr-TR" b="1" dirty="0" err="1">
                <a:solidFill>
                  <a:schemeClr val="tx2"/>
                </a:solidFill>
                <a:latin typeface="Times New Roman" pitchFamily="18" charset="0"/>
                <a:cs typeface="Times New Roman" pitchFamily="18" charset="0"/>
              </a:rPr>
              <a:t>duplikasyon</a:t>
            </a:r>
            <a:r>
              <a:rPr lang="tr-TR" b="1"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Bölerek yayınlama (</a:t>
            </a:r>
            <a:r>
              <a:rPr lang="tr-TR" b="1" dirty="0" err="1">
                <a:solidFill>
                  <a:schemeClr val="tx2"/>
                </a:solidFill>
                <a:latin typeface="Times New Roman" pitchFamily="18" charset="0"/>
                <a:cs typeface="Times New Roman" pitchFamily="18" charset="0"/>
              </a:rPr>
              <a:t>salamizasyon</a:t>
            </a:r>
            <a:r>
              <a:rPr lang="tr-TR" b="1"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İnsan, hayvan etiğine saygısızlık</a:t>
            </a:r>
            <a:endParaRPr lang="en-US" dirty="0">
              <a:solidFill>
                <a:schemeClr val="tx2"/>
              </a:solidFill>
              <a:latin typeface="Times New Roman" pitchFamily="18" charset="0"/>
              <a:cs typeface="Times New Roman" pitchFamily="18" charset="0"/>
            </a:endParaRPr>
          </a:p>
          <a:p>
            <a:pPr lvl="0"/>
            <a:r>
              <a:rPr lang="tr-TR" b="1" dirty="0">
                <a:solidFill>
                  <a:schemeClr val="tx2"/>
                </a:solidFill>
                <a:latin typeface="Times New Roman" pitchFamily="18" charset="0"/>
                <a:cs typeface="Times New Roman" pitchFamily="18" charset="0"/>
              </a:rPr>
              <a:t>Kaynakların taraflı seçilmesi</a:t>
            </a:r>
          </a:p>
          <a:p>
            <a:pPr lvl="0"/>
            <a:r>
              <a:rPr lang="tr-TR" b="1" dirty="0">
                <a:solidFill>
                  <a:schemeClr val="tx2"/>
                </a:solidFill>
                <a:latin typeface="Times New Roman" pitchFamily="18" charset="0"/>
                <a:cs typeface="Times New Roman" pitchFamily="18" charset="0"/>
              </a:rPr>
              <a:t>Taraflı yayın (çıkar çatışması)</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68</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91089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0" indent="0" algn="just">
              <a:buNone/>
            </a:pPr>
            <a:endParaRPr lang="tr-TR" b="1" dirty="0">
              <a:latin typeface="Times New Roman" pitchFamily="18" charset="0"/>
              <a:cs typeface="Times New Roman" pitchFamily="18" charset="0"/>
            </a:endParaRPr>
          </a:p>
          <a:p>
            <a:pPr marL="0" indent="0" algn="just">
              <a:buNone/>
            </a:pPr>
            <a:endParaRPr lang="tr-TR" b="1" dirty="0">
              <a:latin typeface="Times New Roman" pitchFamily="18" charset="0"/>
              <a:cs typeface="Times New Roman" pitchFamily="18" charset="0"/>
            </a:endParaRPr>
          </a:p>
          <a:p>
            <a:pPr marL="0" indent="0" algn="just">
              <a:buNone/>
            </a:pPr>
            <a:r>
              <a:rPr lang="tr-TR" b="1" dirty="0">
                <a:latin typeface="Times New Roman" pitchFamily="18" charset="0"/>
                <a:cs typeface="Times New Roman" pitchFamily="18" charset="0"/>
              </a:rPr>
              <a:t>Yazarlık Hakkı Sorunları :</a:t>
            </a:r>
            <a:r>
              <a:rPr lang="tr-TR" dirty="0">
                <a:latin typeface="Times New Roman" pitchFamily="18" charset="0"/>
                <a:cs typeface="Times New Roman" pitchFamily="18" charset="0"/>
              </a:rPr>
              <a:t> Bilimsel bir yayında yazarlık hakkı olmayanların isimlerinin yazar olarak gösterilmesi, hakkı olanların yazarlar listesine alınmaması gibi durumlara sıklıkla rastlanmaktadır.</a:t>
            </a:r>
            <a:endParaRPr lang="en-US" dirty="0">
              <a:latin typeface="Times New Roman" pitchFamily="18" charset="0"/>
              <a:cs typeface="Times New Roman" pitchFamily="18" charset="0"/>
            </a:endParaRPr>
          </a:p>
          <a:p>
            <a:pPr marL="0" indent="0" algn="just">
              <a:buNone/>
            </a:pPr>
            <a:r>
              <a:rPr lang="tr-TR"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69</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1463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ctrTitle"/>
          </p:nvPr>
        </p:nvSpPr>
        <p:spPr>
          <a:xfrm>
            <a:off x="911424" y="4479266"/>
            <a:ext cx="10363200" cy="1470025"/>
          </a:xfrm>
        </p:spPr>
        <p:txBody>
          <a:bodyPr>
            <a:normAutofit/>
          </a:bodyPr>
          <a:lstStyle/>
          <a:p>
            <a:r>
              <a:rPr lang="tr-TR" dirty="0">
                <a:solidFill>
                  <a:schemeClr val="tx2"/>
                </a:solidFill>
              </a:rPr>
              <a:t>Stilin, uyumun, zarafetin ve iyi ritmin güzelliği, basit oluşuna bağlıdır</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983" y="1424802"/>
            <a:ext cx="4589288" cy="2868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aşlık 1"/>
          <p:cNvSpPr txBox="1">
            <a:spLocks/>
          </p:cNvSpPr>
          <p:nvPr/>
        </p:nvSpPr>
        <p:spPr>
          <a:xfrm>
            <a:off x="1020027" y="290936"/>
            <a:ext cx="10363200" cy="10208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Bilimsel Yazının Tarihi</a:t>
            </a:r>
          </a:p>
        </p:txBody>
      </p:sp>
    </p:spTree>
    <p:extLst>
      <p:ext uri="{BB962C8B-B14F-4D97-AF65-F5344CB8AC3E}">
        <p14:creationId xmlns:p14="http://schemas.microsoft.com/office/powerpoint/2010/main" val="7909255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896610"/>
            <a:ext cx="10515600" cy="4351338"/>
          </a:xfrm>
        </p:spPr>
        <p:txBody>
          <a:bodyPr>
            <a:normAutofit/>
          </a:bodyPr>
          <a:lstStyle/>
          <a:p>
            <a:pPr marL="0" indent="0" algn="just">
              <a:buNone/>
            </a:pPr>
            <a:r>
              <a:rPr lang="tr-TR" dirty="0">
                <a:solidFill>
                  <a:schemeClr val="tx2"/>
                </a:solidFill>
                <a:latin typeface="Times New Roman" pitchFamily="18" charset="0"/>
                <a:cs typeface="Times New Roman" pitchFamily="18" charset="0"/>
              </a:rPr>
              <a:t> </a:t>
            </a:r>
            <a:endParaRPr lang="en-US" dirty="0">
              <a:solidFill>
                <a:schemeClr val="tx2"/>
              </a:solidFill>
              <a:latin typeface="Times New Roman" pitchFamily="18" charset="0"/>
              <a:cs typeface="Times New Roman" pitchFamily="18" charset="0"/>
            </a:endParaRPr>
          </a:p>
          <a:p>
            <a:pPr marL="0" indent="0" algn="just">
              <a:buNone/>
            </a:pPr>
            <a:r>
              <a:rPr lang="tr-TR" b="1" dirty="0">
                <a:solidFill>
                  <a:schemeClr val="tx2"/>
                </a:solidFill>
                <a:latin typeface="Times New Roman" pitchFamily="18" charset="0"/>
                <a:cs typeface="Times New Roman" pitchFamily="18" charset="0"/>
              </a:rPr>
              <a:t>Korsanlık (aşırma, </a:t>
            </a:r>
            <a:r>
              <a:rPr lang="tr-TR" b="1" dirty="0" err="1">
                <a:solidFill>
                  <a:schemeClr val="tx2"/>
                </a:solidFill>
                <a:latin typeface="Times New Roman" pitchFamily="18" charset="0"/>
                <a:cs typeface="Times New Roman" pitchFamily="18" charset="0"/>
              </a:rPr>
              <a:t>plajerizm</a:t>
            </a:r>
            <a:r>
              <a:rPr lang="tr-TR" b="1"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 Daha önce yayınlanmış bir yayının tümünü veya bir kısmını kaynak göstermeden (atıfta bulunmadan) alarak kendi yayını gibi yeniden yayınlamak olan bu yanıltma biçimi en ciddi bilimsel etik saptırmalarından birisini oluşturmaktadır.</a:t>
            </a: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70</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7420814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en-US" dirty="0">
                <a:latin typeface="Times New Roman" pitchFamily="18" charset="0"/>
                <a:cs typeface="Times New Roman" pitchFamily="18" charset="0"/>
              </a:rPr>
              <a:t>Aşırmacılığın </a:t>
            </a:r>
            <a:r>
              <a:rPr lang="en-US" dirty="0" err="1">
                <a:latin typeface="Times New Roman" pitchFamily="18" charset="0"/>
                <a:cs typeface="Times New Roman" pitchFamily="18" charset="0"/>
              </a:rPr>
              <a:t>ortaya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çıkarılmasında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okuyuculara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büyük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görev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düşmektedir</a:t>
            </a:r>
            <a:r>
              <a:rPr lang="en-US" dirty="0">
                <a:latin typeface="Times New Roman" pitchFamily="18" charset="0"/>
                <a:cs typeface="Times New Roman" pitchFamily="18" charset="0"/>
              </a:rPr>
              <a:t>. </a:t>
            </a:r>
            <a:endParaRPr lang="tr-TR"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Okuyucu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etiği</a:t>
            </a:r>
            <a:r>
              <a:rPr lang="tr-TR" dirty="0">
                <a:latin typeface="Times New Roman" pitchFamily="18" charset="0"/>
                <a:cs typeface="Times New Roman" pitchFamily="18" charset="0"/>
              </a:rPr>
              <a:t> </a:t>
            </a:r>
            <a:r>
              <a:rPr lang="en-US" dirty="0" err="1">
                <a:latin typeface="Times New Roman" pitchFamily="18" charset="0"/>
                <a:cs typeface="Times New Roman" pitchFamily="18" charset="0"/>
              </a:rPr>
              <a:t>burada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çok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önemli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işlev</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görmektedir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Okuyucu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tarafından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tespit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edilen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aşırma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için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suçduyurusu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yapılmalıdır</a:t>
            </a:r>
            <a:r>
              <a:rPr lang="en-US" dirty="0">
                <a:latin typeface="Times New Roman" pitchFamily="18" charset="0"/>
                <a:cs typeface="Times New Roman" pitchFamily="18" charset="0"/>
              </a:rPr>
              <a:t>. </a:t>
            </a:r>
            <a:endParaRPr lang="tr-TR" dirty="0">
              <a:latin typeface="Times New Roman" pitchFamily="18" charset="0"/>
              <a:cs typeface="Times New Roman" pitchFamily="18" charset="0"/>
            </a:endParaRPr>
          </a:p>
          <a:p>
            <a:pPr algn="just"/>
            <a:r>
              <a:rPr lang="en-US" dirty="0" err="1">
                <a:latin typeface="Times New Roman" pitchFamily="18" charset="0"/>
                <a:cs typeface="Times New Roman" pitchFamily="18" charset="0"/>
              </a:rPr>
              <a:t>Aşırma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ağır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etik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dışı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davranıştır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Beyinin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emeğin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bilginin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etik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dışı</a:t>
            </a:r>
            <a:r>
              <a:rPr lang="tr-TR" dirty="0">
                <a:latin typeface="Times New Roman" pitchFamily="18" charset="0"/>
                <a:cs typeface="Times New Roman" pitchFamily="18" charset="0"/>
              </a:rPr>
              <a:t> </a:t>
            </a:r>
            <a:r>
              <a:rPr lang="en-US" dirty="0" err="1">
                <a:latin typeface="Times New Roman" pitchFamily="18" charset="0"/>
                <a:cs typeface="Times New Roman" pitchFamily="18" charset="0"/>
              </a:rPr>
              <a:t>bir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eylemle</a:t>
            </a:r>
            <a:r>
              <a:rPr lang="en-US" dirty="0">
                <a:latin typeface="Times New Roman" pitchFamily="18" charset="0"/>
                <a:cs typeface="Times New Roman" pitchFamily="18" charset="0"/>
              </a:rPr>
              <a:t> el </a:t>
            </a:r>
            <a:r>
              <a:rPr lang="en-US" dirty="0" err="1">
                <a:latin typeface="Times New Roman" pitchFamily="18" charset="0"/>
                <a:cs typeface="Times New Roman" pitchFamily="18" charset="0"/>
              </a:rPr>
              <a:t>değiştirmesi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sahip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değiştirmesidir</a:t>
            </a:r>
            <a:r>
              <a:rPr lang="en-US" dirty="0">
                <a:latin typeface="Times New Roman" pitchFamily="18" charset="0"/>
                <a:cs typeface="Times New Roman" pitchFamily="18" charset="0"/>
              </a:rPr>
              <a:t>.</a:t>
            </a:r>
          </a:p>
          <a:p>
            <a:pPr marL="0" indent="0" algn="just">
              <a:buNone/>
            </a:pPr>
            <a:endParaRPr lang="en-US" dirty="0">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71</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503017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en-US" dirty="0" err="1">
                <a:solidFill>
                  <a:schemeClr val="tx2"/>
                </a:solidFill>
                <a:latin typeface="Times New Roman" pitchFamily="18" charset="0"/>
                <a:cs typeface="Times New Roman" pitchFamily="18" charset="0"/>
              </a:rPr>
              <a:t>Birçok</a:t>
            </a:r>
            <a:r>
              <a:rPr lang="en-US"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araştırmacı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kaynak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gösterdiği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sürece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istediği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oranda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alıntı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yapabileceğini</a:t>
            </a:r>
            <a:r>
              <a:rPr lang="tr-TR" dirty="0">
                <a:solidFill>
                  <a:schemeClr val="tx2"/>
                </a:solidFill>
                <a:latin typeface="Times New Roman" pitchFamily="18" charset="0"/>
                <a:cs typeface="Times New Roman" pitchFamily="18" charset="0"/>
              </a:rPr>
              <a:t> </a:t>
            </a:r>
            <a:r>
              <a:rPr lang="en-US" dirty="0">
                <a:solidFill>
                  <a:schemeClr val="tx2"/>
                </a:solidFill>
                <a:latin typeface="Times New Roman" pitchFamily="18" charset="0"/>
                <a:cs typeface="Times New Roman" pitchFamily="18" charset="0"/>
              </a:rPr>
              <a:t>s</a:t>
            </a:r>
            <a:r>
              <a:rPr lang="tr-TR" dirty="0">
                <a:solidFill>
                  <a:schemeClr val="tx2"/>
                </a:solidFill>
                <a:latin typeface="Times New Roman" pitchFamily="18" charset="0"/>
                <a:cs typeface="Times New Roman" pitchFamily="18" charset="0"/>
              </a:rPr>
              <a:t>anmaktadır</a:t>
            </a:r>
            <a:r>
              <a:rPr lang="en-US"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Oysa y</a:t>
            </a:r>
            <a:r>
              <a:rPr lang="en-US" dirty="0" err="1">
                <a:solidFill>
                  <a:schemeClr val="tx2"/>
                </a:solidFill>
                <a:latin typeface="Times New Roman" pitchFamily="18" charset="0"/>
                <a:cs typeface="Times New Roman" pitchFamily="18" charset="0"/>
              </a:rPr>
              <a:t>ayınlarda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kurallara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uymadan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kabul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edilebilir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ölçüleri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aşan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alıntılar</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yapmak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dışı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davranıştır</a:t>
            </a:r>
            <a:r>
              <a:rPr lang="en-US" dirty="0">
                <a:solidFill>
                  <a:schemeClr val="tx2"/>
                </a:solidFill>
                <a:latin typeface="Times New Roman" pitchFamily="18" charset="0"/>
                <a:cs typeface="Times New Roman" pitchFamily="18" charset="0"/>
              </a:rPr>
              <a:t>.</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Bunun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sınırı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alıntı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asıl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esere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gereksinimi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ortadan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kaldıracak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ölçüye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varmamalı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yeni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eserin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bağımsızlığını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özelliğini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ortadan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kaldırmamalıdır</a:t>
            </a:r>
            <a:r>
              <a:rPr lang="en-US" dirty="0">
                <a:solidFill>
                  <a:schemeClr val="tx2"/>
                </a:solidFill>
                <a:latin typeface="Times New Roman" pitchFamily="18" charset="0"/>
                <a:cs typeface="Times New Roman" pitchFamily="18" charset="0"/>
              </a:rPr>
              <a:t>.</a:t>
            </a:r>
          </a:p>
          <a:p>
            <a:pPr algn="just"/>
            <a:r>
              <a:rPr lang="en-US" b="1" dirty="0" err="1">
                <a:solidFill>
                  <a:schemeClr val="tx2"/>
                </a:solidFill>
                <a:latin typeface="Times New Roman" pitchFamily="18" charset="0"/>
                <a:cs typeface="Times New Roman" pitchFamily="18" charset="0"/>
              </a:rPr>
              <a:t>Alıntı</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yapma</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serbestisini</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çalıntı</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yapma</a:t>
            </a:r>
            <a:r>
              <a:rPr lang="tr-TR"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serbestisi</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haline</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getirmemek</a:t>
            </a:r>
            <a:r>
              <a:rPr lang="en-US" b="1" dirty="0">
                <a:solidFill>
                  <a:schemeClr val="tx2"/>
                </a:solidFill>
                <a:latin typeface="Times New Roman" pitchFamily="18" charset="0"/>
                <a:cs typeface="Times New Roman" pitchFamily="18" charset="0"/>
              </a:rPr>
              <a:t> </a:t>
            </a:r>
            <a:r>
              <a:rPr lang="en-US" b="1" dirty="0" err="1">
                <a:solidFill>
                  <a:schemeClr val="tx2"/>
                </a:solidFill>
                <a:latin typeface="Times New Roman" pitchFamily="18" charset="0"/>
                <a:cs typeface="Times New Roman" pitchFamily="18" charset="0"/>
              </a:rPr>
              <a:t>gerekir</a:t>
            </a:r>
            <a:r>
              <a:rPr lang="en-US" b="1"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72</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102693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492375"/>
            <a:ext cx="10515600" cy="2613025"/>
          </a:xfrm>
        </p:spPr>
        <p:txBody>
          <a:bodyPr>
            <a:normAutofit/>
          </a:bodyPr>
          <a:lstStyle/>
          <a:p>
            <a:pPr algn="just"/>
            <a:r>
              <a:rPr lang="en-US" dirty="0" err="1">
                <a:solidFill>
                  <a:schemeClr val="tx2"/>
                </a:solidFill>
                <a:latin typeface="Times New Roman" pitchFamily="18" charset="0"/>
                <a:cs typeface="Times New Roman" pitchFamily="18" charset="0"/>
              </a:rPr>
              <a:t>Yayınlanmış</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yararlanırken</a:t>
            </a:r>
            <a:r>
              <a:rPr lang="en-US" dirty="0">
                <a:solidFill>
                  <a:schemeClr val="tx2"/>
                </a:solidFill>
                <a:latin typeface="Times New Roman" pitchFamily="18" charset="0"/>
                <a:cs typeface="Times New Roman" pitchFamily="18" charset="0"/>
              </a:rPr>
              <a:t> o </a:t>
            </a:r>
            <a:r>
              <a:rPr lang="en-US" dirty="0" err="1">
                <a:solidFill>
                  <a:schemeClr val="tx2"/>
                </a:solidFill>
                <a:latin typeface="Times New Roman" pitchFamily="18" charset="0"/>
                <a:cs typeface="Times New Roman" pitchFamily="18" charset="0"/>
              </a:rPr>
              <a:t>çalışma</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kurallarına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biçimde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kaynak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olarak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gösterilmelidir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A</a:t>
            </a:r>
            <a:r>
              <a:rPr lang="en-US" dirty="0" err="1">
                <a:solidFill>
                  <a:schemeClr val="tx2"/>
                </a:solidFill>
                <a:latin typeface="Times New Roman" pitchFamily="18" charset="0"/>
                <a:cs typeface="Times New Roman" pitchFamily="18" charset="0"/>
              </a:rPr>
              <a:t>lıntının</a:t>
            </a:r>
            <a:r>
              <a:rPr lang="en-US" dirty="0">
                <a:solidFill>
                  <a:schemeClr val="tx2"/>
                </a:solidFill>
                <a:latin typeface="Times New Roman" pitchFamily="18" charset="0"/>
                <a:cs typeface="Times New Roman" pitchFamily="18" charset="0"/>
              </a:rPr>
              <a:t> belli </a:t>
            </a:r>
            <a:r>
              <a:rPr lang="en-US" dirty="0" err="1">
                <a:solidFill>
                  <a:schemeClr val="tx2"/>
                </a:solidFill>
                <a:latin typeface="Times New Roman" pitchFamily="18" charset="0"/>
                <a:cs typeface="Times New Roman" pitchFamily="18" charset="0"/>
              </a:rPr>
              <a:t>olacak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şekilde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Aynen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alınırsa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tırnak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içinde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gösterilmesi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gerekir</a:t>
            </a:r>
            <a:r>
              <a:rPr lang="en-US" dirty="0">
                <a:solidFill>
                  <a:schemeClr val="tx2"/>
                </a:solidFill>
                <a:latin typeface="Times New Roman" pitchFamily="18" charset="0"/>
                <a:cs typeface="Times New Roman" pitchFamily="18" charset="0"/>
              </a:rPr>
              <a:t>”</a:t>
            </a:r>
          </a:p>
        </p:txBody>
      </p:sp>
      <p:sp>
        <p:nvSpPr>
          <p:cNvPr id="4" name="Slayt Numarası Yer Tutucusu 3"/>
          <p:cNvSpPr>
            <a:spLocks noGrp="1"/>
          </p:cNvSpPr>
          <p:nvPr>
            <p:ph type="sldNum" sz="quarter" idx="12"/>
          </p:nvPr>
        </p:nvSpPr>
        <p:spPr/>
        <p:txBody>
          <a:bodyPr/>
          <a:lstStyle/>
          <a:p>
            <a:fld id="{3803E5D6-65D3-498C-B22C-E011EF2D0D57}" type="slidenum">
              <a:rPr lang="en-US" smtClean="0"/>
              <a:t>73</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080224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buNone/>
            </a:pPr>
            <a:r>
              <a:rPr lang="tr-TR" b="1" dirty="0" err="1">
                <a:solidFill>
                  <a:schemeClr val="tx2"/>
                </a:solidFill>
                <a:latin typeface="Times New Roman" pitchFamily="18" charset="0"/>
                <a:cs typeface="Times New Roman" pitchFamily="18" charset="0"/>
              </a:rPr>
              <a:t>Uydurmacılık</a:t>
            </a:r>
            <a:r>
              <a:rPr lang="tr-TR" b="1" dirty="0">
                <a:solidFill>
                  <a:schemeClr val="tx2"/>
                </a:solidFill>
                <a:latin typeface="Times New Roman" pitchFamily="18" charset="0"/>
                <a:cs typeface="Times New Roman" pitchFamily="18" charset="0"/>
              </a:rPr>
              <a:t> (fabrikasyon) :</a:t>
            </a:r>
            <a:r>
              <a:rPr lang="tr-TR" dirty="0">
                <a:solidFill>
                  <a:schemeClr val="tx2"/>
                </a:solidFill>
                <a:latin typeface="Times New Roman" pitchFamily="18" charset="0"/>
                <a:cs typeface="Times New Roman" pitchFamily="18" charset="0"/>
              </a:rPr>
              <a:t> Gerçekte olmayan verileri ve sonuçları yayınlamak olarak tanımlanabilir.</a:t>
            </a:r>
          </a:p>
          <a:p>
            <a:pPr algn="just"/>
            <a:r>
              <a:rPr lang="en-US" dirty="0">
                <a:solidFill>
                  <a:schemeClr val="tx2"/>
                </a:solidFill>
                <a:latin typeface="Times New Roman" pitchFamily="18" charset="0"/>
                <a:cs typeface="Times New Roman" pitchFamily="18" charset="0"/>
              </a:rPr>
              <a:t>Kuru </a:t>
            </a:r>
            <a:r>
              <a:rPr lang="en-US" dirty="0" err="1">
                <a:solidFill>
                  <a:schemeClr val="tx2"/>
                </a:solidFill>
                <a:latin typeface="Times New Roman" pitchFamily="18" charset="0"/>
                <a:cs typeface="Times New Roman" pitchFamily="18" charset="0"/>
              </a:rPr>
              <a:t>laboratuvarcılık</a:t>
            </a:r>
            <a:r>
              <a:rPr lang="en-US" dirty="0">
                <a:solidFill>
                  <a:schemeClr val="tx2"/>
                </a:solidFill>
                <a:latin typeface="Times New Roman" pitchFamily="18" charset="0"/>
                <a:cs typeface="Times New Roman" pitchFamily="18" charset="0"/>
              </a:rPr>
              <a:t> (dry </a:t>
            </a:r>
            <a:r>
              <a:rPr lang="en-US" dirty="0" err="1">
                <a:solidFill>
                  <a:schemeClr val="tx2"/>
                </a:solidFill>
                <a:latin typeface="Times New Roman" pitchFamily="18" charset="0"/>
                <a:cs typeface="Times New Roman" pitchFamily="18" charset="0"/>
              </a:rPr>
              <a:t>labbing</a:t>
            </a:r>
            <a:r>
              <a:rPr lang="en-US" dirty="0">
                <a:solidFill>
                  <a:schemeClr val="tx2"/>
                </a:solidFill>
                <a:latin typeface="Times New Roman" pitchFamily="18" charset="0"/>
                <a:cs typeface="Times New Roman" pitchFamily="18" charset="0"/>
              </a:rPr>
              <a:t>)</a:t>
            </a:r>
            <a:r>
              <a:rPr lang="tr-TR" dirty="0">
                <a:solidFill>
                  <a:schemeClr val="tx2"/>
                </a:solidFill>
                <a:latin typeface="Times New Roman" pitchFamily="18" charset="0"/>
                <a:cs typeface="Times New Roman" pitchFamily="18" charset="0"/>
              </a:rPr>
              <a:t>,</a:t>
            </a:r>
            <a:r>
              <a:rPr lang="en-US" dirty="0">
                <a:solidFill>
                  <a:schemeClr val="tx2"/>
                </a:solidFill>
                <a:latin typeface="Times New Roman" pitchFamily="18" charset="0"/>
                <a:cs typeface="Times New Roman" pitchFamily="18" charset="0"/>
              </a:rPr>
              <a:t> masa </a:t>
            </a:r>
            <a:r>
              <a:rPr lang="en-US" dirty="0" err="1">
                <a:solidFill>
                  <a:schemeClr val="tx2"/>
                </a:solidFill>
                <a:latin typeface="Times New Roman" pitchFamily="18" charset="0"/>
                <a:cs typeface="Times New Roman" pitchFamily="18" charset="0"/>
              </a:rPr>
              <a:t>başı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(desk research) </a:t>
            </a:r>
            <a:r>
              <a:rPr lang="en-US" dirty="0" err="1">
                <a:solidFill>
                  <a:schemeClr val="tx2"/>
                </a:solidFill>
                <a:latin typeface="Times New Roman" pitchFamily="18" charset="0"/>
                <a:cs typeface="Times New Roman" pitchFamily="18" charset="0"/>
              </a:rPr>
              <a:t>gibi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deyimlerin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karşılığıdır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Kişi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hiç</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yapmadığı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halde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dayanmayan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üreterek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çok</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yöntemler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kullanmış</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çok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uyumlu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etmiş</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gibi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sözde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sunar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a:t>
            </a:r>
            <a:r>
              <a:rPr lang="en-US" dirty="0">
                <a:solidFill>
                  <a:schemeClr val="tx2"/>
                </a:solidFill>
                <a:latin typeface="Times New Roman" pitchFamily="18" charset="0"/>
                <a:cs typeface="Times New Roman" pitchFamily="18" charset="0"/>
              </a:rPr>
              <a:t> da </a:t>
            </a:r>
            <a:r>
              <a:rPr lang="en-US" dirty="0" err="1">
                <a:solidFill>
                  <a:schemeClr val="tx2"/>
                </a:solidFill>
                <a:latin typeface="Times New Roman" pitchFamily="18" charset="0"/>
                <a:cs typeface="Times New Roman" pitchFamily="18" charset="0"/>
              </a:rPr>
              <a:t>yazar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marL="0" indent="0" algn="just">
              <a:buNone/>
            </a:pPr>
            <a:r>
              <a:rPr lang="tr-TR" dirty="0">
                <a:solidFill>
                  <a:schemeClr val="tx2"/>
                </a:solidFill>
                <a:latin typeface="Times New Roman" pitchFamily="18" charset="0"/>
                <a:cs typeface="Times New Roman" pitchFamily="18" charset="0"/>
              </a:rPr>
              <a:t> </a:t>
            </a:r>
            <a:endParaRPr lang="en-US" dirty="0">
              <a:solidFill>
                <a:schemeClr val="tx2"/>
              </a:solidFill>
              <a:latin typeface="Times New Roman" pitchFamily="18" charset="0"/>
              <a:cs typeface="Times New Roman" pitchFamily="18" charset="0"/>
            </a:endParaRP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74</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561863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buNone/>
            </a:pPr>
            <a:r>
              <a:rPr lang="tr-TR" dirty="0">
                <a:solidFill>
                  <a:schemeClr val="tx2"/>
                </a:solidFill>
                <a:latin typeface="Times New Roman" pitchFamily="18" charset="0"/>
                <a:cs typeface="Times New Roman" pitchFamily="18" charset="0"/>
              </a:rPr>
              <a:t> </a:t>
            </a:r>
            <a:r>
              <a:rPr lang="tr-TR" b="1" dirty="0">
                <a:solidFill>
                  <a:schemeClr val="tx2"/>
                </a:solidFill>
                <a:latin typeface="Times New Roman" pitchFamily="18" charset="0"/>
                <a:cs typeface="Times New Roman" pitchFamily="18" charset="0"/>
              </a:rPr>
              <a:t>Çarpıtma:</a:t>
            </a:r>
            <a:r>
              <a:rPr lang="tr-TR" dirty="0">
                <a:solidFill>
                  <a:schemeClr val="tx2"/>
                </a:solidFill>
                <a:latin typeface="Times New Roman" pitchFamily="18" charset="0"/>
                <a:cs typeface="Times New Roman" pitchFamily="18" charset="0"/>
              </a:rPr>
              <a:t> Elde edilen  bulguların farklı biçimlerde gösterilmesi veya yorumlanması.</a:t>
            </a:r>
          </a:p>
          <a:p>
            <a:pPr algn="just"/>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istemli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olarak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değiştirmektir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Deney</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üzerinde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bazı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istatistiki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manip</a:t>
            </a:r>
            <a:r>
              <a:rPr lang="tr-TR" dirty="0">
                <a:solidFill>
                  <a:schemeClr val="tx2"/>
                </a:solidFill>
                <a:latin typeface="Times New Roman" pitchFamily="18" charset="0"/>
                <a:cs typeface="Times New Roman" pitchFamily="18" charset="0"/>
              </a:rPr>
              <a:t>ü</a:t>
            </a:r>
            <a:r>
              <a:rPr lang="en-US" dirty="0" err="1">
                <a:solidFill>
                  <a:schemeClr val="tx2"/>
                </a:solidFill>
                <a:latin typeface="Times New Roman" pitchFamily="18" charset="0"/>
                <a:cs typeface="Times New Roman" pitchFamily="18" charset="0"/>
              </a:rPr>
              <a:t>lasyonlar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a:t>
            </a:r>
            <a:r>
              <a:rPr lang="en-US" dirty="0">
                <a:solidFill>
                  <a:schemeClr val="tx2"/>
                </a:solidFill>
                <a:latin typeface="Times New Roman" pitchFamily="18" charset="0"/>
                <a:cs typeface="Times New Roman" pitchFamily="18" charset="0"/>
              </a:rPr>
              <a:t> da </a:t>
            </a:r>
            <a:r>
              <a:rPr lang="en-US" dirty="0" err="1">
                <a:solidFill>
                  <a:schemeClr val="tx2"/>
                </a:solidFill>
                <a:latin typeface="Times New Roman" pitchFamily="18" charset="0"/>
                <a:cs typeface="Times New Roman" pitchFamily="18" charset="0"/>
              </a:rPr>
              <a:t>sonuçların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olanlarının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alınıp</a:t>
            </a:r>
            <a:r>
              <a:rPr lang="en-US" dirty="0">
                <a:solidFill>
                  <a:schemeClr val="tx2"/>
                </a:solidFill>
                <a:latin typeface="Times New Roman" pitchFamily="18" charset="0"/>
                <a:cs typeface="Times New Roman" pitchFamily="18" charset="0"/>
              </a:rPr>
              <a:t>,</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istenmeyen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olmayan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atılmasıdır</a:t>
            </a:r>
            <a:r>
              <a:rPr lang="en-US" dirty="0">
                <a:solidFill>
                  <a:schemeClr val="tx2"/>
                </a:solidFill>
                <a:latin typeface="Times New Roman" pitchFamily="18" charset="0"/>
                <a:cs typeface="Times New Roman" pitchFamily="18" charset="0"/>
              </a:rPr>
              <a:t>.</a:t>
            </a:r>
            <a:endParaRPr lang="tr-TR" dirty="0">
              <a:solidFill>
                <a:schemeClr val="tx2"/>
              </a:solidFill>
              <a:latin typeface="Times New Roman" pitchFamily="18" charset="0"/>
              <a:cs typeface="Times New Roman" pitchFamily="18" charset="0"/>
            </a:endParaRPr>
          </a:p>
          <a:p>
            <a:pPr algn="just"/>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sık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sahtecilik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istenmeyen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verilerin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atılmasında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yapılır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çünkü</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sahteciliği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ortaya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çıkarmak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zordur</a:t>
            </a:r>
            <a:r>
              <a:rPr lang="en-US" dirty="0">
                <a:solidFill>
                  <a:schemeClr val="tx2"/>
                </a:solidFill>
                <a:latin typeface="Times New Roman" pitchFamily="18" charset="0"/>
                <a:cs typeface="Times New Roman" pitchFamily="18" charset="0"/>
              </a:rPr>
              <a:t>.</a:t>
            </a: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75</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3984203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buNone/>
            </a:pPr>
            <a:r>
              <a:rPr lang="tr-TR" dirty="0">
                <a:solidFill>
                  <a:schemeClr val="tx2"/>
                </a:solidFill>
                <a:latin typeface="Times New Roman" pitchFamily="18" charset="0"/>
                <a:cs typeface="Times New Roman" pitchFamily="18" charset="0"/>
              </a:rPr>
              <a:t>Çarpıtma çeşitli biçimlerde yapılmış olabilir:</a:t>
            </a:r>
          </a:p>
          <a:p>
            <a:pPr marL="0" indent="0" algn="just">
              <a:buNone/>
            </a:pP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kayıtlarını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edilen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tahri</a:t>
            </a:r>
            <a:r>
              <a:rPr lang="tr-TR" dirty="0">
                <a:solidFill>
                  <a:schemeClr val="tx2"/>
                </a:solidFill>
                <a:latin typeface="Times New Roman" pitchFamily="18" charset="0"/>
                <a:cs typeface="Times New Roman" pitchFamily="18" charset="0"/>
              </a:rPr>
              <a:t>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etmek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değiştirmek</a:t>
            </a:r>
            <a:r>
              <a:rPr lang="en-US" dirty="0">
                <a:solidFill>
                  <a:schemeClr val="tx2"/>
                </a:solidFill>
                <a:latin typeface="Times New Roman" pitchFamily="18" charset="0"/>
                <a:cs typeface="Times New Roman" pitchFamily="18" charset="0"/>
              </a:rPr>
              <a:t>,</a:t>
            </a:r>
          </a:p>
          <a:p>
            <a:pPr marL="0" indent="0" algn="just">
              <a:buNone/>
            </a:pP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Kullanılmayan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gereçleri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cihazları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yöntemi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kullanmış</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gibi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göstermek</a:t>
            </a:r>
            <a:r>
              <a:rPr lang="en-US" dirty="0">
                <a:solidFill>
                  <a:schemeClr val="tx2"/>
                </a:solidFill>
                <a:latin typeface="Times New Roman" pitchFamily="18" charset="0"/>
                <a:cs typeface="Times New Roman" pitchFamily="18" charset="0"/>
              </a:rPr>
              <a:t>,</a:t>
            </a:r>
          </a:p>
          <a:p>
            <a:pPr marL="0" indent="0" algn="just">
              <a:buNone/>
            </a:pP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uygulamanın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yöntem</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kasıtlı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olarak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değiştirmek</a:t>
            </a:r>
            <a:r>
              <a:rPr lang="en-US" dirty="0">
                <a:solidFill>
                  <a:schemeClr val="tx2"/>
                </a:solidFill>
                <a:latin typeface="Times New Roman" pitchFamily="18" charset="0"/>
                <a:cs typeface="Times New Roman" pitchFamily="18" charset="0"/>
              </a:rPr>
              <a:t>,</a:t>
            </a:r>
          </a:p>
          <a:p>
            <a:pPr marL="0" indent="0" algn="just">
              <a:buNone/>
            </a:pP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hipotezine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uymayan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değerlendirme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dışında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tutmak</a:t>
            </a:r>
            <a:r>
              <a:rPr lang="en-US" dirty="0">
                <a:solidFill>
                  <a:schemeClr val="tx2"/>
                </a:solidFill>
                <a:latin typeface="Times New Roman" pitchFamily="18" charset="0"/>
                <a:cs typeface="Times New Roman" pitchFamily="18" charset="0"/>
              </a:rPr>
              <a:t>,</a:t>
            </a:r>
          </a:p>
          <a:p>
            <a:pPr marL="0" indent="0" algn="just">
              <a:buNone/>
            </a:pP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uygulamaların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niteliğini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bozacak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şekilde</a:t>
            </a:r>
            <a:r>
              <a:rPr lang="tr-TR" dirty="0">
                <a:solidFill>
                  <a:schemeClr val="tx2"/>
                </a:solidFill>
                <a:latin typeface="Times New Roman" pitchFamily="18" charset="0"/>
                <a:cs typeface="Times New Roman" pitchFamily="18" charset="0"/>
              </a:rPr>
              <a:t>,</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olduğundan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farklı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sunmak</a:t>
            </a:r>
            <a:r>
              <a:rPr lang="tr-TR" dirty="0">
                <a:solidFill>
                  <a:schemeClr val="tx2"/>
                </a:solidFill>
                <a:latin typeface="Times New Roman" pitchFamily="18" charset="0"/>
                <a:cs typeface="Times New Roman" pitchFamily="18" charset="0"/>
              </a:rPr>
              <a:t>.</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76</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980298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0" indent="0" algn="just">
              <a:buNone/>
            </a:pPr>
            <a:r>
              <a:rPr lang="tr-TR" b="1" dirty="0">
                <a:solidFill>
                  <a:schemeClr val="tx2"/>
                </a:solidFill>
                <a:latin typeface="Times New Roman" pitchFamily="18" charset="0"/>
                <a:cs typeface="Times New Roman" pitchFamily="18" charset="0"/>
              </a:rPr>
              <a:t>Çoklu Yayın (</a:t>
            </a:r>
            <a:r>
              <a:rPr lang="tr-TR" b="1" dirty="0" err="1">
                <a:solidFill>
                  <a:schemeClr val="tx2"/>
                </a:solidFill>
                <a:latin typeface="Times New Roman" pitchFamily="18" charset="0"/>
                <a:cs typeface="Times New Roman" pitchFamily="18" charset="0"/>
              </a:rPr>
              <a:t>duplikasyon</a:t>
            </a:r>
            <a:r>
              <a:rPr lang="tr-TR" b="1"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 </a:t>
            </a:r>
          </a:p>
          <a:p>
            <a:pPr algn="just"/>
            <a:r>
              <a:rPr lang="tr-TR" dirty="0">
                <a:solidFill>
                  <a:schemeClr val="tx2"/>
                </a:solidFill>
                <a:latin typeface="Times New Roman" pitchFamily="18" charset="0"/>
                <a:cs typeface="Times New Roman" pitchFamily="18" charset="0"/>
              </a:rPr>
              <a:t>Aynı verileri ve sonuçları birden fazla yayında vermek ve/veya</a:t>
            </a:r>
          </a:p>
          <a:p>
            <a:pPr algn="just"/>
            <a:r>
              <a:rPr lang="tr-TR" dirty="0">
                <a:solidFill>
                  <a:schemeClr val="tx2"/>
                </a:solidFill>
                <a:latin typeface="Times New Roman" pitchFamily="18" charset="0"/>
                <a:cs typeface="Times New Roman" pitchFamily="18" charset="0"/>
              </a:rPr>
              <a:t>Aynı makaleyi değişik dillerde yayınlamak ve/veya</a:t>
            </a:r>
            <a:endParaRPr lang="en-US" dirty="0">
              <a:solidFill>
                <a:schemeClr val="tx2"/>
              </a:solidFill>
              <a:latin typeface="Times New Roman" pitchFamily="18" charset="0"/>
              <a:cs typeface="Times New Roman" pitchFamily="18" charset="0"/>
            </a:endParaRPr>
          </a:p>
          <a:p>
            <a:pPr algn="just"/>
            <a:r>
              <a:rPr lang="tr-TR" dirty="0">
                <a:solidFill>
                  <a:schemeClr val="tx2"/>
                </a:solidFill>
                <a:latin typeface="Times New Roman" pitchFamily="18" charset="0"/>
                <a:cs typeface="Times New Roman" pitchFamily="18" charset="0"/>
              </a:rPr>
              <a:t>Aynı makaleyi </a:t>
            </a:r>
            <a:r>
              <a:rPr lang="en-US" dirty="0" err="1">
                <a:solidFill>
                  <a:schemeClr val="tx2"/>
                </a:solidFill>
                <a:latin typeface="Times New Roman" pitchFamily="18" charset="0"/>
                <a:cs typeface="Times New Roman" pitchFamily="18" charset="0"/>
              </a:rPr>
              <a:t>iki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ayrı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dergide</a:t>
            </a:r>
            <a:r>
              <a:rPr lang="tr-TR" dirty="0">
                <a:solidFill>
                  <a:schemeClr val="tx2"/>
                </a:solidFill>
                <a:latin typeface="Times New Roman" pitchFamily="18" charset="0"/>
                <a:cs typeface="Times New Roman" pitchFamily="18" charset="0"/>
              </a:rPr>
              <a:t> yayınlamak</a:t>
            </a:r>
          </a:p>
          <a:p>
            <a:pPr marL="0" indent="0" algn="just">
              <a:buNone/>
            </a:pPr>
            <a:endParaRPr lang="tr-TR" dirty="0">
              <a:solidFill>
                <a:schemeClr val="tx2"/>
              </a:solidFill>
              <a:latin typeface="Times New Roman" pitchFamily="18" charset="0"/>
              <a:cs typeface="Times New Roman" pitchFamily="18" charset="0"/>
            </a:endParaRPr>
          </a:p>
          <a:p>
            <a:pPr marL="0" indent="0" algn="just">
              <a:buNone/>
            </a:pPr>
            <a:r>
              <a:rPr lang="tr-TR" dirty="0">
                <a:solidFill>
                  <a:schemeClr val="tx2"/>
                </a:solidFill>
                <a:latin typeface="Times New Roman" pitchFamily="18" charset="0"/>
                <a:cs typeface="Times New Roman" pitchFamily="18" charset="0"/>
              </a:rPr>
              <a:t>anlamına gelen bu yanıltma türü basit gibi görünse de gerçekte ciddi boyutlara ulaşabilen bir uygulamadır.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77</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227546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1050" y="1920875"/>
            <a:ext cx="10515600" cy="4351338"/>
          </a:xfrm>
        </p:spPr>
        <p:txBody>
          <a:bodyPr>
            <a:normAutofit/>
          </a:bodyPr>
          <a:lstStyle/>
          <a:p>
            <a:pPr algn="just"/>
            <a:r>
              <a:rPr lang="en-US" dirty="0" err="1">
                <a:solidFill>
                  <a:schemeClr val="tx2"/>
                </a:solidFill>
                <a:latin typeface="Times New Roman" pitchFamily="18" charset="0"/>
                <a:cs typeface="Times New Roman" pitchFamily="18" charset="0"/>
              </a:rPr>
              <a:t>Ciddi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dergiler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yazarlarından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söz</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konusu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başka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dergide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yayınlanmayacağına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ait“yazılı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olur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alırlar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Özgün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kısa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özetini</a:t>
            </a:r>
            <a:r>
              <a:rPr lang="en-US" dirty="0">
                <a:solidFill>
                  <a:schemeClr val="tx2"/>
                </a:solidFill>
                <a:latin typeface="Times New Roman" pitchFamily="18" charset="0"/>
                <a:cs typeface="Times New Roman" pitchFamily="18" charset="0"/>
              </a:rPr>
              <a:t>, ilk </a:t>
            </a:r>
            <a:r>
              <a:rPr lang="en-US" dirty="0" err="1">
                <a:solidFill>
                  <a:schemeClr val="tx2"/>
                </a:solidFill>
                <a:latin typeface="Times New Roman" pitchFamily="18" charset="0"/>
                <a:cs typeface="Times New Roman" pitchFamily="18" charset="0"/>
              </a:rPr>
              <a:t>makaleyi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basan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derginin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editöründen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izin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alarak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başka</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kaynakta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dilde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yayınlamak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olabilir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ancak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tümüyle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hangi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dilde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olursa</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olsun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birden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fazla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yerde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yayınlanması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dışıdır</a:t>
            </a: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78</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729554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en-US" dirty="0" err="1">
                <a:solidFill>
                  <a:schemeClr val="tx2"/>
                </a:solidFill>
                <a:latin typeface="Times New Roman" pitchFamily="18" charset="0"/>
                <a:cs typeface="Times New Roman" pitchFamily="18" charset="0"/>
              </a:rPr>
              <a:t>Aynı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a:t>
            </a:r>
            <a:r>
              <a:rPr lang="en-US" dirty="0">
                <a:solidFill>
                  <a:schemeClr val="tx2"/>
                </a:solidFill>
                <a:latin typeface="Times New Roman" pitchFamily="18" charset="0"/>
                <a:cs typeface="Times New Roman" pitchFamily="18" charset="0"/>
              </a:rPr>
              <a:t> da </a:t>
            </a:r>
            <a:r>
              <a:rPr lang="en-US" dirty="0" err="1">
                <a:solidFill>
                  <a:schemeClr val="tx2"/>
                </a:solidFill>
                <a:latin typeface="Times New Roman" pitchFamily="18" charset="0"/>
                <a:cs typeface="Times New Roman" pitchFamily="18" charset="0"/>
              </a:rPr>
              <a:t>makaleyi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editörden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izin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almadan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organına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gönderilen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derginin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editörüne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bilgi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vermeden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yayınlamak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dışıdır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Eğer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içeriği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çoklu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uzmanlık</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alanını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içeriyorsa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farklı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dilde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yayınlanmasın</a:t>
            </a:r>
            <a:r>
              <a:rPr lang="en-US" dirty="0">
                <a:solidFill>
                  <a:schemeClr val="tx2"/>
                </a:solidFill>
                <a:latin typeface="Times New Roman" pitchFamily="18" charset="0"/>
                <a:cs typeface="Times New Roman" pitchFamily="18" charset="0"/>
              </a:rPr>
              <a:t> da </a:t>
            </a:r>
            <a:r>
              <a:rPr lang="en-US" dirty="0" err="1">
                <a:solidFill>
                  <a:schemeClr val="tx2"/>
                </a:solidFill>
                <a:latin typeface="Times New Roman" pitchFamily="18" charset="0"/>
                <a:cs typeface="Times New Roman" pitchFamily="18" charset="0"/>
              </a:rPr>
              <a:t>yarar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görüldüğünde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diğer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benzer</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durumlarda</a:t>
            </a:r>
            <a:r>
              <a:rPr lang="en-US" dirty="0">
                <a:solidFill>
                  <a:schemeClr val="tx2"/>
                </a:solidFill>
                <a:latin typeface="Times New Roman" pitchFamily="18" charset="0"/>
                <a:cs typeface="Times New Roman" pitchFamily="18" charset="0"/>
              </a:rPr>
              <a:t>: ilk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organından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izin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alınması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ikinci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yayında</a:t>
            </a:r>
            <a:r>
              <a:rPr lang="en-US" dirty="0">
                <a:solidFill>
                  <a:schemeClr val="tx2"/>
                </a:solidFill>
                <a:latin typeface="Times New Roman" pitchFamily="18" charset="0"/>
                <a:cs typeface="Times New Roman" pitchFamily="18" charset="0"/>
              </a:rPr>
              <a:t> ilk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yerine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ilişkin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bibliyografik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bilgilere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verilmesi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halinde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çoklu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sayılmayabilir</a:t>
            </a:r>
            <a:r>
              <a:rPr lang="en-US" dirty="0">
                <a:solidFill>
                  <a:schemeClr val="tx2"/>
                </a:solidFill>
                <a:latin typeface="Times New Roman" pitchFamily="18" charset="0"/>
                <a:cs typeface="Times New Roman" pitchFamily="18" charset="0"/>
              </a:rPr>
              <a:t>.</a:t>
            </a:r>
          </a:p>
        </p:txBody>
      </p:sp>
      <p:sp>
        <p:nvSpPr>
          <p:cNvPr id="4" name="Slayt Numarası Yer Tutucusu 3"/>
          <p:cNvSpPr>
            <a:spLocks noGrp="1"/>
          </p:cNvSpPr>
          <p:nvPr>
            <p:ph type="sldNum" sz="quarter" idx="12"/>
          </p:nvPr>
        </p:nvSpPr>
        <p:spPr/>
        <p:txBody>
          <a:bodyPr/>
          <a:lstStyle/>
          <a:p>
            <a:fld id="{3803E5D6-65D3-498C-B22C-E011EF2D0D57}" type="slidenum">
              <a:rPr lang="en-US" smtClean="0"/>
              <a:t>79</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948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570" y="1510406"/>
            <a:ext cx="3747351" cy="4079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0044" y="1382240"/>
            <a:ext cx="3936437" cy="4042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Başlık 1"/>
          <p:cNvSpPr txBox="1">
            <a:spLocks/>
          </p:cNvSpPr>
          <p:nvPr/>
        </p:nvSpPr>
        <p:spPr>
          <a:xfrm>
            <a:off x="1020027" y="290936"/>
            <a:ext cx="10363200" cy="10208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Bilimsel Yazının Tarihi</a:t>
            </a:r>
          </a:p>
        </p:txBody>
      </p:sp>
    </p:spTree>
    <p:extLst>
      <p:ext uri="{BB962C8B-B14F-4D97-AF65-F5344CB8AC3E}">
        <p14:creationId xmlns:p14="http://schemas.microsoft.com/office/powerpoint/2010/main" val="29314767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149475"/>
            <a:ext cx="10515600" cy="3127375"/>
          </a:xfrm>
        </p:spPr>
        <p:txBody>
          <a:bodyPr/>
          <a:lstStyle/>
          <a:p>
            <a:pPr marL="0" indent="0" algn="just">
              <a:buNone/>
            </a:pPr>
            <a:r>
              <a:rPr lang="tr-TR" b="1" dirty="0">
                <a:solidFill>
                  <a:schemeClr val="tx2"/>
                </a:solidFill>
                <a:latin typeface="Times New Roman" pitchFamily="18" charset="0"/>
                <a:cs typeface="Times New Roman" pitchFamily="18" charset="0"/>
              </a:rPr>
              <a:t>Bölerek Yayınlama (</a:t>
            </a:r>
            <a:r>
              <a:rPr lang="tr-TR" b="1" dirty="0" err="1">
                <a:solidFill>
                  <a:schemeClr val="tx2"/>
                </a:solidFill>
                <a:latin typeface="Times New Roman" pitchFamily="18" charset="0"/>
                <a:cs typeface="Times New Roman" pitchFamily="18" charset="0"/>
              </a:rPr>
              <a:t>salamizasyon</a:t>
            </a:r>
            <a:r>
              <a:rPr lang="tr-TR" b="1"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 Bir önceki yanıltma biçimine benzeyen bu yöntemde yazarlar tek bir çalışmadan çıkan sonuçları yapay olarak bölerek birden fazla yayın çıkarma çabasına girmişlerdir. </a:t>
            </a: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80</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675512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82445" y="2135340"/>
            <a:ext cx="10515600" cy="4351338"/>
          </a:xfrm>
        </p:spPr>
        <p:txBody>
          <a:bodyPr>
            <a:normAutofit/>
          </a:bodyPr>
          <a:lstStyle/>
          <a:p>
            <a:pPr marL="0" lvl="0" indent="0" algn="just">
              <a:buNone/>
            </a:pPr>
            <a:r>
              <a:rPr lang="tr-TR" b="1" dirty="0">
                <a:solidFill>
                  <a:schemeClr val="tx2"/>
                </a:solidFill>
                <a:latin typeface="Times New Roman" pitchFamily="18" charset="0"/>
                <a:cs typeface="Times New Roman" pitchFamily="18" charset="0"/>
              </a:rPr>
              <a:t>İnsan, hayvan etiğine saygısızlık</a:t>
            </a:r>
            <a:endParaRPr lang="en-US"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İnsan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hayvanlar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üzerinde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araştırmalarda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evrensel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kurallara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uymamaktır</a:t>
            </a:r>
            <a:r>
              <a:rPr lang="en-US" dirty="0">
                <a:solidFill>
                  <a:schemeClr val="tx2"/>
                </a:solidFill>
                <a:latin typeface="Times New Roman" pitchFamily="18" charset="0"/>
                <a:cs typeface="Times New Roman" pitchFamily="18" charset="0"/>
              </a:rPr>
              <a:t>.</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İnsan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hayvanlar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üzerinde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klinik-ilaç-uzay-kozm</a:t>
            </a:r>
            <a:r>
              <a:rPr lang="tr-TR" dirty="0">
                <a:solidFill>
                  <a:schemeClr val="tx2"/>
                </a:solidFill>
                <a:latin typeface="Times New Roman" pitchFamily="18" charset="0"/>
                <a:cs typeface="Times New Roman" pitchFamily="18" charset="0"/>
              </a:rPr>
              <a:t>e</a:t>
            </a:r>
            <a:r>
              <a:rPr lang="en-US" dirty="0" err="1">
                <a:solidFill>
                  <a:schemeClr val="tx2"/>
                </a:solidFill>
                <a:latin typeface="Times New Roman" pitchFamily="18" charset="0"/>
                <a:cs typeface="Times New Roman" pitchFamily="18" charset="0"/>
              </a:rPr>
              <a:t>tik</a:t>
            </a:r>
            <a:r>
              <a:rPr lang="en-US" dirty="0">
                <a:solidFill>
                  <a:schemeClr val="tx2"/>
                </a:solidFill>
                <a:latin typeface="Times New Roman" pitchFamily="18" charset="0"/>
                <a:cs typeface="Times New Roman" pitchFamily="18" charset="0"/>
              </a:rPr>
              <a:t> vb. her </a:t>
            </a:r>
            <a:r>
              <a:rPr lang="en-US" dirty="0" err="1">
                <a:solidFill>
                  <a:schemeClr val="tx2"/>
                </a:solidFill>
                <a:latin typeface="Times New Roman" pitchFamily="18" charset="0"/>
                <a:cs typeface="Times New Roman" pitchFamily="18" charset="0"/>
              </a:rPr>
              <a:t>türlü</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etik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kurulların</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izin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denetimine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bağlıdır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81</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956143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lvl="0" algn="just"/>
            <a:r>
              <a:rPr lang="tr-TR" b="1" dirty="0">
                <a:solidFill>
                  <a:schemeClr val="tx2"/>
                </a:solidFill>
                <a:latin typeface="Times New Roman" pitchFamily="18" charset="0"/>
                <a:cs typeface="Times New Roman" pitchFamily="18" charset="0"/>
              </a:rPr>
              <a:t>Kaynakların taraflı seçilmesi </a:t>
            </a:r>
          </a:p>
          <a:p>
            <a:pPr algn="just"/>
            <a:r>
              <a:rPr lang="en-US" dirty="0" err="1">
                <a:solidFill>
                  <a:schemeClr val="tx2"/>
                </a:solidFill>
                <a:latin typeface="Times New Roman" pitchFamily="18" charset="0"/>
                <a:cs typeface="Times New Roman" pitchFamily="18" charset="0"/>
              </a:rPr>
              <a:t>Makalenin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tartışma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bölümünde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konusuyla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ilgili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destekleyici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a:t>
            </a:r>
            <a:r>
              <a:rPr lang="en-US" dirty="0">
                <a:solidFill>
                  <a:schemeClr val="tx2"/>
                </a:solidFill>
                <a:latin typeface="Times New Roman" pitchFamily="18" charset="0"/>
                <a:cs typeface="Times New Roman" pitchFamily="18" charset="0"/>
              </a:rPr>
              <a:t> da </a:t>
            </a:r>
            <a:r>
              <a:rPr lang="en-US" dirty="0" err="1">
                <a:solidFill>
                  <a:schemeClr val="tx2"/>
                </a:solidFill>
                <a:latin typeface="Times New Roman" pitchFamily="18" charset="0"/>
                <a:cs typeface="Times New Roman" pitchFamily="18" charset="0"/>
              </a:rPr>
              <a:t>aksi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yöndeki</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makalelerinin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kaynak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olarak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verilmesi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gerekir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Eğer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yalnızca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kendi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sonuçlarını</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destekleyici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makaleleri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kaynak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gösterip</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aksi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yöndeki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çalışmalara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atıf</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yapmaz</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göstermez</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ise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taraflı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yazılımdır</a:t>
            </a:r>
            <a:r>
              <a:rPr lang="en-US" dirty="0">
                <a:solidFill>
                  <a:schemeClr val="tx2"/>
                </a:solidFill>
                <a:latin typeface="Times New Roman" pitchFamily="18" charset="0"/>
                <a:cs typeface="Times New Roman" pitchFamily="18" charset="0"/>
              </a:rPr>
              <a:t>.</a:t>
            </a:r>
            <a:endParaRPr lang="tr-TR" b="1" dirty="0">
              <a:solidFill>
                <a:schemeClr val="tx2"/>
              </a:solidFill>
              <a:latin typeface="Times New Roman" pitchFamily="18" charset="0"/>
              <a:cs typeface="Times New Roman" pitchFamily="18" charset="0"/>
            </a:endParaRPr>
          </a:p>
          <a:p>
            <a:pPr marL="0" indent="0" algn="just">
              <a:buNone/>
            </a:pPr>
            <a:endParaRPr lang="en-US" dirty="0">
              <a:solidFill>
                <a:schemeClr val="tx2"/>
              </a:solidFill>
              <a:latin typeface="Times New Roman" pitchFamily="18" charset="0"/>
              <a:cs typeface="Times New Roman" pitchFamily="18" charset="0"/>
            </a:endParaRPr>
          </a:p>
        </p:txBody>
      </p:sp>
      <p:sp>
        <p:nvSpPr>
          <p:cNvPr id="4" name="Slayt Numarası Yer Tutucusu 3"/>
          <p:cNvSpPr>
            <a:spLocks noGrp="1"/>
          </p:cNvSpPr>
          <p:nvPr>
            <p:ph type="sldNum" sz="quarter" idx="12"/>
          </p:nvPr>
        </p:nvSpPr>
        <p:spPr/>
        <p:txBody>
          <a:bodyPr/>
          <a:lstStyle/>
          <a:p>
            <a:fld id="{3803E5D6-65D3-498C-B22C-E011EF2D0D57}" type="slidenum">
              <a:rPr lang="en-US" smtClean="0"/>
              <a:t>82</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925344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lvl="0" algn="just"/>
            <a:r>
              <a:rPr lang="tr-TR" b="1" dirty="0">
                <a:solidFill>
                  <a:schemeClr val="tx2"/>
                </a:solidFill>
                <a:latin typeface="Times New Roman" pitchFamily="18" charset="0"/>
                <a:cs typeface="Times New Roman" pitchFamily="18" charset="0"/>
              </a:rPr>
              <a:t>Taraflı yayın (çıkar çatışması)</a:t>
            </a:r>
            <a:endParaRPr lang="en-US"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araştırmalara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ekonomik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destek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sağlayan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ticari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kurumlar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ile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grubu</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arasındaki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çıkar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ilişkisi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taraflı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yayın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nedenlerindendir</a:t>
            </a:r>
            <a:r>
              <a:rPr lang="en-US" dirty="0">
                <a:solidFill>
                  <a:schemeClr val="tx2"/>
                </a:solidFill>
                <a:latin typeface="Times New Roman" pitchFamily="18" charset="0"/>
                <a:cs typeface="Times New Roman" pitchFamily="18" charset="0"/>
              </a:rPr>
              <a:t>.</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Burada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bilimsel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tarafsızlık</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içinde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yürütüldüğü</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temel</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verilere</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dayandığı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araştırmacıları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herhangi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bir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çıkar</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sağlamadığı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konusu</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açıklık</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kazanmalıdır</a:t>
            </a:r>
            <a:r>
              <a:rPr lang="en-US" dirty="0">
                <a:solidFill>
                  <a:schemeClr val="tx2"/>
                </a:solidFill>
                <a:latin typeface="Times New Roman" pitchFamily="18" charset="0"/>
                <a:cs typeface="Times New Roman" pitchFamily="18" charset="0"/>
              </a:rPr>
              <a:t>. </a:t>
            </a:r>
            <a:endParaRPr lang="tr-TR" dirty="0">
              <a:solidFill>
                <a:schemeClr val="tx2"/>
              </a:solidFill>
              <a:latin typeface="Times New Roman" pitchFamily="18" charset="0"/>
              <a:cs typeface="Times New Roman" pitchFamily="18" charset="0"/>
            </a:endParaRPr>
          </a:p>
          <a:p>
            <a:pPr algn="just"/>
            <a:r>
              <a:rPr lang="en-US" dirty="0" err="1">
                <a:solidFill>
                  <a:schemeClr val="tx2"/>
                </a:solidFill>
                <a:latin typeface="Times New Roman" pitchFamily="18" charset="0"/>
                <a:cs typeface="Times New Roman" pitchFamily="18" charset="0"/>
              </a:rPr>
              <a:t>Buradaki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çıkar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ilişkisi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çalışma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yurtiçi</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veya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yurtdışında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sunulması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sonuçların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sunulması-yayınlanması</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aşamasındaki</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yardımlar</a:t>
            </a:r>
            <a:r>
              <a:rPr lang="en-US" dirty="0">
                <a:solidFill>
                  <a:schemeClr val="tx2"/>
                </a:solidFill>
                <a:latin typeface="Times New Roman" pitchFamily="18" charset="0"/>
                <a:cs typeface="Times New Roman" pitchFamily="18" charset="0"/>
              </a:rPr>
              <a:t>,</a:t>
            </a:r>
            <a:r>
              <a:rPr lang="tr-TR"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bölüme-laboratuvara</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yapılan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katkılar</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en</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masum</a:t>
            </a:r>
            <a:r>
              <a:rPr lang="en-US" dirty="0">
                <a:solidFill>
                  <a:schemeClr val="tx2"/>
                </a:solidFill>
                <a:latin typeface="Times New Roman" pitchFamily="18" charset="0"/>
                <a:cs typeface="Times New Roman" pitchFamily="18" charset="0"/>
              </a:rPr>
              <a:t> </a:t>
            </a:r>
            <a:r>
              <a:rPr lang="en-US" dirty="0" err="1">
                <a:solidFill>
                  <a:schemeClr val="tx2"/>
                </a:solidFill>
                <a:latin typeface="Times New Roman" pitchFamily="18" charset="0"/>
                <a:cs typeface="Times New Roman" pitchFamily="18" charset="0"/>
              </a:rPr>
              <a:t>olanlarıdır</a:t>
            </a:r>
            <a:r>
              <a:rPr lang="en-US" dirty="0">
                <a:solidFill>
                  <a:schemeClr val="tx2"/>
                </a:solidFill>
                <a:latin typeface="Times New Roman" pitchFamily="18" charset="0"/>
                <a:cs typeface="Times New Roman" pitchFamily="18" charset="0"/>
              </a:rPr>
              <a:t>.</a:t>
            </a:r>
          </a:p>
        </p:txBody>
      </p:sp>
      <p:sp>
        <p:nvSpPr>
          <p:cNvPr id="4" name="Slayt Numarası Yer Tutucusu 3"/>
          <p:cNvSpPr>
            <a:spLocks noGrp="1"/>
          </p:cNvSpPr>
          <p:nvPr>
            <p:ph type="sldNum" sz="quarter" idx="12"/>
          </p:nvPr>
        </p:nvSpPr>
        <p:spPr/>
        <p:txBody>
          <a:bodyPr/>
          <a:lstStyle/>
          <a:p>
            <a:fld id="{3803E5D6-65D3-498C-B22C-E011EF2D0D57}" type="slidenum">
              <a:rPr lang="en-US" smtClean="0"/>
              <a:t>83</a:t>
            </a:fld>
            <a:endParaRPr lang="en-US"/>
          </a:p>
        </p:txBody>
      </p:sp>
      <p:sp>
        <p:nvSpPr>
          <p:cNvPr id="6" name="Unvan 1"/>
          <p:cNvSpPr>
            <a:spLocks noGrp="1"/>
          </p:cNvSpPr>
          <p:nvPr>
            <p:ph type="title"/>
          </p:nvPr>
        </p:nvSpPr>
        <p:spPr>
          <a:xfrm>
            <a:off x="838200" y="365129"/>
            <a:ext cx="10515600" cy="1325563"/>
          </a:xfrm>
        </p:spPr>
        <p:txBody>
          <a:bodyPr>
            <a:normAutofit/>
          </a:bodyPr>
          <a:lstStyle/>
          <a:p>
            <a:pPr algn="ctr"/>
            <a:r>
              <a:rPr lang="tr-TR" sz="3600" b="1" dirty="0">
                <a:solidFill>
                  <a:srgbClr val="FF0000"/>
                </a:solidFill>
                <a:latin typeface="Times New Roman" pitchFamily="18" charset="0"/>
                <a:cs typeface="Times New Roman" pitchFamily="18" charset="0"/>
              </a:rPr>
              <a:t>Bilimsel Araştırma ve Yayında Etik Kurallar</a:t>
            </a:r>
            <a:endParaRPr lang="en-US" sz="36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8847872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1676" y="1825625"/>
            <a:ext cx="8638309" cy="4351338"/>
          </a:xfrm>
        </p:spPr>
        <p:txBody>
          <a:bodyPr/>
          <a:lstStyle/>
          <a:p>
            <a:pPr marL="0" indent="0">
              <a:buNone/>
            </a:pPr>
            <a:r>
              <a:rPr lang="tr-TR" b="1" dirty="0">
                <a:solidFill>
                  <a:schemeClr val="tx2"/>
                </a:solidFill>
                <a:latin typeface="Times New Roman" pitchFamily="18" charset="0"/>
                <a:cs typeface="Times New Roman" pitchFamily="18" charset="0"/>
              </a:rPr>
              <a:t>Giriş : </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Temel soru veya sorular (hipotez(</a:t>
            </a:r>
            <a:r>
              <a:rPr lang="tr-TR" dirty="0" err="1">
                <a:solidFill>
                  <a:schemeClr val="tx2"/>
                </a:solidFill>
                <a:latin typeface="Times New Roman" pitchFamily="18" charset="0"/>
                <a:cs typeface="Times New Roman" pitchFamily="18" charset="0"/>
              </a:rPr>
              <a:t>ler</a:t>
            </a:r>
            <a:r>
              <a:rPr lang="tr-TR" dirty="0">
                <a:solidFill>
                  <a:schemeClr val="tx2"/>
                </a:solidFill>
                <a:latin typeface="Times New Roman" pitchFamily="18" charset="0"/>
                <a:cs typeface="Times New Roman" pitchFamily="18" charset="0"/>
              </a:rPr>
              <a:t>)in oluşturulması</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Kavramsal çerçeve, kavramların tanımlanması</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Teorik çerçeve </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Literatür taraması</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Uygulanacak metodun belirtilmesi</a:t>
            </a:r>
            <a:endParaRPr lang="en-US" dirty="0">
              <a:solidFill>
                <a:schemeClr val="tx2"/>
              </a:solidFill>
              <a:latin typeface="Times New Roman" pitchFamily="18" charset="0"/>
              <a:cs typeface="Times New Roman" pitchFamily="18" charset="0"/>
            </a:endParaRPr>
          </a:p>
        </p:txBody>
      </p:sp>
      <p:sp>
        <p:nvSpPr>
          <p:cNvPr id="7" name="Unvan 1"/>
          <p:cNvSpPr>
            <a:spLocks noGrp="1"/>
          </p:cNvSpPr>
          <p:nvPr>
            <p:ph type="title"/>
          </p:nvPr>
        </p:nvSpPr>
        <p:spPr>
          <a:xfrm>
            <a:off x="838200" y="365129"/>
            <a:ext cx="10515600" cy="1325563"/>
          </a:xfrm>
        </p:spPr>
        <p:txBody>
          <a:bodyPr/>
          <a:lstStyle/>
          <a:p>
            <a:pPr algn="ctr"/>
            <a:r>
              <a:rPr lang="tr-TR" b="1" dirty="0">
                <a:solidFill>
                  <a:srgbClr val="FF0000"/>
                </a:solidFill>
                <a:latin typeface="Times New Roman" pitchFamily="18" charset="0"/>
                <a:cs typeface="Times New Roman" pitchFamily="18" charset="0"/>
              </a:rPr>
              <a:t>Makale Ana Bölümleri</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6508835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solidFill>
                  <a:srgbClr val="FF0000"/>
                </a:solidFill>
                <a:latin typeface="Times New Roman" pitchFamily="18" charset="0"/>
                <a:cs typeface="Times New Roman" pitchFamily="18" charset="0"/>
              </a:rPr>
              <a:t>Makale Ana Bölümleri</a:t>
            </a:r>
            <a:endParaRPr lang="en-US" b="1" dirty="0">
              <a:solidFill>
                <a:srgbClr val="FF0000"/>
              </a:solidFill>
              <a:latin typeface="Times New Roman" pitchFamily="18" charset="0"/>
              <a:cs typeface="Times New Roman" pitchFamily="18" charset="0"/>
            </a:endParaRPr>
          </a:p>
        </p:txBody>
      </p:sp>
      <p:sp>
        <p:nvSpPr>
          <p:cNvPr id="3" name="İçerik Yer Tutucusu 2"/>
          <p:cNvSpPr>
            <a:spLocks noGrp="1"/>
          </p:cNvSpPr>
          <p:nvPr>
            <p:ph idx="1"/>
          </p:nvPr>
        </p:nvSpPr>
        <p:spPr>
          <a:xfrm>
            <a:off x="2368477" y="1825625"/>
            <a:ext cx="6643239" cy="4351338"/>
          </a:xfrm>
        </p:spPr>
        <p:txBody>
          <a:bodyPr/>
          <a:lstStyle/>
          <a:p>
            <a:pPr marL="0" lvl="0" indent="0">
              <a:buNone/>
            </a:pPr>
            <a:r>
              <a:rPr lang="tr-TR" b="1" dirty="0">
                <a:solidFill>
                  <a:schemeClr val="tx2"/>
                </a:solidFill>
                <a:latin typeface="Times New Roman" pitchFamily="18" charset="0"/>
                <a:cs typeface="Times New Roman" pitchFamily="18" charset="0"/>
              </a:rPr>
              <a:t>I. Bölüm:</a:t>
            </a:r>
            <a:endParaRPr lang="en-US" dirty="0">
              <a:solidFill>
                <a:schemeClr val="tx2"/>
              </a:solidFill>
              <a:latin typeface="Times New Roman" pitchFamily="18" charset="0"/>
              <a:cs typeface="Times New Roman" pitchFamily="18" charset="0"/>
            </a:endParaRPr>
          </a:p>
          <a:p>
            <a:r>
              <a:rPr lang="tr-TR" dirty="0">
                <a:solidFill>
                  <a:schemeClr val="tx2"/>
                </a:solidFill>
                <a:latin typeface="Times New Roman" pitchFamily="18" charset="0"/>
                <a:cs typeface="Times New Roman" pitchFamily="18" charset="0"/>
              </a:rPr>
              <a:t>Betimleme aşaması – Durum tespiti</a:t>
            </a:r>
            <a:endParaRPr lang="en-US" dirty="0">
              <a:solidFill>
                <a:schemeClr val="tx2"/>
              </a:solidFill>
              <a:latin typeface="Times New Roman" pitchFamily="18" charset="0"/>
              <a:cs typeface="Times New Roman" pitchFamily="18" charset="0"/>
            </a:endParaRPr>
          </a:p>
          <a:p>
            <a:pPr marL="0" indent="0">
              <a:buNone/>
            </a:pPr>
            <a:r>
              <a:rPr lang="tr-TR" dirty="0">
                <a:solidFill>
                  <a:schemeClr val="tx2"/>
                </a:solidFill>
                <a:latin typeface="Times New Roman" pitchFamily="18" charset="0"/>
                <a:cs typeface="Times New Roman" pitchFamily="18" charset="0"/>
              </a:rPr>
              <a:t>Yani,</a:t>
            </a:r>
            <a:endParaRPr lang="en-US" dirty="0">
              <a:solidFill>
                <a:schemeClr val="tx2"/>
              </a:solidFill>
              <a:latin typeface="Times New Roman" pitchFamily="18" charset="0"/>
              <a:cs typeface="Times New Roman" pitchFamily="18" charset="0"/>
            </a:endParaRPr>
          </a:p>
          <a:p>
            <a:r>
              <a:rPr lang="tr-TR" dirty="0">
                <a:solidFill>
                  <a:schemeClr val="tx2"/>
                </a:solidFill>
                <a:latin typeface="Times New Roman" pitchFamily="18" charset="0"/>
                <a:cs typeface="Times New Roman" pitchFamily="18" charset="0"/>
              </a:rPr>
              <a:t>NE?</a:t>
            </a:r>
            <a:r>
              <a:rPr lang="tr-TR" b="1" dirty="0">
                <a:solidFill>
                  <a:schemeClr val="tx2"/>
                </a:solidFill>
                <a:latin typeface="Times New Roman" pitchFamily="18" charset="0"/>
                <a:cs typeface="Times New Roman" pitchFamily="18" charset="0"/>
              </a:rPr>
              <a:t> </a:t>
            </a:r>
            <a:r>
              <a:rPr lang="tr-TR" dirty="0">
                <a:solidFill>
                  <a:schemeClr val="tx2"/>
                </a:solidFill>
                <a:latin typeface="Times New Roman" pitchFamily="18" charset="0"/>
                <a:cs typeface="Times New Roman" pitchFamily="18" charset="0"/>
              </a:rPr>
              <a:t>Sorusunun cevabının aranması</a:t>
            </a:r>
            <a:endParaRPr lang="en-US" dirty="0">
              <a:solidFill>
                <a:schemeClr val="tx2"/>
              </a:solidFill>
              <a:latin typeface="Times New Roman" pitchFamily="18" charset="0"/>
              <a:cs typeface="Times New Roman" pitchFamily="18" charset="0"/>
            </a:endParaRPr>
          </a:p>
          <a:p>
            <a:pPr marL="0" indent="0">
              <a:buNone/>
            </a:pPr>
            <a:r>
              <a:rPr lang="tr-TR" dirty="0">
                <a:solidFill>
                  <a:schemeClr val="tx2"/>
                </a:solidFill>
                <a:latin typeface="Times New Roman" pitchFamily="18" charset="0"/>
                <a:cs typeface="Times New Roman" pitchFamily="18" charset="0"/>
              </a:rPr>
              <a:t>Bunun için: </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Tarihsel durum tespiti</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Tarihsel gelişim içinde değişimler</a:t>
            </a:r>
            <a:endParaRPr lang="en-US" dirty="0">
              <a:solidFill>
                <a:schemeClr val="tx2"/>
              </a:solidFill>
              <a:latin typeface="Times New Roman" pitchFamily="18" charset="0"/>
              <a:cs typeface="Times New Roman" pitchFamily="18" charset="0"/>
            </a:endParaRPr>
          </a:p>
          <a:p>
            <a:pPr lvl="0"/>
            <a:r>
              <a:rPr lang="tr-TR" dirty="0">
                <a:solidFill>
                  <a:schemeClr val="tx2"/>
                </a:solidFill>
                <a:latin typeface="Times New Roman" pitchFamily="18" charset="0"/>
                <a:cs typeface="Times New Roman" pitchFamily="18" charset="0"/>
              </a:rPr>
              <a:t>Güncel durum tespiti</a:t>
            </a:r>
            <a:endParaRPr lang="en-US" dirty="0">
              <a:solidFill>
                <a:schemeClr val="tx2"/>
              </a:solidFill>
              <a:latin typeface="Times New Roman" pitchFamily="18" charset="0"/>
              <a:cs typeface="Times New Roman" pitchFamily="18" charset="0"/>
            </a:endParaRPr>
          </a:p>
          <a:p>
            <a:endParaRPr lang="en-US"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8238656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989926" y="1423830"/>
            <a:ext cx="9358745" cy="4351338"/>
          </a:xfrm>
        </p:spPr>
        <p:txBody>
          <a:bodyPr>
            <a:noAutofit/>
          </a:bodyPr>
          <a:lstStyle/>
          <a:p>
            <a:pPr marL="0" lvl="0" indent="0">
              <a:buNone/>
            </a:pPr>
            <a:r>
              <a:rPr lang="tr-TR" sz="2400" b="1" dirty="0">
                <a:solidFill>
                  <a:schemeClr val="tx2"/>
                </a:solidFill>
                <a:latin typeface="Times New Roman" pitchFamily="18" charset="0"/>
                <a:cs typeface="Times New Roman" pitchFamily="18" charset="0"/>
              </a:rPr>
              <a:t>II. Bölüm</a:t>
            </a:r>
            <a:endParaRPr lang="en-US" sz="2400" dirty="0">
              <a:solidFill>
                <a:schemeClr val="tx2"/>
              </a:solidFill>
              <a:latin typeface="Times New Roman" pitchFamily="18" charset="0"/>
              <a:cs typeface="Times New Roman" pitchFamily="18" charset="0"/>
            </a:endParaRPr>
          </a:p>
          <a:p>
            <a:r>
              <a:rPr lang="tr-TR" sz="2400" dirty="0">
                <a:solidFill>
                  <a:schemeClr val="tx2"/>
                </a:solidFill>
                <a:latin typeface="Times New Roman" pitchFamily="18" charset="0"/>
                <a:cs typeface="Times New Roman" pitchFamily="18" charset="0"/>
              </a:rPr>
              <a:t>Açıklama aşaması</a:t>
            </a:r>
            <a:endParaRPr lang="en-US" sz="2400" dirty="0">
              <a:solidFill>
                <a:schemeClr val="tx2"/>
              </a:solidFill>
              <a:latin typeface="Times New Roman" pitchFamily="18" charset="0"/>
              <a:cs typeface="Times New Roman" pitchFamily="18" charset="0"/>
            </a:endParaRPr>
          </a:p>
          <a:p>
            <a:pPr marL="0" indent="0">
              <a:buNone/>
            </a:pPr>
            <a:r>
              <a:rPr lang="tr-TR" sz="2400" dirty="0">
                <a:solidFill>
                  <a:schemeClr val="tx2"/>
                </a:solidFill>
                <a:latin typeface="Times New Roman" pitchFamily="18" charset="0"/>
                <a:cs typeface="Times New Roman" pitchFamily="18" charset="0"/>
              </a:rPr>
              <a:t>Yani,</a:t>
            </a:r>
            <a:endParaRPr lang="en-US" sz="2400" dirty="0">
              <a:solidFill>
                <a:schemeClr val="tx2"/>
              </a:solidFill>
              <a:latin typeface="Times New Roman" pitchFamily="18" charset="0"/>
              <a:cs typeface="Times New Roman" pitchFamily="18" charset="0"/>
            </a:endParaRPr>
          </a:p>
          <a:p>
            <a:r>
              <a:rPr lang="tr-TR" sz="2400" dirty="0">
                <a:solidFill>
                  <a:schemeClr val="tx2"/>
                </a:solidFill>
                <a:latin typeface="Times New Roman" pitchFamily="18" charset="0"/>
                <a:cs typeface="Times New Roman" pitchFamily="18" charset="0"/>
              </a:rPr>
              <a:t>NİÇİN? Sorusunun cevabının bulunması</a:t>
            </a:r>
            <a:endParaRPr lang="en-US" sz="2400" dirty="0">
              <a:solidFill>
                <a:schemeClr val="tx2"/>
              </a:solidFill>
              <a:latin typeface="Times New Roman" pitchFamily="18" charset="0"/>
              <a:cs typeface="Times New Roman" pitchFamily="18" charset="0"/>
            </a:endParaRPr>
          </a:p>
          <a:p>
            <a:pPr marL="0" indent="0">
              <a:buNone/>
            </a:pPr>
            <a:r>
              <a:rPr lang="tr-TR" sz="2400" dirty="0">
                <a:solidFill>
                  <a:schemeClr val="tx2"/>
                </a:solidFill>
                <a:latin typeface="Times New Roman" pitchFamily="18" charset="0"/>
                <a:cs typeface="Times New Roman" pitchFamily="18" charset="0"/>
              </a:rPr>
              <a:t>Bunun için:</a:t>
            </a:r>
            <a:endParaRPr lang="en-US" sz="2400" dirty="0">
              <a:solidFill>
                <a:schemeClr val="tx2"/>
              </a:solidFill>
              <a:latin typeface="Times New Roman" pitchFamily="18" charset="0"/>
              <a:cs typeface="Times New Roman" pitchFamily="18" charset="0"/>
            </a:endParaRPr>
          </a:p>
          <a:p>
            <a:pPr lvl="0"/>
            <a:r>
              <a:rPr lang="tr-TR" sz="2400" dirty="0">
                <a:solidFill>
                  <a:schemeClr val="tx2"/>
                </a:solidFill>
                <a:latin typeface="Times New Roman" pitchFamily="18" charset="0"/>
                <a:cs typeface="Times New Roman" pitchFamily="18" charset="0"/>
              </a:rPr>
              <a:t>Elde edilen arşiv belgelerinin</a:t>
            </a:r>
            <a:endParaRPr lang="en-US" sz="2400" dirty="0">
              <a:solidFill>
                <a:schemeClr val="tx2"/>
              </a:solidFill>
              <a:latin typeface="Times New Roman" pitchFamily="18" charset="0"/>
              <a:cs typeface="Times New Roman" pitchFamily="18" charset="0"/>
            </a:endParaRPr>
          </a:p>
          <a:p>
            <a:pPr lvl="0"/>
            <a:r>
              <a:rPr lang="tr-TR" sz="2400" dirty="0">
                <a:solidFill>
                  <a:schemeClr val="tx2"/>
                </a:solidFill>
                <a:latin typeface="Times New Roman" pitchFamily="18" charset="0"/>
                <a:cs typeface="Times New Roman" pitchFamily="18" charset="0"/>
              </a:rPr>
              <a:t>Mevcut istatistiki bilgilerin</a:t>
            </a:r>
            <a:endParaRPr lang="en-US" sz="2400" dirty="0">
              <a:solidFill>
                <a:schemeClr val="tx2"/>
              </a:solidFill>
              <a:latin typeface="Times New Roman" pitchFamily="18" charset="0"/>
              <a:cs typeface="Times New Roman" pitchFamily="18" charset="0"/>
            </a:endParaRPr>
          </a:p>
          <a:p>
            <a:pPr lvl="0"/>
            <a:r>
              <a:rPr lang="tr-TR" sz="2400" dirty="0">
                <a:solidFill>
                  <a:schemeClr val="tx2"/>
                </a:solidFill>
                <a:latin typeface="Times New Roman" pitchFamily="18" charset="0"/>
                <a:cs typeface="Times New Roman" pitchFamily="18" charset="0"/>
              </a:rPr>
              <a:t>Daha önce yapılmış araştırma sonuçlarının</a:t>
            </a:r>
            <a:endParaRPr lang="en-US" sz="2400" dirty="0">
              <a:solidFill>
                <a:schemeClr val="tx2"/>
              </a:solidFill>
              <a:latin typeface="Times New Roman" pitchFamily="18" charset="0"/>
              <a:cs typeface="Times New Roman" pitchFamily="18" charset="0"/>
            </a:endParaRPr>
          </a:p>
          <a:p>
            <a:pPr lvl="0"/>
            <a:r>
              <a:rPr lang="tr-TR" sz="2400" dirty="0">
                <a:solidFill>
                  <a:schemeClr val="tx2"/>
                </a:solidFill>
                <a:latin typeface="Times New Roman" pitchFamily="18" charset="0"/>
                <a:cs typeface="Times New Roman" pitchFamily="18" charset="0"/>
              </a:rPr>
              <a:t>Kendi elde ettiğimiz istatistiki bilgilerin değerlendirilmesi</a:t>
            </a:r>
            <a:endParaRPr lang="en-US" sz="2400" dirty="0">
              <a:solidFill>
                <a:schemeClr val="tx2"/>
              </a:solidFill>
              <a:latin typeface="Times New Roman" pitchFamily="18" charset="0"/>
              <a:cs typeface="Times New Roman" pitchFamily="18" charset="0"/>
            </a:endParaRPr>
          </a:p>
          <a:p>
            <a:pPr marL="0" indent="0">
              <a:buNone/>
            </a:pPr>
            <a:r>
              <a:rPr lang="tr-TR" sz="2400" dirty="0">
                <a:solidFill>
                  <a:schemeClr val="tx2"/>
                </a:solidFill>
                <a:latin typeface="Times New Roman" pitchFamily="18" charset="0"/>
                <a:cs typeface="Times New Roman" pitchFamily="18" charset="0"/>
              </a:rPr>
              <a:t>ve </a:t>
            </a:r>
            <a:endParaRPr lang="en-US" sz="2400" dirty="0">
              <a:solidFill>
                <a:schemeClr val="tx2"/>
              </a:solidFill>
              <a:latin typeface="Times New Roman" pitchFamily="18" charset="0"/>
              <a:cs typeface="Times New Roman" pitchFamily="18" charset="0"/>
            </a:endParaRPr>
          </a:p>
          <a:p>
            <a:pPr lvl="0"/>
            <a:r>
              <a:rPr lang="tr-TR" sz="2400" dirty="0">
                <a:solidFill>
                  <a:schemeClr val="tx2"/>
                </a:solidFill>
                <a:latin typeface="Times New Roman" pitchFamily="18" charset="0"/>
                <a:cs typeface="Times New Roman" pitchFamily="18" charset="0"/>
              </a:rPr>
              <a:t>Giriş bölümünde belirtmiş olduğumuz makalenin temel sorusu veya soruları ile ilişkilendirilmesi ve sonuca varılması</a:t>
            </a:r>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p:txBody>
      </p:sp>
      <p:sp>
        <p:nvSpPr>
          <p:cNvPr id="5" name="Unvan 1"/>
          <p:cNvSpPr>
            <a:spLocks noGrp="1"/>
          </p:cNvSpPr>
          <p:nvPr>
            <p:ph type="title"/>
          </p:nvPr>
        </p:nvSpPr>
        <p:spPr>
          <a:xfrm>
            <a:off x="838200" y="365129"/>
            <a:ext cx="10515600" cy="1325563"/>
          </a:xfrm>
        </p:spPr>
        <p:txBody>
          <a:bodyPr/>
          <a:lstStyle/>
          <a:p>
            <a:pPr algn="ctr"/>
            <a:r>
              <a:rPr lang="tr-TR" b="1" dirty="0">
                <a:solidFill>
                  <a:srgbClr val="FF0000"/>
                </a:solidFill>
                <a:latin typeface="Times New Roman" pitchFamily="18" charset="0"/>
                <a:cs typeface="Times New Roman" pitchFamily="18" charset="0"/>
              </a:rPr>
              <a:t>Makale Ana Bölümleri</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51791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26361" y="1928861"/>
            <a:ext cx="10515600" cy="4351338"/>
          </a:xfrm>
        </p:spPr>
        <p:txBody>
          <a:bodyPr/>
          <a:lstStyle/>
          <a:p>
            <a:pPr marL="0" indent="0">
              <a:buNone/>
            </a:pPr>
            <a:r>
              <a:rPr lang="tr-TR" b="1" dirty="0">
                <a:solidFill>
                  <a:schemeClr val="tx2"/>
                </a:solidFill>
                <a:latin typeface="Times New Roman" pitchFamily="18" charset="0"/>
                <a:cs typeface="Times New Roman" pitchFamily="18" charset="0"/>
              </a:rPr>
              <a:t>Sonuç ve Değerlendirme/Öneriler:</a:t>
            </a:r>
            <a:endParaRPr lang="en-US" dirty="0">
              <a:solidFill>
                <a:schemeClr val="tx2"/>
              </a:solidFill>
              <a:latin typeface="Times New Roman" pitchFamily="18" charset="0"/>
              <a:cs typeface="Times New Roman" pitchFamily="18" charset="0"/>
            </a:endParaRPr>
          </a:p>
          <a:p>
            <a:r>
              <a:rPr lang="tr-TR" dirty="0">
                <a:solidFill>
                  <a:schemeClr val="tx2"/>
                </a:solidFill>
                <a:latin typeface="Times New Roman" pitchFamily="18" charset="0"/>
                <a:cs typeface="Times New Roman" pitchFamily="18" charset="0"/>
              </a:rPr>
              <a:t>En başta sormuş olduğumuz sorunun tekrarlanması, </a:t>
            </a:r>
          </a:p>
          <a:p>
            <a:r>
              <a:rPr lang="tr-TR" dirty="0">
                <a:solidFill>
                  <a:schemeClr val="tx2"/>
                </a:solidFill>
                <a:latin typeface="Times New Roman" pitchFamily="18" charset="0"/>
                <a:cs typeface="Times New Roman" pitchFamily="18" charset="0"/>
              </a:rPr>
              <a:t>İzlenen yöntemin kısaca belirtilmesi ve </a:t>
            </a:r>
          </a:p>
          <a:p>
            <a:r>
              <a:rPr lang="tr-TR" dirty="0">
                <a:solidFill>
                  <a:schemeClr val="tx2"/>
                </a:solidFill>
                <a:latin typeface="Times New Roman" pitchFamily="18" charset="0"/>
                <a:cs typeface="Times New Roman" pitchFamily="18" charset="0"/>
              </a:rPr>
              <a:t>Bu yöntemle elde edilen verilerin sorumuz ile ilişkili biçimde değerlendirilerek sonuca varılması. </a:t>
            </a:r>
            <a:endParaRPr lang="en-US" dirty="0">
              <a:solidFill>
                <a:schemeClr val="tx2"/>
              </a:solidFill>
              <a:latin typeface="Times New Roman" pitchFamily="18" charset="0"/>
              <a:cs typeface="Times New Roman" pitchFamily="18" charset="0"/>
            </a:endParaRPr>
          </a:p>
          <a:p>
            <a:r>
              <a:rPr lang="tr-TR" b="1" dirty="0">
                <a:solidFill>
                  <a:schemeClr val="tx2"/>
                </a:solidFill>
                <a:latin typeface="Times New Roman" pitchFamily="18" charset="0"/>
                <a:cs typeface="Times New Roman" pitchFamily="18" charset="0"/>
              </a:rPr>
              <a:t>Ekler</a:t>
            </a:r>
            <a:endParaRPr lang="en-US" dirty="0">
              <a:solidFill>
                <a:schemeClr val="tx2"/>
              </a:solidFill>
              <a:latin typeface="Times New Roman" pitchFamily="18" charset="0"/>
              <a:cs typeface="Times New Roman" pitchFamily="18" charset="0"/>
            </a:endParaRPr>
          </a:p>
          <a:p>
            <a:r>
              <a:rPr lang="tr-TR" b="1" dirty="0">
                <a:solidFill>
                  <a:schemeClr val="tx2"/>
                </a:solidFill>
                <a:latin typeface="Times New Roman" pitchFamily="18" charset="0"/>
                <a:cs typeface="Times New Roman" pitchFamily="18" charset="0"/>
              </a:rPr>
              <a:t>Bibliyografya (kaynakça)</a:t>
            </a:r>
            <a:endParaRPr lang="en-US" dirty="0">
              <a:solidFill>
                <a:schemeClr val="tx2"/>
              </a:solidFill>
              <a:latin typeface="Times New Roman" pitchFamily="18" charset="0"/>
              <a:cs typeface="Times New Roman" pitchFamily="18" charset="0"/>
            </a:endParaRPr>
          </a:p>
          <a:p>
            <a:endParaRPr lang="en-US" dirty="0">
              <a:solidFill>
                <a:schemeClr val="tx2"/>
              </a:solidFill>
              <a:latin typeface="Times New Roman" pitchFamily="18" charset="0"/>
              <a:cs typeface="Times New Roman" pitchFamily="18" charset="0"/>
            </a:endParaRPr>
          </a:p>
        </p:txBody>
      </p:sp>
      <p:sp>
        <p:nvSpPr>
          <p:cNvPr id="5" name="Unvan 1"/>
          <p:cNvSpPr>
            <a:spLocks noGrp="1"/>
          </p:cNvSpPr>
          <p:nvPr>
            <p:ph type="title"/>
          </p:nvPr>
        </p:nvSpPr>
        <p:spPr>
          <a:xfrm>
            <a:off x="838200" y="365129"/>
            <a:ext cx="10515600" cy="1325563"/>
          </a:xfrm>
        </p:spPr>
        <p:txBody>
          <a:bodyPr/>
          <a:lstStyle/>
          <a:p>
            <a:pPr algn="ctr"/>
            <a:r>
              <a:rPr lang="tr-TR" b="1" dirty="0">
                <a:solidFill>
                  <a:srgbClr val="FF0000"/>
                </a:solidFill>
                <a:latin typeface="Times New Roman" pitchFamily="18" charset="0"/>
                <a:cs typeface="Times New Roman" pitchFamily="18" charset="0"/>
              </a:rPr>
              <a:t>Makale Ana Bölümleri</a:t>
            </a:r>
            <a:endParaRPr lang="en-US"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820281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ltbilgi Yer Tutucusu 3"/>
          <p:cNvSpPr>
            <a:spLocks noGrp="1"/>
          </p:cNvSpPr>
          <p:nvPr>
            <p:ph type="ftr" sz="quarter" idx="11"/>
          </p:nvPr>
        </p:nvSpPr>
        <p:spPr/>
        <p:txBody>
          <a:bodyPr/>
          <a:lstStyle/>
          <a:p>
            <a:r>
              <a:rPr lang="tr-TR"/>
              <a:t>Tasnif Dışı</a:t>
            </a:r>
          </a:p>
        </p:txBody>
      </p:sp>
      <p:sp>
        <p:nvSpPr>
          <p:cNvPr id="5" name="Slayt Numarası Yer Tutucusu 4"/>
          <p:cNvSpPr>
            <a:spLocks noGrp="1"/>
          </p:cNvSpPr>
          <p:nvPr>
            <p:ph type="sldNum" sz="quarter" idx="12"/>
          </p:nvPr>
        </p:nvSpPr>
        <p:spPr/>
        <p:txBody>
          <a:bodyPr/>
          <a:lstStyle/>
          <a:p>
            <a:fld id="{CA04A0FC-C091-4AE9-B168-7244F52D0F68}" type="slidenum">
              <a:rPr lang="tr-TR" smtClean="0"/>
              <a:t>88</a:t>
            </a:fld>
            <a:endParaRPr lang="tr-TR"/>
          </a:p>
        </p:txBody>
      </p:sp>
      <p:sp>
        <p:nvSpPr>
          <p:cNvPr id="6" name="Metin kutusu 5"/>
          <p:cNvSpPr txBox="1"/>
          <p:nvPr/>
        </p:nvSpPr>
        <p:spPr>
          <a:xfrm>
            <a:off x="1199457" y="548680"/>
            <a:ext cx="6528903" cy="6278642"/>
          </a:xfrm>
          <a:prstGeom prst="rect">
            <a:avLst/>
          </a:prstGeom>
          <a:noFill/>
        </p:spPr>
        <p:txBody>
          <a:bodyPr wrap="none" rtlCol="0">
            <a:spAutoFit/>
          </a:bodyPr>
          <a:lstStyle/>
          <a:p>
            <a:r>
              <a:rPr lang="tr-TR" sz="2000" b="1" dirty="0"/>
              <a:t>Dz. Albay Murat Kağan KOZANHAN</a:t>
            </a:r>
          </a:p>
          <a:p>
            <a:r>
              <a:rPr lang="tr-TR" sz="2000" b="1" dirty="0"/>
              <a:t>Dr. Öğretim Üyesi</a:t>
            </a:r>
          </a:p>
          <a:p>
            <a:r>
              <a:rPr lang="tr-TR" sz="2000" b="1" dirty="0" err="1"/>
              <a:t>Str</a:t>
            </a:r>
            <a:r>
              <a:rPr lang="tr-TR" sz="2000" b="1" dirty="0"/>
              <a:t>. ve </a:t>
            </a:r>
            <a:r>
              <a:rPr lang="tr-TR" sz="2000" b="1" dirty="0" err="1"/>
              <a:t>Güv</a:t>
            </a:r>
            <a:r>
              <a:rPr lang="tr-TR" sz="2000" b="1" dirty="0"/>
              <a:t>. ABD / DHE </a:t>
            </a:r>
          </a:p>
          <a:p>
            <a:endParaRPr lang="tr-TR" dirty="0"/>
          </a:p>
          <a:p>
            <a:r>
              <a:rPr lang="tr-TR" dirty="0"/>
              <a:t>1993 DHO Mezuniyet</a:t>
            </a:r>
          </a:p>
          <a:p>
            <a:r>
              <a:rPr lang="tr-TR" dirty="0"/>
              <a:t>1993-95 DHO Okul Gemisi Branş Sb.</a:t>
            </a:r>
          </a:p>
          <a:p>
            <a:r>
              <a:rPr lang="tr-TR" dirty="0"/>
              <a:t>1995-1996 SAS Özel İhtisas Kursu</a:t>
            </a:r>
          </a:p>
          <a:p>
            <a:r>
              <a:rPr lang="tr-TR" dirty="0"/>
              <a:t>1996-2004 SAS Tim K.</a:t>
            </a:r>
          </a:p>
          <a:p>
            <a:r>
              <a:rPr lang="tr-TR" dirty="0"/>
              <a:t>2004-2007 Dz. K. K. lığı Karargahı </a:t>
            </a:r>
            <a:r>
              <a:rPr lang="tr-TR" dirty="0" err="1"/>
              <a:t>Pl.Prensipler</a:t>
            </a:r>
            <a:r>
              <a:rPr lang="tr-TR" dirty="0"/>
              <a:t> </a:t>
            </a:r>
            <a:r>
              <a:rPr lang="tr-TR" dirty="0" err="1"/>
              <a:t>Bşk.lığı</a:t>
            </a:r>
            <a:r>
              <a:rPr lang="tr-TR" dirty="0"/>
              <a:t> ve </a:t>
            </a:r>
            <a:r>
              <a:rPr lang="tr-TR" dirty="0" err="1"/>
              <a:t>Loj</a:t>
            </a:r>
            <a:r>
              <a:rPr lang="tr-TR" dirty="0"/>
              <a:t>. </a:t>
            </a:r>
            <a:r>
              <a:rPr lang="tr-TR" dirty="0" err="1"/>
              <a:t>Bşk.lığı</a:t>
            </a:r>
            <a:endParaRPr lang="tr-TR" dirty="0"/>
          </a:p>
          <a:p>
            <a:r>
              <a:rPr lang="tr-TR" dirty="0"/>
              <a:t>2007-2010 Kurtarma ve S/A </a:t>
            </a:r>
            <a:r>
              <a:rPr lang="tr-TR" dirty="0" err="1"/>
              <a:t>K.lığı</a:t>
            </a:r>
            <a:r>
              <a:rPr lang="tr-TR" dirty="0"/>
              <a:t> </a:t>
            </a:r>
            <a:r>
              <a:rPr lang="tr-TR" dirty="0" err="1"/>
              <a:t>Tek.Ş.Md</a:t>
            </a:r>
            <a:r>
              <a:rPr lang="tr-TR" dirty="0"/>
              <a:t>.</a:t>
            </a:r>
          </a:p>
          <a:p>
            <a:r>
              <a:rPr lang="tr-TR" dirty="0"/>
              <a:t>2010-2011 SAS Grup </a:t>
            </a:r>
            <a:r>
              <a:rPr lang="tr-TR" dirty="0" err="1"/>
              <a:t>K.lığı</a:t>
            </a:r>
            <a:r>
              <a:rPr lang="tr-TR" dirty="0"/>
              <a:t> </a:t>
            </a:r>
            <a:r>
              <a:rPr lang="tr-TR" dirty="0" err="1"/>
              <a:t>Unit</a:t>
            </a:r>
            <a:r>
              <a:rPr lang="tr-TR" dirty="0"/>
              <a:t> </a:t>
            </a:r>
            <a:r>
              <a:rPr lang="tr-TR" dirty="0" err="1"/>
              <a:t>K.lığı</a:t>
            </a:r>
            <a:endParaRPr lang="tr-TR" dirty="0"/>
          </a:p>
          <a:p>
            <a:r>
              <a:rPr lang="tr-TR" dirty="0"/>
              <a:t>2011-2016 Kurtarma ve S/A </a:t>
            </a:r>
            <a:r>
              <a:rPr lang="tr-TR" dirty="0" err="1"/>
              <a:t>K.lığı</a:t>
            </a:r>
            <a:r>
              <a:rPr lang="tr-TR" dirty="0"/>
              <a:t> Den. Değ. Ş. Md.</a:t>
            </a:r>
          </a:p>
          <a:p>
            <a:r>
              <a:rPr lang="tr-TR" dirty="0"/>
              <a:t>2016-2017 DHO Alay Komutanı</a:t>
            </a:r>
          </a:p>
          <a:p>
            <a:r>
              <a:rPr lang="tr-TR" dirty="0"/>
              <a:t>2017- Devam DHE Dr. Öğretim Üyesi</a:t>
            </a:r>
          </a:p>
          <a:p>
            <a:endParaRPr lang="tr-TR" dirty="0"/>
          </a:p>
          <a:p>
            <a:r>
              <a:rPr lang="tr-TR" dirty="0"/>
              <a:t>Akademik Geçmiş</a:t>
            </a:r>
          </a:p>
          <a:p>
            <a:r>
              <a:rPr lang="tr-TR" dirty="0"/>
              <a:t>2001 İ.Ü. Deniz Bil. ve İşl. Enstitüsü Deniz Politikası - Yüksek Lisans</a:t>
            </a:r>
          </a:p>
          <a:p>
            <a:r>
              <a:rPr lang="tr-TR" dirty="0"/>
              <a:t>2007 İ.Ü. Halkla İlişkiler ve Tanıtım Yüksek Lisans</a:t>
            </a:r>
          </a:p>
          <a:p>
            <a:r>
              <a:rPr lang="tr-TR" dirty="0"/>
              <a:t>2009 DHA Karargah Subaylığı Eğitimi</a:t>
            </a:r>
          </a:p>
          <a:p>
            <a:r>
              <a:rPr lang="tr-TR" dirty="0"/>
              <a:t>2012 İ.Ü. Deniz Bil. ve İşl. Enstitüsü Deniz Politikası - Doktora</a:t>
            </a:r>
          </a:p>
          <a:p>
            <a:endParaRPr lang="tr-TR" dirty="0"/>
          </a:p>
          <a:p>
            <a:endParaRPr lang="tr-TR" dirty="0"/>
          </a:p>
        </p:txBody>
      </p:sp>
    </p:spTree>
    <p:extLst>
      <p:ext uri="{BB962C8B-B14F-4D97-AF65-F5344CB8AC3E}">
        <p14:creationId xmlns:p14="http://schemas.microsoft.com/office/powerpoint/2010/main" val="313690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807528" y="1709959"/>
            <a:ext cx="9409045" cy="2062103"/>
          </a:xfrm>
          <a:prstGeom prst="rect">
            <a:avLst/>
          </a:prstGeom>
        </p:spPr>
        <p:txBody>
          <a:bodyPr wrap="square">
            <a:spAutoFit/>
          </a:bodyPr>
          <a:lstStyle/>
          <a:p>
            <a:r>
              <a:rPr lang="tr-TR" sz="3200" dirty="0">
                <a:solidFill>
                  <a:srgbClr val="FF0000"/>
                </a:solidFill>
                <a:latin typeface="Times New Roman" pitchFamily="18" charset="0"/>
                <a:cs typeface="Times New Roman" pitchFamily="18" charset="0"/>
              </a:rPr>
              <a:t>Bilimsel bir makalenin formatı;</a:t>
            </a:r>
          </a:p>
          <a:p>
            <a:r>
              <a:rPr lang="tr-TR" sz="3200" dirty="0">
                <a:solidFill>
                  <a:srgbClr val="FF0000"/>
                </a:solidFill>
                <a:latin typeface="Times New Roman" pitchFamily="18" charset="0"/>
                <a:cs typeface="Times New Roman" pitchFamily="18" charset="0"/>
              </a:rPr>
              <a:t>Giriş (</a:t>
            </a:r>
            <a:r>
              <a:rPr lang="tr-TR" sz="3200" dirty="0" err="1">
                <a:solidFill>
                  <a:srgbClr val="FF0000"/>
                </a:solidFill>
                <a:latin typeface="Times New Roman" pitchFamily="18" charset="0"/>
                <a:cs typeface="Times New Roman" pitchFamily="18" charset="0"/>
              </a:rPr>
              <a:t>Introduction</a:t>
            </a:r>
            <a:r>
              <a:rPr lang="tr-TR" sz="3200" dirty="0">
                <a:solidFill>
                  <a:srgbClr val="FF0000"/>
                </a:solidFill>
                <a:latin typeface="Times New Roman" pitchFamily="18" charset="0"/>
                <a:cs typeface="Times New Roman" pitchFamily="18" charset="0"/>
              </a:rPr>
              <a:t>), </a:t>
            </a:r>
          </a:p>
          <a:p>
            <a:r>
              <a:rPr lang="tr-TR" sz="3200" dirty="0">
                <a:solidFill>
                  <a:srgbClr val="FF0000"/>
                </a:solidFill>
                <a:latin typeface="Times New Roman" pitchFamily="18" charset="0"/>
                <a:cs typeface="Times New Roman" pitchFamily="18" charset="0"/>
              </a:rPr>
              <a:t>Yöntem (</a:t>
            </a:r>
            <a:r>
              <a:rPr lang="tr-TR" sz="3200" dirty="0" err="1">
                <a:solidFill>
                  <a:srgbClr val="FF0000"/>
                </a:solidFill>
                <a:latin typeface="Times New Roman" pitchFamily="18" charset="0"/>
                <a:cs typeface="Times New Roman" pitchFamily="18" charset="0"/>
              </a:rPr>
              <a:t>Method</a:t>
            </a:r>
            <a:r>
              <a:rPr lang="tr-TR" sz="3200" dirty="0">
                <a:solidFill>
                  <a:srgbClr val="FF0000"/>
                </a:solidFill>
                <a:latin typeface="Times New Roman" pitchFamily="18" charset="0"/>
                <a:cs typeface="Times New Roman" pitchFamily="18" charset="0"/>
              </a:rPr>
              <a:t>), </a:t>
            </a:r>
          </a:p>
          <a:p>
            <a:r>
              <a:rPr lang="tr-TR" sz="3200" dirty="0">
                <a:solidFill>
                  <a:srgbClr val="FF0000"/>
                </a:solidFill>
                <a:latin typeface="Times New Roman" pitchFamily="18" charset="0"/>
                <a:cs typeface="Times New Roman" pitchFamily="18" charset="0"/>
              </a:rPr>
              <a:t>Sonuç (</a:t>
            </a:r>
            <a:r>
              <a:rPr lang="tr-TR" sz="3200" dirty="0" err="1">
                <a:solidFill>
                  <a:srgbClr val="FF0000"/>
                </a:solidFill>
                <a:latin typeface="Times New Roman" pitchFamily="18" charset="0"/>
                <a:cs typeface="Times New Roman" pitchFamily="18" charset="0"/>
              </a:rPr>
              <a:t>Result</a:t>
            </a:r>
            <a:r>
              <a:rPr lang="tr-TR" sz="3200" dirty="0">
                <a:solidFill>
                  <a:srgbClr val="FF0000"/>
                </a:solidFill>
                <a:latin typeface="Times New Roman" pitchFamily="18" charset="0"/>
                <a:cs typeface="Times New Roman" pitchFamily="18" charset="0"/>
              </a:rPr>
              <a:t>) ve Tartışma (</a:t>
            </a:r>
            <a:r>
              <a:rPr lang="tr-TR" sz="3200" dirty="0" err="1">
                <a:solidFill>
                  <a:srgbClr val="FF0000"/>
                </a:solidFill>
                <a:latin typeface="Times New Roman" pitchFamily="18" charset="0"/>
                <a:cs typeface="Times New Roman" pitchFamily="18" charset="0"/>
              </a:rPr>
              <a:t>Discussion</a:t>
            </a:r>
            <a:r>
              <a:rPr lang="tr-TR" sz="3200" dirty="0">
                <a:solidFill>
                  <a:srgbClr val="FF0000"/>
                </a:solidFill>
                <a:latin typeface="Times New Roman" pitchFamily="18" charset="0"/>
                <a:cs typeface="Times New Roman" pitchFamily="18" charset="0"/>
              </a:rPr>
              <a:t>),</a:t>
            </a:r>
          </a:p>
        </p:txBody>
      </p:sp>
      <p:sp>
        <p:nvSpPr>
          <p:cNvPr id="3" name="Başlık 1"/>
          <p:cNvSpPr txBox="1">
            <a:spLocks/>
          </p:cNvSpPr>
          <p:nvPr/>
        </p:nvSpPr>
        <p:spPr>
          <a:xfrm>
            <a:off x="1020027" y="290936"/>
            <a:ext cx="10363200" cy="10208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sz="3600" b="1" dirty="0">
                <a:solidFill>
                  <a:srgbClr val="FF0000"/>
                </a:solidFill>
                <a:latin typeface="Times New Roman" pitchFamily="18" charset="0"/>
                <a:cs typeface="Times New Roman" pitchFamily="18" charset="0"/>
              </a:rPr>
              <a:t>Bilimsel Yazının Tarihi</a:t>
            </a:r>
          </a:p>
        </p:txBody>
      </p:sp>
    </p:spTree>
    <p:extLst>
      <p:ext uri="{BB962C8B-B14F-4D97-AF65-F5344CB8AC3E}">
        <p14:creationId xmlns:p14="http://schemas.microsoft.com/office/powerpoint/2010/main" val="327987461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4164</Words>
  <Application>Microsoft Office PowerPoint</Application>
  <PresentationFormat>Widescreen</PresentationFormat>
  <Paragraphs>513</Paragraphs>
  <Slides>88</Slides>
  <Notes>30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88</vt:i4>
      </vt:variant>
    </vt:vector>
  </HeadingPairs>
  <TitlesOfParts>
    <vt:vector size="96" baseType="lpstr">
      <vt:lpstr>Arial</vt:lpstr>
      <vt:lpstr>Calibri</vt:lpstr>
      <vt:lpstr>Calibri Light</vt:lpstr>
      <vt:lpstr>Times New Roman</vt:lpstr>
      <vt:lpstr>Office Teması</vt:lpstr>
      <vt:lpstr>Ofis Teması</vt:lpstr>
      <vt:lpstr>1_Ofis Teması</vt:lpstr>
      <vt:lpstr>2_Ofis Teması</vt:lpstr>
      <vt:lpstr>BİLİMSEL ARAŞTIRMA  YÖNTEMLERİ</vt:lpstr>
      <vt:lpstr>Bilim Nedir?</vt:lpstr>
      <vt:lpstr> En genel tanımıyla bilim; geçerliği kabul edilmiş sistemli bilgiler bütünü olarak kuramlar (teoriler) üretmeye ve var olan kuramları sınamaya yarayan süreç olarak tanımlanabilir. </vt:lpstr>
      <vt:lpstr>Bilimsel Yazının Tarihi</vt:lpstr>
      <vt:lpstr>Bilimsel Yazının Tarihi</vt:lpstr>
      <vt:lpstr>“Ses”: Kulağın duyabildiği titreşim, seda veya akciğerlerden gelen havanın ses yolunda oluşturduğu titreşim.” olarak tanımlanmıştır. </vt:lpstr>
      <vt:lpstr>Stilin, uyumun, zarafetin ve iyi ritmin güzelliği, basit oluşuna bağlıdır</vt:lpstr>
      <vt:lpstr>PowerPoint Presentation</vt:lpstr>
      <vt:lpstr>PowerPoint Presentation</vt:lpstr>
      <vt:lpstr>PowerPoint Presentation</vt:lpstr>
      <vt:lpstr>PowerPoint Presentation</vt:lpstr>
      <vt:lpstr>PowerPoint Presentation</vt:lpstr>
      <vt:lpstr>PowerPoint Presentation</vt:lpstr>
      <vt:lpstr>Bilimsel Yazı Türleri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Araştırmanın Amacı</vt:lpstr>
      <vt:lpstr>PowerPoint Presentation</vt:lpstr>
      <vt:lpstr>PowerPoint Presentation</vt:lpstr>
      <vt:lpstr>PowerPoint Presentation</vt:lpstr>
      <vt:lpstr>PowerPoint Presentation</vt:lpstr>
      <vt:lpstr>Bilimsel Araştırma Yapma ve Yayınlama Aşamaları</vt:lpstr>
      <vt:lpstr>Aşamalar</vt:lpstr>
      <vt:lpstr>Aşamalar: Konu Seçme</vt:lpstr>
      <vt:lpstr>Aşamalar: Sınırları Belirleme</vt:lpstr>
      <vt:lpstr>Aşamalar: Sınırları Belirleme</vt:lpstr>
      <vt:lpstr>Aşamalar: Sınırları Belirleme</vt:lpstr>
      <vt:lpstr>  Aşamalar: Araştırmanın Tezini (hipotez) Oluşturma   </vt:lpstr>
      <vt:lpstr> Aşamalar:  Araştırmanın Metodunu Belirleme </vt:lpstr>
      <vt:lpstr>Aşamalar: Taslak Plan Hazırlama </vt:lpstr>
      <vt:lpstr>PowerPoint Presentation</vt:lpstr>
      <vt:lpstr>PowerPoint Presentation</vt:lpstr>
      <vt:lpstr>PowerPoint Presentation</vt:lpstr>
      <vt:lpstr>PowerPoint Presentation</vt:lpstr>
      <vt:lpstr>PowerPoint Presentation</vt:lpstr>
      <vt:lpstr>PowerPoint Presentation</vt:lpstr>
      <vt:lpstr> Aşamalar:  Geçici Bibliyografya Hazırlama </vt:lpstr>
      <vt:lpstr> Aşamalar:  Geçici Bibliyografya Hazırlama </vt:lpstr>
      <vt:lpstr> Aşamalar:  Geçici Bibliyografya Hazırlama </vt:lpstr>
      <vt:lpstr> Aşamalar:  Geçici Bibliyografya Hazırlama </vt:lpstr>
      <vt:lpstr> Aşamalar: Okuma ve Not Alma </vt:lpstr>
      <vt:lpstr> Aşamalar: Okuma ve Not Alma </vt:lpstr>
      <vt:lpstr> Aşamalar: Okuma ve Not Alma </vt:lpstr>
      <vt:lpstr> Aşamalar: Okuma ve Not Alma </vt:lpstr>
      <vt:lpstr> Aşamalar: Okuma ve Not Alma </vt:lpstr>
      <vt:lpstr> Aşamalar:  Veri İşleme ve Gözden Geçirme </vt:lpstr>
      <vt:lpstr> Aşamalar:  Veri İşleme ve Gözden Geçirme </vt:lpstr>
      <vt:lpstr> Aşamalar:  Veri İşleme ve Gözden Geçirme </vt:lpstr>
      <vt:lpstr>Aşamalar: Araştırma Metninin Yazılması</vt:lpstr>
      <vt:lpstr>Aşamalar: Araştırma Metninin Yazılması</vt:lpstr>
      <vt:lpstr>Aşamalar: Araştırma Metninin Yazılması</vt:lpstr>
      <vt:lpstr>Aşamalar: Araştırma Metninin Yazılması</vt:lpstr>
      <vt:lpstr>Aşamalar: Araştırma Metninin Yazılması</vt:lpstr>
      <vt:lpstr>Aşamalar: Araştırma Metninin Yazılması</vt:lpstr>
      <vt:lpstr>Aşamalar: Araştırma Metninin Yazılması</vt:lpstr>
      <vt:lpstr>Aşamalar: Araştırma Metninin Yazılması</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Bilimsel Araştırma ve Yayında Etik Kurallar</vt:lpstr>
      <vt:lpstr>Makale Ana Bölümleri</vt:lpstr>
      <vt:lpstr>Makale Ana Bölümleri</vt:lpstr>
      <vt:lpstr>Makale Ana Bölümleri</vt:lpstr>
      <vt:lpstr>Makale Ana Bölümleri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BİLİMSEL ARAŞTIRMA YAPMA VE YAYINLAMA AŞAMALARI</dc:title>
  <dc:creator>user</dc:creator>
  <cp:lastModifiedBy>Ferhat Altundag</cp:lastModifiedBy>
  <cp:revision>254</cp:revision>
  <dcterms:created xsi:type="dcterms:W3CDTF">2018-10-10T21:30:08Z</dcterms:created>
  <dcterms:modified xsi:type="dcterms:W3CDTF">2022-10-17T06:38:02Z</dcterms:modified>
</cp:coreProperties>
</file>