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0" r:id="rId1"/>
  </p:sldMasterIdLst>
  <p:notesMasterIdLst>
    <p:notesMasterId r:id="rId32"/>
  </p:notesMasterIdLst>
  <p:handoutMasterIdLst>
    <p:handoutMasterId r:id="rId33"/>
  </p:handoutMasterIdLst>
  <p:sldIdLst>
    <p:sldId id="965" r:id="rId2"/>
    <p:sldId id="934" r:id="rId3"/>
    <p:sldId id="1081" r:id="rId4"/>
    <p:sldId id="1065" r:id="rId5"/>
    <p:sldId id="982" r:id="rId6"/>
    <p:sldId id="1092" r:id="rId7"/>
    <p:sldId id="1036" r:id="rId8"/>
    <p:sldId id="991" r:id="rId9"/>
    <p:sldId id="1040" r:id="rId10"/>
    <p:sldId id="1039" r:id="rId11"/>
    <p:sldId id="1086" r:id="rId12"/>
    <p:sldId id="1079" r:id="rId13"/>
    <p:sldId id="1053" r:id="rId14"/>
    <p:sldId id="1038" r:id="rId15"/>
    <p:sldId id="998" r:id="rId16"/>
    <p:sldId id="999" r:id="rId17"/>
    <p:sldId id="1098" r:id="rId18"/>
    <p:sldId id="1117" r:id="rId19"/>
    <p:sldId id="1097" r:id="rId20"/>
    <p:sldId id="1113" r:id="rId21"/>
    <p:sldId id="1114" r:id="rId22"/>
    <p:sldId id="1118" r:id="rId23"/>
    <p:sldId id="1119" r:id="rId24"/>
    <p:sldId id="1120" r:id="rId25"/>
    <p:sldId id="1123" r:id="rId26"/>
    <p:sldId id="1122" r:id="rId27"/>
    <p:sldId id="1116" r:id="rId28"/>
    <p:sldId id="1104" r:id="rId29"/>
    <p:sldId id="1101" r:id="rId30"/>
    <p:sldId id="1115" r:id="rId31"/>
  </p:sldIdLst>
  <p:sldSz cx="9906000" cy="6858000" type="A4"/>
  <p:notesSz cx="6669088" cy="9820275"/>
  <p:defaultTextStyle>
    <a:defPPr>
      <a:defRPr lang="tr-TR"/>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120">
          <p15:clr>
            <a:srgbClr val="A4A3A4"/>
          </p15:clr>
        </p15:guide>
      </p15:sldGuideLst>
    </p:ext>
    <p:ext uri="{2D200454-40CA-4A62-9FC3-DE9A4176ACB9}">
      <p15:notesGuideLst xmlns:p15="http://schemas.microsoft.com/office/powerpoint/2012/main">
        <p15:guide id="1" orient="horz" pos="3093">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342" autoAdjust="0"/>
    <p:restoredTop sz="93541" autoAdjust="0"/>
  </p:normalViewPr>
  <p:slideViewPr>
    <p:cSldViewPr>
      <p:cViewPr>
        <p:scale>
          <a:sx n="80" d="100"/>
          <a:sy n="80" d="100"/>
        </p:scale>
        <p:origin x="1016" y="176"/>
      </p:cViewPr>
      <p:guideLst>
        <p:guide orient="horz" pos="2183"/>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856"/>
    </p:cViewPr>
  </p:sorterViewPr>
  <p:notesViewPr>
    <p:cSldViewPr>
      <p:cViewPr varScale="1">
        <p:scale>
          <a:sx n="52" d="100"/>
          <a:sy n="52" d="100"/>
        </p:scale>
        <p:origin x="-2958" y="192"/>
      </p:cViewPr>
      <p:guideLst>
        <p:guide orient="horz" pos="3093"/>
        <p:guide pos="210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10E6F34-9978-6756-BAC0-D17DA14496E1}"/>
              </a:ext>
            </a:extLst>
          </p:cNvPr>
          <p:cNvSpPr>
            <a:spLocks noGrp="1" noChangeArrowheads="1"/>
          </p:cNvSpPr>
          <p:nvPr>
            <p:ph type="hdr" sz="quarter"/>
          </p:nvPr>
        </p:nvSpPr>
        <p:spPr bwMode="auto">
          <a:xfrm>
            <a:off x="0" y="0"/>
            <a:ext cx="29003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82" tIns="45942" rIns="91882" bIns="45942" numCol="1" anchor="t" anchorCtr="0" compatLnSpc="1">
            <a:prstTxWarp prst="textNoShape">
              <a:avLst/>
            </a:prstTxWarp>
          </a:bodyPr>
          <a:lstStyle>
            <a:lvl1pPr algn="l" defTabSz="912813" eaLnBrk="0" hangingPunct="0">
              <a:spcBef>
                <a:spcPct val="50000"/>
              </a:spcBef>
              <a:defRPr sz="1200">
                <a:latin typeface="Arial" charset="0"/>
              </a:defRPr>
            </a:lvl1pPr>
          </a:lstStyle>
          <a:p>
            <a:pPr>
              <a:defRPr/>
            </a:pPr>
            <a:endParaRPr lang="tr-TR"/>
          </a:p>
        </p:txBody>
      </p:sp>
      <p:sp>
        <p:nvSpPr>
          <p:cNvPr id="3075" name="Rectangle 3">
            <a:extLst>
              <a:ext uri="{FF2B5EF4-FFF2-40B4-BE49-F238E27FC236}">
                <a16:creationId xmlns:a16="http://schemas.microsoft.com/office/drawing/2014/main" id="{97C80BA6-9F4A-EF4A-9E6F-706960067495}"/>
              </a:ext>
            </a:extLst>
          </p:cNvPr>
          <p:cNvSpPr>
            <a:spLocks noGrp="1" noChangeArrowheads="1"/>
          </p:cNvSpPr>
          <p:nvPr>
            <p:ph type="dt" sz="quarter" idx="1"/>
          </p:nvPr>
        </p:nvSpPr>
        <p:spPr bwMode="auto">
          <a:xfrm>
            <a:off x="3816350" y="0"/>
            <a:ext cx="28209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82" tIns="45942" rIns="91882" bIns="45942" numCol="1" anchor="t" anchorCtr="0" compatLnSpc="1">
            <a:prstTxWarp prst="textNoShape">
              <a:avLst/>
            </a:prstTxWarp>
          </a:bodyPr>
          <a:lstStyle>
            <a:lvl1pPr algn="r" defTabSz="912813" eaLnBrk="0" hangingPunct="0">
              <a:spcBef>
                <a:spcPct val="50000"/>
              </a:spcBef>
              <a:defRPr sz="1200">
                <a:latin typeface="Arial" charset="0"/>
              </a:defRPr>
            </a:lvl1pPr>
          </a:lstStyle>
          <a:p>
            <a:pPr>
              <a:defRPr/>
            </a:pPr>
            <a:endParaRPr lang="tr-TR"/>
          </a:p>
        </p:txBody>
      </p:sp>
      <p:sp>
        <p:nvSpPr>
          <p:cNvPr id="3076" name="Rectangle 4">
            <a:extLst>
              <a:ext uri="{FF2B5EF4-FFF2-40B4-BE49-F238E27FC236}">
                <a16:creationId xmlns:a16="http://schemas.microsoft.com/office/drawing/2014/main" id="{18E7FDF2-5A58-095B-DA31-1D6C052B5224}"/>
              </a:ext>
            </a:extLst>
          </p:cNvPr>
          <p:cNvSpPr>
            <a:spLocks noGrp="1" noChangeArrowheads="1"/>
          </p:cNvSpPr>
          <p:nvPr>
            <p:ph type="ftr" sz="quarter" idx="2"/>
          </p:nvPr>
        </p:nvSpPr>
        <p:spPr bwMode="auto">
          <a:xfrm>
            <a:off x="0" y="9324975"/>
            <a:ext cx="290036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82" tIns="45942" rIns="91882" bIns="45942" numCol="1" anchor="b" anchorCtr="0" compatLnSpc="1">
            <a:prstTxWarp prst="textNoShape">
              <a:avLst/>
            </a:prstTxWarp>
          </a:bodyPr>
          <a:lstStyle>
            <a:lvl1pPr algn="l" defTabSz="912813" eaLnBrk="0" hangingPunct="0">
              <a:spcBef>
                <a:spcPct val="50000"/>
              </a:spcBef>
              <a:defRPr sz="1200">
                <a:latin typeface="Arial" charset="0"/>
              </a:defRPr>
            </a:lvl1pPr>
          </a:lstStyle>
          <a:p>
            <a:pPr>
              <a:defRPr/>
            </a:pPr>
            <a:endParaRPr lang="tr-TR"/>
          </a:p>
        </p:txBody>
      </p:sp>
      <p:sp>
        <p:nvSpPr>
          <p:cNvPr id="3077" name="Rectangle 5">
            <a:extLst>
              <a:ext uri="{FF2B5EF4-FFF2-40B4-BE49-F238E27FC236}">
                <a16:creationId xmlns:a16="http://schemas.microsoft.com/office/drawing/2014/main" id="{855AF5F8-AC9C-DC63-AE94-377C073243A9}"/>
              </a:ext>
            </a:extLst>
          </p:cNvPr>
          <p:cNvSpPr>
            <a:spLocks noGrp="1" noChangeArrowheads="1"/>
          </p:cNvSpPr>
          <p:nvPr>
            <p:ph type="sldNum" sz="quarter" idx="3"/>
          </p:nvPr>
        </p:nvSpPr>
        <p:spPr bwMode="auto">
          <a:xfrm>
            <a:off x="3816350" y="9324975"/>
            <a:ext cx="28209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82" tIns="45942" rIns="91882" bIns="45942" numCol="1" anchor="b" anchorCtr="0" compatLnSpc="1">
            <a:prstTxWarp prst="textNoShape">
              <a:avLst/>
            </a:prstTxWarp>
          </a:bodyPr>
          <a:lstStyle>
            <a:lvl1pPr algn="r" defTabSz="912813">
              <a:spcBef>
                <a:spcPct val="50000"/>
              </a:spcBef>
              <a:defRPr sz="1200"/>
            </a:lvl1pPr>
          </a:lstStyle>
          <a:p>
            <a:fld id="{8B8E2AAA-472D-334F-B35F-4446BD0D4111}" type="slidenum">
              <a:rPr lang="tr-TR" altLang="tr-TR"/>
              <a:pPr/>
              <a:t>‹#›</a:t>
            </a:fld>
            <a:endParaRPr lang="tr-TR" alt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ayt Görüntüsü Yer Tutucusu 1">
            <a:extLst>
              <a:ext uri="{FF2B5EF4-FFF2-40B4-BE49-F238E27FC236}">
                <a16:creationId xmlns:a16="http://schemas.microsoft.com/office/drawing/2014/main" id="{92CFFE73-1220-D6BB-B69D-9B5B2BF6F7F9}"/>
              </a:ext>
            </a:extLst>
          </p:cNvPr>
          <p:cNvSpPr>
            <a:spLocks noGrp="1" noRot="1" noChangeAspect="1"/>
          </p:cNvSpPr>
          <p:nvPr>
            <p:ph type="sldImg"/>
          </p:nvPr>
        </p:nvSpPr>
        <p:spPr bwMode="auto">
          <a:xfrm>
            <a:off x="674688" y="736600"/>
            <a:ext cx="5319712" cy="3683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 Yer Tutucusu 2">
            <a:extLst>
              <a:ext uri="{FF2B5EF4-FFF2-40B4-BE49-F238E27FC236}">
                <a16:creationId xmlns:a16="http://schemas.microsoft.com/office/drawing/2014/main" id="{809EB33B-6916-75E7-DE74-58886FEC0087}"/>
              </a:ext>
            </a:extLst>
          </p:cNvPr>
          <p:cNvSpPr>
            <a:spLocks noGrp="1"/>
          </p:cNvSpPr>
          <p:nvPr>
            <p:ph type="body" idx="1"/>
          </p:nvPr>
        </p:nvSpPr>
        <p:spPr bwMode="auto">
          <a:xfrm>
            <a:off x="666750" y="4664075"/>
            <a:ext cx="5335588"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BU SÜRE ZARFINDA NCAGS VE NATO NCAGS POLİTİKASI HAKKINDA BİRAZ FİKİR VERMEK İSTİYORUM. </a:t>
            </a:r>
          </a:p>
          <a:p>
            <a:endParaRPr lang="tr-TR" altLang="tr-TR" dirty="0"/>
          </a:p>
          <a:p>
            <a:r>
              <a:rPr lang="tr-TR" altLang="tr-TR" dirty="0"/>
              <a:t>ÖNCE BİR SORU SORAYIM; "BURAYA GELMEDEN ÖNCE NCAGS'I DUYAN VAR MI?"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ayt Görüntüsü Yer Tutucusu 1">
            <a:extLst>
              <a:ext uri="{FF2B5EF4-FFF2-40B4-BE49-F238E27FC236}">
                <a16:creationId xmlns:a16="http://schemas.microsoft.com/office/drawing/2014/main" id="{9B10D7DF-DCD6-D332-EC59-97CD54237AEA}"/>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 Yer Tutucusu 2">
            <a:extLst>
              <a:ext uri="{FF2B5EF4-FFF2-40B4-BE49-F238E27FC236}">
                <a16:creationId xmlns:a16="http://schemas.microsoft.com/office/drawing/2014/main" id="{C990B060-7871-80A8-B88E-4B4DC2CC5187}"/>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NATO'nun bir diğer önemli deniz operasyonu da İttifak'ın 2001 yılındaki 11 Eylül saldırılarına mukabelesinin bir parçası olan Active </a:t>
            </a:r>
            <a:r>
              <a:rPr lang="tr-TR" altLang="tr-TR" dirty="0" err="1"/>
              <a:t>Endeavour'dur</a:t>
            </a:r>
            <a:r>
              <a:rPr lang="tr-TR" altLang="tr-TR" dirty="0"/>
              <a:t>. 
Bu operasyon, Akdeniz'deki terörist faaliyetlerle mücadele etmeye ve oradaki denizcilik faaliyetlerinin bir resmini oluşturmaya odaklanmıştır. Operasyon, NATO'ya günümüz güvenlik ortamında çok taraflı deniz operasyonları yürütme konusunda bir deneyim kazandırmıştır. </a:t>
            </a:r>
          </a:p>
          <a:p>
            <a:r>
              <a:rPr lang="tr-TR" altLang="tr-TR" dirty="0"/>
              <a:t>
Ancak aynı zamanda bölgedeki güvenlik ve istikrar üzerinde somut bir etkisi oldu ve bu da ticaret ve ekonomik faaliyetlerin yürütülmesi için daha iyi bir ortama yol açtı. Batı Avrupa'da tüketilen petrol ve doğal gazın %65'inin Akdeniz'den geçtiğini hatırlamakta fayda var. </a:t>
            </a:r>
          </a:p>
          <a:p>
            <a:r>
              <a:rPr lang="tr-TR" altLang="tr-TR" dirty="0"/>
              <a:t>
</a:t>
            </a:r>
            <a:r>
              <a:rPr lang="tr-TR" altLang="tr-TR" dirty="0" err="1"/>
              <a:t>Operation</a:t>
            </a:r>
            <a:r>
              <a:rPr lang="tr-TR" altLang="tr-TR" dirty="0"/>
              <a:t> </a:t>
            </a:r>
            <a:r>
              <a:rPr lang="tr-TR" altLang="tr-TR" dirty="0" err="1"/>
              <a:t>Unified</a:t>
            </a:r>
            <a:r>
              <a:rPr lang="tr-TR" altLang="tr-TR" dirty="0"/>
              <a:t> </a:t>
            </a:r>
            <a:r>
              <a:rPr lang="tr-TR" altLang="tr-TR" dirty="0" err="1"/>
              <a:t>Protector</a:t>
            </a:r>
            <a:r>
              <a:rPr lang="tr-TR" altLang="tr-TR" dirty="0"/>
              <a:t>, 2011 yılında </a:t>
            </a:r>
            <a:r>
              <a:rPr lang="tr-TR" altLang="tr-TR" dirty="0" err="1"/>
              <a:t>BMGK'nın</a:t>
            </a:r>
            <a:r>
              <a:rPr lang="tr-TR" altLang="tr-TR" dirty="0"/>
              <a:t> Libya İç Savaşı ile ilgili 1970 ve 1973 sayılı kararlarını uygulayan bir NATO operasyonuydu. Bu kararlar Kaddafi hükümetinin kilit üyelerine yaptırımlar getirdi ve NATO'ya Libyalı sivilleri ve sivil nüfuslu bölgeleri korumak için bir silah ambargosu ve uçuş yasak bölgesi uygulama ve yabancı işgali dışında gerekli tüm araçları kullanma yetkisi verdi. </a:t>
            </a:r>
          </a:p>
          <a:p>
            <a:br>
              <a:rPr lang="tr-TR" altLang="tr-TR" dirty="0"/>
            </a:br>
            <a:r>
              <a:rPr lang="tr-TR" altLang="tr-TR" dirty="0"/>
              <a:t>Operasyon 23 Mart 2011'de başladı ve sonraki haftalarda kademeli olarak genişledi. NATO, Birleşmiş Milletler Güvenlik Konseyi'nin 1970 ve 1970 sayılı kararları uyarınca Libya'ya yönelik tüm askeri operasyonların kontrolünü ele geçirdi.</a:t>
            </a:r>
          </a:p>
          <a:p>
            <a:r>
              <a:rPr lang="tr-TR" altLang="tr-TR" dirty="0"/>
              <a:t>
1973, 31 Mart 2011. Birleşik Koruyucu Operasyonu üç unsurdan oluşuyordu: silah ambargosu, uçuşa yasak bölge ve sivilleri saldırı veya saldırı tehdidinden korumaya yönelik eylemler. </a:t>
            </a:r>
          </a:p>
          <a:p>
            <a:r>
              <a:rPr lang="tr-TR" altLang="tr-TR" dirty="0"/>
              <a:t>
Bu görev 31 Ekim 2011'de Libya yerel saatiyle 23.59'da sona erdi.</a:t>
            </a:r>
          </a:p>
          <a:p>
            <a:r>
              <a:rPr lang="tr-TR" altLang="tr-TR" dirty="0"/>
              <a:t>
Silah Ambargosu: Yaklaşık 61.000 deniz mili karelik bir deniz gözetim alanını kapsıyordu.</a:t>
            </a:r>
          </a:p>
          <a:p>
            <a:r>
              <a:rPr lang="tr-TR" altLang="tr-TR" dirty="0"/>
              <a:t>
3.100'den fazla gemi sorgulandı. Yaklaşık 300 gemiye </a:t>
            </a:r>
            <a:r>
              <a:rPr lang="tr-TR" altLang="tr-TR" dirty="0" err="1"/>
              <a:t>boarding</a:t>
            </a:r>
            <a:r>
              <a:rPr lang="tr-TR" altLang="tr-TR" dirty="0"/>
              <a:t> yapıldı. On bir geminin Libya limanlarına veya limanlarından geçişine izin verilmedi, çünkü gemi veya kargosu sivil nüfus için bir risk oluşturuyordu.</a:t>
            </a:r>
          </a:p>
          <a:p>
            <a:r>
              <a:rPr lang="tr-TR" altLang="tr-TR" dirty="0"/>
              <a:t>
İnsani Yardım: Libya'ya yapılan 2.500'den fazla hava, kara ve deniz trafiği NATO tarafından durduruldu.</a:t>
            </a:r>
          </a:p>
          <a:p>
            <a:r>
              <a:rPr lang="tr-TR" altLang="tr-TR" dirty="0"/>
              <a:t>
Denizde Can Güvenliği kapsamında: NATO'nun deniz varlıkları, harekat sırasında denizde tehlikede olan 600'den fazla göçmenin kurtarılmasına doğrudan yardımcı olmuştur.</a:t>
            </a:r>
            <a:endParaRPr lang="tr-TR" altLang="tr-TR" dirty="0">
              <a:solidFill>
                <a:schemeClr val="bg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ayt Görüntüsü Yer Tutucusu 1">
            <a:extLst>
              <a:ext uri="{FF2B5EF4-FFF2-40B4-BE49-F238E27FC236}">
                <a16:creationId xmlns:a16="http://schemas.microsoft.com/office/drawing/2014/main" id="{7359F8ED-01FF-FEA4-EC1D-F90AB64B06A6}"/>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 Yer Tutucusu 2">
            <a:extLst>
              <a:ext uri="{FF2B5EF4-FFF2-40B4-BE49-F238E27FC236}">
                <a16:creationId xmlns:a16="http://schemas.microsoft.com/office/drawing/2014/main" id="{EA4841AB-C353-14A3-C9D5-3E2609E37175}"/>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ayt Görüntüsü Yer Tutucusu 1">
            <a:extLst>
              <a:ext uri="{FF2B5EF4-FFF2-40B4-BE49-F238E27FC236}">
                <a16:creationId xmlns:a16="http://schemas.microsoft.com/office/drawing/2014/main" id="{2D4651B5-1621-C777-DEBB-5636DE4D69B9}"/>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 Yer Tutucusu 2">
            <a:extLst>
              <a:ext uri="{FF2B5EF4-FFF2-40B4-BE49-F238E27FC236}">
                <a16:creationId xmlns:a16="http://schemas.microsoft.com/office/drawing/2014/main" id="{62BF499F-5930-BC9D-8043-4AD836197D5A}"/>
              </a:ext>
            </a:extLst>
          </p:cNvPr>
          <p:cNvSpPr>
            <a:spLocks noGrp="1"/>
          </p:cNvSpPr>
          <p:nvPr>
            <p:ph type="body" idx="1"/>
          </p:nvPr>
        </p:nvSpPr>
        <p:spPr bwMode="auto">
          <a:xfrm>
            <a:off x="666750" y="4725988"/>
            <a:ext cx="5335588" cy="386715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fontAlgn="auto" hangingPunct="1">
              <a:spcBef>
                <a:spcPts val="600"/>
              </a:spcBef>
              <a:spcAft>
                <a:spcPts val="0"/>
              </a:spcAft>
              <a:defRPr/>
            </a:pPr>
            <a:r>
              <a:rPr lang="tr-TR" altLang="tr-TR" dirty="0"/>
              <a:t>BU POLITIKA VE KAVRAM BELGELERI IŞIĞINDA NCAGS ŞU ŞEKILDE TANIMLANMAKTADIR: </a:t>
            </a:r>
          </a:p>
          <a:p>
            <a:pPr marL="0" lvl="1" eaLnBrk="1" fontAlgn="auto" hangingPunct="1">
              <a:spcBef>
                <a:spcPts val="600"/>
              </a:spcBef>
              <a:spcAft>
                <a:spcPts val="0"/>
              </a:spcAft>
              <a:defRPr/>
            </a:pPr>
            <a:r>
              <a:rPr lang="tr-TR" altLang="tr-TR" dirty="0"/>
              <a:t>
Komutanın görevini desteklemek ve</a:t>
            </a:r>
          </a:p>
          <a:p>
            <a:pPr marL="0" lvl="1" eaLnBrk="1" fontAlgn="auto" hangingPunct="1">
              <a:spcBef>
                <a:spcPts val="600"/>
              </a:spcBef>
              <a:spcAft>
                <a:spcPts val="0"/>
              </a:spcAft>
              <a:defRPr/>
            </a:pPr>
            <a:r>
              <a:rPr lang="tr-TR" altLang="tr-TR" dirty="0"/>
              <a:t>ticari gemilerin emniyet ve güvenliğini artırmak maksadıyla; </a:t>
            </a:r>
          </a:p>
          <a:p>
            <a:pPr marL="0" lvl="1" eaLnBrk="1" fontAlgn="auto" hangingPunct="1">
              <a:spcBef>
                <a:spcPts val="600"/>
              </a:spcBef>
              <a:spcAft>
                <a:spcPts val="0"/>
              </a:spcAft>
              <a:defRPr/>
            </a:pPr>
            <a:endParaRPr lang="tr-TR" altLang="tr-TR" dirty="0"/>
          </a:p>
          <a:p>
            <a:pPr marL="0" lvl="1" eaLnBrk="1" fontAlgn="auto" hangingPunct="1">
              <a:spcBef>
                <a:spcPts val="600"/>
              </a:spcBef>
              <a:spcAft>
                <a:spcPts val="0"/>
              </a:spcAft>
              <a:defRPr/>
            </a:pPr>
            <a:r>
              <a:rPr lang="tr-TR" altLang="tr-TR" dirty="0"/>
              <a:t>ticari denizciliğe işbirliği, rehberlik, tavsiye ve yardım sağlanmasıdır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ayt Görüntüsü Yer Tutucusu 1">
            <a:extLst>
              <a:ext uri="{FF2B5EF4-FFF2-40B4-BE49-F238E27FC236}">
                <a16:creationId xmlns:a16="http://schemas.microsoft.com/office/drawing/2014/main" id="{D9C1EEA9-2B9F-922E-31E1-9CD0CB17A7FC}"/>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 Yer Tutucusu 2">
            <a:extLst>
              <a:ext uri="{FF2B5EF4-FFF2-40B4-BE49-F238E27FC236}">
                <a16:creationId xmlns:a16="http://schemas.microsoft.com/office/drawing/2014/main" id="{A44CCA23-C76A-D1D8-4926-43AF2E2EBD88}"/>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ÜÇ ANA REFERANSIMIZ VAR,
ATP-02 </a:t>
            </a:r>
          </a:p>
          <a:p>
            <a:r>
              <a:rPr lang="tr-TR" altLang="tr-TR" dirty="0"/>
              <a:t>ATP-02.1</a:t>
            </a:r>
          </a:p>
          <a:p>
            <a:r>
              <a:rPr lang="tr-TR" altLang="tr-TR" dirty="0"/>
              <a:t>ATP-02.2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ayt Görüntüsü Yer Tutucusu 1">
            <a:extLst>
              <a:ext uri="{FF2B5EF4-FFF2-40B4-BE49-F238E27FC236}">
                <a16:creationId xmlns:a16="http://schemas.microsoft.com/office/drawing/2014/main" id="{389F2E0C-1B67-4EFC-C340-EB1C0030F945}"/>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 Yer Tutucusu 2">
            <a:extLst>
              <a:ext uri="{FF2B5EF4-FFF2-40B4-BE49-F238E27FC236}">
                <a16:creationId xmlns:a16="http://schemas.microsoft.com/office/drawing/2014/main" id="{C966AFD6-8754-4192-4324-053FA77F7100}"/>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IN ATP-02 WE HAVE 1,2,3,,4 AND 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ayt Görüntüsü Yer Tutucusu 1">
            <a:extLst>
              <a:ext uri="{FF2B5EF4-FFF2-40B4-BE49-F238E27FC236}">
                <a16:creationId xmlns:a16="http://schemas.microsoft.com/office/drawing/2014/main" id="{5247AAAE-2443-9775-482D-51AC82E727C6}"/>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 Yer Tutucusu 2">
            <a:extLst>
              <a:ext uri="{FF2B5EF4-FFF2-40B4-BE49-F238E27FC236}">
                <a16:creationId xmlns:a16="http://schemas.microsoft.com/office/drawing/2014/main" id="{01DA5981-3397-D2AD-27D1-1C73673AD087}"/>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TICARI DENIZCILIKTEKI AKTÖRLER IÇIN YOL GÖSTERICIDIR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ayt Görüntüsü Yer Tutucusu 1">
            <a:extLst>
              <a:ext uri="{FF2B5EF4-FFF2-40B4-BE49-F238E27FC236}">
                <a16:creationId xmlns:a16="http://schemas.microsoft.com/office/drawing/2014/main" id="{AB4BE089-7902-2983-2598-B06EFB229991}"/>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 Yer Tutucusu 2">
            <a:extLst>
              <a:ext uri="{FF2B5EF4-FFF2-40B4-BE49-F238E27FC236}">
                <a16:creationId xmlns:a16="http://schemas.microsoft.com/office/drawing/2014/main" id="{BFA1BAF7-682D-DA57-AF11-397C0D08385C}"/>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KOLAYCA BULABİLİRSİNİZ
DNE HAMBURG VEYA DNE NEW YORK GIBI NCAGS ORGANIZASYONU.
BECERİ MATRİSİ </a:t>
            </a:r>
            <a:r>
              <a:rPr lang="tr-TR" altLang="tr-TR" dirty="0" err="1"/>
              <a:t>mevcuttut</a:t>
            </a:r>
            <a:endParaRPr lang="tr-TR" altLang="tr-T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ayt Görüntüsü Yer Tutucusu 1">
            <a:extLst>
              <a:ext uri="{FF2B5EF4-FFF2-40B4-BE49-F238E27FC236}">
                <a16:creationId xmlns:a16="http://schemas.microsoft.com/office/drawing/2014/main" id="{2BE0944B-09A4-6596-1982-7168D3205F22}"/>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 Yer Tutucusu 2">
            <a:extLst>
              <a:ext uri="{FF2B5EF4-FFF2-40B4-BE49-F238E27FC236}">
                <a16:creationId xmlns:a16="http://schemas.microsoft.com/office/drawing/2014/main" id="{E698445B-5452-5511-EDCF-F746265BC057}"/>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tr-TR" sz="2800">
                <a:latin typeface="Arial" panose="020B0604020202020204" pitchFamily="34" charset="0"/>
                <a:cs typeface="Arial" panose="020B0604020202020204" pitchFamily="34" charset="0"/>
              </a:rPr>
              <a:t>Operational commanders are required to take account of factors other than those of</a:t>
            </a:r>
            <a:r>
              <a:rPr lang="tr-TR" altLang="tr-TR" sz="2800">
                <a:latin typeface="Arial" panose="020B0604020202020204" pitchFamily="34" charset="0"/>
                <a:cs typeface="Arial" panose="020B0604020202020204" pitchFamily="34" charset="0"/>
              </a:rPr>
              <a:t> </a:t>
            </a:r>
            <a:r>
              <a:rPr lang="en-US" altLang="tr-TR" sz="2800">
                <a:latin typeface="Arial" panose="020B0604020202020204" pitchFamily="34" charset="0"/>
                <a:cs typeface="Arial" panose="020B0604020202020204" pitchFamily="34" charset="0"/>
              </a:rPr>
              <a:t>a purely military character when planning</a:t>
            </a:r>
            <a:r>
              <a:rPr lang="tr-TR" altLang="tr-TR" sz="2800">
                <a:latin typeface="Arial" panose="020B0604020202020204" pitchFamily="34" charset="0"/>
                <a:cs typeface="Arial" panose="020B0604020202020204" pitchFamily="34" charset="0"/>
              </a:rPr>
              <a:t> </a:t>
            </a:r>
            <a:r>
              <a:rPr lang="en-US" altLang="tr-TR" sz="2800">
                <a:latin typeface="Arial" panose="020B0604020202020204" pitchFamily="34" charset="0"/>
                <a:cs typeface="Arial" panose="020B0604020202020204" pitchFamily="34" charset="0"/>
              </a:rPr>
              <a:t>and conducting operations. </a:t>
            </a:r>
            <a:endParaRPr lang="tr-TR" altLang="tr-TR" sz="2800">
              <a:latin typeface="Arial" panose="020B0604020202020204" pitchFamily="34" charset="0"/>
              <a:cs typeface="Arial" panose="020B0604020202020204" pitchFamily="34" charset="0"/>
            </a:endParaRPr>
          </a:p>
          <a:p>
            <a:r>
              <a:rPr lang="en-US" altLang="tr-TR" sz="2800">
                <a:latin typeface="Arial" panose="020B0604020202020204" pitchFamily="34" charset="0"/>
                <a:cs typeface="Arial" panose="020B0604020202020204" pitchFamily="34" charset="0"/>
              </a:rPr>
              <a:t>In the maritime environment, one of the most significant of</a:t>
            </a:r>
            <a:r>
              <a:rPr lang="tr-TR" altLang="tr-TR" sz="2800">
                <a:latin typeface="Arial" panose="020B0604020202020204" pitchFamily="34" charset="0"/>
                <a:cs typeface="Arial" panose="020B0604020202020204" pitchFamily="34" charset="0"/>
              </a:rPr>
              <a:t> </a:t>
            </a:r>
            <a:r>
              <a:rPr lang="en-US" altLang="tr-TR" sz="2800">
                <a:latin typeface="Arial" panose="020B0604020202020204" pitchFamily="34" charset="0"/>
                <a:cs typeface="Arial" panose="020B0604020202020204" pitchFamily="34" charset="0"/>
              </a:rPr>
              <a:t>these factors is merchant ships, which are likely to be present in the Area of Operations</a:t>
            </a:r>
          </a:p>
          <a:p>
            <a:r>
              <a:rPr lang="en-US" altLang="tr-TR" sz="2800">
                <a:latin typeface="Arial" panose="020B0604020202020204" pitchFamily="34" charset="0"/>
                <a:cs typeface="Arial" panose="020B0604020202020204" pitchFamily="34" charset="0"/>
              </a:rPr>
              <a:t>and wish to continue their passage with minimal interference. </a:t>
            </a:r>
            <a:endParaRPr lang="tr-TR" altLang="tr-TR" sz="2800">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ayt Görüntüsü Yer Tutucusu 1">
            <a:extLst>
              <a:ext uri="{FF2B5EF4-FFF2-40B4-BE49-F238E27FC236}">
                <a16:creationId xmlns:a16="http://schemas.microsoft.com/office/drawing/2014/main" id="{1ADD44A8-EEB4-57AE-FD99-7097CDF4F7BA}"/>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 Yer Tutucusu 2">
            <a:extLst>
              <a:ext uri="{FF2B5EF4-FFF2-40B4-BE49-F238E27FC236}">
                <a16:creationId xmlns:a16="http://schemas.microsoft.com/office/drawing/2014/main" id="{3E4A015C-18CA-4931-17F2-FE8EBE5992D9}"/>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tr-TR" dirty="0" err="1"/>
              <a:t>NCAGS'nin</a:t>
            </a:r>
            <a:r>
              <a:rPr lang="en-US" altLang="tr-TR" dirty="0"/>
              <a:t> </a:t>
            </a:r>
            <a:r>
              <a:rPr lang="en-US" altLang="tr-TR" dirty="0" err="1"/>
              <a:t>amacı</a:t>
            </a:r>
            <a:r>
              <a:rPr lang="en-US" altLang="tr-TR" dirty="0"/>
              <a:t>, </a:t>
            </a:r>
            <a:r>
              <a:rPr lang="en-US" altLang="tr-TR" dirty="0" err="1"/>
              <a:t>ticari</a:t>
            </a:r>
            <a:r>
              <a:rPr lang="en-US" altLang="tr-TR" dirty="0"/>
              <a:t> </a:t>
            </a:r>
            <a:r>
              <a:rPr lang="en-US" altLang="tr-TR" dirty="0" err="1"/>
              <a:t>gemilerin</a:t>
            </a:r>
            <a:r>
              <a:rPr lang="en-US" altLang="tr-TR" dirty="0"/>
              <a:t> </a:t>
            </a:r>
            <a:r>
              <a:rPr lang="en-US" altLang="tr-TR" dirty="0" err="1"/>
              <a:t>emniyetini</a:t>
            </a:r>
            <a:r>
              <a:rPr lang="en-US" altLang="tr-TR" dirty="0"/>
              <a:t> </a:t>
            </a:r>
            <a:r>
              <a:rPr lang="en-US" altLang="tr-TR" dirty="0" err="1"/>
              <a:t>ve</a:t>
            </a:r>
            <a:r>
              <a:rPr lang="en-US" altLang="tr-TR" dirty="0"/>
              <a:t> </a:t>
            </a:r>
            <a:r>
              <a:rPr lang="en-US" altLang="tr-TR" dirty="0" err="1"/>
              <a:t>güvenliğini</a:t>
            </a:r>
            <a:r>
              <a:rPr lang="en-US" altLang="tr-TR" dirty="0"/>
              <a:t> </a:t>
            </a:r>
            <a:r>
              <a:rPr lang="en-US" altLang="tr-TR" dirty="0" err="1"/>
              <a:t>artırmak</a:t>
            </a:r>
            <a:r>
              <a:rPr lang="en-US" altLang="tr-TR" dirty="0"/>
              <a:t> </a:t>
            </a:r>
            <a:r>
              <a:rPr lang="en-US" altLang="tr-TR" dirty="0" err="1"/>
              <a:t>ve</a:t>
            </a:r>
            <a:r>
              <a:rPr lang="en-US" altLang="tr-TR" dirty="0"/>
              <a:t> </a:t>
            </a:r>
            <a:r>
              <a:rPr lang="en-US" altLang="tr-TR" dirty="0" err="1"/>
              <a:t>nakliye</a:t>
            </a:r>
            <a:r>
              <a:rPr lang="en-US" altLang="tr-TR" dirty="0"/>
              <a:t> </a:t>
            </a:r>
            <a:r>
              <a:rPr lang="en-US" altLang="tr-TR" dirty="0" err="1"/>
              <a:t>ve</a:t>
            </a:r>
            <a:r>
              <a:rPr lang="en-US" altLang="tr-TR" dirty="0"/>
              <a:t> </a:t>
            </a:r>
            <a:r>
              <a:rPr lang="en-US" altLang="tr-TR" dirty="0" err="1"/>
              <a:t>askeri</a:t>
            </a:r>
            <a:r>
              <a:rPr lang="en-US" altLang="tr-TR" dirty="0"/>
              <a:t> </a:t>
            </a:r>
            <a:r>
              <a:rPr lang="en-US" altLang="tr-TR" dirty="0" err="1"/>
              <a:t>operasyonları</a:t>
            </a:r>
            <a:r>
              <a:rPr lang="en-US" altLang="tr-TR" dirty="0"/>
              <a:t> </a:t>
            </a:r>
            <a:r>
              <a:rPr lang="en-US" altLang="tr-TR" dirty="0" err="1"/>
              <a:t>çatışmadan</a:t>
            </a:r>
            <a:r>
              <a:rPr lang="en-US" altLang="tr-TR" dirty="0"/>
              <a:t> </a:t>
            </a:r>
            <a:r>
              <a:rPr lang="en-US" altLang="tr-TR" dirty="0" err="1"/>
              <a:t>arındırmak</a:t>
            </a:r>
            <a:r>
              <a:rPr lang="en-US" altLang="tr-TR" dirty="0"/>
              <a:t> </a:t>
            </a:r>
            <a:r>
              <a:rPr lang="en-US" altLang="tr-TR" dirty="0" err="1"/>
              <a:t>için</a:t>
            </a:r>
            <a:r>
              <a:rPr lang="en-US" altLang="tr-TR" dirty="0"/>
              <a:t> </a:t>
            </a:r>
            <a:r>
              <a:rPr lang="en-US" altLang="tr-TR" dirty="0" err="1"/>
              <a:t>barış</a:t>
            </a:r>
            <a:r>
              <a:rPr lang="en-US" altLang="tr-TR" dirty="0"/>
              <a:t>, </a:t>
            </a:r>
            <a:r>
              <a:rPr lang="en-US" altLang="tr-TR" dirty="0" err="1"/>
              <a:t>kriz</a:t>
            </a:r>
            <a:r>
              <a:rPr lang="en-US" altLang="tr-TR" dirty="0"/>
              <a:t> </a:t>
            </a:r>
            <a:r>
              <a:rPr lang="en-US" altLang="tr-TR" dirty="0" err="1"/>
              <a:t>ve</a:t>
            </a:r>
            <a:r>
              <a:rPr lang="en-US" altLang="tr-TR" dirty="0"/>
              <a:t> </a:t>
            </a:r>
            <a:r>
              <a:rPr lang="en-US" altLang="tr-TR" dirty="0" err="1"/>
              <a:t>çatışma</a:t>
            </a:r>
            <a:r>
              <a:rPr lang="en-US" altLang="tr-TR" dirty="0"/>
              <a:t> </a:t>
            </a:r>
            <a:r>
              <a:rPr lang="en-US" altLang="tr-TR" dirty="0" err="1"/>
              <a:t>alanlarında</a:t>
            </a:r>
            <a:r>
              <a:rPr lang="en-US" altLang="tr-TR" dirty="0"/>
              <a:t> </a:t>
            </a:r>
            <a:r>
              <a:rPr lang="en-US" altLang="tr-TR" dirty="0" err="1"/>
              <a:t>ticari</a:t>
            </a:r>
            <a:r>
              <a:rPr lang="en-US" altLang="tr-TR" dirty="0"/>
              <a:t> </a:t>
            </a:r>
            <a:r>
              <a:rPr lang="en-US" altLang="tr-TR" dirty="0" err="1"/>
              <a:t>gemilerle</a:t>
            </a:r>
            <a:r>
              <a:rPr lang="en-US" altLang="tr-TR" dirty="0"/>
              <a:t> </a:t>
            </a:r>
            <a:r>
              <a:rPr lang="en-US" altLang="tr-TR" dirty="0" err="1"/>
              <a:t>etkili</a:t>
            </a:r>
            <a:r>
              <a:rPr lang="en-US" altLang="tr-TR" dirty="0"/>
              <a:t> </a:t>
            </a:r>
            <a:r>
              <a:rPr lang="en-US" altLang="tr-TR" dirty="0" err="1"/>
              <a:t>etkileşim</a:t>
            </a:r>
            <a:r>
              <a:rPr lang="en-US" altLang="tr-TR" dirty="0"/>
              <a:t> </a:t>
            </a:r>
            <a:r>
              <a:rPr lang="en-US" altLang="tr-TR" dirty="0" err="1"/>
              <a:t>ve</a:t>
            </a:r>
            <a:r>
              <a:rPr lang="en-US" altLang="tr-TR" dirty="0"/>
              <a:t> </a:t>
            </a:r>
            <a:r>
              <a:rPr lang="en-US" altLang="tr-TR" dirty="0" err="1"/>
              <a:t>işbirliği</a:t>
            </a:r>
            <a:r>
              <a:rPr lang="en-US" altLang="tr-TR" dirty="0"/>
              <a:t> </a:t>
            </a:r>
            <a:r>
              <a:rPr lang="en-US" altLang="tr-TR" dirty="0" err="1"/>
              <a:t>yoluyla</a:t>
            </a:r>
            <a:r>
              <a:rPr lang="en-US" altLang="tr-TR" dirty="0"/>
              <a:t> </a:t>
            </a:r>
            <a:r>
              <a:rPr lang="en-US" altLang="tr-TR" dirty="0" err="1"/>
              <a:t>askeri</a:t>
            </a:r>
            <a:r>
              <a:rPr lang="en-US" altLang="tr-TR" dirty="0"/>
              <a:t> </a:t>
            </a:r>
            <a:r>
              <a:rPr lang="en-US" altLang="tr-TR" dirty="0" err="1"/>
              <a:t>komutanı</a:t>
            </a:r>
            <a:r>
              <a:rPr lang="en-US" altLang="tr-TR" dirty="0"/>
              <a:t> </a:t>
            </a:r>
            <a:r>
              <a:rPr lang="en-US" altLang="tr-TR" dirty="0" err="1"/>
              <a:t>desteklemektir</a:t>
            </a:r>
            <a:r>
              <a:rPr lang="en-US" altLang="tr-TR" dirty="0"/>
              <a:t>.
Bu </a:t>
            </a:r>
            <a:r>
              <a:rPr lang="en-US" altLang="tr-TR" dirty="0" err="1"/>
              <a:t>gerçeğe</a:t>
            </a:r>
            <a:r>
              <a:rPr lang="en-US" altLang="tr-TR" dirty="0"/>
              <a:t> </a:t>
            </a:r>
            <a:r>
              <a:rPr lang="en-US" altLang="tr-TR" dirty="0" err="1"/>
              <a:t>dayanarak</a:t>
            </a:r>
            <a:r>
              <a:rPr lang="en-US" altLang="tr-TR" dirty="0"/>
              <a:t>, NCAGS </a:t>
            </a:r>
            <a:r>
              <a:rPr lang="en-US" altLang="tr-TR" dirty="0" err="1"/>
              <a:t>personeli</a:t>
            </a:r>
            <a:r>
              <a:rPr lang="en-US" altLang="tr-TR" dirty="0"/>
              <a:t> </a:t>
            </a:r>
            <a:r>
              <a:rPr lang="en-US" altLang="tr-TR" dirty="0" err="1"/>
              <a:t>ve</a:t>
            </a:r>
            <a:r>
              <a:rPr lang="en-US" altLang="tr-TR" dirty="0"/>
              <a:t> </a:t>
            </a:r>
            <a:r>
              <a:rPr lang="en-US" altLang="tr-TR" dirty="0" err="1"/>
              <a:t>operasyonları</a:t>
            </a:r>
            <a:r>
              <a:rPr lang="en-US" altLang="tr-TR" dirty="0"/>
              <a:t>, </a:t>
            </a:r>
            <a:r>
              <a:rPr lang="en-US" altLang="tr-TR" dirty="0" err="1"/>
              <a:t>Birleşik</a:t>
            </a:r>
            <a:r>
              <a:rPr lang="en-US" altLang="tr-TR" dirty="0"/>
              <a:t> </a:t>
            </a:r>
            <a:r>
              <a:rPr lang="en-US" altLang="tr-TR" dirty="0" err="1"/>
              <a:t>Müşterek</a:t>
            </a:r>
            <a:r>
              <a:rPr lang="en-US" altLang="tr-TR" dirty="0"/>
              <a:t> </a:t>
            </a:r>
            <a:r>
              <a:rPr lang="en-US" altLang="tr-TR" dirty="0" err="1"/>
              <a:t>Karargah</a:t>
            </a:r>
            <a:r>
              <a:rPr lang="en-US" altLang="tr-TR" dirty="0"/>
              <a:t> </a:t>
            </a:r>
            <a:r>
              <a:rPr lang="en-US" altLang="tr-TR" dirty="0" err="1"/>
              <a:t>operasyonel</a:t>
            </a:r>
            <a:r>
              <a:rPr lang="en-US" altLang="tr-TR" dirty="0"/>
              <a:t> </a:t>
            </a:r>
            <a:r>
              <a:rPr lang="en-US" altLang="tr-TR" dirty="0" err="1"/>
              <a:t>ve</a:t>
            </a:r>
            <a:r>
              <a:rPr lang="en-US" altLang="tr-TR" dirty="0"/>
              <a:t> </a:t>
            </a:r>
            <a:r>
              <a:rPr lang="en-US" altLang="tr-TR" dirty="0" err="1"/>
              <a:t>taktik</a:t>
            </a:r>
            <a:r>
              <a:rPr lang="en-US" altLang="tr-TR" dirty="0"/>
              <a:t> </a:t>
            </a:r>
            <a:r>
              <a:rPr lang="en-US" altLang="tr-TR" dirty="0" err="1"/>
              <a:t>komuta</a:t>
            </a:r>
            <a:r>
              <a:rPr lang="en-US" altLang="tr-TR" dirty="0"/>
              <a:t> </a:t>
            </a:r>
            <a:r>
              <a:rPr lang="en-US" altLang="tr-TR" dirty="0" err="1"/>
              <a:t>zincirine</a:t>
            </a:r>
            <a:r>
              <a:rPr lang="en-US" altLang="tr-TR" dirty="0"/>
              <a:t> tam </a:t>
            </a:r>
            <a:r>
              <a:rPr lang="en-US" altLang="tr-TR" dirty="0" err="1"/>
              <a:t>olarak</a:t>
            </a:r>
            <a:r>
              <a:rPr lang="en-US" altLang="tr-TR" dirty="0"/>
              <a:t> </a:t>
            </a:r>
            <a:r>
              <a:rPr lang="en-US" altLang="tr-TR" dirty="0" err="1"/>
              <a:t>entegre</a:t>
            </a:r>
            <a:r>
              <a:rPr lang="en-US" altLang="tr-TR" dirty="0"/>
              <a:t> </a:t>
            </a:r>
            <a:r>
              <a:rPr lang="en-US" altLang="tr-TR" dirty="0" err="1"/>
              <a:t>edilmelidir</a:t>
            </a:r>
            <a:r>
              <a:rPr lang="en-US" altLang="tr-TR" dirty="0"/>
              <a:t>.</a:t>
            </a:r>
            <a:endParaRPr lang="tr-TR" alt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ayt Görüntüsü Yer Tutucusu 1">
            <a:extLst>
              <a:ext uri="{FF2B5EF4-FFF2-40B4-BE49-F238E27FC236}">
                <a16:creationId xmlns:a16="http://schemas.microsoft.com/office/drawing/2014/main" id="{7E57A28D-2D86-09CB-D3F6-D7A6883CC078}"/>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 Yer Tutucusu 2">
            <a:extLst>
              <a:ext uri="{FF2B5EF4-FFF2-40B4-BE49-F238E27FC236}">
                <a16:creationId xmlns:a16="http://schemas.microsoft.com/office/drawing/2014/main" id="{48362C1D-6E52-D4F7-6DB7-F8D4A38CFEF6}"/>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tr-TR" dirty="0" err="1"/>
              <a:t>Ticari</a:t>
            </a:r>
            <a:r>
              <a:rPr lang="en-US" altLang="tr-TR" dirty="0"/>
              <a:t> </a:t>
            </a:r>
            <a:r>
              <a:rPr lang="en-US" altLang="tr-TR" dirty="0" err="1"/>
              <a:t>denizcilik</a:t>
            </a:r>
            <a:r>
              <a:rPr lang="en-US" altLang="tr-TR" dirty="0"/>
              <a:t> </a:t>
            </a:r>
            <a:r>
              <a:rPr lang="en-US" altLang="tr-TR" dirty="0" err="1"/>
              <a:t>endüstrisinin</a:t>
            </a:r>
            <a:r>
              <a:rPr lang="en-US" altLang="tr-TR" dirty="0"/>
              <a:t> </a:t>
            </a:r>
            <a:r>
              <a:rPr lang="en-US" altLang="tr-TR" dirty="0" err="1"/>
              <a:t>artan</a:t>
            </a:r>
            <a:r>
              <a:rPr lang="en-US" altLang="tr-TR" dirty="0"/>
              <a:t> </a:t>
            </a:r>
            <a:r>
              <a:rPr lang="en-US" altLang="tr-TR" dirty="0" err="1"/>
              <a:t>küreselleşmesini</a:t>
            </a:r>
            <a:r>
              <a:rPr lang="en-US" altLang="tr-TR" dirty="0"/>
              <a:t> </a:t>
            </a:r>
            <a:r>
              <a:rPr lang="en-US" altLang="tr-TR" dirty="0" err="1"/>
              <a:t>yansıtan</a:t>
            </a:r>
            <a:r>
              <a:rPr lang="en-US" altLang="tr-TR" dirty="0"/>
              <a:t> </a:t>
            </a:r>
            <a:r>
              <a:rPr lang="en-US" altLang="tr-TR" dirty="0" err="1"/>
              <a:t>Ticari</a:t>
            </a:r>
            <a:r>
              <a:rPr lang="en-US" altLang="tr-TR" dirty="0"/>
              <a:t> </a:t>
            </a:r>
            <a:r>
              <a:rPr lang="en-US" altLang="tr-TR" dirty="0" err="1"/>
              <a:t>gemilerin</a:t>
            </a:r>
            <a:r>
              <a:rPr lang="en-US" altLang="tr-TR" dirty="0"/>
              <a:t> </a:t>
            </a:r>
            <a:r>
              <a:rPr lang="en-US" altLang="tr-TR" dirty="0" err="1"/>
              <a:t>çok</a:t>
            </a:r>
            <a:r>
              <a:rPr lang="en-US" altLang="tr-TR" dirty="0"/>
              <a:t> </a:t>
            </a:r>
            <a:r>
              <a:rPr lang="en-US" altLang="tr-TR" dirty="0" err="1"/>
              <a:t>çeşitli</a:t>
            </a:r>
            <a:r>
              <a:rPr lang="en-US" altLang="tr-TR" dirty="0"/>
              <a:t> </a:t>
            </a:r>
            <a:r>
              <a:rPr lang="en-US" altLang="tr-TR" dirty="0" err="1"/>
              <a:t>ekonomisi</a:t>
            </a:r>
            <a:r>
              <a:rPr lang="en-US" altLang="tr-TR" dirty="0"/>
              <a:t>, </a:t>
            </a:r>
            <a:r>
              <a:rPr lang="en-US" altLang="tr-TR" dirty="0" err="1"/>
              <a:t>mülkiyeti</a:t>
            </a:r>
            <a:r>
              <a:rPr lang="en-US" altLang="tr-TR" dirty="0"/>
              <a:t>, </a:t>
            </a:r>
            <a:r>
              <a:rPr lang="en-US" altLang="tr-TR" dirty="0" err="1"/>
              <a:t>personeli</a:t>
            </a:r>
            <a:r>
              <a:rPr lang="en-US" altLang="tr-TR" dirty="0"/>
              <a:t> </a:t>
            </a:r>
            <a:r>
              <a:rPr lang="en-US" altLang="tr-TR" dirty="0" err="1"/>
              <a:t>ve</a:t>
            </a:r>
            <a:r>
              <a:rPr lang="en-US" altLang="tr-TR" dirty="0"/>
              <a:t> </a:t>
            </a:r>
            <a:r>
              <a:rPr lang="en-US" altLang="tr-TR" dirty="0" err="1"/>
              <a:t>bayrak</a:t>
            </a:r>
            <a:r>
              <a:rPr lang="en-US" altLang="tr-TR" dirty="0"/>
              <a:t> </a:t>
            </a:r>
            <a:r>
              <a:rPr lang="en-US" altLang="tr-TR" dirty="0" err="1"/>
              <a:t>statüsü</a:t>
            </a:r>
            <a:r>
              <a:rPr lang="en-US" altLang="tr-TR" dirty="0"/>
              <a:t>, hem </a:t>
            </a:r>
            <a:r>
              <a:rPr lang="en-US" altLang="tr-TR" dirty="0" err="1"/>
              <a:t>deniz</a:t>
            </a:r>
            <a:r>
              <a:rPr lang="en-US" altLang="tr-TR" dirty="0"/>
              <a:t> </a:t>
            </a:r>
            <a:r>
              <a:rPr lang="en-US" altLang="tr-TR" dirty="0" err="1"/>
              <a:t>kuvvetleri</a:t>
            </a:r>
            <a:r>
              <a:rPr lang="en-US" altLang="tr-TR" dirty="0"/>
              <a:t> hem de NCAGS </a:t>
            </a:r>
            <a:r>
              <a:rPr lang="en-US" altLang="tr-TR" dirty="0" err="1"/>
              <a:t>için</a:t>
            </a:r>
            <a:r>
              <a:rPr lang="en-US" altLang="tr-TR" dirty="0"/>
              <a:t> </a:t>
            </a:r>
            <a:r>
              <a:rPr lang="en-US" altLang="tr-TR" dirty="0" err="1"/>
              <a:t>askeri</a:t>
            </a:r>
            <a:r>
              <a:rPr lang="en-US" altLang="tr-TR" dirty="0"/>
              <a:t> </a:t>
            </a:r>
            <a:r>
              <a:rPr lang="en-US" altLang="tr-TR" dirty="0" err="1"/>
              <a:t>operasyonların</a:t>
            </a:r>
            <a:r>
              <a:rPr lang="en-US" altLang="tr-TR" dirty="0"/>
              <a:t> </a:t>
            </a:r>
            <a:r>
              <a:rPr lang="en-US" altLang="tr-TR" dirty="0" err="1"/>
              <a:t>yürütülmesi</a:t>
            </a:r>
            <a:r>
              <a:rPr lang="en-US" altLang="tr-TR" dirty="0"/>
              <a:t> </a:t>
            </a:r>
            <a:r>
              <a:rPr lang="en-US" altLang="tr-TR" dirty="0" err="1"/>
              <a:t>üzerinde</a:t>
            </a:r>
            <a:r>
              <a:rPr lang="en-US" altLang="tr-TR" dirty="0"/>
              <a:t> </a:t>
            </a:r>
            <a:r>
              <a:rPr lang="en-US" altLang="tr-TR" dirty="0" err="1"/>
              <a:t>etkilere</a:t>
            </a:r>
            <a:r>
              <a:rPr lang="en-US" altLang="tr-TR" dirty="0"/>
              <a:t> </a:t>
            </a:r>
            <a:r>
              <a:rPr lang="en-US" altLang="tr-TR" dirty="0" err="1"/>
              <a:t>sahiptir</a:t>
            </a:r>
            <a:r>
              <a:rPr lang="en-US" altLang="tr-TR" dirty="0"/>
              <a:t>.</a:t>
            </a:r>
          </a:p>
          <a:p>
            <a:r>
              <a:rPr lang="en-US" altLang="tr-TR" dirty="0"/>
              <a:t>
Bu </a:t>
            </a:r>
            <a:r>
              <a:rPr lang="en-US" altLang="tr-TR" dirty="0" err="1"/>
              <a:t>nedenle</a:t>
            </a:r>
            <a:r>
              <a:rPr lang="en-US" altLang="tr-TR" dirty="0"/>
              <a:t> </a:t>
            </a:r>
            <a:r>
              <a:rPr lang="en-US" altLang="tr-TR" dirty="0" err="1"/>
              <a:t>askeri</a:t>
            </a:r>
            <a:r>
              <a:rPr lang="en-US" altLang="tr-TR" dirty="0"/>
              <a:t> </a:t>
            </a:r>
            <a:r>
              <a:rPr lang="en-US" altLang="tr-TR" dirty="0" err="1"/>
              <a:t>unsurların</a:t>
            </a:r>
            <a:r>
              <a:rPr lang="en-US" altLang="tr-TR" dirty="0"/>
              <a:t>, </a:t>
            </a:r>
            <a:r>
              <a:rPr lang="en-US" altLang="tr-TR" dirty="0" err="1"/>
              <a:t>JOA'daki</a:t>
            </a:r>
            <a:r>
              <a:rPr lang="en-US" altLang="tr-TR" dirty="0"/>
              <a:t> </a:t>
            </a:r>
            <a:r>
              <a:rPr lang="en-US" altLang="tr-TR" dirty="0" err="1"/>
              <a:t>denizcilik</a:t>
            </a:r>
            <a:r>
              <a:rPr lang="en-US" altLang="tr-TR" dirty="0"/>
              <a:t>, </a:t>
            </a:r>
            <a:r>
              <a:rPr lang="en-US" altLang="tr-TR" dirty="0" err="1"/>
              <a:t>balıkçılık</a:t>
            </a:r>
            <a:r>
              <a:rPr lang="en-US" altLang="tr-TR" dirty="0"/>
              <a:t> </a:t>
            </a:r>
            <a:r>
              <a:rPr lang="en-US" altLang="tr-TR" dirty="0" err="1"/>
              <a:t>ve</a:t>
            </a:r>
            <a:r>
              <a:rPr lang="en-US" altLang="tr-TR" dirty="0"/>
              <a:t> </a:t>
            </a:r>
            <a:r>
              <a:rPr lang="en-US" altLang="tr-TR" dirty="0" err="1"/>
              <a:t>diğer</a:t>
            </a:r>
            <a:r>
              <a:rPr lang="en-US" altLang="tr-TR" dirty="0"/>
              <a:t> </a:t>
            </a:r>
            <a:r>
              <a:rPr lang="en-US" altLang="tr-TR" dirty="0" err="1"/>
              <a:t>meşru</a:t>
            </a:r>
            <a:r>
              <a:rPr lang="en-US" altLang="tr-TR" dirty="0"/>
              <a:t> </a:t>
            </a:r>
            <a:r>
              <a:rPr lang="en-US" altLang="tr-TR" dirty="0" err="1"/>
              <a:t>şirketler</a:t>
            </a:r>
            <a:r>
              <a:rPr lang="en-US" altLang="tr-TR" dirty="0"/>
              <a:t> </a:t>
            </a:r>
            <a:r>
              <a:rPr lang="en-US" altLang="tr-TR" dirty="0" err="1"/>
              <a:t>veya</a:t>
            </a:r>
            <a:r>
              <a:rPr lang="en-US" altLang="tr-TR" dirty="0"/>
              <a:t> </a:t>
            </a:r>
            <a:r>
              <a:rPr lang="en-US" altLang="tr-TR" dirty="0" err="1"/>
              <a:t>dernekler</a:t>
            </a:r>
            <a:r>
              <a:rPr lang="en-US" altLang="tr-TR" dirty="0"/>
              <a:t> </a:t>
            </a:r>
            <a:r>
              <a:rPr lang="en-US" altLang="tr-TR" dirty="0" err="1"/>
              <a:t>dahil</a:t>
            </a:r>
            <a:r>
              <a:rPr lang="en-US" altLang="tr-TR" dirty="0"/>
              <a:t> </a:t>
            </a:r>
            <a:r>
              <a:rPr lang="en-US" altLang="tr-TR" dirty="0" err="1"/>
              <a:t>olmak</a:t>
            </a:r>
            <a:r>
              <a:rPr lang="en-US" altLang="tr-TR" dirty="0"/>
              <a:t> </a:t>
            </a:r>
            <a:r>
              <a:rPr lang="en-US" altLang="tr-TR" dirty="0" err="1"/>
              <a:t>üzere</a:t>
            </a:r>
            <a:r>
              <a:rPr lang="en-US" altLang="tr-TR" dirty="0"/>
              <a:t> </a:t>
            </a:r>
            <a:r>
              <a:rPr lang="en-US" altLang="tr-TR" dirty="0" err="1"/>
              <a:t>ticaret</a:t>
            </a:r>
            <a:r>
              <a:rPr lang="en-US" altLang="tr-TR" dirty="0"/>
              <a:t> </a:t>
            </a:r>
            <a:r>
              <a:rPr lang="en-US" altLang="tr-TR" dirty="0" err="1"/>
              <a:t>endüstrisi</a:t>
            </a:r>
            <a:r>
              <a:rPr lang="en-US" altLang="tr-TR" dirty="0"/>
              <a:t> </a:t>
            </a:r>
            <a:r>
              <a:rPr lang="en-US" altLang="tr-TR" dirty="0" err="1"/>
              <a:t>ve</a:t>
            </a:r>
            <a:r>
              <a:rPr lang="en-US" altLang="tr-TR" dirty="0"/>
              <a:t> </a:t>
            </a:r>
            <a:r>
              <a:rPr lang="en-US" altLang="tr-TR" dirty="0" err="1"/>
              <a:t>denizcilik</a:t>
            </a:r>
            <a:r>
              <a:rPr lang="en-US" altLang="tr-TR" dirty="0"/>
              <a:t> </a:t>
            </a:r>
            <a:r>
              <a:rPr lang="en-US" altLang="tr-TR" dirty="0" err="1"/>
              <a:t>paydaşlarıyla</a:t>
            </a:r>
            <a:r>
              <a:rPr lang="en-US" altLang="tr-TR" dirty="0"/>
              <a:t> </a:t>
            </a:r>
            <a:r>
              <a:rPr lang="en-US" altLang="tr-TR" dirty="0" err="1"/>
              <a:t>ilişki</a:t>
            </a:r>
            <a:r>
              <a:rPr lang="en-US" altLang="tr-TR" dirty="0"/>
              <a:t> </a:t>
            </a:r>
            <a:r>
              <a:rPr lang="en-US" altLang="tr-TR" dirty="0" err="1"/>
              <a:t>kurması</a:t>
            </a:r>
            <a:r>
              <a:rPr lang="en-US" altLang="tr-TR" dirty="0"/>
              <a:t> </a:t>
            </a:r>
            <a:r>
              <a:rPr lang="en-US" altLang="tr-TR" dirty="0" err="1"/>
              <a:t>gerekecektir</a:t>
            </a:r>
            <a:r>
              <a:rPr lang="en-US" altLang="tr-TR" dirty="0"/>
              <a:t>. </a:t>
            </a:r>
          </a:p>
          <a:p>
            <a:r>
              <a:rPr lang="en-US" altLang="tr-TR" dirty="0"/>
              <a:t>
</a:t>
            </a:r>
            <a:r>
              <a:rPr lang="en-US" altLang="tr-TR" dirty="0" err="1"/>
              <a:t>Askeri</a:t>
            </a:r>
            <a:r>
              <a:rPr lang="en-US" altLang="tr-TR" dirty="0"/>
              <a:t> </a:t>
            </a:r>
            <a:r>
              <a:rPr lang="en-US" altLang="tr-TR" dirty="0" err="1"/>
              <a:t>unsurlar</a:t>
            </a:r>
            <a:r>
              <a:rPr lang="en-US" altLang="tr-TR" dirty="0"/>
              <a:t> </a:t>
            </a:r>
            <a:r>
              <a:rPr lang="en-US" altLang="tr-TR" dirty="0" err="1"/>
              <a:t>ayrıca</a:t>
            </a:r>
            <a:r>
              <a:rPr lang="en-US" altLang="tr-TR" dirty="0"/>
              <a:t>, NCAGS </a:t>
            </a:r>
            <a:r>
              <a:rPr lang="en-US" altLang="tr-TR" dirty="0" err="1"/>
              <a:t>etkilerini</a:t>
            </a:r>
            <a:r>
              <a:rPr lang="en-US" altLang="tr-TR" dirty="0"/>
              <a:t> </a:t>
            </a:r>
            <a:r>
              <a:rPr lang="en-US" altLang="tr-TR" dirty="0" err="1"/>
              <a:t>sağlamak</a:t>
            </a:r>
            <a:r>
              <a:rPr lang="en-US" altLang="tr-TR" dirty="0"/>
              <a:t> </a:t>
            </a:r>
            <a:r>
              <a:rPr lang="en-US" altLang="tr-TR" dirty="0" err="1"/>
              <a:t>ve</a:t>
            </a:r>
            <a:r>
              <a:rPr lang="en-US" altLang="tr-TR" dirty="0"/>
              <a:t> </a:t>
            </a:r>
            <a:r>
              <a:rPr lang="en-US" altLang="tr-TR" dirty="0" err="1"/>
              <a:t>Ticari</a:t>
            </a:r>
            <a:r>
              <a:rPr lang="en-US" altLang="tr-TR" dirty="0"/>
              <a:t> </a:t>
            </a:r>
            <a:r>
              <a:rPr lang="en-US" altLang="tr-TR" dirty="0" err="1"/>
              <a:t>gemiler</a:t>
            </a:r>
            <a:r>
              <a:rPr lang="en-US" altLang="tr-TR" dirty="0"/>
              <a:t> </a:t>
            </a:r>
            <a:r>
              <a:rPr lang="en-US" altLang="tr-TR" dirty="0" err="1"/>
              <a:t>için</a:t>
            </a:r>
            <a:r>
              <a:rPr lang="en-US" altLang="tr-TR" dirty="0"/>
              <a:t> </a:t>
            </a:r>
            <a:r>
              <a:rPr lang="en-US" altLang="tr-TR" dirty="0" err="1"/>
              <a:t>manevra</a:t>
            </a:r>
            <a:r>
              <a:rPr lang="en-US" altLang="tr-TR" dirty="0"/>
              <a:t> </a:t>
            </a:r>
            <a:r>
              <a:rPr lang="en-US" altLang="tr-TR" dirty="0" err="1"/>
              <a:t>özgürlüğüne</a:t>
            </a:r>
            <a:r>
              <a:rPr lang="en-US" altLang="tr-TR" dirty="0"/>
              <a:t> </a:t>
            </a:r>
            <a:r>
              <a:rPr lang="en-US" altLang="tr-TR" dirty="0" err="1"/>
              <a:t>yardımcı</a:t>
            </a:r>
            <a:r>
              <a:rPr lang="en-US" altLang="tr-TR" dirty="0"/>
              <a:t> </a:t>
            </a:r>
            <a:r>
              <a:rPr lang="en-US" altLang="tr-TR" dirty="0" err="1"/>
              <a:t>olmak</a:t>
            </a:r>
            <a:r>
              <a:rPr lang="en-US" altLang="tr-TR" dirty="0"/>
              <a:t> </a:t>
            </a:r>
            <a:r>
              <a:rPr lang="en-US" altLang="tr-TR" dirty="0" err="1"/>
              <a:t>için</a:t>
            </a:r>
            <a:r>
              <a:rPr lang="en-US" altLang="tr-TR" dirty="0"/>
              <a:t> </a:t>
            </a:r>
            <a:r>
              <a:rPr lang="en-US" altLang="tr-TR" dirty="0" err="1"/>
              <a:t>denizcilik</a:t>
            </a:r>
            <a:r>
              <a:rPr lang="en-US" altLang="tr-TR" dirty="0"/>
              <a:t> </a:t>
            </a:r>
            <a:r>
              <a:rPr lang="en-US" altLang="tr-TR" dirty="0" err="1"/>
              <a:t>endüstrisinin</a:t>
            </a:r>
            <a:r>
              <a:rPr lang="en-US" altLang="tr-TR" dirty="0"/>
              <a:t> </a:t>
            </a:r>
            <a:r>
              <a:rPr lang="en-US" altLang="tr-TR" dirty="0" err="1"/>
              <a:t>çıkarlarını</a:t>
            </a:r>
            <a:r>
              <a:rPr lang="en-US" altLang="tr-TR" dirty="0"/>
              <a:t> </a:t>
            </a:r>
            <a:r>
              <a:rPr lang="en-US" altLang="tr-TR" dirty="0" err="1"/>
              <a:t>temsil</a:t>
            </a:r>
            <a:r>
              <a:rPr lang="en-US" altLang="tr-TR" dirty="0"/>
              <a:t> </a:t>
            </a:r>
            <a:r>
              <a:rPr lang="en-US" altLang="tr-TR" dirty="0" err="1"/>
              <a:t>eden</a:t>
            </a:r>
            <a:r>
              <a:rPr lang="en-US" altLang="tr-TR" dirty="0"/>
              <a:t> </a:t>
            </a:r>
            <a:r>
              <a:rPr lang="en-US" altLang="tr-TR" dirty="0" err="1"/>
              <a:t>veya</a:t>
            </a:r>
            <a:r>
              <a:rPr lang="en-US" altLang="tr-TR" dirty="0"/>
              <a:t> </a:t>
            </a:r>
            <a:r>
              <a:rPr lang="en-US" altLang="tr-TR" dirty="0" err="1"/>
              <a:t>bunlarla</a:t>
            </a:r>
            <a:r>
              <a:rPr lang="en-US" altLang="tr-TR" dirty="0"/>
              <a:t> </a:t>
            </a:r>
            <a:r>
              <a:rPr lang="en-US" altLang="tr-TR" dirty="0" err="1"/>
              <a:t>ilgilenen</a:t>
            </a:r>
            <a:r>
              <a:rPr lang="en-US" altLang="tr-TR" dirty="0"/>
              <a:t> </a:t>
            </a:r>
            <a:r>
              <a:rPr lang="en-US" altLang="tr-TR" dirty="0" err="1"/>
              <a:t>şemsiye</a:t>
            </a:r>
            <a:r>
              <a:rPr lang="en-US" altLang="tr-TR" dirty="0"/>
              <a:t> </a:t>
            </a:r>
            <a:r>
              <a:rPr lang="en-US" altLang="tr-TR" dirty="0" err="1"/>
              <a:t>kuruluşlarla</a:t>
            </a:r>
            <a:r>
              <a:rPr lang="en-US" altLang="tr-TR" dirty="0"/>
              <a:t> da </a:t>
            </a:r>
            <a:r>
              <a:rPr lang="en-US" altLang="tr-TR" dirty="0" err="1"/>
              <a:t>ilişki</a:t>
            </a:r>
            <a:r>
              <a:rPr lang="en-US" altLang="tr-TR" dirty="0"/>
              <a:t> </a:t>
            </a:r>
            <a:r>
              <a:rPr lang="en-US" altLang="tr-TR" dirty="0" err="1"/>
              <a:t>kuracaktır</a:t>
            </a:r>
            <a:r>
              <a:rPr lang="tr-TR" altLang="tr-TR" dirty="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ayt Görüntüsü Yer Tutucusu 1">
            <a:extLst>
              <a:ext uri="{FF2B5EF4-FFF2-40B4-BE49-F238E27FC236}">
                <a16:creationId xmlns:a16="http://schemas.microsoft.com/office/drawing/2014/main" id="{F90E865D-843F-C701-0EEE-41F3BFBC3AEE}"/>
              </a:ext>
            </a:extLst>
          </p:cNvPr>
          <p:cNvSpPr>
            <a:spLocks noGrp="1" noRot="1" noChangeAspect="1"/>
          </p:cNvSpPr>
          <p:nvPr>
            <p:ph type="sldImg"/>
          </p:nvPr>
        </p:nvSpPr>
        <p:spPr bwMode="auto">
          <a:xfrm>
            <a:off x="674688" y="736600"/>
            <a:ext cx="5319712" cy="3683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 Yer Tutucusu 2">
            <a:extLst>
              <a:ext uri="{FF2B5EF4-FFF2-40B4-BE49-F238E27FC236}">
                <a16:creationId xmlns:a16="http://schemas.microsoft.com/office/drawing/2014/main" id="{98E9A548-862F-72A3-D41B-96D303E06E64}"/>
              </a:ext>
            </a:extLst>
          </p:cNvPr>
          <p:cNvSpPr>
            <a:spLocks noGrp="1"/>
          </p:cNvSpPr>
          <p:nvPr>
            <p:ph type="body" idx="1"/>
          </p:nvPr>
        </p:nvSpPr>
        <p:spPr bwMode="auto">
          <a:xfrm>
            <a:off x="666750" y="4664075"/>
            <a:ext cx="5335588"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BU SUNUMDA;</a:t>
            </a:r>
          </a:p>
          <a:p>
            <a:endParaRPr lang="tr-TR" altLang="tr-TR" dirty="0"/>
          </a:p>
          <a:p>
            <a:r>
              <a:rPr lang="tr-TR" altLang="tr-TR" dirty="0"/>
              <a:t>NATO POLİTİKASI VE KONSEPTİ ÇERÇEVESİNDE  NCAGS’IN , TİCARİ DENİZCİLİK VE ASKERİ HAREKATLAR ÜZERİNDEKİ ETKİSİ HAKKINDA BİLGİ VERMEKTİR.</a:t>
            </a:r>
          </a:p>
          <a:p>
            <a:endParaRPr lang="tr-TR" altLang="tr-TR" dirty="0"/>
          </a:p>
          <a:p>
            <a:endParaRPr lang="tr-TR" altLang="tr-T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ayt Görüntüsü Yer Tutucusu 1">
            <a:extLst>
              <a:ext uri="{FF2B5EF4-FFF2-40B4-BE49-F238E27FC236}">
                <a16:creationId xmlns:a16="http://schemas.microsoft.com/office/drawing/2014/main" id="{0CF1243B-D030-B1D4-1385-FEC8508F0948}"/>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 Yer Tutucusu 2">
            <a:extLst>
              <a:ext uri="{FF2B5EF4-FFF2-40B4-BE49-F238E27FC236}">
                <a16:creationId xmlns:a16="http://schemas.microsoft.com/office/drawing/2014/main" id="{8FC0549D-54CF-91F7-681F-C75A309EA699}"/>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NCAGS, BARIŞ ZAMANINDAN ÇATIŞMA / SAVAŞA KADAR TÜM OPERASYONLAR YELPAZESINDE ÇALIŞIR VE DURUMUN GEREKTIRDIĞI ŞEKILDE DIĞER DISIPLINLERLE YAPILANDIRILIR VE KOORDINE EDILIR.</a:t>
            </a:r>
          </a:p>
          <a:p>
            <a:r>
              <a:rPr lang="tr-TR" altLang="tr-TR" dirty="0"/>
              <a:t>
BU NEDENLE, NCAG'LER, ORTAK/BIRLEŞIK PLANIN HEM ASKERI HEM DE EKONOMIK GELIŞIM HATLARINA ETKIN KATKISINI OPTIMIZE ETMEK IÇIN HERHANGI BIR OPERASYONDA ERKEN BIR AŞAMADA DIKKATE ALINMALIDIR.</a:t>
            </a:r>
          </a:p>
          <a:p>
            <a:r>
              <a:rPr lang="tr-TR" altLang="tr-TR" dirty="0"/>
              <a:t>
NCAGS FAALIYETLERININ EN ÖNEMLI KISMI BAŞLANGIÇ NOKTASIDIR. YENI YAKLAŞIMLA BARIŞ ZAMANINDAN BAŞLAR, GERGINLIK VE KRIZ AŞAMALARINDAN ÇATIŞMA EVRESINE KADAR DEVAM EDER.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ayt Görüntüsü Yer Tutucusu 1">
            <a:extLst>
              <a:ext uri="{FF2B5EF4-FFF2-40B4-BE49-F238E27FC236}">
                <a16:creationId xmlns:a16="http://schemas.microsoft.com/office/drawing/2014/main" id="{7EA7D310-0E92-28E3-49E2-B09D0CC598A7}"/>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 Yer Tutucusu 2">
            <a:extLst>
              <a:ext uri="{FF2B5EF4-FFF2-40B4-BE49-F238E27FC236}">
                <a16:creationId xmlns:a16="http://schemas.microsoft.com/office/drawing/2014/main" id="{4DBB5F09-CE6C-2C2E-D2C9-119BF8164F2C}"/>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Taktik Komutan olarak, belirlenen Deniz Bileşeni Komutanı, taktik düzeyde NCAGS işlevlerini yerine getirecektir.
MCC, </a:t>
            </a:r>
            <a:r>
              <a:rPr lang="tr-TR" altLang="tr-TR" dirty="0" err="1"/>
              <a:t>NSC'yi</a:t>
            </a:r>
            <a:r>
              <a:rPr lang="tr-TR" altLang="tr-TR" dirty="0"/>
              <a:t> kendi başına kullanacak veya NSC tarafından desteklenen </a:t>
            </a:r>
            <a:r>
              <a:rPr lang="tr-TR" altLang="tr-TR" dirty="0" err="1"/>
              <a:t>MCC'ye</a:t>
            </a:r>
            <a:r>
              <a:rPr lang="tr-TR" altLang="tr-TR" dirty="0"/>
              <a:t> gömülü bir Personel Görevlisi NCAGS ve kurulmuşsa, NCAGS etkilerini etkilenen bölgedeki Ticari gemilere gönderilerine ulaştırmak için yüzer olsun ya da olmasın, Konuşlandırılmış NCAGS Unsurlarını (DNE) kullanacaktır.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ayt Görüntüsü Yer Tutucusu 1">
            <a:extLst>
              <a:ext uri="{FF2B5EF4-FFF2-40B4-BE49-F238E27FC236}">
                <a16:creationId xmlns:a16="http://schemas.microsoft.com/office/drawing/2014/main" id="{2A0CF319-1CFC-A27C-D779-CAE1E6DC7D6C}"/>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 Yer Tutucusu 2">
            <a:extLst>
              <a:ext uri="{FF2B5EF4-FFF2-40B4-BE49-F238E27FC236}">
                <a16:creationId xmlns:a16="http://schemas.microsoft.com/office/drawing/2014/main" id="{8F490DE8-3A19-CAF3-DBF4-695AD015966C}"/>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ayt Görüntüsü Yer Tutucusu 1">
            <a:extLst>
              <a:ext uri="{FF2B5EF4-FFF2-40B4-BE49-F238E27FC236}">
                <a16:creationId xmlns:a16="http://schemas.microsoft.com/office/drawing/2014/main" id="{B3F67A93-DF3E-E7E2-7B0A-BE38B5A279DC}"/>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 Yer Tutucusu 2">
            <a:extLst>
              <a:ext uri="{FF2B5EF4-FFF2-40B4-BE49-F238E27FC236}">
                <a16:creationId xmlns:a16="http://schemas.microsoft.com/office/drawing/2014/main" id="{8C592611-8D79-B91B-F7D8-3EE8800F32AD}"/>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a:t>YOU CAN DEPLOY DNEs ANYWHERE IN THE WORLD.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ayt Görüntüsü Yer Tutucusu 1">
            <a:extLst>
              <a:ext uri="{FF2B5EF4-FFF2-40B4-BE49-F238E27FC236}">
                <a16:creationId xmlns:a16="http://schemas.microsoft.com/office/drawing/2014/main" id="{16AE25A8-A67C-DAF7-D171-B9C4B410F9B9}"/>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 Yer Tutucusu 2">
            <a:extLst>
              <a:ext uri="{FF2B5EF4-FFF2-40B4-BE49-F238E27FC236}">
                <a16:creationId xmlns:a16="http://schemas.microsoft.com/office/drawing/2014/main" id="{F1956425-25BD-C9D9-9E35-4A9AAEA4CAC3}"/>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ayt Görüntüsü Yer Tutucusu 1">
            <a:extLst>
              <a:ext uri="{FF2B5EF4-FFF2-40B4-BE49-F238E27FC236}">
                <a16:creationId xmlns:a16="http://schemas.microsoft.com/office/drawing/2014/main" id="{3096D53E-B6AF-C5E4-E3F2-A2D0FDBFEACC}"/>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 Yer Tutucusu 2">
            <a:extLst>
              <a:ext uri="{FF2B5EF4-FFF2-40B4-BE49-F238E27FC236}">
                <a16:creationId xmlns:a16="http://schemas.microsoft.com/office/drawing/2014/main" id="{5562AE9D-C55E-8361-921A-65EB0954EF69}"/>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tr-TR" dirty="0" err="1"/>
              <a:t>Ticari</a:t>
            </a:r>
            <a:r>
              <a:rPr lang="en-US" altLang="tr-TR" dirty="0"/>
              <a:t> </a:t>
            </a:r>
            <a:r>
              <a:rPr lang="en-US" altLang="tr-TR" dirty="0" err="1"/>
              <a:t>denizcilik</a:t>
            </a:r>
            <a:r>
              <a:rPr lang="en-US" altLang="tr-TR" dirty="0"/>
              <a:t> </a:t>
            </a:r>
            <a:r>
              <a:rPr lang="en-US" altLang="tr-TR" dirty="0" err="1"/>
              <a:t>endüstrisi</a:t>
            </a:r>
            <a:r>
              <a:rPr lang="en-US" altLang="tr-TR" dirty="0"/>
              <a:t> </a:t>
            </a:r>
            <a:r>
              <a:rPr lang="en-US" altLang="tr-TR" dirty="0" err="1"/>
              <a:t>ile</a:t>
            </a:r>
            <a:r>
              <a:rPr lang="en-US" altLang="tr-TR" dirty="0"/>
              <a:t> </a:t>
            </a:r>
            <a:r>
              <a:rPr lang="en-US" altLang="tr-TR" dirty="0" err="1"/>
              <a:t>bilgi</a:t>
            </a:r>
            <a:r>
              <a:rPr lang="en-US" altLang="tr-TR" dirty="0"/>
              <a:t> </a:t>
            </a:r>
            <a:r>
              <a:rPr lang="en-US" altLang="tr-TR" dirty="0" err="1"/>
              <a:t>ve</a:t>
            </a:r>
            <a:r>
              <a:rPr lang="en-US" altLang="tr-TR" dirty="0"/>
              <a:t> </a:t>
            </a:r>
            <a:r>
              <a:rPr lang="en-US" altLang="tr-TR" dirty="0" err="1"/>
              <a:t>veri</a:t>
            </a:r>
            <a:r>
              <a:rPr lang="en-US" altLang="tr-TR" dirty="0"/>
              <a:t> </a:t>
            </a:r>
            <a:r>
              <a:rPr lang="en-US" altLang="tr-TR" dirty="0" err="1"/>
              <a:t>alışverişini</a:t>
            </a:r>
            <a:r>
              <a:rPr lang="en-US" altLang="tr-TR" dirty="0"/>
              <a:t> </a:t>
            </a:r>
            <a:r>
              <a:rPr lang="en-US" altLang="tr-TR" dirty="0" err="1"/>
              <a:t>kolaylaştırmak</a:t>
            </a:r>
            <a:r>
              <a:rPr lang="en-US" altLang="tr-TR" dirty="0"/>
              <a:t> </a:t>
            </a:r>
            <a:r>
              <a:rPr lang="en-US" altLang="tr-TR" dirty="0" err="1"/>
              <a:t>için</a:t>
            </a:r>
            <a:r>
              <a:rPr lang="en-US" altLang="tr-TR" dirty="0"/>
              <a:t> </a:t>
            </a:r>
            <a:r>
              <a:rPr lang="en-US" altLang="tr-TR" dirty="0" err="1"/>
              <a:t>önemli</a:t>
            </a:r>
            <a:r>
              <a:rPr lang="en-US" altLang="tr-TR" dirty="0"/>
              <a:t> </a:t>
            </a:r>
            <a:r>
              <a:rPr lang="en-US" altLang="tr-TR" dirty="0" err="1"/>
              <a:t>bir</a:t>
            </a:r>
            <a:r>
              <a:rPr lang="en-US" altLang="tr-TR" dirty="0"/>
              <a:t> </a:t>
            </a:r>
            <a:r>
              <a:rPr lang="en-US" altLang="tr-TR" dirty="0" err="1"/>
              <a:t>iletişim</a:t>
            </a:r>
            <a:r>
              <a:rPr lang="en-US" altLang="tr-TR" dirty="0"/>
              <a:t> </a:t>
            </a:r>
            <a:r>
              <a:rPr lang="en-US" altLang="tr-TR" dirty="0" err="1"/>
              <a:t>merkezi</a:t>
            </a:r>
            <a:r>
              <a:rPr lang="en-US" altLang="tr-TR" dirty="0"/>
              <a:t>. Bu </a:t>
            </a:r>
            <a:r>
              <a:rPr lang="en-US" altLang="tr-TR" dirty="0" err="1"/>
              <a:t>bağlamda</a:t>
            </a:r>
            <a:r>
              <a:rPr lang="en-US" altLang="tr-TR" dirty="0"/>
              <a:t>, </a:t>
            </a:r>
            <a:r>
              <a:rPr lang="en-US" altLang="tr-TR" dirty="0" err="1"/>
              <a:t>ticari</a:t>
            </a:r>
            <a:r>
              <a:rPr lang="en-US" altLang="tr-TR" dirty="0"/>
              <a:t> </a:t>
            </a:r>
            <a:r>
              <a:rPr lang="en-US" altLang="tr-TR" dirty="0" err="1"/>
              <a:t>deniz</a:t>
            </a:r>
            <a:r>
              <a:rPr lang="en-US" altLang="tr-TR" dirty="0"/>
              <a:t> </a:t>
            </a:r>
            <a:r>
              <a:rPr lang="en-US" altLang="tr-TR" dirty="0" err="1"/>
              <a:t>taşımacılığının</a:t>
            </a:r>
            <a:r>
              <a:rPr lang="en-US" altLang="tr-TR" dirty="0"/>
              <a:t> </a:t>
            </a:r>
            <a:r>
              <a:rPr lang="en-US" altLang="tr-TR" dirty="0" err="1"/>
              <a:t>özellikleri</a:t>
            </a:r>
            <a:r>
              <a:rPr lang="en-US" altLang="tr-TR" dirty="0"/>
              <a:t> </a:t>
            </a:r>
            <a:r>
              <a:rPr lang="en-US" altLang="tr-TR" dirty="0" err="1"/>
              <a:t>hakkında</a:t>
            </a:r>
            <a:r>
              <a:rPr lang="en-US" altLang="tr-TR" dirty="0"/>
              <a:t> </a:t>
            </a:r>
            <a:r>
              <a:rPr lang="en-US" altLang="tr-TR" dirty="0" err="1"/>
              <a:t>farkındalık</a:t>
            </a:r>
            <a:r>
              <a:rPr lang="en-US" altLang="tr-TR" dirty="0"/>
              <a:t> </a:t>
            </a:r>
            <a:r>
              <a:rPr lang="en-US" altLang="tr-TR" dirty="0" err="1"/>
              <a:t>sağlayarak</a:t>
            </a:r>
            <a:r>
              <a:rPr lang="en-US" altLang="tr-TR" dirty="0"/>
              <a:t> </a:t>
            </a:r>
            <a:r>
              <a:rPr lang="en-US" altLang="tr-TR" dirty="0" err="1"/>
              <a:t>Operasyon</a:t>
            </a:r>
            <a:r>
              <a:rPr lang="en-US" altLang="tr-TR" dirty="0"/>
              <a:t> </a:t>
            </a:r>
            <a:r>
              <a:rPr lang="en-US" altLang="tr-TR" dirty="0" err="1"/>
              <a:t>Komutanına</a:t>
            </a:r>
            <a:r>
              <a:rPr lang="en-US" altLang="tr-TR" dirty="0"/>
              <a:t> </a:t>
            </a:r>
            <a:r>
              <a:rPr lang="en-US" altLang="tr-TR" dirty="0" err="1"/>
              <a:t>yardımcı</a:t>
            </a:r>
            <a:r>
              <a:rPr lang="en-US" altLang="tr-TR" dirty="0"/>
              <a:t> </a:t>
            </a:r>
            <a:r>
              <a:rPr lang="en-US" altLang="tr-TR" dirty="0" err="1"/>
              <a:t>olur</a:t>
            </a:r>
            <a:r>
              <a:rPr lang="en-US" altLang="tr-TR" dirty="0"/>
              <a:t> </a:t>
            </a:r>
            <a:r>
              <a:rPr lang="en-US" altLang="tr-TR" dirty="0" err="1"/>
              <a:t>ve</a:t>
            </a:r>
            <a:r>
              <a:rPr lang="en-US" altLang="tr-TR" dirty="0"/>
              <a:t> NCAGS </a:t>
            </a:r>
            <a:r>
              <a:rPr lang="en-US" altLang="tr-TR" dirty="0" err="1"/>
              <a:t>varlıklarının</a:t>
            </a:r>
            <a:r>
              <a:rPr lang="en-US" altLang="tr-TR" dirty="0"/>
              <a:t> </a:t>
            </a:r>
            <a:r>
              <a:rPr lang="en-US" altLang="tr-TR" dirty="0" err="1"/>
              <a:t>bir</a:t>
            </a:r>
            <a:r>
              <a:rPr lang="en-US" altLang="tr-TR" dirty="0"/>
              <a:t> </a:t>
            </a:r>
            <a:r>
              <a:rPr lang="en-US" altLang="tr-TR" dirty="0" err="1"/>
              <a:t>kuvvet</a:t>
            </a:r>
            <a:r>
              <a:rPr lang="en-US" altLang="tr-TR" dirty="0"/>
              <a:t> </a:t>
            </a:r>
            <a:r>
              <a:rPr lang="en-US" altLang="tr-TR" dirty="0" err="1"/>
              <a:t>çarpanı</a:t>
            </a:r>
            <a:r>
              <a:rPr lang="en-US" altLang="tr-TR" dirty="0"/>
              <a:t> </a:t>
            </a:r>
            <a:r>
              <a:rPr lang="en-US" altLang="tr-TR" dirty="0" err="1"/>
              <a:t>olarak</a:t>
            </a:r>
            <a:r>
              <a:rPr lang="en-US" altLang="tr-TR" dirty="0"/>
              <a:t> </a:t>
            </a:r>
            <a:r>
              <a:rPr lang="en-US" altLang="tr-TR" dirty="0" err="1"/>
              <a:t>kullanılmasını</a:t>
            </a:r>
            <a:r>
              <a:rPr lang="en-US" altLang="tr-TR" dirty="0"/>
              <a:t> </a:t>
            </a:r>
            <a:r>
              <a:rPr lang="en-US" altLang="tr-TR" dirty="0" err="1"/>
              <a:t>sağlar</a:t>
            </a:r>
            <a:r>
              <a:rPr lang="en-US" altLang="tr-TR" dirty="0"/>
              <a:t>.</a:t>
            </a:r>
            <a:endParaRPr lang="tr-TR" altLang="tr-T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ayt Görüntüsü Yer Tutucusu 1">
            <a:extLst>
              <a:ext uri="{FF2B5EF4-FFF2-40B4-BE49-F238E27FC236}">
                <a16:creationId xmlns:a16="http://schemas.microsoft.com/office/drawing/2014/main" id="{22E9EF3E-EDCE-D723-C1D0-EAB1018EBD1D}"/>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 Yer Tutucusu 2">
            <a:extLst>
              <a:ext uri="{FF2B5EF4-FFF2-40B4-BE49-F238E27FC236}">
                <a16:creationId xmlns:a16="http://schemas.microsoft.com/office/drawing/2014/main" id="{7C622DCB-DA52-B1FC-4C1F-2724BD99E55E}"/>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ayt Görüntüsü Yer Tutucusu 1">
            <a:extLst>
              <a:ext uri="{FF2B5EF4-FFF2-40B4-BE49-F238E27FC236}">
                <a16:creationId xmlns:a16="http://schemas.microsoft.com/office/drawing/2014/main" id="{F176E5F1-C2BA-67B0-B137-B9972D4A0C1F}"/>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 Yer Tutucusu 2">
            <a:extLst>
              <a:ext uri="{FF2B5EF4-FFF2-40B4-BE49-F238E27FC236}">
                <a16:creationId xmlns:a16="http://schemas.microsoft.com/office/drawing/2014/main" id="{D7A87935-6EE1-8F12-61A5-9B430736B8E4}"/>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a:t>IT IS CALLED WP BECAUSE MAIN DATA PROCESSING SYSTEM GIVES A WHITE PICTURE WITH TARGET OF INTERESTS. «NAMESIS»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ayt Görüntüsü Yer Tutucusu 1">
            <a:extLst>
              <a:ext uri="{FF2B5EF4-FFF2-40B4-BE49-F238E27FC236}">
                <a16:creationId xmlns:a16="http://schemas.microsoft.com/office/drawing/2014/main" id="{BA2FA1B6-459F-D5C1-BD87-8396EC80157D}"/>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 Yer Tutucusu 2">
            <a:extLst>
              <a:ext uri="{FF2B5EF4-FFF2-40B4-BE49-F238E27FC236}">
                <a16:creationId xmlns:a16="http://schemas.microsoft.com/office/drawing/2014/main" id="{A37786C0-8FBA-D1AC-21F2-AEDF73A528E8}"/>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ayt Görüntüsü Yer Tutucusu 1">
            <a:extLst>
              <a:ext uri="{FF2B5EF4-FFF2-40B4-BE49-F238E27FC236}">
                <a16:creationId xmlns:a16="http://schemas.microsoft.com/office/drawing/2014/main" id="{F591C233-71E4-7AE7-7274-E95A41B471C0}"/>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 Yer Tutucusu 2">
            <a:extLst>
              <a:ext uri="{FF2B5EF4-FFF2-40B4-BE49-F238E27FC236}">
                <a16:creationId xmlns:a16="http://schemas.microsoft.com/office/drawing/2014/main" id="{D56844C6-F721-1CED-021A-2DE4B7794662}"/>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DENİZCİLİK ALANINDA TİCARET YOLLARI, DÜĞÜM NOKTALARIMIZ, LİMANLARIMIZ VE KRİTİK ALT YAPI TESİSLERİMİZ VARDIR.</a:t>
            </a:r>
          </a:p>
          <a:p>
            <a:endParaRPr lang="tr-TR" altLang="tr-TR" dirty="0"/>
          </a:p>
          <a:p>
            <a:r>
              <a:rPr lang="tr-TR" altLang="tr-TR" dirty="0"/>
              <a:t>DENIZCILIKTEKI DÜĞÜM NOKTALARI, KÜRESEL EKONOMININ COĞRAFI OLARAK AŞIL TOPUĞUDUR.</a:t>
            </a:r>
          </a:p>
          <a:p>
            <a:endParaRPr lang="tr-TR" alt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ayt Görüntüsü Yer Tutucusu 1">
            <a:extLst>
              <a:ext uri="{FF2B5EF4-FFF2-40B4-BE49-F238E27FC236}">
                <a16:creationId xmlns:a16="http://schemas.microsoft.com/office/drawing/2014/main" id="{DBBBBEB4-055E-8357-C5F2-9DE3CBFBA1D4}"/>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 Yer Tutucusu 2">
            <a:extLst>
              <a:ext uri="{FF2B5EF4-FFF2-40B4-BE49-F238E27FC236}">
                <a16:creationId xmlns:a16="http://schemas.microsoft.com/office/drawing/2014/main" id="{D422E588-373F-0848-48A0-00AD12780BBE}"/>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DENİZCİLİK İŞLERİNDEN ELDE EDİLEN GELİR DENİZ ALANININ GÜVENLİĞİNE BAĞLIDIR. </a:t>
            </a:r>
          </a:p>
          <a:p>
            <a:endParaRPr lang="tr-TR" altLang="tr-TR" dirty="0"/>
          </a:p>
          <a:p>
            <a:r>
              <a:rPr lang="tr-TR" altLang="tr-TR" dirty="0"/>
              <a:t>DENIZ ALANININ GÜVENLIĞI ÇOK ÖNEMLIDIR, BIR DENIZ ALANINDA GÜVENLIĞI KAYBETTIĞIMIZDE BU BIR "ÇIĞ ETKISI" VEYA "DOMINO ETKISI" YARATACAKTIR, </a:t>
            </a:r>
          </a:p>
          <a:p>
            <a:endParaRPr lang="tr-TR" altLang="tr-TR" dirty="0"/>
          </a:p>
          <a:p>
            <a:r>
              <a:rPr lang="tr-TR" altLang="tr-TR" dirty="0"/>
              <a:t>HEPINIZIN BILDIĞI GIBI ETKI ORIJINAL ALANIN ÖTESINE YAYILDIĞINDA DAHA DA BÜYÜR.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ayt Görüntüsü Yer Tutucusu 1">
            <a:extLst>
              <a:ext uri="{FF2B5EF4-FFF2-40B4-BE49-F238E27FC236}">
                <a16:creationId xmlns:a16="http://schemas.microsoft.com/office/drawing/2014/main" id="{88AFD6E1-739A-F9CE-C633-54268C89027E}"/>
              </a:ext>
            </a:extLst>
          </p:cNvPr>
          <p:cNvSpPr>
            <a:spLocks noGrp="1" noRot="1" noChangeAspect="1"/>
          </p:cNvSpPr>
          <p:nvPr>
            <p:ph type="sldImg"/>
          </p:nvPr>
        </p:nvSpPr>
        <p:spPr bwMode="auto">
          <a:xfrm>
            <a:off x="674688" y="736600"/>
            <a:ext cx="5319712" cy="3683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 Yer Tutucusu 2">
            <a:extLst>
              <a:ext uri="{FF2B5EF4-FFF2-40B4-BE49-F238E27FC236}">
                <a16:creationId xmlns:a16="http://schemas.microsoft.com/office/drawing/2014/main" id="{B8AEC484-4F16-D8B3-E58A-DECF6CABEF07}"/>
              </a:ext>
            </a:extLst>
          </p:cNvPr>
          <p:cNvSpPr>
            <a:spLocks noGrp="1"/>
          </p:cNvSpPr>
          <p:nvPr>
            <p:ph type="body" idx="1"/>
          </p:nvPr>
        </p:nvSpPr>
        <p:spPr bwMode="auto">
          <a:xfrm>
            <a:off x="666750" y="4664075"/>
            <a:ext cx="5335588"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NATO DA DAHİL OLMAK ÜZERE HER ÜLKE, KURUM YA DA KURULUŞ DENİZ TİCARETİNİN ÖNEMİNİ FARK ETMİŞTİR.</a:t>
            </a:r>
          </a:p>
          <a:p>
            <a:r>
              <a:rPr lang="tr-TR" altLang="tr-TR" dirty="0"/>
              <a:t>SONUÇ OLARAK; BU KONU, SLAYTTA GÖRDÜĞÜNÜZ GİBİ, AKTİF ANGAJMAN VE MODERN SAVUNMAYA DAYALI NATO STRATEJİK KONSEPTİ-2010'A YANSIMIŞTIR.</a:t>
            </a:r>
          </a:p>
          <a:p>
            <a:r>
              <a:rPr lang="tr-TR" altLang="tr-TR" dirty="0"/>
              <a:t>NATO'nun adında okyanus geçen çok az sayıdaki Uluslararası Örgütten biri olduğu düşünüldüğünde, deniz operasyonlarının her zaman NATO'nun güçlü yönlerinden biri olması şaşırtıcı değildir. </a:t>
            </a:r>
          </a:p>
          <a:p>
            <a:r>
              <a:rPr lang="tr-TR" altLang="tr-TR" dirty="0"/>
              <a:t>Atlantik'ten Akdeniz'e, Baltık'tan Karadeniz'e ve hatta Hint Okyanusu'na kadar NATO'nun denizcilik deneyimi MEVCUTTUR.</a:t>
            </a:r>
          </a:p>
          <a:p>
            <a:endParaRPr lang="tr-TR" altLang="tr-TR" dirty="0"/>
          </a:p>
          <a:p>
            <a:r>
              <a:rPr lang="tr-TR" altLang="tr-TR" dirty="0"/>
              <a:t>Richard </a:t>
            </a:r>
            <a:r>
              <a:rPr lang="tr-TR" altLang="tr-TR" dirty="0" err="1"/>
              <a:t>Froh</a:t>
            </a:r>
            <a:r>
              <a:rPr lang="tr-TR" altLang="tr-TR" dirty="0"/>
              <a:t> NATO'nun Operasyonlardan Sorumlu Genel Sekreter Yardımcısı, 2 Eylül 2014</a:t>
            </a:r>
          </a:p>
          <a:p>
            <a:endParaRPr lang="tr-TR" altLang="tr-TR" dirty="0"/>
          </a:p>
          <a:p>
            <a:endParaRPr lang="tr-TR" altLang="tr-T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ayt Görüntüsü Yer Tutucusu 1">
            <a:extLst>
              <a:ext uri="{FF2B5EF4-FFF2-40B4-BE49-F238E27FC236}">
                <a16:creationId xmlns:a16="http://schemas.microsoft.com/office/drawing/2014/main" id="{237414B0-A70D-08CE-D2F0-6D1768132AA8}"/>
              </a:ext>
            </a:extLst>
          </p:cNvPr>
          <p:cNvSpPr>
            <a:spLocks noGrp="1" noRot="1" noChangeAspect="1"/>
          </p:cNvSpPr>
          <p:nvPr>
            <p:ph type="sldImg"/>
          </p:nvPr>
        </p:nvSpPr>
        <p:spPr bwMode="auto">
          <a:xfrm>
            <a:off x="674688" y="736600"/>
            <a:ext cx="5319712" cy="3683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 Yer Tutucusu 2">
            <a:extLst>
              <a:ext uri="{FF2B5EF4-FFF2-40B4-BE49-F238E27FC236}">
                <a16:creationId xmlns:a16="http://schemas.microsoft.com/office/drawing/2014/main" id="{746C3B92-6446-18AB-C49E-A9977A758FDD}"/>
              </a:ext>
            </a:extLst>
          </p:cNvPr>
          <p:cNvSpPr>
            <a:spLocks noGrp="1"/>
          </p:cNvSpPr>
          <p:nvPr>
            <p:ph type="body" idx="1"/>
          </p:nvPr>
        </p:nvSpPr>
        <p:spPr bwMode="auto">
          <a:xfrm>
            <a:off x="666750" y="4664075"/>
            <a:ext cx="5335588"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tr-TR" dirty="0"/>
              <a:t>Yeni </a:t>
            </a:r>
            <a:r>
              <a:rPr lang="en-US" altLang="tr-TR" dirty="0" err="1"/>
              <a:t>Stratejik</a:t>
            </a:r>
            <a:r>
              <a:rPr lang="en-US" altLang="tr-TR" dirty="0"/>
              <a:t> </a:t>
            </a:r>
            <a:r>
              <a:rPr lang="en-US" altLang="tr-TR" dirty="0" err="1"/>
              <a:t>Konsept</a:t>
            </a:r>
            <a:r>
              <a:rPr lang="en-US" altLang="tr-TR" dirty="0"/>
              <a:t>, </a:t>
            </a:r>
            <a:r>
              <a:rPr lang="en-US" altLang="tr-TR" dirty="0" err="1"/>
              <a:t>NATO'nun</a:t>
            </a:r>
            <a:r>
              <a:rPr lang="en-US" altLang="tr-TR" dirty="0"/>
              <a:t> </a:t>
            </a:r>
            <a:r>
              <a:rPr lang="en-US" altLang="tr-TR" dirty="0" err="1"/>
              <a:t>temel</a:t>
            </a:r>
            <a:r>
              <a:rPr lang="en-US" altLang="tr-TR" dirty="0"/>
              <a:t> </a:t>
            </a:r>
            <a:r>
              <a:rPr lang="en-US" altLang="tr-TR" dirty="0" err="1"/>
              <a:t>amacının</a:t>
            </a:r>
            <a:r>
              <a:rPr lang="en-US" altLang="tr-TR" dirty="0"/>
              <a:t> 360 </a:t>
            </a:r>
            <a:r>
              <a:rPr lang="en-US" altLang="tr-TR" dirty="0" err="1"/>
              <a:t>derecelik</a:t>
            </a:r>
            <a:r>
              <a:rPr lang="en-US" altLang="tr-TR" dirty="0"/>
              <a:t> </a:t>
            </a:r>
            <a:r>
              <a:rPr lang="en-US" altLang="tr-TR" dirty="0" err="1"/>
              <a:t>bir</a:t>
            </a:r>
            <a:r>
              <a:rPr lang="en-US" altLang="tr-TR" dirty="0"/>
              <a:t> </a:t>
            </a:r>
            <a:r>
              <a:rPr lang="en-US" altLang="tr-TR" dirty="0" err="1"/>
              <a:t>yaklaşıma</a:t>
            </a:r>
            <a:r>
              <a:rPr lang="en-US" altLang="tr-TR" dirty="0"/>
              <a:t> </a:t>
            </a:r>
            <a:r>
              <a:rPr lang="en-US" altLang="tr-TR" dirty="0" err="1"/>
              <a:t>dayalı</a:t>
            </a:r>
            <a:r>
              <a:rPr lang="en-US" altLang="tr-TR" dirty="0"/>
              <a:t> </a:t>
            </a:r>
            <a:r>
              <a:rPr lang="en-US" altLang="tr-TR" dirty="0" err="1"/>
              <a:t>olarak</a:t>
            </a:r>
            <a:r>
              <a:rPr lang="en-US" altLang="tr-TR" dirty="0"/>
              <a:t> </a:t>
            </a:r>
            <a:r>
              <a:rPr lang="en-US" altLang="tr-TR" dirty="0" err="1"/>
              <a:t>ortak</a:t>
            </a:r>
            <a:r>
              <a:rPr lang="en-US" altLang="tr-TR" dirty="0"/>
              <a:t> </a:t>
            </a:r>
            <a:r>
              <a:rPr lang="en-US" altLang="tr-TR" dirty="0" err="1"/>
              <a:t>savunmamızı</a:t>
            </a:r>
            <a:r>
              <a:rPr lang="en-US" altLang="tr-TR" dirty="0"/>
              <a:t> </a:t>
            </a:r>
            <a:r>
              <a:rPr lang="en-US" altLang="tr-TR" dirty="0" err="1"/>
              <a:t>sağlamak</a:t>
            </a:r>
            <a:r>
              <a:rPr lang="en-US" altLang="tr-TR" dirty="0"/>
              <a:t> </a:t>
            </a:r>
            <a:r>
              <a:rPr lang="en-US" altLang="tr-TR" dirty="0" err="1"/>
              <a:t>olduğunu</a:t>
            </a:r>
            <a:r>
              <a:rPr lang="en-US" altLang="tr-TR" dirty="0"/>
              <a:t> </a:t>
            </a:r>
            <a:r>
              <a:rPr lang="en-US" altLang="tr-TR" dirty="0" err="1"/>
              <a:t>yeniden</a:t>
            </a:r>
            <a:r>
              <a:rPr lang="en-US" altLang="tr-TR" dirty="0"/>
              <a:t> </a:t>
            </a:r>
            <a:r>
              <a:rPr lang="en-US" altLang="tr-TR" dirty="0" err="1"/>
              <a:t>teyit</a:t>
            </a:r>
            <a:r>
              <a:rPr lang="en-US" altLang="tr-TR" dirty="0"/>
              <a:t> </a:t>
            </a:r>
            <a:r>
              <a:rPr lang="en-US" altLang="tr-TR" dirty="0" err="1"/>
              <a:t>etmektedir</a:t>
            </a:r>
            <a:r>
              <a:rPr lang="en-US" altLang="tr-TR" dirty="0"/>
              <a:t>. </a:t>
            </a:r>
            <a:r>
              <a:rPr lang="en-US" altLang="tr-TR" dirty="0" err="1"/>
              <a:t>İttifak'ın</a:t>
            </a:r>
            <a:r>
              <a:rPr lang="en-US" altLang="tr-TR" dirty="0"/>
              <a:t> </a:t>
            </a:r>
            <a:r>
              <a:rPr lang="en-US" altLang="tr-TR" dirty="0" err="1"/>
              <a:t>üç</a:t>
            </a:r>
            <a:r>
              <a:rPr lang="en-US" altLang="tr-TR" dirty="0"/>
              <a:t> </a:t>
            </a:r>
            <a:r>
              <a:rPr lang="en-US" altLang="tr-TR" dirty="0" err="1"/>
              <a:t>temel</a:t>
            </a:r>
            <a:r>
              <a:rPr lang="en-US" altLang="tr-TR" dirty="0"/>
              <a:t> </a:t>
            </a:r>
            <a:r>
              <a:rPr lang="en-US" altLang="tr-TR" dirty="0" err="1"/>
              <a:t>görevini</a:t>
            </a:r>
            <a:r>
              <a:rPr lang="en-US" altLang="tr-TR" dirty="0"/>
              <a:t> </a:t>
            </a:r>
            <a:r>
              <a:rPr lang="en-US" altLang="tr-TR" dirty="0" err="1"/>
              <a:t>tanımlamaktadır</a:t>
            </a:r>
            <a:r>
              <a:rPr lang="en-US" altLang="tr-TR" dirty="0"/>
              <a:t>:</a:t>
            </a:r>
          </a:p>
          <a:p>
            <a:r>
              <a:rPr lang="en-US" altLang="tr-TR" dirty="0" err="1"/>
              <a:t>caydırıcılık</a:t>
            </a:r>
            <a:r>
              <a:rPr lang="en-US" altLang="tr-TR" dirty="0"/>
              <a:t> </a:t>
            </a:r>
            <a:r>
              <a:rPr lang="en-US" altLang="tr-TR" dirty="0" err="1"/>
              <a:t>ve</a:t>
            </a:r>
            <a:r>
              <a:rPr lang="en-US" altLang="tr-TR" dirty="0"/>
              <a:t> </a:t>
            </a:r>
            <a:r>
              <a:rPr lang="en-US" altLang="tr-TR" dirty="0" err="1"/>
              <a:t>savunma</a:t>
            </a:r>
            <a:r>
              <a:rPr lang="en-US" altLang="tr-TR" dirty="0"/>
              <a:t>; </a:t>
            </a:r>
            <a:r>
              <a:rPr lang="en-US" altLang="tr-TR" dirty="0" err="1"/>
              <a:t>kriz</a:t>
            </a:r>
            <a:r>
              <a:rPr lang="en-US" altLang="tr-TR" dirty="0"/>
              <a:t> </a:t>
            </a:r>
            <a:r>
              <a:rPr lang="en-US" altLang="tr-TR" dirty="0" err="1"/>
              <a:t>önleme</a:t>
            </a:r>
            <a:r>
              <a:rPr lang="en-US" altLang="tr-TR" dirty="0"/>
              <a:t> </a:t>
            </a:r>
            <a:r>
              <a:rPr lang="en-US" altLang="tr-TR" dirty="0" err="1"/>
              <a:t>ve</a:t>
            </a:r>
            <a:r>
              <a:rPr lang="en-US" altLang="tr-TR" dirty="0"/>
              <a:t> </a:t>
            </a:r>
            <a:r>
              <a:rPr lang="en-US" altLang="tr-TR" dirty="0" err="1"/>
              <a:t>yönetimi</a:t>
            </a:r>
            <a:r>
              <a:rPr lang="en-US" altLang="tr-TR" dirty="0"/>
              <a:t>; </a:t>
            </a:r>
            <a:r>
              <a:rPr lang="en-US" altLang="tr-TR" dirty="0" err="1"/>
              <a:t>ve</a:t>
            </a:r>
            <a:r>
              <a:rPr lang="en-US" altLang="tr-TR" dirty="0"/>
              <a:t> </a:t>
            </a:r>
            <a:r>
              <a:rPr lang="en-US" altLang="tr-TR" dirty="0" err="1"/>
              <a:t>işbirliğine</a:t>
            </a:r>
            <a:r>
              <a:rPr lang="en-US" altLang="tr-TR" dirty="0"/>
              <a:t> </a:t>
            </a:r>
            <a:r>
              <a:rPr lang="en-US" altLang="tr-TR" dirty="0" err="1"/>
              <a:t>dayalı</a:t>
            </a:r>
            <a:r>
              <a:rPr lang="en-US" altLang="tr-TR" dirty="0"/>
              <a:t> </a:t>
            </a:r>
            <a:r>
              <a:rPr lang="en-US" altLang="tr-TR" dirty="0" err="1"/>
              <a:t>güvenlik</a:t>
            </a:r>
            <a:r>
              <a:rPr lang="en-US" altLang="tr-TR" dirty="0"/>
              <a:t>.</a:t>
            </a:r>
          </a:p>
          <a:p>
            <a:endParaRPr lang="en-US" altLang="tr-TR" dirty="0"/>
          </a:p>
          <a:p>
            <a:r>
              <a:rPr lang="tr-TR" altLang="tr-TR" dirty="0"/>
              <a:t>Deniz Güvenliği, barış ve refahımız için kilit öneme sahiptir. Duruşumuzu ve durumsal farkındalığımızı güçlendireceğiz </a:t>
            </a:r>
          </a:p>
          <a:p>
            <a:r>
              <a:rPr lang="tr-TR" altLang="tr-TR" dirty="0"/>
              <a:t>        Denizcilik alanındaki tüm tehditlere karşı caydırma ve savunma, </a:t>
            </a:r>
          </a:p>
          <a:p>
            <a:r>
              <a:rPr lang="tr-TR" altLang="tr-TR" dirty="0"/>
              <a:t>       seyrüsefer özgürlüğünü korumak, </a:t>
            </a:r>
          </a:p>
          <a:p>
            <a:r>
              <a:rPr lang="tr-TR" altLang="tr-TR" dirty="0"/>
              <a:t>       deniz ticaret yollarını güvence altına almak ve</a:t>
            </a:r>
          </a:p>
          <a:p>
            <a:r>
              <a:rPr lang="tr-TR" altLang="tr-TR" dirty="0"/>
              <a:t>       ana iletişim hatlarımızı korumak.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ayt Görüntüsü Yer Tutucusu 1">
            <a:extLst>
              <a:ext uri="{FF2B5EF4-FFF2-40B4-BE49-F238E27FC236}">
                <a16:creationId xmlns:a16="http://schemas.microsoft.com/office/drawing/2014/main" id="{3A15F01A-67F2-2870-8CCA-392B9814CBD9}"/>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 Yer Tutucusu 2">
            <a:extLst>
              <a:ext uri="{FF2B5EF4-FFF2-40B4-BE49-F238E27FC236}">
                <a16:creationId xmlns:a16="http://schemas.microsoft.com/office/drawing/2014/main" id="{3C031D67-992E-B92F-263D-2B169221C6D6}"/>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Slaytta gördüğünüz gibi, bu MSO Görevleri şunlardır: </a:t>
            </a:r>
          </a:p>
          <a:p>
            <a:r>
              <a:rPr lang="tr-TR" altLang="tr-TR" dirty="0"/>
              <a:t>Denizde Durumsal Farkındalığı desteklemek (uluslararası suların altında, üstünde ve üzerinde neler olup bittiğini bilmek); </a:t>
            </a:r>
          </a:p>
          <a:p>
            <a:r>
              <a:rPr lang="tr-TR" altLang="tr-TR" dirty="0"/>
              <a:t>herkes için seyrüsefer özgürlüğünü korumak; </a:t>
            </a:r>
          </a:p>
          <a:p>
            <a:r>
              <a:rPr lang="tr-TR" altLang="tr-TR" dirty="0"/>
              <a:t>denizde önleme faaliyetlerinin yürütülmesi; korsanlıkla mücadele, </a:t>
            </a:r>
          </a:p>
          <a:p>
            <a:r>
              <a:rPr lang="tr-TR" altLang="tr-TR" dirty="0"/>
              <a:t>kitle imha silahlarının yayılmasıyla mücadele; </a:t>
            </a:r>
          </a:p>
          <a:p>
            <a:r>
              <a:rPr lang="tr-TR" altLang="tr-TR" dirty="0"/>
              <a:t>kritik altyapının korunması; </a:t>
            </a:r>
          </a:p>
          <a:p>
            <a:r>
              <a:rPr lang="tr-TR" altLang="tr-TR" dirty="0"/>
              <a:t>terörle mücadele çabalarını desteklemek; </a:t>
            </a:r>
          </a:p>
          <a:p>
            <a:r>
              <a:rPr lang="tr-TR" altLang="tr-TR" dirty="0"/>
              <a:t>ve deniz güvenliği kapasitesinin geliştirilmesine katkıda bulunmak.</a:t>
            </a:r>
          </a:p>
          <a:p>
            <a:endParaRPr lang="tr-TR" altLang="tr-T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ayt Görüntüsü Yer Tutucusu 1">
            <a:extLst>
              <a:ext uri="{FF2B5EF4-FFF2-40B4-BE49-F238E27FC236}">
                <a16:creationId xmlns:a16="http://schemas.microsoft.com/office/drawing/2014/main" id="{1F3FE0AC-1D7E-CF06-2804-EAF93DD79989}"/>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 Yer Tutucusu 2">
            <a:extLst>
              <a:ext uri="{FF2B5EF4-FFF2-40B4-BE49-F238E27FC236}">
                <a16:creationId xmlns:a16="http://schemas.microsoft.com/office/drawing/2014/main" id="{0C33C92E-7011-97E3-C3BD-1B7D60C989EF}"/>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dirty="0"/>
              <a:t>YANSIDA SUNULAN HAREKATLAR 
</a:t>
            </a:r>
          </a:p>
          <a:p>
            <a:r>
              <a:rPr lang="tr-TR" altLang="tr-TR" dirty="0"/>
              <a:t>NCAGS POLITIKA VE KONSEPT BELGELERININ ORTAYA ÇIKMASINA VESİLE OLMUŞTUR.</a:t>
            </a:r>
          </a:p>
          <a:p>
            <a:endParaRPr lang="tr-TR" altLang="tr-TR" dirty="0"/>
          </a:p>
          <a:p>
            <a:r>
              <a:rPr lang="tr-TR" altLang="tr-TR" dirty="0"/>
              <a:t>SÖZ KONUSU HAREKATLARIN YOĞUNLUĞU VE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ayt Görüntüsü Yer Tutucusu 1">
            <a:extLst>
              <a:ext uri="{FF2B5EF4-FFF2-40B4-BE49-F238E27FC236}">
                <a16:creationId xmlns:a16="http://schemas.microsoft.com/office/drawing/2014/main" id="{E498D86C-7582-8474-96E7-6E9E481CB23E}"/>
              </a:ext>
            </a:extLst>
          </p:cNvPr>
          <p:cNvSpPr>
            <a:spLocks noGrp="1" noRot="1" noChangeAspect="1"/>
          </p:cNvSpPr>
          <p:nvPr>
            <p:ph type="sldImg"/>
          </p:nvPr>
        </p:nvSpPr>
        <p:spPr bwMode="auto">
          <a:xfrm>
            <a:off x="939800" y="1227138"/>
            <a:ext cx="4789488" cy="3314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 Yer Tutucusu 2">
            <a:extLst>
              <a:ext uri="{FF2B5EF4-FFF2-40B4-BE49-F238E27FC236}">
                <a16:creationId xmlns:a16="http://schemas.microsoft.com/office/drawing/2014/main" id="{558C0E1F-0F49-90C9-C49C-F8722F8B1225}"/>
              </a:ext>
            </a:extLst>
          </p:cNvPr>
          <p:cNvSpPr>
            <a:spLocks noGrp="1"/>
          </p:cNvSpPr>
          <p:nvPr>
            <p:ph type="body" idx="1"/>
          </p:nvPr>
        </p:nvSpPr>
        <p:spPr bwMode="auto">
          <a:xfrm>
            <a:off x="666750" y="4725988"/>
            <a:ext cx="5335588" cy="3867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tr-TR" dirty="0"/>
              <a:t>Afrika </a:t>
            </a:r>
            <a:r>
              <a:rPr lang="en-US" altLang="tr-TR" dirty="0" err="1"/>
              <a:t>Boynuzu</a:t>
            </a:r>
            <a:r>
              <a:rPr lang="en-US" altLang="tr-TR" dirty="0"/>
              <a:t> </a:t>
            </a:r>
            <a:r>
              <a:rPr lang="en-US" altLang="tr-TR" dirty="0" err="1"/>
              <a:t>açıklarında</a:t>
            </a:r>
            <a:r>
              <a:rPr lang="en-US" altLang="tr-TR" dirty="0"/>
              <a:t> NATO </a:t>
            </a:r>
            <a:r>
              <a:rPr lang="en-US" altLang="tr-TR" dirty="0" err="1"/>
              <a:t>deniz</a:t>
            </a:r>
            <a:r>
              <a:rPr lang="en-US" altLang="tr-TR" dirty="0"/>
              <a:t> </a:t>
            </a:r>
            <a:r>
              <a:rPr lang="en-US" altLang="tr-TR" dirty="0" err="1"/>
              <a:t>kuvvetleri</a:t>
            </a:r>
            <a:r>
              <a:rPr lang="en-US" altLang="tr-TR" dirty="0"/>
              <a:t> her </a:t>
            </a:r>
            <a:r>
              <a:rPr lang="en-US" altLang="tr-TR" dirty="0" err="1"/>
              <a:t>gün</a:t>
            </a:r>
            <a:r>
              <a:rPr lang="en-US" altLang="tr-TR" dirty="0"/>
              <a:t> </a:t>
            </a:r>
            <a:r>
              <a:rPr lang="en-US" altLang="tr-TR" dirty="0" err="1"/>
              <a:t>insani</a:t>
            </a:r>
            <a:r>
              <a:rPr lang="en-US" altLang="tr-TR" dirty="0"/>
              <a:t> </a:t>
            </a:r>
            <a:r>
              <a:rPr lang="en-US" altLang="tr-TR" dirty="0" err="1"/>
              <a:t>yardım</a:t>
            </a:r>
            <a:r>
              <a:rPr lang="en-US" altLang="tr-TR" dirty="0"/>
              <a:t> </a:t>
            </a:r>
            <a:r>
              <a:rPr lang="en-US" altLang="tr-TR" dirty="0" err="1"/>
              <a:t>gemilerini</a:t>
            </a:r>
            <a:r>
              <a:rPr lang="en-US" altLang="tr-TR" dirty="0"/>
              <a:t> </a:t>
            </a:r>
            <a:r>
              <a:rPr lang="en-US" altLang="tr-TR" dirty="0" err="1"/>
              <a:t>korumak</a:t>
            </a:r>
            <a:r>
              <a:rPr lang="en-US" altLang="tr-TR" dirty="0"/>
              <a:t>, </a:t>
            </a:r>
            <a:r>
              <a:rPr lang="en-US" altLang="tr-TR" dirty="0" err="1"/>
              <a:t>uluslararası</a:t>
            </a:r>
            <a:r>
              <a:rPr lang="en-US" altLang="tr-TR" dirty="0"/>
              <a:t> </a:t>
            </a:r>
            <a:r>
              <a:rPr lang="en-US" altLang="tr-TR" dirty="0" err="1"/>
              <a:t>nakliye</a:t>
            </a:r>
            <a:r>
              <a:rPr lang="en-US" altLang="tr-TR" dirty="0"/>
              <a:t> </a:t>
            </a:r>
            <a:r>
              <a:rPr lang="en-US" altLang="tr-TR" dirty="0" err="1"/>
              <a:t>yollarını</a:t>
            </a:r>
            <a:r>
              <a:rPr lang="en-US" altLang="tr-TR" dirty="0"/>
              <a:t> </a:t>
            </a:r>
            <a:r>
              <a:rPr lang="en-US" altLang="tr-TR" dirty="0" err="1"/>
              <a:t>açık</a:t>
            </a:r>
            <a:r>
              <a:rPr lang="en-US" altLang="tr-TR" dirty="0"/>
              <a:t> </a:t>
            </a:r>
            <a:r>
              <a:rPr lang="en-US" altLang="tr-TR" dirty="0" err="1"/>
              <a:t>tutmak</a:t>
            </a:r>
            <a:r>
              <a:rPr lang="en-US" altLang="tr-TR" dirty="0"/>
              <a:t> </a:t>
            </a:r>
            <a:r>
              <a:rPr lang="en-US" altLang="tr-TR" dirty="0" err="1"/>
              <a:t>ve</a:t>
            </a:r>
            <a:r>
              <a:rPr lang="en-US" altLang="tr-TR" dirty="0"/>
              <a:t> Somali </a:t>
            </a:r>
            <a:r>
              <a:rPr lang="en-US" altLang="tr-TR" dirty="0" err="1"/>
              <a:t>açıklarındaki</a:t>
            </a:r>
            <a:r>
              <a:rPr lang="en-US" altLang="tr-TR" dirty="0"/>
              <a:t> </a:t>
            </a:r>
            <a:r>
              <a:rPr lang="en-US" altLang="tr-TR" dirty="0" err="1"/>
              <a:t>korsanlığı</a:t>
            </a:r>
            <a:r>
              <a:rPr lang="en-US" altLang="tr-TR" dirty="0"/>
              <a:t> </a:t>
            </a:r>
            <a:r>
              <a:rPr lang="en-US" altLang="tr-TR" dirty="0" err="1"/>
              <a:t>bastırmak</a:t>
            </a:r>
            <a:r>
              <a:rPr lang="en-US" altLang="tr-TR" dirty="0"/>
              <a:t> </a:t>
            </a:r>
            <a:r>
              <a:rPr lang="en-US" altLang="tr-TR" dirty="0" err="1"/>
              <a:t>için</a:t>
            </a:r>
            <a:r>
              <a:rPr lang="en-US" altLang="tr-TR" dirty="0"/>
              <a:t> </a:t>
            </a:r>
            <a:r>
              <a:rPr lang="en-US" altLang="tr-TR" dirty="0" err="1"/>
              <a:t>diğer</a:t>
            </a:r>
            <a:r>
              <a:rPr lang="en-US" altLang="tr-TR" dirty="0"/>
              <a:t> </a:t>
            </a:r>
            <a:r>
              <a:rPr lang="en-US" altLang="tr-TR" dirty="0" err="1"/>
              <a:t>donanmalar</a:t>
            </a:r>
            <a:r>
              <a:rPr lang="en-US" altLang="tr-TR" dirty="0"/>
              <a:t> </a:t>
            </a:r>
            <a:r>
              <a:rPr lang="en-US" altLang="tr-TR" dirty="0" err="1"/>
              <a:t>ve</a:t>
            </a:r>
            <a:r>
              <a:rPr lang="en-US" altLang="tr-TR" dirty="0"/>
              <a:t> </a:t>
            </a:r>
            <a:r>
              <a:rPr lang="en-US" altLang="tr-TR" dirty="0" err="1"/>
              <a:t>denizcilik</a:t>
            </a:r>
            <a:r>
              <a:rPr lang="en-US" altLang="tr-TR" dirty="0"/>
              <a:t> </a:t>
            </a:r>
            <a:r>
              <a:rPr lang="en-US" altLang="tr-TR" dirty="0" err="1"/>
              <a:t>endüstrisi</a:t>
            </a:r>
            <a:r>
              <a:rPr lang="en-US" altLang="tr-TR" dirty="0"/>
              <a:t> </a:t>
            </a:r>
            <a:r>
              <a:rPr lang="en-US" altLang="tr-TR" dirty="0" err="1"/>
              <a:t>ile</a:t>
            </a:r>
            <a:r>
              <a:rPr lang="en-US" altLang="tr-TR" dirty="0"/>
              <a:t> </a:t>
            </a:r>
            <a:r>
              <a:rPr lang="en-US" altLang="tr-TR" dirty="0" err="1"/>
              <a:t>yakın</a:t>
            </a:r>
            <a:r>
              <a:rPr lang="en-US" altLang="tr-TR" dirty="0"/>
              <a:t> </a:t>
            </a:r>
            <a:r>
              <a:rPr lang="en-US" altLang="tr-TR" dirty="0" err="1"/>
              <a:t>işbirliği</a:t>
            </a:r>
            <a:r>
              <a:rPr lang="en-US" altLang="tr-TR" dirty="0"/>
              <a:t> </a:t>
            </a:r>
            <a:r>
              <a:rPr lang="en-US" altLang="tr-TR" dirty="0" err="1"/>
              <a:t>içinde</a:t>
            </a:r>
            <a:r>
              <a:rPr lang="en-US" altLang="tr-TR" dirty="0"/>
              <a:t> </a:t>
            </a:r>
            <a:r>
              <a:rPr lang="en-US" altLang="tr-TR" dirty="0" err="1"/>
              <a:t>çalışmaktadır</a:t>
            </a:r>
            <a:r>
              <a:rPr lang="en-US" altLang="tr-TR" dirty="0"/>
              <a:t>. 
</a:t>
            </a:r>
            <a:r>
              <a:rPr lang="en-US" altLang="tr-TR" dirty="0" err="1"/>
              <a:t>Okyanus</a:t>
            </a:r>
            <a:r>
              <a:rPr lang="en-US" altLang="tr-TR" dirty="0"/>
              <a:t> </a:t>
            </a:r>
            <a:r>
              <a:rPr lang="en-US" altLang="tr-TR" dirty="0" err="1"/>
              <a:t>Kalkanı</a:t>
            </a:r>
            <a:r>
              <a:rPr lang="en-US" altLang="tr-TR" dirty="0"/>
              <a:t> </a:t>
            </a:r>
            <a:r>
              <a:rPr lang="en-US" altLang="tr-TR" dirty="0" err="1"/>
              <a:t>Operasyonu</a:t>
            </a:r>
            <a:r>
              <a:rPr lang="en-US" altLang="tr-TR" dirty="0"/>
              <a:t> 2009 </a:t>
            </a:r>
            <a:r>
              <a:rPr lang="en-US" altLang="tr-TR" dirty="0" err="1"/>
              <a:t>yılında</a:t>
            </a:r>
            <a:r>
              <a:rPr lang="en-US" altLang="tr-TR" dirty="0"/>
              <a:t> </a:t>
            </a:r>
            <a:r>
              <a:rPr lang="en-US" altLang="tr-TR" dirty="0" err="1"/>
              <a:t>başlatıldı</a:t>
            </a:r>
            <a:r>
              <a:rPr lang="en-US" altLang="tr-TR" dirty="0"/>
              <a:t>. AB Deniz </a:t>
            </a:r>
            <a:r>
              <a:rPr lang="en-US" altLang="tr-TR" dirty="0" err="1"/>
              <a:t>Kuvvetleri</a:t>
            </a:r>
            <a:r>
              <a:rPr lang="en-US" altLang="tr-TR" dirty="0"/>
              <a:t> (EUNAVFOR), </a:t>
            </a:r>
            <a:r>
              <a:rPr lang="en-US" altLang="tr-TR" dirty="0" err="1"/>
              <a:t>Birleşik</a:t>
            </a:r>
            <a:r>
              <a:rPr lang="en-US" altLang="tr-TR" dirty="0"/>
              <a:t> Deniz </a:t>
            </a:r>
            <a:r>
              <a:rPr lang="en-US" altLang="tr-TR" dirty="0" err="1"/>
              <a:t>Kuvvetleri</a:t>
            </a:r>
            <a:r>
              <a:rPr lang="en-US" altLang="tr-TR" dirty="0"/>
              <a:t> (CMF) </a:t>
            </a:r>
            <a:r>
              <a:rPr lang="en-US" altLang="tr-TR" dirty="0" err="1"/>
              <a:t>ve</a:t>
            </a:r>
            <a:r>
              <a:rPr lang="en-US" altLang="tr-TR" dirty="0"/>
              <a:t> </a:t>
            </a:r>
            <a:r>
              <a:rPr lang="en-US" altLang="tr-TR" dirty="0" err="1"/>
              <a:t>diğer</a:t>
            </a:r>
            <a:r>
              <a:rPr lang="en-US" altLang="tr-TR" dirty="0"/>
              <a:t> </a:t>
            </a:r>
            <a:r>
              <a:rPr lang="en-US" altLang="tr-TR" dirty="0" err="1"/>
              <a:t>ülkelerin</a:t>
            </a:r>
            <a:r>
              <a:rPr lang="en-US" altLang="tr-TR" dirty="0"/>
              <a:t> </a:t>
            </a:r>
            <a:r>
              <a:rPr lang="en-US" altLang="tr-TR" dirty="0" err="1"/>
              <a:t>donanmalarının</a:t>
            </a:r>
            <a:r>
              <a:rPr lang="en-US" altLang="tr-TR" dirty="0"/>
              <a:t> </a:t>
            </a:r>
            <a:r>
              <a:rPr lang="en-US" altLang="tr-TR" dirty="0" err="1"/>
              <a:t>yanı</a:t>
            </a:r>
            <a:r>
              <a:rPr lang="en-US" altLang="tr-TR" dirty="0"/>
              <a:t> </a:t>
            </a:r>
            <a:r>
              <a:rPr lang="en-US" altLang="tr-TR" dirty="0" err="1"/>
              <a:t>sıra</a:t>
            </a:r>
            <a:r>
              <a:rPr lang="en-US" altLang="tr-TR" dirty="0"/>
              <a:t> (</a:t>
            </a:r>
            <a:r>
              <a:rPr lang="en-US" altLang="tr-TR" dirty="0" err="1"/>
              <a:t>genellikle</a:t>
            </a:r>
            <a:r>
              <a:rPr lang="en-US" altLang="tr-TR" dirty="0"/>
              <a:t> </a:t>
            </a:r>
            <a:r>
              <a:rPr lang="en-US" altLang="tr-TR" dirty="0" err="1"/>
              <a:t>bağımsız</a:t>
            </a:r>
            <a:r>
              <a:rPr lang="en-US" altLang="tr-TR" dirty="0"/>
              <a:t> </a:t>
            </a:r>
            <a:r>
              <a:rPr lang="en-US" altLang="tr-TR" dirty="0" err="1"/>
              <a:t>konuşlandırıcılar</a:t>
            </a:r>
            <a:r>
              <a:rPr lang="en-US" altLang="tr-TR" dirty="0"/>
              <a:t> </a:t>
            </a:r>
            <a:r>
              <a:rPr lang="en-US" altLang="tr-TR" dirty="0" err="1"/>
              <a:t>olarak</a:t>
            </a:r>
            <a:r>
              <a:rPr lang="en-US" altLang="tr-TR" dirty="0"/>
              <a:t> </a:t>
            </a:r>
            <a:r>
              <a:rPr lang="en-US" altLang="tr-TR" dirty="0" err="1"/>
              <a:t>adlandırılırlar</a:t>
            </a:r>
            <a:r>
              <a:rPr lang="en-US" altLang="tr-TR" dirty="0"/>
              <a:t>) NATO, </a:t>
            </a:r>
            <a:r>
              <a:rPr lang="en-US" altLang="tr-TR" dirty="0" err="1"/>
              <a:t>özellikle</a:t>
            </a:r>
            <a:r>
              <a:rPr lang="en-US" altLang="tr-TR" dirty="0"/>
              <a:t> 2012'den </a:t>
            </a:r>
            <a:r>
              <a:rPr lang="en-US" altLang="tr-TR" dirty="0" err="1"/>
              <a:t>beri</a:t>
            </a:r>
            <a:r>
              <a:rPr lang="en-US" altLang="tr-TR" dirty="0"/>
              <a:t> Somali </a:t>
            </a:r>
            <a:r>
              <a:rPr lang="en-US" altLang="tr-TR" dirty="0" err="1"/>
              <a:t>kıyılarındaki</a:t>
            </a:r>
            <a:r>
              <a:rPr lang="en-US" altLang="tr-TR" dirty="0"/>
              <a:t> </a:t>
            </a:r>
            <a:r>
              <a:rPr lang="en-US" altLang="tr-TR" dirty="0" err="1"/>
              <a:t>korsanlığın</a:t>
            </a:r>
            <a:r>
              <a:rPr lang="en-US" altLang="tr-TR" dirty="0"/>
              <a:t> </a:t>
            </a:r>
            <a:r>
              <a:rPr lang="en-US" altLang="tr-TR" dirty="0" err="1"/>
              <a:t>giderek</a:t>
            </a:r>
            <a:r>
              <a:rPr lang="en-US" altLang="tr-TR" dirty="0"/>
              <a:t> </a:t>
            </a:r>
            <a:r>
              <a:rPr lang="en-US" altLang="tr-TR" dirty="0" err="1"/>
              <a:t>azalmasına</a:t>
            </a:r>
            <a:r>
              <a:rPr lang="en-US" altLang="tr-TR" dirty="0"/>
              <a:t> </a:t>
            </a:r>
            <a:r>
              <a:rPr lang="en-US" altLang="tr-TR" dirty="0" err="1"/>
              <a:t>katkıda</a:t>
            </a:r>
            <a:r>
              <a:rPr lang="en-US" altLang="tr-TR" dirty="0"/>
              <a:t> </a:t>
            </a:r>
            <a:r>
              <a:rPr lang="en-US" altLang="tr-TR" dirty="0" err="1"/>
              <a:t>bulunmuştur</a:t>
            </a:r>
            <a:r>
              <a:rPr lang="en-US" altLang="tr-TR" dirty="0"/>
              <a:t>. </a:t>
            </a:r>
            <a:endParaRPr lang="tr-TR" alt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742950" y="2130425"/>
            <a:ext cx="8420100" cy="1470025"/>
          </a:xfrm>
          <a:prstGeom prst="rect">
            <a:avLst/>
          </a:prstGeom>
        </p:spPr>
        <p:txBody>
          <a:bodyPr/>
          <a:lstStyle/>
          <a:p>
            <a:r>
              <a:rPr lang="tr-TR"/>
              <a:t>Asıl başlık stili için tıklatın</a:t>
            </a:r>
          </a:p>
        </p:txBody>
      </p:sp>
      <p:sp>
        <p:nvSpPr>
          <p:cNvPr id="3" name="Alt Başlık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Tree>
    <p:extLst>
      <p:ext uri="{BB962C8B-B14F-4D97-AF65-F5344CB8AC3E}">
        <p14:creationId xmlns:p14="http://schemas.microsoft.com/office/powerpoint/2010/main" val="1500477663"/>
      </p:ext>
    </p:extLst>
  </p:cSld>
  <p:clrMapOvr>
    <a:masterClrMapping/>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a:xfrm>
            <a:off x="495300" y="274638"/>
            <a:ext cx="8915400" cy="1143000"/>
          </a:xfrm>
          <a:prstGeom prst="rect">
            <a:avLst/>
          </a:prstGeom>
        </p:spPr>
        <p:txBody>
          <a:bodyPr/>
          <a:lstStyle/>
          <a:p>
            <a:r>
              <a:rPr lang="tr-TR"/>
              <a:t>Asıl başlık stili için tıklatın</a:t>
            </a:r>
          </a:p>
        </p:txBody>
      </p:sp>
      <p:sp>
        <p:nvSpPr>
          <p:cNvPr id="3" name="Dikey Metin Yer Tutucusu 2"/>
          <p:cNvSpPr>
            <a:spLocks noGrp="1"/>
          </p:cNvSpPr>
          <p:nvPr>
            <p:ph type="body" orient="vert" idx="1"/>
          </p:nvPr>
        </p:nvSpPr>
        <p:spPr>
          <a:xfrm>
            <a:off x="495300" y="1600200"/>
            <a:ext cx="8915400" cy="4525963"/>
          </a:xfrm>
          <a:prstGeom prst="rect">
            <a:avLst/>
          </a:prstGeo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104162783"/>
      </p:ext>
    </p:extLst>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181850" y="274638"/>
            <a:ext cx="2228850" cy="5851525"/>
          </a:xfrm>
          <a:prstGeom prst="rect">
            <a:avLst/>
          </a:prstGeo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95300" y="274638"/>
            <a:ext cx="6534150" cy="5851525"/>
          </a:xfrm>
          <a:prstGeom prst="rect">
            <a:avLst/>
          </a:prstGeo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751963566"/>
      </p:ext>
    </p:extLst>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95300" y="274638"/>
            <a:ext cx="8915400" cy="1143000"/>
          </a:xfrm>
          <a:prstGeom prst="rect">
            <a:avLst/>
          </a:prstGeom>
        </p:spPr>
        <p:txBody>
          <a:bodyPr/>
          <a:lstStyle/>
          <a:p>
            <a:r>
              <a:rPr lang="tr-TR"/>
              <a:t>Asıl başlık stili için tıklatın</a:t>
            </a:r>
          </a:p>
        </p:txBody>
      </p:sp>
      <p:sp>
        <p:nvSpPr>
          <p:cNvPr id="3" name="İçerik Yer Tutucusu 2"/>
          <p:cNvSpPr>
            <a:spLocks noGrp="1"/>
          </p:cNvSpPr>
          <p:nvPr>
            <p:ph idx="1"/>
          </p:nvPr>
        </p:nvSpPr>
        <p:spPr>
          <a:xfrm>
            <a:off x="495300" y="1600200"/>
            <a:ext cx="8915400" cy="4525963"/>
          </a:xfrm>
          <a:prstGeom prst="rect">
            <a:avLst/>
          </a:prstGeo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2291676089"/>
      </p:ext>
    </p:extLst>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Tree>
    <p:extLst>
      <p:ext uri="{BB962C8B-B14F-4D97-AF65-F5344CB8AC3E}">
        <p14:creationId xmlns:p14="http://schemas.microsoft.com/office/powerpoint/2010/main" val="3228462376"/>
      </p:ext>
    </p:extLst>
  </p:cSld>
  <p:clrMapOvr>
    <a:masterClrMapping/>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95300" y="274638"/>
            <a:ext cx="8915400" cy="1143000"/>
          </a:xfrm>
          <a:prstGeom prst="rect">
            <a:avLst/>
          </a:prstGeom>
        </p:spPr>
        <p:txBody>
          <a:bodyPr/>
          <a:lstStyle/>
          <a:p>
            <a:r>
              <a:rPr lang="tr-TR"/>
              <a:t>Asıl başlık stili için tıklatın</a:t>
            </a:r>
          </a:p>
        </p:txBody>
      </p:sp>
      <p:sp>
        <p:nvSpPr>
          <p:cNvPr id="3" name="İçerik Yer Tutucusu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623318617"/>
      </p:ext>
    </p:extLst>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95300" y="274638"/>
            <a:ext cx="8915400" cy="1143000"/>
          </a:xfrm>
          <a:prstGeom prst="rect">
            <a:avLst/>
          </a:prstGeo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2541536333"/>
      </p:ext>
    </p:extLst>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95300" y="274638"/>
            <a:ext cx="8915400" cy="1143000"/>
          </a:xfrm>
          <a:prstGeom prst="rect">
            <a:avLst/>
          </a:prstGeom>
        </p:spPr>
        <p:txBody>
          <a:bodyPr/>
          <a:lstStyle/>
          <a:p>
            <a:r>
              <a:rPr lang="tr-TR"/>
              <a:t>Asıl başlık stili için tıklatın</a:t>
            </a:r>
          </a:p>
        </p:txBody>
      </p:sp>
    </p:spTree>
    <p:extLst>
      <p:ext uri="{BB962C8B-B14F-4D97-AF65-F5344CB8AC3E}">
        <p14:creationId xmlns:p14="http://schemas.microsoft.com/office/powerpoint/2010/main" val="3755651568"/>
      </p:ext>
    </p:extLst>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85124"/>
      </p:ext>
    </p:extLst>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95300" y="273050"/>
            <a:ext cx="3259138" cy="1162050"/>
          </a:xfrm>
          <a:prstGeom prst="rect">
            <a:avLst/>
          </a:prstGeo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extLst>
      <p:ext uri="{BB962C8B-B14F-4D97-AF65-F5344CB8AC3E}">
        <p14:creationId xmlns:p14="http://schemas.microsoft.com/office/powerpoint/2010/main" val="2147201405"/>
      </p:ext>
    </p:extLst>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941513" y="4800600"/>
            <a:ext cx="5943600" cy="566738"/>
          </a:xfrm>
          <a:prstGeom prst="rect">
            <a:avLst/>
          </a:prstGeo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extLst>
      <p:ext uri="{BB962C8B-B14F-4D97-AF65-F5344CB8AC3E}">
        <p14:creationId xmlns:p14="http://schemas.microsoft.com/office/powerpoint/2010/main" val="985687153"/>
      </p:ext>
    </p:extLst>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49B54239-EB58-568E-C604-36155DBED94B}"/>
              </a:ext>
            </a:extLst>
          </p:cNvPr>
          <p:cNvSpPr>
            <a:spLocks noChangeArrowheads="1"/>
          </p:cNvSpPr>
          <p:nvPr/>
        </p:nvSpPr>
        <p:spPr bwMode="auto">
          <a:xfrm>
            <a:off x="9107488" y="6524625"/>
            <a:ext cx="584200" cy="274638"/>
          </a:xfrm>
          <a:prstGeom prst="rect">
            <a:avLst/>
          </a:prstGeom>
          <a:noFill/>
          <a:ln>
            <a:noFill/>
          </a:ln>
          <a:effectLst/>
          <a:extLst>
            <a:ext uri="{909E8E84-426E-40DD-AFC4-6F175D3DCCD1}">
              <a14:hiddenFill xmlns:a14="http://schemas.microsoft.com/office/drawing/2010/main">
                <a:gradFill rotWithShape="0">
                  <a:gsLst>
                    <a:gs pos="0">
                      <a:srgbClr val="000000"/>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0488" tIns="44450" rIns="90488" bIns="44450">
            <a:spAutoFit/>
          </a:bodyPr>
          <a:lstStyle>
            <a:lvl1pPr defTabSz="762000">
              <a:defRPr sz="2400" b="1">
                <a:solidFill>
                  <a:schemeClr val="tx1"/>
                </a:solidFill>
                <a:latin typeface="Arial" panose="020B0604020202020204" pitchFamily="34" charset="0"/>
              </a:defRPr>
            </a:lvl1pPr>
            <a:lvl2pPr marL="742950" indent="-285750" defTabSz="762000">
              <a:defRPr sz="2400" b="1">
                <a:solidFill>
                  <a:schemeClr val="tx1"/>
                </a:solidFill>
                <a:latin typeface="Arial" panose="020B0604020202020204" pitchFamily="34" charset="0"/>
              </a:defRPr>
            </a:lvl2pPr>
            <a:lvl3pPr marL="1143000" indent="-228600" defTabSz="762000">
              <a:defRPr sz="2400" b="1">
                <a:solidFill>
                  <a:schemeClr val="tx1"/>
                </a:solidFill>
                <a:latin typeface="Arial" panose="020B0604020202020204" pitchFamily="34" charset="0"/>
              </a:defRPr>
            </a:lvl3pPr>
            <a:lvl4pPr marL="1600200" indent="-228600" defTabSz="762000">
              <a:defRPr sz="2400" b="1">
                <a:solidFill>
                  <a:schemeClr val="tx1"/>
                </a:solidFill>
                <a:latin typeface="Arial" panose="020B0604020202020204" pitchFamily="34" charset="0"/>
              </a:defRPr>
            </a:lvl4pPr>
            <a:lvl5pPr marL="2057400" indent="-228600" defTabSz="762000">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defRPr>
            </a:lvl9pPr>
          </a:lstStyle>
          <a:p>
            <a:fld id="{49681955-9F48-E243-BF12-A0FCE8BE46DA}" type="slidenum">
              <a:rPr lang="tr-TR" altLang="tr-TR" sz="1200">
                <a:solidFill>
                  <a:schemeClr val="bg2"/>
                </a:solidFill>
              </a:rPr>
              <a:pPr/>
              <a:t>‹#›</a:t>
            </a:fld>
            <a:r>
              <a:rPr lang="tr-TR" altLang="tr-TR" sz="1200">
                <a:solidFill>
                  <a:schemeClr val="bg2"/>
                </a:solidFill>
              </a:rPr>
              <a:t>/36</a:t>
            </a:r>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slow">
    <p:circl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entury Gothic" pitchFamily="34" charset="0"/>
        </a:defRPr>
      </a:lvl2pPr>
      <a:lvl3pPr algn="ctr" rtl="0" eaLnBrk="0" fontAlgn="base" hangingPunct="0">
        <a:spcBef>
          <a:spcPct val="0"/>
        </a:spcBef>
        <a:spcAft>
          <a:spcPct val="0"/>
        </a:spcAft>
        <a:defRPr sz="4400">
          <a:solidFill>
            <a:schemeClr val="tx2"/>
          </a:solidFill>
          <a:latin typeface="Century Gothic" pitchFamily="34" charset="0"/>
        </a:defRPr>
      </a:lvl3pPr>
      <a:lvl4pPr algn="ctr" rtl="0" eaLnBrk="0" fontAlgn="base" hangingPunct="0">
        <a:spcBef>
          <a:spcPct val="0"/>
        </a:spcBef>
        <a:spcAft>
          <a:spcPct val="0"/>
        </a:spcAft>
        <a:defRPr sz="4400">
          <a:solidFill>
            <a:schemeClr val="tx2"/>
          </a:solidFill>
          <a:latin typeface="Century Gothic" pitchFamily="34" charset="0"/>
        </a:defRPr>
      </a:lvl4pPr>
      <a:lvl5pPr algn="ctr" rtl="0" eaLnBrk="0" fontAlgn="base" hangingPunct="0">
        <a:spcBef>
          <a:spcPct val="0"/>
        </a:spcBef>
        <a:spcAft>
          <a:spcPct val="0"/>
        </a:spcAft>
        <a:defRPr sz="4400">
          <a:solidFill>
            <a:schemeClr val="tx2"/>
          </a:solidFill>
          <a:latin typeface="Century Gothic"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hyperlink" Target="http://www.shipping.nato.int/"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7.png"/><Relationship Id="rId3" Type="http://schemas.openxmlformats.org/officeDocument/2006/relationships/image" Target="../media/image18.jpeg"/><Relationship Id="rId7" Type="http://schemas.openxmlformats.org/officeDocument/2006/relationships/oleObject" Target="../embeddings/oleObject1.bin"/><Relationship Id="rId12"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9.emf"/><Relationship Id="rId11" Type="http://schemas.openxmlformats.org/officeDocument/2006/relationships/image" Target="../media/image23.jpeg"/><Relationship Id="rId5" Type="http://schemas.openxmlformats.org/officeDocument/2006/relationships/image" Target="../media/image20.jpeg"/><Relationship Id="rId10" Type="http://schemas.openxmlformats.org/officeDocument/2006/relationships/image" Target="../media/image22.gif"/><Relationship Id="rId4" Type="http://schemas.openxmlformats.org/officeDocument/2006/relationships/image" Target="../media/image19.jpe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C:\Users\User\Desktop\bmr-2013\DYNAMIC MASTER RECORDS\PHOTOS\photo for press\20121128_104835.jpg">
            <a:extLst>
              <a:ext uri="{FF2B5EF4-FFF2-40B4-BE49-F238E27FC236}">
                <a16:creationId xmlns:a16="http://schemas.microsoft.com/office/drawing/2014/main" id="{51D209F6-4780-D4C6-0AFD-E7FF9CB26D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687"/>
          <a:stretch/>
        </p:blipFill>
        <p:spPr bwMode="auto">
          <a:xfrm>
            <a:off x="1158081" y="2416394"/>
            <a:ext cx="3839356" cy="281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 descr="C:\Users\User\Desktop\bmr-2013\DYNAMIC MASTER RECORDS\PHOTOS\photo for press\P1010232.JPG">
            <a:extLst>
              <a:ext uri="{FF2B5EF4-FFF2-40B4-BE49-F238E27FC236}">
                <a16:creationId xmlns:a16="http://schemas.microsoft.com/office/drawing/2014/main" id="{756C6ADB-829B-AF77-2146-55446B4C8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2455863"/>
            <a:ext cx="3697287"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a:extLst>
              <a:ext uri="{FF2B5EF4-FFF2-40B4-BE49-F238E27FC236}">
                <a16:creationId xmlns:a16="http://schemas.microsoft.com/office/drawing/2014/main" id="{11DAA9E2-06BF-D8C0-D448-600C87762D92}"/>
              </a:ext>
            </a:extLst>
          </p:cNvPr>
          <p:cNvSpPr txBox="1">
            <a:spLocks noChangeArrowheads="1"/>
          </p:cNvSpPr>
          <p:nvPr/>
        </p:nvSpPr>
        <p:spPr bwMode="auto">
          <a:xfrm>
            <a:off x="1520825" y="420688"/>
            <a:ext cx="68881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r>
              <a:rPr lang="tr-TR" altLang="tr-TR" sz="4000" dirty="0">
                <a:solidFill>
                  <a:schemeClr val="bg1"/>
                </a:solidFill>
                <a:latin typeface="Times New Roman" panose="02020603050405020304" pitchFamily="18" charset="0"/>
                <a:cs typeface="Times New Roman" panose="02020603050405020304" pitchFamily="18" charset="0"/>
              </a:rPr>
              <a:t>NATO</a:t>
            </a:r>
            <a:r>
              <a:rPr lang="tr-TR" altLang="tr-TR" sz="4000" dirty="0">
                <a:solidFill>
                  <a:srgbClr val="C00000"/>
                </a:solidFill>
                <a:latin typeface="Times New Roman" panose="02020603050405020304" pitchFamily="18" charset="0"/>
                <a:cs typeface="Times New Roman" panose="02020603050405020304" pitchFamily="18" charset="0"/>
              </a:rPr>
              <a:t> </a:t>
            </a:r>
            <a:r>
              <a:rPr lang="nb-NO" altLang="tr-TR" sz="4000" dirty="0">
                <a:solidFill>
                  <a:srgbClr val="C00000"/>
                </a:solidFill>
                <a:latin typeface="Times New Roman" panose="02020603050405020304" pitchFamily="18" charset="0"/>
                <a:cs typeface="Times New Roman" panose="02020603050405020304" pitchFamily="18" charset="0"/>
              </a:rPr>
              <a:t>NCAGS</a:t>
            </a:r>
            <a:r>
              <a:rPr lang="tr-TR" altLang="tr-TR" sz="4000" dirty="0">
                <a:solidFill>
                  <a:srgbClr val="C00000"/>
                </a:solidFill>
                <a:latin typeface="Times New Roman" panose="02020603050405020304" pitchFamily="18" charset="0"/>
                <a:cs typeface="Times New Roman" panose="02020603050405020304" pitchFamily="18" charset="0"/>
              </a:rPr>
              <a:t> </a:t>
            </a:r>
            <a:r>
              <a:rPr lang="tr-TR" altLang="tr-TR" sz="4000" dirty="0" err="1">
                <a:solidFill>
                  <a:schemeClr val="bg1"/>
                </a:solidFill>
                <a:latin typeface="Times New Roman" panose="02020603050405020304" pitchFamily="18" charset="0"/>
                <a:cs typeface="Times New Roman" panose="02020603050405020304" pitchFamily="18" charset="0"/>
              </a:rPr>
              <a:t>Policy</a:t>
            </a:r>
            <a:endParaRPr lang="nb-NO" altLang="tr-TR" sz="4000" dirty="0">
              <a:solidFill>
                <a:schemeClr val="bg1"/>
              </a:solidFill>
              <a:latin typeface="Times New Roman" panose="02020603050405020304" pitchFamily="18" charset="0"/>
              <a:cs typeface="Times New Roman" panose="02020603050405020304" pitchFamily="18" charset="0"/>
            </a:endParaRPr>
          </a:p>
        </p:txBody>
      </p:sp>
      <p:sp>
        <p:nvSpPr>
          <p:cNvPr id="7173" name="Text Box 5">
            <a:extLst>
              <a:ext uri="{FF2B5EF4-FFF2-40B4-BE49-F238E27FC236}">
                <a16:creationId xmlns:a16="http://schemas.microsoft.com/office/drawing/2014/main" id="{795306A2-E875-B7CE-2008-4C792B965581}"/>
              </a:ext>
            </a:extLst>
          </p:cNvPr>
          <p:cNvSpPr txBox="1">
            <a:spLocks noChangeArrowheads="1"/>
          </p:cNvSpPr>
          <p:nvPr/>
        </p:nvSpPr>
        <p:spPr bwMode="auto">
          <a:xfrm>
            <a:off x="1158081" y="5730631"/>
            <a:ext cx="76390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r>
              <a:rPr lang="nb-NO" altLang="tr-TR" sz="3200" dirty="0" err="1">
                <a:solidFill>
                  <a:srgbClr val="C00000"/>
                </a:solidFill>
                <a:latin typeface="Times New Roman" panose="02020603050405020304" pitchFamily="18" charset="0"/>
                <a:cs typeface="Times New Roman" panose="02020603050405020304" pitchFamily="18" charset="0"/>
              </a:rPr>
              <a:t>N</a:t>
            </a:r>
            <a:r>
              <a:rPr lang="nb-NO" altLang="tr-TR" sz="3200" dirty="0" err="1">
                <a:solidFill>
                  <a:srgbClr val="002060"/>
                </a:solidFill>
                <a:latin typeface="Times New Roman" panose="02020603050405020304" pitchFamily="18" charset="0"/>
                <a:cs typeface="Times New Roman" panose="02020603050405020304" pitchFamily="18" charset="0"/>
              </a:rPr>
              <a:t>aval</a:t>
            </a:r>
            <a:r>
              <a:rPr lang="nb-NO" altLang="tr-TR" sz="3200" dirty="0">
                <a:solidFill>
                  <a:srgbClr val="002060"/>
                </a:solidFill>
                <a:latin typeface="Times New Roman" panose="02020603050405020304" pitchFamily="18" charset="0"/>
                <a:cs typeface="Times New Roman" panose="02020603050405020304" pitchFamily="18" charset="0"/>
              </a:rPr>
              <a:t> </a:t>
            </a:r>
            <a:r>
              <a:rPr lang="nb-NO" altLang="tr-TR" sz="3200" dirty="0">
                <a:solidFill>
                  <a:srgbClr val="C00000"/>
                </a:solidFill>
                <a:latin typeface="Times New Roman" panose="02020603050405020304" pitchFamily="18" charset="0"/>
                <a:cs typeface="Times New Roman" panose="02020603050405020304" pitchFamily="18" charset="0"/>
              </a:rPr>
              <a:t>C</a:t>
            </a:r>
            <a:r>
              <a:rPr lang="nb-NO" altLang="tr-TR" sz="3200" dirty="0">
                <a:solidFill>
                  <a:srgbClr val="002060"/>
                </a:solidFill>
                <a:latin typeface="Times New Roman" panose="02020603050405020304" pitchFamily="18" charset="0"/>
                <a:cs typeface="Times New Roman" panose="02020603050405020304" pitchFamily="18" charset="0"/>
              </a:rPr>
              <a:t>ooperation </a:t>
            </a:r>
            <a:r>
              <a:rPr lang="nb-NO" altLang="tr-TR" sz="3200" dirty="0">
                <a:solidFill>
                  <a:srgbClr val="C00000"/>
                </a:solidFill>
                <a:latin typeface="Times New Roman" panose="02020603050405020304" pitchFamily="18" charset="0"/>
                <a:cs typeface="Times New Roman" panose="02020603050405020304" pitchFamily="18" charset="0"/>
              </a:rPr>
              <a:t>A</a:t>
            </a:r>
            <a:r>
              <a:rPr lang="nb-NO" altLang="tr-TR" sz="3200" dirty="0">
                <a:solidFill>
                  <a:srgbClr val="002060"/>
                </a:solidFill>
                <a:latin typeface="Times New Roman" panose="02020603050405020304" pitchFamily="18" charset="0"/>
                <a:cs typeface="Times New Roman" panose="02020603050405020304" pitchFamily="18" charset="0"/>
              </a:rPr>
              <a:t>nd </a:t>
            </a:r>
            <a:r>
              <a:rPr lang="nb-NO" altLang="tr-TR" sz="3200" dirty="0" err="1">
                <a:solidFill>
                  <a:srgbClr val="C00000"/>
                </a:solidFill>
                <a:latin typeface="Times New Roman" panose="02020603050405020304" pitchFamily="18" charset="0"/>
                <a:cs typeface="Times New Roman" panose="02020603050405020304" pitchFamily="18" charset="0"/>
              </a:rPr>
              <a:t>G</a:t>
            </a:r>
            <a:r>
              <a:rPr lang="nb-NO" altLang="tr-TR" sz="3200" dirty="0" err="1">
                <a:solidFill>
                  <a:srgbClr val="002060"/>
                </a:solidFill>
                <a:latin typeface="Times New Roman" panose="02020603050405020304" pitchFamily="18" charset="0"/>
                <a:cs typeface="Times New Roman" panose="02020603050405020304" pitchFamily="18" charset="0"/>
              </a:rPr>
              <a:t>uidance</a:t>
            </a:r>
            <a:r>
              <a:rPr lang="nb-NO" altLang="tr-TR" sz="3200" dirty="0">
                <a:solidFill>
                  <a:srgbClr val="002060"/>
                </a:solidFill>
                <a:latin typeface="Times New Roman" panose="02020603050405020304" pitchFamily="18" charset="0"/>
                <a:cs typeface="Times New Roman" panose="02020603050405020304" pitchFamily="18" charset="0"/>
              </a:rPr>
              <a:t> for </a:t>
            </a:r>
            <a:r>
              <a:rPr lang="nb-NO" altLang="tr-TR" sz="3200" dirty="0">
                <a:solidFill>
                  <a:srgbClr val="C00000"/>
                </a:solidFill>
                <a:latin typeface="Times New Roman" panose="02020603050405020304" pitchFamily="18" charset="0"/>
                <a:cs typeface="Times New Roman" panose="02020603050405020304" pitchFamily="18" charset="0"/>
              </a:rPr>
              <a:t>S</a:t>
            </a:r>
            <a:r>
              <a:rPr lang="nb-NO" altLang="tr-TR" sz="3200" dirty="0">
                <a:solidFill>
                  <a:srgbClr val="002060"/>
                </a:solidFill>
                <a:latin typeface="Times New Roman" panose="02020603050405020304" pitchFamily="18" charset="0"/>
                <a:cs typeface="Times New Roman" panose="02020603050405020304" pitchFamily="18" charset="0"/>
              </a:rPr>
              <a:t>hipping</a:t>
            </a:r>
          </a:p>
        </p:txBody>
      </p:sp>
      <p:pic>
        <p:nvPicPr>
          <p:cNvPr id="7174" name="Picture 4" descr="HH00903_">
            <a:extLst>
              <a:ext uri="{FF2B5EF4-FFF2-40B4-BE49-F238E27FC236}">
                <a16:creationId xmlns:a16="http://schemas.microsoft.com/office/drawing/2014/main" id="{21C3ED0F-8CAD-EC19-53B6-DCF8B2FA1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9325" y="1231900"/>
            <a:ext cx="2976563"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6">
            <a:extLst>
              <a:ext uri="{FF2B5EF4-FFF2-40B4-BE49-F238E27FC236}">
                <a16:creationId xmlns:a16="http://schemas.microsoft.com/office/drawing/2014/main" id="{C501B746-6845-588F-8F84-8DB772576C18}"/>
              </a:ext>
            </a:extLst>
          </p:cNvPr>
          <p:cNvSpPr txBox="1">
            <a:spLocks noChangeArrowheads="1"/>
          </p:cNvSpPr>
          <p:nvPr/>
        </p:nvSpPr>
        <p:spPr bwMode="auto">
          <a:xfrm>
            <a:off x="1003300" y="1173163"/>
            <a:ext cx="7124700" cy="523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sz="2800">
                <a:solidFill>
                  <a:srgbClr val="FFFF00"/>
                </a:solidFill>
                <a:latin typeface="Times New Roman" panose="02020603050405020304" pitchFamily="18" charset="0"/>
                <a:cs typeface="Times New Roman" panose="02020603050405020304" pitchFamily="18" charset="0"/>
              </a:rPr>
              <a:t>Operation Ocean Shield</a:t>
            </a:r>
          </a:p>
        </p:txBody>
      </p:sp>
      <p:sp>
        <p:nvSpPr>
          <p:cNvPr id="31747" name="Text Box 6">
            <a:extLst>
              <a:ext uri="{FF2B5EF4-FFF2-40B4-BE49-F238E27FC236}">
                <a16:creationId xmlns:a16="http://schemas.microsoft.com/office/drawing/2014/main" id="{6FAF3A53-00BE-C4BD-CF7C-CF898A471AD9}"/>
              </a:ext>
            </a:extLst>
          </p:cNvPr>
          <p:cNvSpPr txBox="1">
            <a:spLocks noChangeArrowheads="1"/>
          </p:cNvSpPr>
          <p:nvPr/>
        </p:nvSpPr>
        <p:spPr bwMode="auto">
          <a:xfrm>
            <a:off x="241300" y="2630488"/>
            <a:ext cx="4013200" cy="769937"/>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a:solidFill>
                  <a:srgbClr val="FFFF00"/>
                </a:solidFill>
                <a:latin typeface="Times New Roman" panose="02020603050405020304" pitchFamily="18" charset="0"/>
                <a:cs typeface="Times New Roman" panose="02020603050405020304" pitchFamily="18" charset="0"/>
              </a:rPr>
              <a:t>Operation Active Endeavour</a:t>
            </a:r>
          </a:p>
          <a:p>
            <a:pPr algn="ctr"/>
            <a:r>
              <a:rPr lang="tr-TR" altLang="tr-TR" sz="2000">
                <a:latin typeface="Times New Roman" panose="02020603050405020304" pitchFamily="18" charset="0"/>
                <a:cs typeface="Times New Roman" panose="02020603050405020304" pitchFamily="18" charset="0"/>
              </a:rPr>
              <a:t>(Counter-Terrorism)</a:t>
            </a:r>
          </a:p>
        </p:txBody>
      </p:sp>
      <p:sp>
        <p:nvSpPr>
          <p:cNvPr id="31748" name="Text Box 6">
            <a:extLst>
              <a:ext uri="{FF2B5EF4-FFF2-40B4-BE49-F238E27FC236}">
                <a16:creationId xmlns:a16="http://schemas.microsoft.com/office/drawing/2014/main" id="{63A11059-3BE6-4E53-5F74-EA319F6E11E2}"/>
              </a:ext>
            </a:extLst>
          </p:cNvPr>
          <p:cNvSpPr txBox="1">
            <a:spLocks noChangeArrowheads="1"/>
          </p:cNvSpPr>
          <p:nvPr/>
        </p:nvSpPr>
        <p:spPr bwMode="auto">
          <a:xfrm>
            <a:off x="4864100" y="2346325"/>
            <a:ext cx="1565275" cy="461963"/>
          </a:xfrm>
          <a:prstGeom prst="rect">
            <a:avLst/>
          </a:prstGeom>
          <a:solidFill>
            <a:schemeClr val="tx1"/>
          </a:solidFill>
          <a:ln w="9525">
            <a:solidFill>
              <a:schemeClr val="bg2"/>
            </a:solidFill>
            <a:miter lim="800000"/>
            <a:headEnd/>
            <a:tailEnd/>
          </a:ln>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a:solidFill>
                  <a:schemeClr val="bg2"/>
                </a:solidFill>
                <a:latin typeface="Times New Roman" panose="02020603050405020304" pitchFamily="18" charset="0"/>
                <a:cs typeface="Times New Roman" panose="02020603050405020304" pitchFamily="18" charset="0"/>
              </a:rPr>
              <a:t>MSA</a:t>
            </a:r>
          </a:p>
        </p:txBody>
      </p:sp>
      <p:sp>
        <p:nvSpPr>
          <p:cNvPr id="31749" name="Text Box 6">
            <a:extLst>
              <a:ext uri="{FF2B5EF4-FFF2-40B4-BE49-F238E27FC236}">
                <a16:creationId xmlns:a16="http://schemas.microsoft.com/office/drawing/2014/main" id="{A09E76D3-DCBC-8835-A670-EE9D77049261}"/>
              </a:ext>
            </a:extLst>
          </p:cNvPr>
          <p:cNvSpPr txBox="1">
            <a:spLocks noChangeArrowheads="1"/>
          </p:cNvSpPr>
          <p:nvPr/>
        </p:nvSpPr>
        <p:spPr bwMode="auto">
          <a:xfrm>
            <a:off x="4864100" y="2847975"/>
            <a:ext cx="1565275" cy="461963"/>
          </a:xfrm>
          <a:prstGeom prst="rect">
            <a:avLst/>
          </a:prstGeom>
          <a:solidFill>
            <a:schemeClr val="tx1"/>
          </a:solidFill>
          <a:ln w="9525">
            <a:solidFill>
              <a:schemeClr val="bg2"/>
            </a:solidFill>
            <a:miter lim="800000"/>
            <a:headEnd/>
            <a:tailEnd/>
          </a:ln>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a:solidFill>
                  <a:schemeClr val="bg2"/>
                </a:solidFill>
                <a:latin typeface="Times New Roman" panose="02020603050405020304" pitchFamily="18" charset="0"/>
                <a:cs typeface="Times New Roman" panose="02020603050405020304" pitchFamily="18" charset="0"/>
              </a:rPr>
              <a:t>MSO</a:t>
            </a:r>
          </a:p>
        </p:txBody>
      </p:sp>
      <p:sp>
        <p:nvSpPr>
          <p:cNvPr id="31750" name="Sol Sağ Ok 11">
            <a:extLst>
              <a:ext uri="{FF2B5EF4-FFF2-40B4-BE49-F238E27FC236}">
                <a16:creationId xmlns:a16="http://schemas.microsoft.com/office/drawing/2014/main" id="{2536875C-97E2-CFF5-E821-FD6F10C5B4CE}"/>
              </a:ext>
            </a:extLst>
          </p:cNvPr>
          <p:cNvSpPr>
            <a:spLocks noChangeArrowheads="1"/>
          </p:cNvSpPr>
          <p:nvPr/>
        </p:nvSpPr>
        <p:spPr bwMode="auto">
          <a:xfrm>
            <a:off x="4368800" y="2689225"/>
            <a:ext cx="406400" cy="239713"/>
          </a:xfrm>
          <a:prstGeom prst="leftRightArrow">
            <a:avLst>
              <a:gd name="adj1" fmla="val 50000"/>
              <a:gd name="adj2" fmla="val 50037"/>
            </a:avLst>
          </a:prstGeom>
          <a:solidFill>
            <a:srgbClr val="F48A5A"/>
          </a:solidFill>
          <a:ln w="38100"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18000" tIns="10800" rIns="18000" bIns="10800" anchor="ctr" anchorCtr="1"/>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300"/>
              </a:spcBef>
              <a:spcAft>
                <a:spcPts val="300"/>
              </a:spcAft>
            </a:pPr>
            <a:endParaRPr lang="tr-TR" altLang="tr-TR">
              <a:solidFill>
                <a:srgbClr val="FFFFFF"/>
              </a:solidFill>
              <a:latin typeface="Times New Roman" panose="02020603050405020304" pitchFamily="18" charset="0"/>
              <a:cs typeface="Times New Roman" panose="02020603050405020304" pitchFamily="18" charset="0"/>
            </a:endParaRPr>
          </a:p>
        </p:txBody>
      </p:sp>
      <p:sp>
        <p:nvSpPr>
          <p:cNvPr id="31751" name="Text Box 6">
            <a:extLst>
              <a:ext uri="{FF2B5EF4-FFF2-40B4-BE49-F238E27FC236}">
                <a16:creationId xmlns:a16="http://schemas.microsoft.com/office/drawing/2014/main" id="{A8648091-CFD4-BBAB-E19B-458D57F5224F}"/>
              </a:ext>
            </a:extLst>
          </p:cNvPr>
          <p:cNvSpPr txBox="1">
            <a:spLocks noChangeArrowheads="1"/>
          </p:cNvSpPr>
          <p:nvPr/>
        </p:nvSpPr>
        <p:spPr bwMode="auto">
          <a:xfrm>
            <a:off x="254000" y="3989388"/>
            <a:ext cx="4013200" cy="461962"/>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a:solidFill>
                  <a:srgbClr val="FFFF00"/>
                </a:solidFill>
                <a:latin typeface="Times New Roman" panose="02020603050405020304" pitchFamily="18" charset="0"/>
                <a:cs typeface="Times New Roman" panose="02020603050405020304" pitchFamily="18" charset="0"/>
              </a:rPr>
              <a:t>Operation Unified Protector</a:t>
            </a:r>
          </a:p>
        </p:txBody>
      </p:sp>
      <p:sp>
        <p:nvSpPr>
          <p:cNvPr id="31752" name="Text Box 6">
            <a:extLst>
              <a:ext uri="{FF2B5EF4-FFF2-40B4-BE49-F238E27FC236}">
                <a16:creationId xmlns:a16="http://schemas.microsoft.com/office/drawing/2014/main" id="{E6FA9C40-E5B8-7205-1DB1-6C20E85524CE}"/>
              </a:ext>
            </a:extLst>
          </p:cNvPr>
          <p:cNvSpPr txBox="1">
            <a:spLocks noChangeArrowheads="1"/>
          </p:cNvSpPr>
          <p:nvPr/>
        </p:nvSpPr>
        <p:spPr bwMode="auto">
          <a:xfrm>
            <a:off x="4876800" y="3546475"/>
            <a:ext cx="1565275" cy="461963"/>
          </a:xfrm>
          <a:prstGeom prst="rect">
            <a:avLst/>
          </a:prstGeom>
          <a:solidFill>
            <a:schemeClr val="tx1"/>
          </a:solidFill>
          <a:ln w="9525">
            <a:solidFill>
              <a:schemeClr val="bg2"/>
            </a:solidFill>
            <a:miter lim="800000"/>
            <a:headEnd/>
            <a:tailEnd/>
          </a:ln>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a:solidFill>
                  <a:schemeClr val="bg2"/>
                </a:solidFill>
                <a:latin typeface="Times New Roman" panose="02020603050405020304" pitchFamily="18" charset="0"/>
                <a:cs typeface="Times New Roman" panose="02020603050405020304" pitchFamily="18" charset="0"/>
              </a:rPr>
              <a:t>MIO</a:t>
            </a:r>
          </a:p>
        </p:txBody>
      </p:sp>
      <p:sp>
        <p:nvSpPr>
          <p:cNvPr id="31753" name="Text Box 6">
            <a:extLst>
              <a:ext uri="{FF2B5EF4-FFF2-40B4-BE49-F238E27FC236}">
                <a16:creationId xmlns:a16="http://schemas.microsoft.com/office/drawing/2014/main" id="{9A71F194-7DC8-5439-D2E8-203A80C133F6}"/>
              </a:ext>
            </a:extLst>
          </p:cNvPr>
          <p:cNvSpPr txBox="1">
            <a:spLocks noChangeArrowheads="1"/>
          </p:cNvSpPr>
          <p:nvPr/>
        </p:nvSpPr>
        <p:spPr bwMode="auto">
          <a:xfrm>
            <a:off x="4876800" y="4048125"/>
            <a:ext cx="1565275" cy="461963"/>
          </a:xfrm>
          <a:prstGeom prst="rect">
            <a:avLst/>
          </a:prstGeom>
          <a:solidFill>
            <a:schemeClr val="tx1"/>
          </a:solidFill>
          <a:ln w="9525">
            <a:solidFill>
              <a:schemeClr val="bg2"/>
            </a:solidFill>
            <a:miter lim="800000"/>
            <a:headEnd/>
            <a:tailEnd/>
          </a:ln>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a:solidFill>
                  <a:schemeClr val="bg2"/>
                </a:solidFill>
                <a:latin typeface="Times New Roman" panose="02020603050405020304" pitchFamily="18" charset="0"/>
                <a:cs typeface="Times New Roman" panose="02020603050405020304" pitchFamily="18" charset="0"/>
              </a:rPr>
              <a:t>HA</a:t>
            </a:r>
          </a:p>
        </p:txBody>
      </p:sp>
      <p:sp>
        <p:nvSpPr>
          <p:cNvPr id="31754" name="Sol Sağ Ok 15">
            <a:extLst>
              <a:ext uri="{FF2B5EF4-FFF2-40B4-BE49-F238E27FC236}">
                <a16:creationId xmlns:a16="http://schemas.microsoft.com/office/drawing/2014/main" id="{66789780-E883-DAD6-B38B-C42B95EBEFEF}"/>
              </a:ext>
            </a:extLst>
          </p:cNvPr>
          <p:cNvSpPr>
            <a:spLocks noChangeArrowheads="1"/>
          </p:cNvSpPr>
          <p:nvPr/>
        </p:nvSpPr>
        <p:spPr bwMode="auto">
          <a:xfrm>
            <a:off x="4381500" y="4060825"/>
            <a:ext cx="406400" cy="239713"/>
          </a:xfrm>
          <a:prstGeom prst="leftRightArrow">
            <a:avLst>
              <a:gd name="adj1" fmla="val 50000"/>
              <a:gd name="adj2" fmla="val 50037"/>
            </a:avLst>
          </a:prstGeom>
          <a:solidFill>
            <a:srgbClr val="F48A5A"/>
          </a:solidFill>
          <a:ln w="38100"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18000" tIns="10800" rIns="18000" bIns="10800" anchor="ctr" anchorCtr="1"/>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300"/>
              </a:spcBef>
              <a:spcAft>
                <a:spcPts val="300"/>
              </a:spcAft>
            </a:pPr>
            <a:endParaRPr lang="tr-TR" altLang="tr-TR">
              <a:solidFill>
                <a:srgbClr val="FFFFFF"/>
              </a:solidFill>
              <a:latin typeface="Times New Roman" panose="02020603050405020304" pitchFamily="18" charset="0"/>
              <a:cs typeface="Times New Roman" panose="02020603050405020304" pitchFamily="18" charset="0"/>
            </a:endParaRPr>
          </a:p>
        </p:txBody>
      </p:sp>
      <p:sp>
        <p:nvSpPr>
          <p:cNvPr id="31755" name="Text Box 6">
            <a:extLst>
              <a:ext uri="{FF2B5EF4-FFF2-40B4-BE49-F238E27FC236}">
                <a16:creationId xmlns:a16="http://schemas.microsoft.com/office/drawing/2014/main" id="{0C2220EB-D19B-D65E-D0E8-C7FA5F58FC65}"/>
              </a:ext>
            </a:extLst>
          </p:cNvPr>
          <p:cNvSpPr txBox="1">
            <a:spLocks noChangeArrowheads="1"/>
          </p:cNvSpPr>
          <p:nvPr/>
        </p:nvSpPr>
        <p:spPr bwMode="auto">
          <a:xfrm>
            <a:off x="4864100" y="4551363"/>
            <a:ext cx="1565275" cy="461962"/>
          </a:xfrm>
          <a:prstGeom prst="rect">
            <a:avLst/>
          </a:prstGeom>
          <a:solidFill>
            <a:schemeClr val="tx1"/>
          </a:solidFill>
          <a:ln w="9525">
            <a:solidFill>
              <a:schemeClr val="bg2"/>
            </a:solidFill>
            <a:miter lim="800000"/>
            <a:headEnd/>
            <a:tailEnd/>
          </a:ln>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a:solidFill>
                  <a:schemeClr val="bg2"/>
                </a:solidFill>
                <a:latin typeface="Times New Roman" panose="02020603050405020304" pitchFamily="18" charset="0"/>
                <a:cs typeface="Times New Roman" panose="02020603050405020304" pitchFamily="18" charset="0"/>
              </a:rPr>
              <a:t>NEO</a:t>
            </a:r>
          </a:p>
        </p:txBody>
      </p:sp>
      <p:sp>
        <p:nvSpPr>
          <p:cNvPr id="31756" name="Text Box 6">
            <a:extLst>
              <a:ext uri="{FF2B5EF4-FFF2-40B4-BE49-F238E27FC236}">
                <a16:creationId xmlns:a16="http://schemas.microsoft.com/office/drawing/2014/main" id="{720D06D2-5CBB-E270-8CDC-5881885AD227}"/>
              </a:ext>
            </a:extLst>
          </p:cNvPr>
          <p:cNvSpPr txBox="1">
            <a:spLocks noChangeArrowheads="1"/>
          </p:cNvSpPr>
          <p:nvPr/>
        </p:nvSpPr>
        <p:spPr bwMode="auto">
          <a:xfrm>
            <a:off x="254000" y="5145088"/>
            <a:ext cx="5275064" cy="1016305"/>
          </a:xfrm>
          <a:prstGeom prst="rect">
            <a:avLst/>
          </a:prstGeom>
          <a:solidFill>
            <a:schemeClr val="tx1"/>
          </a:solidFill>
          <a:ln w="9525">
            <a:solidFill>
              <a:schemeClr val="bg1"/>
            </a:solidFill>
            <a:miter lim="800000"/>
            <a:headEnd/>
            <a:tailEnd/>
          </a:ln>
        </p:spPr>
        <p:txBody>
          <a:bodyPr wrap="square"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dirty="0">
                <a:solidFill>
                  <a:schemeClr val="bg2"/>
                </a:solidFill>
                <a:latin typeface="Times New Roman" panose="02020603050405020304" pitchFamily="18" charset="0"/>
                <a:cs typeface="Times New Roman" panose="02020603050405020304" pitchFamily="18" charset="0"/>
              </a:rPr>
              <a:t>Sivil-Asker İşbirliği</a:t>
            </a:r>
          </a:p>
          <a:p>
            <a:pPr algn="ctr">
              <a:spcBef>
                <a:spcPct val="50000"/>
              </a:spcBef>
            </a:pPr>
            <a:r>
              <a:rPr lang="tr-TR" altLang="tr-TR" dirty="0">
                <a:solidFill>
                  <a:schemeClr val="bg2"/>
                </a:solidFill>
                <a:latin typeface="Times New Roman" panose="02020603050405020304" pitchFamily="18" charset="0"/>
                <a:cs typeface="Times New Roman" panose="02020603050405020304" pitchFamily="18" charset="0"/>
              </a:rPr>
              <a:t>CIMIC / CMI</a:t>
            </a:r>
          </a:p>
        </p:txBody>
      </p:sp>
      <p:sp>
        <p:nvSpPr>
          <p:cNvPr id="31757" name="Text Box 6">
            <a:extLst>
              <a:ext uri="{FF2B5EF4-FFF2-40B4-BE49-F238E27FC236}">
                <a16:creationId xmlns:a16="http://schemas.microsoft.com/office/drawing/2014/main" id="{426BA818-CA26-BE6C-1957-79D23D0FAD52}"/>
              </a:ext>
            </a:extLst>
          </p:cNvPr>
          <p:cNvSpPr txBox="1">
            <a:spLocks noChangeArrowheads="1"/>
          </p:cNvSpPr>
          <p:nvPr/>
        </p:nvSpPr>
        <p:spPr bwMode="auto">
          <a:xfrm>
            <a:off x="328328" y="6154398"/>
            <a:ext cx="4013200" cy="461963"/>
          </a:xfrm>
          <a:prstGeom prst="rect">
            <a:avLst/>
          </a:prstGeom>
          <a:solidFill>
            <a:schemeClr val="tx1"/>
          </a:solidFill>
          <a:ln w="9525">
            <a:solidFill>
              <a:schemeClr val="bg1"/>
            </a:solidFill>
            <a:miter lim="800000"/>
            <a:headEnd/>
            <a:tailEnd/>
          </a:ln>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dirty="0">
                <a:solidFill>
                  <a:schemeClr val="bg2"/>
                </a:solidFill>
                <a:latin typeface="Times New Roman" panose="02020603050405020304" pitchFamily="18" charset="0"/>
                <a:cs typeface="Times New Roman" panose="02020603050405020304" pitchFamily="18" charset="0"/>
              </a:rPr>
              <a:t>Kapsamlı Yaklaşım</a:t>
            </a:r>
          </a:p>
        </p:txBody>
      </p:sp>
      <p:sp>
        <p:nvSpPr>
          <p:cNvPr id="31758" name="Dikdörtgen 4">
            <a:extLst>
              <a:ext uri="{FF2B5EF4-FFF2-40B4-BE49-F238E27FC236}">
                <a16:creationId xmlns:a16="http://schemas.microsoft.com/office/drawing/2014/main" id="{90C29102-576C-9562-A1B6-77DE91B716FE}"/>
              </a:ext>
            </a:extLst>
          </p:cNvPr>
          <p:cNvSpPr>
            <a:spLocks noChangeArrowheads="1"/>
          </p:cNvSpPr>
          <p:nvPr/>
        </p:nvSpPr>
        <p:spPr bwMode="auto">
          <a:xfrm>
            <a:off x="3784600" y="1487488"/>
            <a:ext cx="1574800"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r>
              <a:rPr lang="tr-TR" altLang="tr-TR" sz="6600">
                <a:solidFill>
                  <a:schemeClr val="bg1"/>
                </a:solidFill>
                <a:latin typeface="Times New Roman" panose="02020603050405020304" pitchFamily="18" charset="0"/>
                <a:cs typeface="Times New Roman" panose="02020603050405020304" pitchFamily="18" charset="0"/>
              </a:rPr>
              <a:t>+ </a:t>
            </a:r>
          </a:p>
        </p:txBody>
      </p:sp>
      <p:pic>
        <p:nvPicPr>
          <p:cNvPr id="31759" name="Picture 45" descr="ropeline2">
            <a:extLst>
              <a:ext uri="{FF2B5EF4-FFF2-40B4-BE49-F238E27FC236}">
                <a16:creationId xmlns:a16="http://schemas.microsoft.com/office/drawing/2014/main" id="{A99B8269-3B12-8864-D163-D6B7AA720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0" name="Rectangle 24">
            <a:extLst>
              <a:ext uri="{FF2B5EF4-FFF2-40B4-BE49-F238E27FC236}">
                <a16:creationId xmlns:a16="http://schemas.microsoft.com/office/drawing/2014/main" id="{00CAC47E-9785-9A4B-74B8-2B7B71ABD29B}"/>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NCAGS</a:t>
            </a:r>
          </a:p>
        </p:txBody>
      </p:sp>
      <p:sp>
        <p:nvSpPr>
          <p:cNvPr id="31761" name="Text Box 6">
            <a:extLst>
              <a:ext uri="{FF2B5EF4-FFF2-40B4-BE49-F238E27FC236}">
                <a16:creationId xmlns:a16="http://schemas.microsoft.com/office/drawing/2014/main" id="{82D46AA9-0BCD-12B5-97EB-4705C53C7E25}"/>
              </a:ext>
            </a:extLst>
          </p:cNvPr>
          <p:cNvSpPr txBox="1">
            <a:spLocks noChangeArrowheads="1"/>
          </p:cNvSpPr>
          <p:nvPr/>
        </p:nvSpPr>
        <p:spPr bwMode="auto">
          <a:xfrm>
            <a:off x="6716713" y="2593975"/>
            <a:ext cx="3060700" cy="461963"/>
          </a:xfrm>
          <a:prstGeom prst="rect">
            <a:avLst/>
          </a:prstGeom>
          <a:solidFill>
            <a:schemeClr val="tx1"/>
          </a:solidFill>
          <a:ln w="9525">
            <a:solidFill>
              <a:schemeClr val="bg1"/>
            </a:solidFill>
            <a:miter lim="800000"/>
            <a:headEnd/>
            <a:tailEnd/>
          </a:ln>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dirty="0">
                <a:solidFill>
                  <a:schemeClr val="bg2"/>
                </a:solidFill>
                <a:latin typeface="Times New Roman" panose="02020603050405020304" pitchFamily="18" charset="0"/>
                <a:cs typeface="Times New Roman" panose="02020603050405020304" pitchFamily="18" charset="0"/>
              </a:rPr>
              <a:t>Akdeniz</a:t>
            </a:r>
          </a:p>
        </p:txBody>
      </p:sp>
      <p:sp>
        <p:nvSpPr>
          <p:cNvPr id="31762" name="Text Box 6">
            <a:extLst>
              <a:ext uri="{FF2B5EF4-FFF2-40B4-BE49-F238E27FC236}">
                <a16:creationId xmlns:a16="http://schemas.microsoft.com/office/drawing/2014/main" id="{BF2DEA65-F35A-2F0A-2D09-A53CA3FEF931}"/>
              </a:ext>
            </a:extLst>
          </p:cNvPr>
          <p:cNvSpPr txBox="1">
            <a:spLocks noChangeArrowheads="1"/>
          </p:cNvSpPr>
          <p:nvPr/>
        </p:nvSpPr>
        <p:spPr bwMode="auto">
          <a:xfrm>
            <a:off x="6732588" y="3975100"/>
            <a:ext cx="3060700" cy="461963"/>
          </a:xfrm>
          <a:prstGeom prst="rect">
            <a:avLst/>
          </a:prstGeom>
          <a:solidFill>
            <a:schemeClr val="tx1"/>
          </a:solidFill>
          <a:ln w="9525">
            <a:solidFill>
              <a:schemeClr val="bg1"/>
            </a:solidFill>
            <a:miter lim="800000"/>
            <a:headEnd/>
            <a:tailEnd/>
          </a:ln>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dirty="0">
                <a:solidFill>
                  <a:schemeClr val="bg2"/>
                </a:solidFill>
                <a:latin typeface="Times New Roman" panose="02020603050405020304" pitchFamily="18" charset="0"/>
                <a:cs typeface="Times New Roman" panose="02020603050405020304" pitchFamily="18" charset="0"/>
              </a:rPr>
              <a:t>Libya</a:t>
            </a:r>
          </a:p>
        </p:txBody>
      </p:sp>
      <p:sp>
        <p:nvSpPr>
          <p:cNvPr id="31763" name="Text Box 6">
            <a:extLst>
              <a:ext uri="{FF2B5EF4-FFF2-40B4-BE49-F238E27FC236}">
                <a16:creationId xmlns:a16="http://schemas.microsoft.com/office/drawing/2014/main" id="{1A2B9DD6-BC5D-96FD-AEBC-81451774D420}"/>
              </a:ext>
            </a:extLst>
          </p:cNvPr>
          <p:cNvSpPr txBox="1">
            <a:spLocks noChangeArrowheads="1"/>
          </p:cNvSpPr>
          <p:nvPr/>
        </p:nvSpPr>
        <p:spPr bwMode="auto">
          <a:xfrm>
            <a:off x="231775" y="2128838"/>
            <a:ext cx="4013200" cy="461962"/>
          </a:xfrm>
          <a:prstGeom prst="rect">
            <a:avLst/>
          </a:prstGeom>
          <a:solidFill>
            <a:schemeClr val="tx1"/>
          </a:solidFill>
          <a:ln w="9525">
            <a:solidFill>
              <a:schemeClr val="bg1"/>
            </a:solidFill>
            <a:miter lim="800000"/>
            <a:headEnd/>
            <a:tailEnd/>
          </a:ln>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a:solidFill>
                  <a:srgbClr val="0066CC"/>
                </a:solidFill>
                <a:latin typeface="Times New Roman" panose="02020603050405020304" pitchFamily="18" charset="0"/>
                <a:cs typeface="Times New Roman" panose="02020603050405020304" pitchFamily="18" charset="0"/>
              </a:rPr>
              <a:t>Operation Sea Guardian</a:t>
            </a:r>
          </a:p>
        </p:txBody>
      </p:sp>
      <p:pic>
        <p:nvPicPr>
          <p:cNvPr id="31764" name="Picture 1">
            <a:extLst>
              <a:ext uri="{FF2B5EF4-FFF2-40B4-BE49-F238E27FC236}">
                <a16:creationId xmlns:a16="http://schemas.microsoft.com/office/drawing/2014/main" id="{9B834356-AC5C-03F7-EA0F-0E283B7F7D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5359" y="1821656"/>
            <a:ext cx="4381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5" descr="ropeline2">
            <a:extLst>
              <a:ext uri="{FF2B5EF4-FFF2-40B4-BE49-F238E27FC236}">
                <a16:creationId xmlns:a16="http://schemas.microsoft.com/office/drawing/2014/main" id="{63B05B94-17A4-B0CD-2E1C-01D01CDDE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a:extLst>
              <a:ext uri="{FF2B5EF4-FFF2-40B4-BE49-F238E27FC236}">
                <a16:creationId xmlns:a16="http://schemas.microsoft.com/office/drawing/2014/main" id="{F5A00C7A-F14C-3B90-BF8C-E2879ECFE21F}"/>
              </a:ext>
            </a:extLst>
          </p:cNvPr>
          <p:cNvSpPr>
            <a:spLocks noChangeArrowheads="1"/>
          </p:cNvSpPr>
          <p:nvPr/>
        </p:nvSpPr>
        <p:spPr bwMode="auto">
          <a:xfrm>
            <a:off x="3180150" y="911957"/>
            <a:ext cx="34980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eaLnBrk="1" hangingPunct="1">
              <a:defRPr/>
            </a:pPr>
            <a:r>
              <a:rPr lang="tr-TR" altLang="tr-TR" sz="2000" dirty="0">
                <a:solidFill>
                  <a:schemeClr val="accent5">
                    <a:lumMod val="50000"/>
                  </a:schemeClr>
                </a:solidFill>
                <a:latin typeface="Times New Roman" panose="02020603050405020304" pitchFamily="18" charset="0"/>
                <a:cs typeface="Times New Roman" panose="02020603050405020304" pitchFamily="18" charset="0"/>
              </a:rPr>
              <a:t>NCAGS Politikasının Gelişimi</a:t>
            </a:r>
            <a:endParaRPr lang="en-US" altLang="tr-TR"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3796" name="Rectangle 24">
            <a:extLst>
              <a:ext uri="{FF2B5EF4-FFF2-40B4-BE49-F238E27FC236}">
                <a16:creationId xmlns:a16="http://schemas.microsoft.com/office/drawing/2014/main" id="{E9E7E015-72ED-F64C-A158-4F0F1D5EAB9D}"/>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Times New Roman" panose="02020603050405020304" pitchFamily="18" charset="0"/>
                <a:cs typeface="Times New Roman" panose="02020603050405020304" pitchFamily="18" charset="0"/>
              </a:rPr>
              <a:t>NCAGS</a:t>
            </a:r>
          </a:p>
        </p:txBody>
      </p:sp>
      <p:sp>
        <p:nvSpPr>
          <p:cNvPr id="5" name="Text Box 4">
            <a:extLst>
              <a:ext uri="{FF2B5EF4-FFF2-40B4-BE49-F238E27FC236}">
                <a16:creationId xmlns:a16="http://schemas.microsoft.com/office/drawing/2014/main" id="{2DCFC795-C133-EDFC-8CFB-68914181A9C9}"/>
              </a:ext>
            </a:extLst>
          </p:cNvPr>
          <p:cNvSpPr txBox="1">
            <a:spLocks noChangeArrowheads="1"/>
          </p:cNvSpPr>
          <p:nvPr/>
        </p:nvSpPr>
        <p:spPr bwMode="auto">
          <a:xfrm>
            <a:off x="250825" y="1520825"/>
            <a:ext cx="9490075"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288925" indent="-288925" eaLnBrk="0" hangingPunct="0">
              <a:defRPr sz="2400" b="1">
                <a:solidFill>
                  <a:schemeClr val="tx1"/>
                </a:solidFill>
                <a:latin typeface="Arial" pitchFamily="34" charset="0"/>
              </a:defRPr>
            </a:lvl1pPr>
            <a:lvl2pPr marL="765175"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eaLnBrk="1" hangingPunct="1">
              <a:spcBef>
                <a:spcPts val="2400"/>
              </a:spcBef>
              <a:buFont typeface="Wingdings" pitchFamily="2" charset="2"/>
              <a:buChar char="ü"/>
              <a:defRPr/>
            </a:pPr>
            <a:r>
              <a:rPr lang="en-GB" altLang="tr-TR" dirty="0">
                <a:solidFill>
                  <a:schemeClr val="bg1"/>
                </a:solidFill>
                <a:latin typeface="Times New Roman" panose="02020603050405020304" pitchFamily="18" charset="0"/>
                <a:cs typeface="Times New Roman" panose="02020603050405020304" pitchFamily="18" charset="0"/>
                <a:sym typeface="Symbol" pitchFamily="18" charset="2"/>
              </a:rPr>
              <a:t>MC 376 Naval </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Control of S</a:t>
            </a:r>
            <a:r>
              <a:rPr lang="en-GB" altLang="tr-TR" dirty="0">
                <a:solidFill>
                  <a:schemeClr val="bg1"/>
                </a:solidFill>
                <a:latin typeface="Times New Roman" panose="02020603050405020304" pitchFamily="18" charset="0"/>
                <a:cs typeface="Times New Roman" panose="02020603050405020304" pitchFamily="18" charset="0"/>
                <a:sym typeface="Symbol" pitchFamily="18" charset="2"/>
              </a:rPr>
              <a:t>hipping, </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1997 </a:t>
            </a:r>
            <a:r>
              <a:rPr lang="tr-TR" altLang="tr-TR" sz="2000" dirty="0">
                <a:solidFill>
                  <a:srgbClr val="FF0000"/>
                </a:solidFill>
                <a:latin typeface="Times New Roman" panose="02020603050405020304" pitchFamily="18" charset="0"/>
                <a:cs typeface="Times New Roman" panose="02020603050405020304" pitchFamily="18" charset="0"/>
                <a:sym typeface="Symbol" pitchFamily="18" charset="2"/>
              </a:rPr>
              <a:t>(WW II </a:t>
            </a:r>
            <a:r>
              <a:rPr lang="tr-TR" altLang="tr-TR" sz="2000" dirty="0" err="1">
                <a:solidFill>
                  <a:srgbClr val="FF0000"/>
                </a:solidFill>
                <a:latin typeface="Times New Roman" panose="02020603050405020304" pitchFamily="18" charset="0"/>
                <a:cs typeface="Times New Roman" panose="02020603050405020304" pitchFamily="18" charset="0"/>
                <a:sym typeface="Symbol" pitchFamily="18" charset="2"/>
              </a:rPr>
              <a:t>effect</a:t>
            </a:r>
            <a:r>
              <a:rPr lang="tr-TR" altLang="tr-TR" sz="2000" dirty="0">
                <a:solidFill>
                  <a:srgbClr val="FF0000"/>
                </a:solidFill>
                <a:latin typeface="Times New Roman" panose="02020603050405020304" pitchFamily="18" charset="0"/>
                <a:cs typeface="Times New Roman" panose="02020603050405020304" pitchFamily="18" charset="0"/>
                <a:sym typeface="Symbol" pitchFamily="18" charset="2"/>
              </a:rPr>
              <a:t> </a:t>
            </a:r>
            <a:r>
              <a:rPr lang="tr-TR" altLang="tr-TR" sz="2000" dirty="0" err="1">
                <a:solidFill>
                  <a:srgbClr val="FF0000"/>
                </a:solidFill>
                <a:latin typeface="Times New Roman" panose="02020603050405020304" pitchFamily="18" charset="0"/>
                <a:cs typeface="Times New Roman" panose="02020603050405020304" pitchFamily="18" charset="0"/>
                <a:sym typeface="Symbol" pitchFamily="18" charset="2"/>
              </a:rPr>
              <a:t>and</a:t>
            </a:r>
            <a:r>
              <a:rPr lang="tr-TR" altLang="tr-TR" sz="2000" dirty="0">
                <a:solidFill>
                  <a:srgbClr val="FF0000"/>
                </a:solidFill>
                <a:latin typeface="Times New Roman" panose="02020603050405020304" pitchFamily="18" charset="0"/>
                <a:cs typeface="Times New Roman" panose="02020603050405020304" pitchFamily="18" charset="0"/>
                <a:sym typeface="Symbol" pitchFamily="18" charset="2"/>
              </a:rPr>
              <a:t> </a:t>
            </a:r>
            <a:r>
              <a:rPr lang="tr-TR" altLang="tr-TR" sz="2000" dirty="0" err="1">
                <a:solidFill>
                  <a:srgbClr val="FF0000"/>
                </a:solidFill>
                <a:latin typeface="Times New Roman" panose="02020603050405020304" pitchFamily="18" charset="0"/>
                <a:cs typeface="Times New Roman" panose="02020603050405020304" pitchFamily="18" charset="0"/>
                <a:sym typeface="Symbol" pitchFamily="18" charset="2"/>
              </a:rPr>
              <a:t>experience</a:t>
            </a:r>
            <a:r>
              <a:rPr lang="tr-TR" altLang="tr-TR" sz="2000" dirty="0">
                <a:solidFill>
                  <a:srgbClr val="FF0000"/>
                </a:solidFill>
                <a:latin typeface="Times New Roman" panose="02020603050405020304" pitchFamily="18" charset="0"/>
                <a:cs typeface="Times New Roman" panose="02020603050405020304" pitchFamily="18" charset="0"/>
                <a:sym typeface="Symbol" pitchFamily="18" charset="2"/>
              </a:rPr>
              <a:t>) (ATP-2 / 2 (A))</a:t>
            </a:r>
          </a:p>
          <a:p>
            <a:pPr eaLnBrk="1" hangingPunct="1">
              <a:spcBef>
                <a:spcPts val="2400"/>
              </a:spcBef>
              <a:buFont typeface="Wingdings" pitchFamily="2" charset="2"/>
              <a:buChar char="ü"/>
              <a:defRPr/>
            </a:pPr>
            <a:r>
              <a:rPr lang="en-GB" altLang="tr-TR" dirty="0">
                <a:solidFill>
                  <a:schemeClr val="bg1"/>
                </a:solidFill>
                <a:latin typeface="Times New Roman" panose="02020603050405020304" pitchFamily="18" charset="0"/>
                <a:cs typeface="Times New Roman" panose="02020603050405020304" pitchFamily="18" charset="0"/>
                <a:sym typeface="Symbol" pitchFamily="18" charset="2"/>
              </a:rPr>
              <a:t>MC 376/1 Naval Co-operation and Guidance for Shipping, 2003</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a:t>
            </a:r>
            <a:r>
              <a:rPr lang="tr-TR" altLang="tr-TR" sz="2000" dirty="0">
                <a:solidFill>
                  <a:schemeClr val="bg1">
                    <a:lumMod val="20000"/>
                    <a:lumOff val="80000"/>
                  </a:schemeClr>
                </a:solidFill>
                <a:latin typeface="Times New Roman" panose="02020603050405020304" pitchFamily="18" charset="0"/>
                <a:cs typeface="Times New Roman" panose="02020603050405020304" pitchFamily="18" charset="0"/>
                <a:sym typeface="Symbol" pitchFamily="18" charset="2"/>
              </a:rPr>
              <a:t>(</a:t>
            </a:r>
            <a:r>
              <a:rPr lang="tr-TR" altLang="tr-TR" sz="2000" dirty="0" err="1">
                <a:solidFill>
                  <a:srgbClr val="FF0000"/>
                </a:solidFill>
                <a:latin typeface="Times New Roman" panose="02020603050405020304" pitchFamily="18" charset="0"/>
                <a:cs typeface="Times New Roman" panose="02020603050405020304" pitchFamily="18" charset="0"/>
                <a:sym typeface="Symbol" pitchFamily="18" charset="2"/>
              </a:rPr>
              <a:t>End</a:t>
            </a:r>
            <a:r>
              <a:rPr lang="tr-TR" altLang="tr-TR" sz="2000" dirty="0">
                <a:solidFill>
                  <a:srgbClr val="FF0000"/>
                </a:solidFill>
                <a:latin typeface="Times New Roman" panose="02020603050405020304" pitchFamily="18" charset="0"/>
                <a:cs typeface="Times New Roman" panose="02020603050405020304" pitchFamily="18" charset="0"/>
                <a:sym typeface="Symbol" pitchFamily="18" charset="2"/>
              </a:rPr>
              <a:t> of </a:t>
            </a:r>
            <a:r>
              <a:rPr lang="tr-TR" altLang="tr-TR" sz="2000" dirty="0" err="1">
                <a:solidFill>
                  <a:srgbClr val="FF0000"/>
                </a:solidFill>
                <a:latin typeface="Times New Roman" panose="02020603050405020304" pitchFamily="18" charset="0"/>
                <a:cs typeface="Times New Roman" panose="02020603050405020304" pitchFamily="18" charset="0"/>
                <a:sym typeface="Symbol" pitchFamily="18" charset="2"/>
              </a:rPr>
              <a:t>cold</a:t>
            </a:r>
            <a:r>
              <a:rPr lang="tr-TR" altLang="tr-TR" sz="2000" dirty="0">
                <a:solidFill>
                  <a:srgbClr val="FF0000"/>
                </a:solidFill>
                <a:latin typeface="Times New Roman" panose="02020603050405020304" pitchFamily="18" charset="0"/>
                <a:cs typeface="Times New Roman" panose="02020603050405020304" pitchFamily="18" charset="0"/>
                <a:sym typeface="Symbol" pitchFamily="18" charset="2"/>
              </a:rPr>
              <a:t> </a:t>
            </a:r>
            <a:r>
              <a:rPr lang="tr-TR" altLang="tr-TR" sz="2000" dirty="0" err="1">
                <a:solidFill>
                  <a:srgbClr val="FF0000"/>
                </a:solidFill>
                <a:latin typeface="Times New Roman" panose="02020603050405020304" pitchFamily="18" charset="0"/>
                <a:cs typeface="Times New Roman" panose="02020603050405020304" pitchFamily="18" charset="0"/>
                <a:sym typeface="Symbol" pitchFamily="18" charset="2"/>
              </a:rPr>
              <a:t>war</a:t>
            </a:r>
            <a:r>
              <a:rPr lang="tr-TR" altLang="tr-TR" sz="2000" dirty="0">
                <a:solidFill>
                  <a:srgbClr val="FF0000"/>
                </a:solidFill>
                <a:latin typeface="Times New Roman" panose="02020603050405020304" pitchFamily="18" charset="0"/>
                <a:cs typeface="Times New Roman" panose="02020603050405020304" pitchFamily="18" charset="0"/>
                <a:sym typeface="Symbol" pitchFamily="18" charset="2"/>
              </a:rPr>
              <a:t>) ATP  2 (B)</a:t>
            </a:r>
          </a:p>
          <a:p>
            <a:pPr marL="0" indent="0" algn="just" eaLnBrk="1" hangingPunct="1">
              <a:spcBef>
                <a:spcPts val="0"/>
              </a:spcBef>
              <a:defRPr/>
            </a:pPr>
            <a:r>
              <a:rPr lang="tr-TR" b="0" dirty="0">
                <a:solidFill>
                  <a:schemeClr val="bg1"/>
                </a:solidFill>
                <a:latin typeface="Times New Roman" panose="02020603050405020304" pitchFamily="18" charset="0"/>
                <a:cs typeface="Times New Roman" panose="02020603050405020304" pitchFamily="18" charset="0"/>
                <a:sym typeface="Symbol" pitchFamily="18" charset="2"/>
              </a:rPr>
              <a:t>NATO'nun ve ülkelerin askeri faaliyetlerdeki aksamaları en aza indirirken deniz ticaretinin kesintisiz akışını sürdürmeyi amaçlayan askeri ve sivil denizcilik otoriteleri arasındaki işbirliği.</a:t>
            </a:r>
          </a:p>
          <a:p>
            <a:pPr marL="0" indent="0" algn="just" eaLnBrk="1" hangingPunct="1">
              <a:spcBef>
                <a:spcPts val="0"/>
              </a:spcBef>
              <a:defRPr/>
            </a:pPr>
            <a:endParaRPr lang="tr-TR" altLang="tr-TR" b="0" dirty="0">
              <a:solidFill>
                <a:schemeClr val="bg1"/>
              </a:solidFill>
              <a:latin typeface="Times New Roman" panose="02020603050405020304" pitchFamily="18" charset="0"/>
              <a:cs typeface="Times New Roman" panose="02020603050405020304" pitchFamily="18" charset="0"/>
              <a:sym typeface="Symbol" pitchFamily="18" charset="2"/>
            </a:endParaRPr>
          </a:p>
          <a:p>
            <a:pPr marL="342900" indent="-342900" algn="just" eaLnBrk="1" hangingPunct="1">
              <a:spcBef>
                <a:spcPts val="0"/>
              </a:spcBef>
              <a:buFont typeface="Wingdings" pitchFamily="2" charset="2"/>
              <a:buChar char="ü"/>
              <a:defRPr/>
            </a:pP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MC 376/2  Naval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Co-Operation</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and</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Guidance</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for</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Shipping</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2009  </a:t>
            </a:r>
            <a:r>
              <a:rPr lang="tr-TR" altLang="tr-TR" sz="2000" dirty="0">
                <a:solidFill>
                  <a:srgbClr val="FF0000"/>
                </a:solidFill>
                <a:latin typeface="Times New Roman" panose="02020603050405020304" pitchFamily="18" charset="0"/>
                <a:cs typeface="Times New Roman" panose="02020603050405020304" pitchFamily="18" charset="0"/>
                <a:sym typeface="Symbol" pitchFamily="18" charset="2"/>
              </a:rPr>
              <a:t>ATP  2 (B) </a:t>
            </a:r>
            <a:r>
              <a:rPr lang="tr-TR" altLang="tr-TR" sz="2000" dirty="0" err="1">
                <a:solidFill>
                  <a:srgbClr val="FF0000"/>
                </a:solidFill>
                <a:latin typeface="Times New Roman" panose="02020603050405020304" pitchFamily="18" charset="0"/>
                <a:cs typeface="Times New Roman" panose="02020603050405020304" pitchFamily="18" charset="0"/>
                <a:sym typeface="Symbol" pitchFamily="18" charset="2"/>
              </a:rPr>
              <a:t>Changes</a:t>
            </a:r>
            <a:endParaRPr lang="tr-TR" altLang="tr-TR" sz="2000" dirty="0">
              <a:solidFill>
                <a:srgbClr val="FF0000"/>
              </a:solidFill>
              <a:latin typeface="Times New Roman" panose="02020603050405020304" pitchFamily="18" charset="0"/>
              <a:cs typeface="Times New Roman" panose="02020603050405020304" pitchFamily="18" charset="0"/>
              <a:sym typeface="Symbol" pitchFamily="18" charset="2"/>
            </a:endParaRPr>
          </a:p>
          <a:p>
            <a:pPr eaLnBrk="1" hangingPunct="1">
              <a:spcBef>
                <a:spcPts val="2400"/>
              </a:spcBef>
              <a:buFont typeface="Wingdings" pitchFamily="2" charset="2"/>
              <a:buChar char="ü"/>
              <a:defRPr/>
            </a:pPr>
            <a:r>
              <a:rPr lang="tr-TR" altLang="tr-TR" dirty="0">
                <a:solidFill>
                  <a:schemeClr val="accent5">
                    <a:lumMod val="50000"/>
                  </a:schemeClr>
                </a:solidFill>
                <a:latin typeface="Times New Roman" panose="02020603050405020304" pitchFamily="18" charset="0"/>
                <a:cs typeface="Times New Roman" panose="02020603050405020304" pitchFamily="18" charset="0"/>
                <a:sym typeface="Symbol" pitchFamily="18" charset="2"/>
              </a:rPr>
              <a:t>MC 376/3  </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Naval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Co-Operation</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and</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Guidance</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for</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a:t>
            </a:r>
            <a:r>
              <a:rPr lang="tr-TR" altLang="tr-TR" dirty="0" err="1">
                <a:solidFill>
                  <a:schemeClr val="bg1"/>
                </a:solidFill>
                <a:latin typeface="Times New Roman" panose="02020603050405020304" pitchFamily="18" charset="0"/>
                <a:cs typeface="Times New Roman" panose="02020603050405020304" pitchFamily="18" charset="0"/>
                <a:sym typeface="Symbol" pitchFamily="18" charset="2"/>
              </a:rPr>
              <a:t>Shipping</a:t>
            </a:r>
            <a:r>
              <a:rPr lang="tr-TR" altLang="tr-TR" dirty="0">
                <a:solidFill>
                  <a:schemeClr val="bg1"/>
                </a:solidFill>
                <a:latin typeface="Times New Roman" panose="02020603050405020304" pitchFamily="18" charset="0"/>
                <a:cs typeface="Times New Roman" panose="02020603050405020304" pitchFamily="18" charset="0"/>
                <a:sym typeface="Symbol" pitchFamily="18" charset="2"/>
              </a:rPr>
              <a:t>, 2015 </a:t>
            </a:r>
            <a:r>
              <a:rPr lang="tr-TR" altLang="tr-TR" sz="1800" dirty="0">
                <a:solidFill>
                  <a:srgbClr val="FF0000"/>
                </a:solidFill>
                <a:latin typeface="Times New Roman" panose="02020603050405020304" pitchFamily="18" charset="0"/>
                <a:cs typeface="Times New Roman" panose="02020603050405020304" pitchFamily="18" charset="0"/>
                <a:sym typeface="Symbol" pitchFamily="18" charset="2"/>
              </a:rPr>
              <a:t>ATP  2 (C) (2013)</a:t>
            </a:r>
          </a:p>
        </p:txBody>
      </p:sp>
    </p:spTree>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2C24AF0-6413-2059-F128-66C1B5078C0B}"/>
              </a:ext>
            </a:extLst>
          </p:cNvPr>
          <p:cNvSpPr txBox="1">
            <a:spLocks/>
          </p:cNvSpPr>
          <p:nvPr/>
        </p:nvSpPr>
        <p:spPr>
          <a:xfrm>
            <a:off x="344488" y="1924050"/>
            <a:ext cx="9175750" cy="37369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1" indent="0" algn="ctr" eaLnBrk="1" fontAlgn="auto" hangingPunct="1">
              <a:spcBef>
                <a:spcPts val="600"/>
              </a:spcBef>
              <a:spcAft>
                <a:spcPts val="0"/>
              </a:spcAft>
              <a:buFontTx/>
              <a:buNone/>
              <a:defRPr/>
            </a:pPr>
            <a:endParaRPr lang="en-GB" sz="3200" i="1" kern="0" dirty="0">
              <a:solidFill>
                <a:schemeClr val="accent1">
                  <a:lumMod val="75000"/>
                </a:schemeClr>
              </a:solidFill>
              <a:latin typeface="Monotype Corsiva" panose="03010101010201010101" pitchFamily="66" charset="0"/>
            </a:endParaRPr>
          </a:p>
        </p:txBody>
      </p:sp>
      <p:pic>
        <p:nvPicPr>
          <p:cNvPr id="35843" name="Picture 45" descr="ropeline2">
            <a:extLst>
              <a:ext uri="{FF2B5EF4-FFF2-40B4-BE49-F238E27FC236}">
                <a16:creationId xmlns:a16="http://schemas.microsoft.com/office/drawing/2014/main" id="{05E8F74F-4A2B-8684-2C09-CD6987F2C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8">
            <a:extLst>
              <a:ext uri="{FF2B5EF4-FFF2-40B4-BE49-F238E27FC236}">
                <a16:creationId xmlns:a16="http://schemas.microsoft.com/office/drawing/2014/main" id="{B49909CD-AC3D-1FB8-1942-212F1FB21FE6}"/>
              </a:ext>
            </a:extLst>
          </p:cNvPr>
          <p:cNvSpPr>
            <a:spLocks noChangeArrowheads="1"/>
          </p:cNvSpPr>
          <p:nvPr/>
        </p:nvSpPr>
        <p:spPr bwMode="auto">
          <a:xfrm>
            <a:off x="1831844" y="1160463"/>
            <a:ext cx="6310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dirty="0">
                <a:solidFill>
                  <a:schemeClr val="bg1">
                    <a:lumMod val="60000"/>
                    <a:lumOff val="40000"/>
                  </a:schemeClr>
                </a:solidFill>
                <a:latin typeface="Times New Roman" panose="02020603050405020304" pitchFamily="18" charset="0"/>
                <a:cs typeface="Times New Roman" panose="02020603050405020304" pitchFamily="18" charset="0"/>
              </a:rPr>
              <a:t>N</a:t>
            </a:r>
            <a:r>
              <a:rPr lang="tr-TR" altLang="tr-TR" dirty="0">
                <a:solidFill>
                  <a:schemeClr val="accent6">
                    <a:lumMod val="50000"/>
                  </a:schemeClr>
                </a:solidFill>
                <a:latin typeface="Times New Roman" panose="02020603050405020304" pitchFamily="18" charset="0"/>
                <a:cs typeface="Times New Roman" panose="02020603050405020304" pitchFamily="18" charset="0"/>
              </a:rPr>
              <a:t>aval </a:t>
            </a:r>
            <a:r>
              <a:rPr lang="tr-TR" altLang="tr-TR" dirty="0" err="1">
                <a:solidFill>
                  <a:schemeClr val="bg1">
                    <a:lumMod val="60000"/>
                    <a:lumOff val="40000"/>
                  </a:schemeClr>
                </a:solidFill>
                <a:latin typeface="Times New Roman" panose="02020603050405020304" pitchFamily="18" charset="0"/>
                <a:cs typeface="Times New Roman" panose="02020603050405020304" pitchFamily="18" charset="0"/>
              </a:rPr>
              <a:t>C</a:t>
            </a:r>
            <a:r>
              <a:rPr lang="tr-TR" altLang="tr-TR" dirty="0" err="1">
                <a:solidFill>
                  <a:schemeClr val="accent6">
                    <a:lumMod val="50000"/>
                  </a:schemeClr>
                </a:solidFill>
                <a:latin typeface="Times New Roman" panose="02020603050405020304" pitchFamily="18" charset="0"/>
                <a:cs typeface="Times New Roman" panose="02020603050405020304" pitchFamily="18" charset="0"/>
              </a:rPr>
              <a:t>ooperation</a:t>
            </a:r>
            <a:r>
              <a:rPr lang="tr-TR" altLang="tr-TR" dirty="0">
                <a:solidFill>
                  <a:schemeClr val="accent6">
                    <a:lumMod val="50000"/>
                  </a:schemeClr>
                </a:solidFill>
                <a:latin typeface="Times New Roman" panose="02020603050405020304" pitchFamily="18" charset="0"/>
                <a:cs typeface="Times New Roman" panose="02020603050405020304" pitchFamily="18" charset="0"/>
              </a:rPr>
              <a:t> </a:t>
            </a:r>
            <a:r>
              <a:rPr lang="tr-TR" altLang="tr-TR" dirty="0" err="1">
                <a:solidFill>
                  <a:schemeClr val="bg1">
                    <a:lumMod val="60000"/>
                    <a:lumOff val="40000"/>
                  </a:schemeClr>
                </a:solidFill>
                <a:latin typeface="Times New Roman" panose="02020603050405020304" pitchFamily="18" charset="0"/>
                <a:cs typeface="Times New Roman" panose="02020603050405020304" pitchFamily="18" charset="0"/>
              </a:rPr>
              <a:t>a</a:t>
            </a:r>
            <a:r>
              <a:rPr lang="tr-TR" altLang="tr-TR" dirty="0" err="1">
                <a:solidFill>
                  <a:schemeClr val="accent6">
                    <a:lumMod val="50000"/>
                  </a:schemeClr>
                </a:solidFill>
                <a:latin typeface="Times New Roman" panose="02020603050405020304" pitchFamily="18" charset="0"/>
                <a:cs typeface="Times New Roman" panose="02020603050405020304" pitchFamily="18" charset="0"/>
              </a:rPr>
              <a:t>nd</a:t>
            </a:r>
            <a:r>
              <a:rPr lang="tr-TR" altLang="tr-TR" dirty="0">
                <a:solidFill>
                  <a:schemeClr val="accent6">
                    <a:lumMod val="50000"/>
                  </a:schemeClr>
                </a:solidFill>
                <a:latin typeface="Times New Roman" panose="02020603050405020304" pitchFamily="18" charset="0"/>
                <a:cs typeface="Times New Roman" panose="02020603050405020304" pitchFamily="18" charset="0"/>
              </a:rPr>
              <a:t> </a:t>
            </a:r>
            <a:r>
              <a:rPr lang="tr-TR" altLang="tr-TR" dirty="0" err="1">
                <a:solidFill>
                  <a:schemeClr val="bg1">
                    <a:lumMod val="60000"/>
                    <a:lumOff val="40000"/>
                  </a:schemeClr>
                </a:solidFill>
                <a:latin typeface="Times New Roman" panose="02020603050405020304" pitchFamily="18" charset="0"/>
                <a:cs typeface="Times New Roman" panose="02020603050405020304" pitchFamily="18" charset="0"/>
              </a:rPr>
              <a:t>G</a:t>
            </a:r>
            <a:r>
              <a:rPr lang="tr-TR" altLang="tr-TR" dirty="0" err="1">
                <a:solidFill>
                  <a:schemeClr val="accent6">
                    <a:lumMod val="50000"/>
                  </a:schemeClr>
                </a:solidFill>
                <a:latin typeface="Times New Roman" panose="02020603050405020304" pitchFamily="18" charset="0"/>
                <a:cs typeface="Times New Roman" panose="02020603050405020304" pitchFamily="18" charset="0"/>
              </a:rPr>
              <a:t>uidance</a:t>
            </a:r>
            <a:r>
              <a:rPr lang="tr-TR" altLang="tr-TR" dirty="0">
                <a:solidFill>
                  <a:schemeClr val="accent6">
                    <a:lumMod val="50000"/>
                  </a:schemeClr>
                </a:solidFill>
                <a:latin typeface="Times New Roman" panose="02020603050405020304" pitchFamily="18" charset="0"/>
                <a:cs typeface="Times New Roman" panose="02020603050405020304" pitchFamily="18" charset="0"/>
              </a:rPr>
              <a:t> </a:t>
            </a:r>
            <a:r>
              <a:rPr lang="tr-TR" altLang="tr-TR" dirty="0" err="1">
                <a:solidFill>
                  <a:schemeClr val="accent6">
                    <a:lumMod val="50000"/>
                  </a:schemeClr>
                </a:solidFill>
                <a:latin typeface="Times New Roman" panose="02020603050405020304" pitchFamily="18" charset="0"/>
                <a:cs typeface="Times New Roman" panose="02020603050405020304" pitchFamily="18" charset="0"/>
              </a:rPr>
              <a:t>for</a:t>
            </a:r>
            <a:r>
              <a:rPr lang="tr-TR" altLang="tr-TR" dirty="0">
                <a:solidFill>
                  <a:schemeClr val="accent6">
                    <a:lumMod val="50000"/>
                  </a:schemeClr>
                </a:solidFill>
                <a:latin typeface="Times New Roman" panose="02020603050405020304" pitchFamily="18" charset="0"/>
                <a:cs typeface="Times New Roman" panose="02020603050405020304" pitchFamily="18" charset="0"/>
              </a:rPr>
              <a:t> </a:t>
            </a:r>
            <a:r>
              <a:rPr lang="tr-TR" altLang="tr-TR" dirty="0" err="1">
                <a:solidFill>
                  <a:schemeClr val="bg1">
                    <a:lumMod val="60000"/>
                    <a:lumOff val="40000"/>
                  </a:schemeClr>
                </a:solidFill>
                <a:latin typeface="Times New Roman" panose="02020603050405020304" pitchFamily="18" charset="0"/>
                <a:cs typeface="Times New Roman" panose="02020603050405020304" pitchFamily="18" charset="0"/>
              </a:rPr>
              <a:t>S</a:t>
            </a:r>
            <a:r>
              <a:rPr lang="tr-TR" altLang="tr-TR" dirty="0" err="1">
                <a:solidFill>
                  <a:schemeClr val="accent6">
                    <a:lumMod val="50000"/>
                  </a:schemeClr>
                </a:solidFill>
                <a:latin typeface="Times New Roman" panose="02020603050405020304" pitchFamily="18" charset="0"/>
                <a:cs typeface="Times New Roman" panose="02020603050405020304" pitchFamily="18" charset="0"/>
              </a:rPr>
              <a:t>hipping</a:t>
            </a:r>
            <a:endParaRPr lang="en-US" altLang="tr-TR"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5845" name="Rectangle 24">
            <a:extLst>
              <a:ext uri="{FF2B5EF4-FFF2-40B4-BE49-F238E27FC236}">
                <a16:creationId xmlns:a16="http://schemas.microsoft.com/office/drawing/2014/main" id="{EE61DA46-8784-F55D-B8EF-D7B497616764}"/>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NCAGS</a:t>
            </a:r>
          </a:p>
        </p:txBody>
      </p:sp>
      <p:sp>
        <p:nvSpPr>
          <p:cNvPr id="5" name="Metin kutusu 4">
            <a:extLst>
              <a:ext uri="{FF2B5EF4-FFF2-40B4-BE49-F238E27FC236}">
                <a16:creationId xmlns:a16="http://schemas.microsoft.com/office/drawing/2014/main" id="{5EA4FFDF-167D-41A9-756B-2D2BF5F59F40}"/>
              </a:ext>
            </a:extLst>
          </p:cNvPr>
          <p:cNvSpPr txBox="1"/>
          <p:nvPr/>
        </p:nvSpPr>
        <p:spPr>
          <a:xfrm>
            <a:off x="841717" y="2288881"/>
            <a:ext cx="7898395" cy="3954929"/>
          </a:xfrm>
          <a:prstGeom prst="rect">
            <a:avLst/>
          </a:prstGeom>
          <a:noFill/>
        </p:spPr>
        <p:txBody>
          <a:bodyPr wrap="square">
            <a:spAutoFit/>
          </a:bodyPr>
          <a:lstStyle/>
          <a:p>
            <a:pPr marL="0" lvl="1" algn="ctr" eaLnBrk="1" fontAlgn="auto" hangingPunct="1">
              <a:spcBef>
                <a:spcPts val="600"/>
              </a:spcBef>
              <a:spcAft>
                <a:spcPts val="0"/>
              </a:spcAft>
              <a:defRPr/>
            </a:pPr>
            <a:r>
              <a:rPr lang="tr-TR" altLang="tr-TR" dirty="0">
                <a:solidFill>
                  <a:schemeClr val="bg1"/>
                </a:solidFill>
              </a:rPr>
              <a:t>Komutanın görevini desteklemek ve</a:t>
            </a:r>
          </a:p>
          <a:p>
            <a:pPr marL="0" lvl="1" algn="ctr" eaLnBrk="1" fontAlgn="auto" hangingPunct="1">
              <a:spcBef>
                <a:spcPts val="600"/>
              </a:spcBef>
              <a:spcAft>
                <a:spcPts val="0"/>
              </a:spcAft>
              <a:defRPr/>
            </a:pPr>
            <a:r>
              <a:rPr lang="tr-TR" altLang="tr-TR" dirty="0">
                <a:solidFill>
                  <a:schemeClr val="bg1"/>
                </a:solidFill>
              </a:rPr>
              <a:t>ticari gemilerin emniyet ve güvenliğini artırmak maksadıyla </a:t>
            </a:r>
          </a:p>
          <a:p>
            <a:pPr marL="0" lvl="1" algn="ctr" eaLnBrk="1" fontAlgn="auto" hangingPunct="1">
              <a:spcBef>
                <a:spcPts val="600"/>
              </a:spcBef>
              <a:spcAft>
                <a:spcPts val="0"/>
              </a:spcAft>
              <a:defRPr/>
            </a:pPr>
            <a:endParaRPr lang="tr-TR" altLang="tr-TR" dirty="0">
              <a:solidFill>
                <a:schemeClr val="bg1"/>
              </a:solidFill>
            </a:endParaRPr>
          </a:p>
          <a:p>
            <a:pPr marL="0" lvl="1" algn="ctr" eaLnBrk="1" fontAlgn="auto" hangingPunct="1">
              <a:spcBef>
                <a:spcPts val="600"/>
              </a:spcBef>
              <a:spcAft>
                <a:spcPts val="0"/>
              </a:spcAft>
              <a:defRPr/>
            </a:pPr>
            <a:r>
              <a:rPr lang="tr-TR" altLang="tr-TR" dirty="0">
                <a:solidFill>
                  <a:schemeClr val="bg1"/>
                </a:solidFill>
              </a:rPr>
              <a:t>ticari denizciliğe; </a:t>
            </a:r>
          </a:p>
          <a:p>
            <a:pPr marL="0" lvl="1" algn="ctr" eaLnBrk="1" fontAlgn="auto" hangingPunct="1">
              <a:spcBef>
                <a:spcPts val="600"/>
              </a:spcBef>
              <a:spcAft>
                <a:spcPts val="0"/>
              </a:spcAft>
              <a:defRPr/>
            </a:pPr>
            <a:endParaRPr lang="tr-TR" altLang="tr-TR" dirty="0">
              <a:solidFill>
                <a:schemeClr val="bg1"/>
              </a:solidFill>
            </a:endParaRPr>
          </a:p>
          <a:p>
            <a:pPr marL="0" lvl="1" algn="ctr" eaLnBrk="1" fontAlgn="auto" hangingPunct="1">
              <a:spcBef>
                <a:spcPts val="600"/>
              </a:spcBef>
              <a:spcAft>
                <a:spcPts val="0"/>
              </a:spcAft>
              <a:defRPr/>
            </a:pPr>
            <a:r>
              <a:rPr lang="tr-TR" altLang="tr-TR" dirty="0">
                <a:solidFill>
                  <a:schemeClr val="bg1"/>
                </a:solidFill>
              </a:rPr>
              <a:t>işbirliği, rehberlik, tavsiye ve yardım </a:t>
            </a:r>
          </a:p>
          <a:p>
            <a:pPr marL="0" lvl="1" algn="ctr" eaLnBrk="1" fontAlgn="auto" hangingPunct="1">
              <a:spcBef>
                <a:spcPts val="600"/>
              </a:spcBef>
              <a:spcAft>
                <a:spcPts val="0"/>
              </a:spcAft>
              <a:defRPr/>
            </a:pPr>
            <a:endParaRPr lang="tr-TR" altLang="tr-TR" dirty="0">
              <a:solidFill>
                <a:schemeClr val="bg1"/>
              </a:solidFill>
            </a:endParaRPr>
          </a:p>
          <a:p>
            <a:pPr marL="0" lvl="1" algn="ctr" eaLnBrk="1" fontAlgn="auto" hangingPunct="1">
              <a:spcBef>
                <a:spcPts val="600"/>
              </a:spcBef>
              <a:spcAft>
                <a:spcPts val="0"/>
              </a:spcAft>
              <a:defRPr/>
            </a:pPr>
            <a:r>
              <a:rPr lang="tr-TR" altLang="tr-TR" dirty="0">
                <a:solidFill>
                  <a:schemeClr val="bg1"/>
                </a:solidFill>
              </a:rPr>
              <a:t>sağlanmasıdır</a:t>
            </a:r>
          </a:p>
        </p:txBody>
      </p:sp>
    </p:spTree>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5" descr="ropeline2">
            <a:extLst>
              <a:ext uri="{FF2B5EF4-FFF2-40B4-BE49-F238E27FC236}">
                <a16:creationId xmlns:a16="http://schemas.microsoft.com/office/drawing/2014/main" id="{AF86C632-2EE2-A3CC-3946-9E8445B60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a:extLst>
              <a:ext uri="{FF2B5EF4-FFF2-40B4-BE49-F238E27FC236}">
                <a16:creationId xmlns:a16="http://schemas.microsoft.com/office/drawing/2014/main" id="{2568E770-9B00-229C-013C-436B7C774FC3}"/>
              </a:ext>
            </a:extLst>
          </p:cNvPr>
          <p:cNvSpPr>
            <a:spLocks noChangeArrowheads="1"/>
          </p:cNvSpPr>
          <p:nvPr/>
        </p:nvSpPr>
        <p:spPr bwMode="auto">
          <a:xfrm>
            <a:off x="3784161" y="941388"/>
            <a:ext cx="23043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Temel Dokümanlar</a:t>
            </a:r>
            <a:endParaRPr lang="en-US" altLang="tr-TR" sz="20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37892" name="Rectangle 24">
            <a:extLst>
              <a:ext uri="{FF2B5EF4-FFF2-40B4-BE49-F238E27FC236}">
                <a16:creationId xmlns:a16="http://schemas.microsoft.com/office/drawing/2014/main" id="{2F4E2FED-5ADA-087C-5B0B-3870A7DB0587}"/>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NCAGS</a:t>
            </a:r>
          </a:p>
        </p:txBody>
      </p:sp>
      <p:sp>
        <p:nvSpPr>
          <p:cNvPr id="37893" name="Dikdörtgen 7">
            <a:extLst>
              <a:ext uri="{FF2B5EF4-FFF2-40B4-BE49-F238E27FC236}">
                <a16:creationId xmlns:a16="http://schemas.microsoft.com/office/drawing/2014/main" id="{1F407118-84EC-F13C-411A-A2A15E9A703E}"/>
              </a:ext>
            </a:extLst>
          </p:cNvPr>
          <p:cNvSpPr>
            <a:spLocks noChangeArrowheads="1"/>
          </p:cNvSpPr>
          <p:nvPr/>
        </p:nvSpPr>
        <p:spPr bwMode="auto">
          <a:xfrm>
            <a:off x="884238" y="3121025"/>
            <a:ext cx="1404937" cy="180975"/>
          </a:xfrm>
          <a:prstGeom prst="rect">
            <a:avLst/>
          </a:prstGeom>
          <a:solidFill>
            <a:schemeClr val="tx1"/>
          </a:solidFill>
          <a:ln w="57150" algn="ctr">
            <a:solidFill>
              <a:schemeClr val="tx1"/>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endParaRPr lang="tr-TR" altLang="tr-TR"/>
          </a:p>
        </p:txBody>
      </p:sp>
      <p:pic>
        <p:nvPicPr>
          <p:cNvPr id="37896" name="Resim 3">
            <a:extLst>
              <a:ext uri="{FF2B5EF4-FFF2-40B4-BE49-F238E27FC236}">
                <a16:creationId xmlns:a16="http://schemas.microsoft.com/office/drawing/2014/main" id="{D35BDF0A-FFDD-B1AF-AB03-5892E3471F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3513" y="1393825"/>
            <a:ext cx="3457575" cy="44481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37897" name="Resim 4">
            <a:extLst>
              <a:ext uri="{FF2B5EF4-FFF2-40B4-BE49-F238E27FC236}">
                <a16:creationId xmlns:a16="http://schemas.microsoft.com/office/drawing/2014/main" id="{E470CD4C-C171-0DF0-2B27-80A766FF32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84600" y="1771650"/>
            <a:ext cx="2916238" cy="40989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37898" name="Resim 5">
            <a:extLst>
              <a:ext uri="{FF2B5EF4-FFF2-40B4-BE49-F238E27FC236}">
                <a16:creationId xmlns:a16="http://schemas.microsoft.com/office/drawing/2014/main" id="{3E3C3CBF-4588-35CB-84A0-E86D95F60D7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81813" y="1771650"/>
            <a:ext cx="2916237" cy="40989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052">
            <a:extLst>
              <a:ext uri="{FF2B5EF4-FFF2-40B4-BE49-F238E27FC236}">
                <a16:creationId xmlns:a16="http://schemas.microsoft.com/office/drawing/2014/main" id="{028C181C-AC28-A460-993E-649D9300B426}"/>
              </a:ext>
            </a:extLst>
          </p:cNvPr>
          <p:cNvSpPr txBox="1">
            <a:spLocks noChangeArrowheads="1"/>
          </p:cNvSpPr>
          <p:nvPr/>
        </p:nvSpPr>
        <p:spPr bwMode="auto">
          <a:xfrm>
            <a:off x="3908425" y="2600325"/>
            <a:ext cx="579755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panose="020B0604020202020204" pitchFamily="34" charset="0"/>
              </a:defRPr>
            </a:lvl1pPr>
            <a:lvl2pPr>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marL="0" lvl="1">
              <a:spcBef>
                <a:spcPts val="1200"/>
              </a:spcBef>
            </a:pPr>
            <a:r>
              <a:rPr lang="tr-TR" altLang="tr-TR" sz="2600" dirty="0">
                <a:solidFill>
                  <a:schemeClr val="bg1"/>
                </a:solidFill>
                <a:latin typeface="Times New Roman" panose="02020603050405020304" pitchFamily="18" charset="0"/>
                <a:cs typeface="Times New Roman" panose="02020603050405020304" pitchFamily="18" charset="0"/>
              </a:rPr>
              <a:t>1. Doktrinler ve Yapı (NEDEN?)
2. NCAGS Etkileri ve Çıktıları (NE?)
3. Taktikler, Teknikler ve Prosedürler (NASIL?)
4. NCAGS Ürünleri (NE?)
5. Planlama ve Hazırlık (NE ZAMAN?)
6. Roller ve Sorumluluklar (KİM?)</a:t>
            </a:r>
            <a:endParaRPr lang="tr-TR" altLang="tr-TR" sz="2600" dirty="0">
              <a:solidFill>
                <a:schemeClr val="bg2"/>
              </a:solidFill>
              <a:latin typeface="Times New Roman" panose="02020603050405020304" pitchFamily="18" charset="0"/>
              <a:cs typeface="Times New Roman" panose="02020603050405020304" pitchFamily="18" charset="0"/>
            </a:endParaRPr>
          </a:p>
        </p:txBody>
      </p:sp>
      <p:sp>
        <p:nvSpPr>
          <p:cNvPr id="39939" name="Dikdörtgen 6">
            <a:extLst>
              <a:ext uri="{FF2B5EF4-FFF2-40B4-BE49-F238E27FC236}">
                <a16:creationId xmlns:a16="http://schemas.microsoft.com/office/drawing/2014/main" id="{6548A5B7-20AA-EE5B-57AA-C62060CDFE9D}"/>
              </a:ext>
            </a:extLst>
          </p:cNvPr>
          <p:cNvSpPr>
            <a:spLocks noChangeArrowheads="1"/>
          </p:cNvSpPr>
          <p:nvPr/>
        </p:nvSpPr>
        <p:spPr bwMode="auto">
          <a:xfrm>
            <a:off x="1100138" y="3068638"/>
            <a:ext cx="1404937" cy="180975"/>
          </a:xfrm>
          <a:prstGeom prst="rect">
            <a:avLst/>
          </a:prstGeom>
          <a:solidFill>
            <a:schemeClr val="tx1"/>
          </a:solidFill>
          <a:ln w="57150" algn="ctr">
            <a:solidFill>
              <a:schemeClr val="tx1"/>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endParaRPr lang="tr-TR" altLang="tr-TR"/>
          </a:p>
        </p:txBody>
      </p:sp>
      <p:pic>
        <p:nvPicPr>
          <p:cNvPr id="39940" name="Picture 45" descr="ropeline2">
            <a:extLst>
              <a:ext uri="{FF2B5EF4-FFF2-40B4-BE49-F238E27FC236}">
                <a16:creationId xmlns:a16="http://schemas.microsoft.com/office/drawing/2014/main" id="{2D9FD8CF-F005-B5E6-44E2-7EB7202D3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24">
            <a:extLst>
              <a:ext uri="{FF2B5EF4-FFF2-40B4-BE49-F238E27FC236}">
                <a16:creationId xmlns:a16="http://schemas.microsoft.com/office/drawing/2014/main" id="{0F5F0C4B-48A2-2B0F-E12E-0C316CDCD9AC}"/>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solidFill>
                <a:latin typeface="Times New Roman" panose="02020603050405020304" pitchFamily="18" charset="0"/>
                <a:cs typeface="Times New Roman" panose="02020603050405020304" pitchFamily="18" charset="0"/>
              </a:rPr>
              <a:t>NCAGS</a:t>
            </a:r>
          </a:p>
        </p:txBody>
      </p:sp>
      <p:sp>
        <p:nvSpPr>
          <p:cNvPr id="10" name="Rectangle 8">
            <a:extLst>
              <a:ext uri="{FF2B5EF4-FFF2-40B4-BE49-F238E27FC236}">
                <a16:creationId xmlns:a16="http://schemas.microsoft.com/office/drawing/2014/main" id="{ED1F6038-FE93-562C-F651-090F91C68772}"/>
              </a:ext>
            </a:extLst>
          </p:cNvPr>
          <p:cNvSpPr>
            <a:spLocks noChangeArrowheads="1"/>
          </p:cNvSpPr>
          <p:nvPr/>
        </p:nvSpPr>
        <p:spPr bwMode="auto">
          <a:xfrm>
            <a:off x="4378902" y="941388"/>
            <a:ext cx="1114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ATP – 2 </a:t>
            </a:r>
            <a:endParaRPr lang="en-US" altLang="tr-TR" sz="20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pic>
        <p:nvPicPr>
          <p:cNvPr id="39943" name="Resim 7">
            <a:extLst>
              <a:ext uri="{FF2B5EF4-FFF2-40B4-BE49-F238E27FC236}">
                <a16:creationId xmlns:a16="http://schemas.microsoft.com/office/drawing/2014/main" id="{1EB41C8D-ACB9-48FA-7A0B-8140CE9186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4950" y="1736725"/>
            <a:ext cx="3457575" cy="44481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39944" name="Picture 1">
            <a:extLst>
              <a:ext uri="{FF2B5EF4-FFF2-40B4-BE49-F238E27FC236}">
                <a16:creationId xmlns:a16="http://schemas.microsoft.com/office/drawing/2014/main" id="{CBC2B83C-6494-5D59-C64C-C53FC3A652A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511175"/>
            <a:ext cx="13144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A8FDC22E-B388-BE49-E8E7-2098176FF6ED}"/>
              </a:ext>
            </a:extLst>
          </p:cNvPr>
          <p:cNvSpPr txBox="1">
            <a:spLocks noChangeArrowheads="1"/>
          </p:cNvSpPr>
          <p:nvPr/>
        </p:nvSpPr>
        <p:spPr bwMode="auto">
          <a:xfrm>
            <a:off x="200025" y="1628775"/>
            <a:ext cx="656431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spcBef>
                <a:spcPct val="20000"/>
              </a:spcBef>
              <a:buFontTx/>
              <a:buChar char="•"/>
              <a:defRPr/>
            </a:pPr>
            <a:r>
              <a:rPr lang="nb-NO" altLang="tr-TR" sz="2800" dirty="0">
                <a:solidFill>
                  <a:schemeClr val="bg2"/>
                </a:solidFill>
                <a:latin typeface="Times New Roman" panose="02020603050405020304" pitchFamily="18" charset="0"/>
                <a:cs typeface="Times New Roman" panose="02020603050405020304" pitchFamily="18" charset="0"/>
              </a:rPr>
              <a:t>Deniz </a:t>
            </a:r>
            <a:r>
              <a:rPr lang="nb-NO" altLang="tr-TR" sz="2800" dirty="0" err="1">
                <a:solidFill>
                  <a:schemeClr val="bg2"/>
                </a:solidFill>
                <a:latin typeface="Times New Roman" panose="02020603050405020304" pitchFamily="18" charset="0"/>
                <a:cs typeface="Times New Roman" panose="02020603050405020304" pitchFamily="18" charset="0"/>
              </a:rPr>
              <a:t>Ticaretinde</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rol</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alan</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tüm</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aktörler</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için</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temel</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bir</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kılavuzdur</a:t>
            </a:r>
            <a:r>
              <a:rPr lang="nb-NO" altLang="tr-TR" sz="2800" dirty="0">
                <a:solidFill>
                  <a:schemeClr val="bg2"/>
                </a:solidFill>
                <a:latin typeface="Times New Roman" panose="02020603050405020304" pitchFamily="18" charset="0"/>
                <a:cs typeface="Times New Roman" panose="02020603050405020304" pitchFamily="18" charset="0"/>
              </a:rPr>
              <a:t>
NCAGS </a:t>
            </a:r>
            <a:r>
              <a:rPr lang="nb-NO" altLang="tr-TR" sz="2800" dirty="0" err="1">
                <a:solidFill>
                  <a:schemeClr val="bg2"/>
                </a:solidFill>
                <a:latin typeface="Times New Roman" panose="02020603050405020304" pitchFamily="18" charset="0"/>
                <a:cs typeface="Times New Roman" panose="02020603050405020304" pitchFamily="18" charset="0"/>
              </a:rPr>
              <a:t>prosedürlerinin</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küresel</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kullanımına</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göre</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düzenlenmiştir</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İnternet</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üzerinden</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err="1">
                <a:solidFill>
                  <a:schemeClr val="bg2"/>
                </a:solidFill>
                <a:latin typeface="Times New Roman" panose="02020603050405020304" pitchFamily="18" charset="0"/>
                <a:cs typeface="Times New Roman" panose="02020603050405020304" pitchFamily="18" charset="0"/>
              </a:rPr>
              <a:t>indirilebilir</a:t>
            </a:r>
            <a:r>
              <a:rPr lang="nb-NO" altLang="tr-TR" sz="2800" dirty="0">
                <a:solidFill>
                  <a:schemeClr val="bg2"/>
                </a:solidFill>
                <a:latin typeface="Times New Roman" panose="02020603050405020304" pitchFamily="18" charset="0"/>
                <a:cs typeface="Times New Roman" panose="02020603050405020304" pitchFamily="18" charset="0"/>
              </a:rPr>
              <a:t>: </a:t>
            </a:r>
            <a:r>
              <a:rPr lang="nb-NO" altLang="tr-TR" sz="2800" dirty="0">
                <a:solidFill>
                  <a:schemeClr val="bg2"/>
                </a:solidFill>
                <a:latin typeface="Times New Roman" panose="02020603050405020304" pitchFamily="18" charset="0"/>
                <a:cs typeface="Times New Roman" panose="02020603050405020304" pitchFamily="18" charset="0"/>
                <a:hlinkClick r:id="rId3"/>
              </a:rPr>
              <a:t>www.shipping.nato.int</a:t>
            </a:r>
            <a:r>
              <a:rPr lang="nb-NO" altLang="tr-TR" sz="2800" dirty="0">
                <a:solidFill>
                  <a:schemeClr val="bg2"/>
                </a:solidFill>
                <a:latin typeface="Times New Roman" panose="02020603050405020304" pitchFamily="18" charset="0"/>
                <a:cs typeface="Times New Roman" panose="02020603050405020304" pitchFamily="18" charset="0"/>
              </a:rPr>
              <a:t>   </a:t>
            </a:r>
            <a:endParaRPr lang="nb-NO" altLang="tr-TR" sz="2800" i="1" dirty="0">
              <a:solidFill>
                <a:srgbClr val="FF0000"/>
              </a:solidFill>
              <a:latin typeface="Times New Roman" panose="02020603050405020304" pitchFamily="18" charset="0"/>
              <a:cs typeface="Times New Roman" panose="02020603050405020304" pitchFamily="18" charset="0"/>
            </a:endParaRPr>
          </a:p>
        </p:txBody>
      </p:sp>
      <p:pic>
        <p:nvPicPr>
          <p:cNvPr id="41987" name="Picture 45" descr="ropeline2">
            <a:extLst>
              <a:ext uri="{FF2B5EF4-FFF2-40B4-BE49-F238E27FC236}">
                <a16:creationId xmlns:a16="http://schemas.microsoft.com/office/drawing/2014/main" id="{790A9158-C23C-BFD8-C058-6FAA22078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a:extLst>
              <a:ext uri="{FF2B5EF4-FFF2-40B4-BE49-F238E27FC236}">
                <a16:creationId xmlns:a16="http://schemas.microsoft.com/office/drawing/2014/main" id="{06FF9D44-43D2-8F62-9982-BBB530306BF7}"/>
              </a:ext>
            </a:extLst>
          </p:cNvPr>
          <p:cNvSpPr>
            <a:spLocks noChangeArrowheads="1"/>
          </p:cNvSpPr>
          <p:nvPr/>
        </p:nvSpPr>
        <p:spPr bwMode="auto">
          <a:xfrm>
            <a:off x="4329337" y="941388"/>
            <a:ext cx="1213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ATP-02.1</a:t>
            </a:r>
            <a:endParaRPr lang="en-US" altLang="tr-TR" sz="20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41989" name="Rectangle 24">
            <a:extLst>
              <a:ext uri="{FF2B5EF4-FFF2-40B4-BE49-F238E27FC236}">
                <a16:creationId xmlns:a16="http://schemas.microsoft.com/office/drawing/2014/main" id="{693CFB58-9BB8-D489-7B4E-C8B7E8AE36DB}"/>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NCAGS</a:t>
            </a:r>
          </a:p>
        </p:txBody>
      </p:sp>
      <p:pic>
        <p:nvPicPr>
          <p:cNvPr id="41991" name="Resim 7">
            <a:extLst>
              <a:ext uri="{FF2B5EF4-FFF2-40B4-BE49-F238E27FC236}">
                <a16:creationId xmlns:a16="http://schemas.microsoft.com/office/drawing/2014/main" id="{96CE8FC7-5167-93EA-D109-DE634D90365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89738" y="1628775"/>
            <a:ext cx="2916237" cy="40989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5" descr="ropeline2">
            <a:extLst>
              <a:ext uri="{FF2B5EF4-FFF2-40B4-BE49-F238E27FC236}">
                <a16:creationId xmlns:a16="http://schemas.microsoft.com/office/drawing/2014/main" id="{46C36647-57DD-94E1-CC52-8F940B8E9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4">
            <a:extLst>
              <a:ext uri="{FF2B5EF4-FFF2-40B4-BE49-F238E27FC236}">
                <a16:creationId xmlns:a16="http://schemas.microsoft.com/office/drawing/2014/main" id="{E9368DFE-5BFC-5C3E-3CFE-72F4ECE7FB75}"/>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Times New Roman" panose="02020603050405020304" pitchFamily="18" charset="0"/>
                <a:cs typeface="Times New Roman" panose="02020603050405020304" pitchFamily="18" charset="0"/>
              </a:rPr>
              <a:t>NCAGS</a:t>
            </a:r>
          </a:p>
        </p:txBody>
      </p:sp>
      <p:sp>
        <p:nvSpPr>
          <p:cNvPr id="5" name="Rectangle 8">
            <a:extLst>
              <a:ext uri="{FF2B5EF4-FFF2-40B4-BE49-F238E27FC236}">
                <a16:creationId xmlns:a16="http://schemas.microsoft.com/office/drawing/2014/main" id="{0F2F5CA9-A293-A41C-8567-819FEA3EE150}"/>
              </a:ext>
            </a:extLst>
          </p:cNvPr>
          <p:cNvSpPr>
            <a:spLocks noChangeArrowheads="1"/>
          </p:cNvSpPr>
          <p:nvPr/>
        </p:nvSpPr>
        <p:spPr bwMode="auto">
          <a:xfrm>
            <a:off x="4329337" y="941388"/>
            <a:ext cx="1213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ATP-02.2</a:t>
            </a:r>
            <a:endParaRPr lang="en-US" altLang="tr-TR" sz="20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7" name="Rectangle 5">
            <a:extLst>
              <a:ext uri="{FF2B5EF4-FFF2-40B4-BE49-F238E27FC236}">
                <a16:creationId xmlns:a16="http://schemas.microsoft.com/office/drawing/2014/main" id="{E95A9202-F69D-B5F2-C0D3-B2F5A97A8CEE}"/>
              </a:ext>
            </a:extLst>
          </p:cNvPr>
          <p:cNvSpPr txBox="1">
            <a:spLocks noChangeArrowheads="1"/>
          </p:cNvSpPr>
          <p:nvPr/>
        </p:nvSpPr>
        <p:spPr bwMode="auto">
          <a:xfrm>
            <a:off x="273050" y="1665288"/>
            <a:ext cx="6335713"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spcBef>
                <a:spcPct val="20000"/>
              </a:spcBef>
              <a:buFontTx/>
              <a:buChar char="•"/>
              <a:defRPr/>
            </a:pPr>
            <a:r>
              <a:rPr lang="nb-NO" altLang="tr-TR" sz="2000">
                <a:solidFill>
                  <a:schemeClr val="bg2"/>
                </a:solidFill>
                <a:latin typeface="Times New Roman" panose="02020603050405020304" pitchFamily="18" charset="0"/>
                <a:cs typeface="Times New Roman" panose="02020603050405020304" pitchFamily="18" charset="0"/>
              </a:rPr>
              <a:t>Ulusal NCAGS organizasyonu ve iletişim bilgilerine genel bakış
"Beceri Matrisi" – eğitimin standardizasyonu ve beceri gereksinimleri</a:t>
            </a:r>
            <a:endParaRPr lang="tr-TR" altLang="tr-TR" sz="2000" i="1"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pic>
        <p:nvPicPr>
          <p:cNvPr id="44039" name="Resim 7">
            <a:extLst>
              <a:ext uri="{FF2B5EF4-FFF2-40B4-BE49-F238E27FC236}">
                <a16:creationId xmlns:a16="http://schemas.microsoft.com/office/drawing/2014/main" id="{238BFDCC-5F16-C938-E52A-4A0B768675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9738" y="1665288"/>
            <a:ext cx="2916237" cy="40989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ikdörtgen 1">
            <a:extLst>
              <a:ext uri="{FF2B5EF4-FFF2-40B4-BE49-F238E27FC236}">
                <a16:creationId xmlns:a16="http://schemas.microsoft.com/office/drawing/2014/main" id="{A11D0E2F-D187-A82C-F0A3-9A4600A17C64}"/>
              </a:ext>
            </a:extLst>
          </p:cNvPr>
          <p:cNvSpPr>
            <a:spLocks noChangeArrowheads="1"/>
          </p:cNvSpPr>
          <p:nvPr/>
        </p:nvSpPr>
        <p:spPr bwMode="auto">
          <a:xfrm>
            <a:off x="307975" y="1438275"/>
            <a:ext cx="936148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en-US" altLang="tr-TR" sz="2800" dirty="0" err="1">
                <a:solidFill>
                  <a:schemeClr val="bg2"/>
                </a:solidFill>
                <a:latin typeface="Times New Roman" panose="02020603050405020304" pitchFamily="18" charset="0"/>
                <a:cs typeface="Times New Roman" panose="02020603050405020304" pitchFamily="18" charset="0"/>
              </a:rPr>
              <a:t>Denizdeki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askeri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harekatlar</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deniz</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ticaretini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ve</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aynı</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şekilde</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Ticari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ticareti</a:t>
            </a:r>
            <a:r>
              <a:rPr lang="en-US" altLang="tr-TR" sz="2800" dirty="0">
                <a:solidFill>
                  <a:schemeClr val="bg2"/>
                </a:solidFill>
                <a:latin typeface="Times New Roman" panose="02020603050405020304" pitchFamily="18" charset="0"/>
                <a:cs typeface="Times New Roman" panose="02020603050405020304" pitchFamily="18" charset="0"/>
              </a:rPr>
              <a:t> de, </a:t>
            </a:r>
            <a:r>
              <a:rPr lang="en-US" altLang="tr-TR" sz="2800" dirty="0" err="1">
                <a:solidFill>
                  <a:schemeClr val="bg2"/>
                </a:solidFill>
                <a:latin typeface="Times New Roman" panose="02020603050405020304" pitchFamily="18" charset="0"/>
                <a:cs typeface="Times New Roman" panose="02020603050405020304" pitchFamily="18" charset="0"/>
              </a:rPr>
              <a:t>askeri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operasyonları</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etkileyebilir</a:t>
            </a:r>
            <a:r>
              <a:rPr lang="en-US" altLang="tr-TR" sz="2800" dirty="0">
                <a:solidFill>
                  <a:schemeClr val="bg2"/>
                </a:solidFill>
                <a:latin typeface="Times New Roman" panose="02020603050405020304" pitchFamily="18" charset="0"/>
                <a:cs typeface="Times New Roman" panose="02020603050405020304" pitchFamily="18" charset="0"/>
              </a:rPr>
              <a:t>.</a:t>
            </a:r>
          </a:p>
          <a:p>
            <a:pPr algn="ct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Askeri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ve</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ticari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denizcilik</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arasındaki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işbirliği</a:t>
            </a:r>
            <a:r>
              <a:rPr lang="en-US" altLang="tr-TR" sz="2800" dirty="0">
                <a:solidFill>
                  <a:schemeClr val="bg2"/>
                </a:solidFill>
                <a:latin typeface="Times New Roman" panose="02020603050405020304" pitchFamily="18" charset="0"/>
                <a:cs typeface="Times New Roman" panose="02020603050405020304" pitchFamily="18" charset="0"/>
              </a:rPr>
              <a:t>
</a:t>
            </a:r>
          </a:p>
          <a:p>
            <a:pPr algn="ctr"/>
            <a:r>
              <a:rPr lang="en-US" altLang="tr-TR" sz="2800" dirty="0" err="1">
                <a:solidFill>
                  <a:schemeClr val="bg2"/>
                </a:solidFill>
                <a:latin typeface="Times New Roman" panose="02020603050405020304" pitchFamily="18" charset="0"/>
                <a:cs typeface="Times New Roman" panose="02020603050405020304" pitchFamily="18" charset="0"/>
              </a:rPr>
              <a:t>Ticari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gemilerin</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emniyetini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ve</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güvenliğini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sağladığı</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gibi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gecikmeleri</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en</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aza</a:t>
            </a:r>
            <a:r>
              <a:rPr lang="en-US" altLang="tr-TR" sz="2800" dirty="0">
                <a:solidFill>
                  <a:schemeClr val="bg2"/>
                </a:solidFill>
                <a:latin typeface="Times New Roman" panose="02020603050405020304" pitchFamily="18" charset="0"/>
                <a:cs typeface="Times New Roman" panose="02020603050405020304" pitchFamily="18" charset="0"/>
              </a:rPr>
              <a:t> </a:t>
            </a:r>
            <a:r>
              <a:rPr lang="en-US" altLang="tr-TR" sz="2800" dirty="0" err="1">
                <a:solidFill>
                  <a:schemeClr val="bg2"/>
                </a:solidFill>
                <a:latin typeface="Times New Roman" panose="02020603050405020304" pitchFamily="18" charset="0"/>
                <a:cs typeface="Times New Roman" panose="02020603050405020304" pitchFamily="18" charset="0"/>
              </a:rPr>
              <a:t>indirebilir</a:t>
            </a:r>
            <a:r>
              <a:rPr lang="en-US" altLang="tr-TR" sz="2800" dirty="0">
                <a:solidFill>
                  <a:schemeClr val="bg2"/>
                </a:solidFill>
                <a:latin typeface="Times New Roman" panose="02020603050405020304" pitchFamily="18" charset="0"/>
                <a:cs typeface="Times New Roman" panose="02020603050405020304" pitchFamily="18" charset="0"/>
              </a:rPr>
              <a:t>.</a:t>
            </a:r>
            <a:endParaRPr lang="tr-TR" altLang="tr-TR" sz="2800" dirty="0">
              <a:solidFill>
                <a:schemeClr val="bg2"/>
              </a:solidFill>
              <a:latin typeface="Times New Roman" panose="02020603050405020304" pitchFamily="18" charset="0"/>
              <a:cs typeface="Times New Roman" panose="02020603050405020304" pitchFamily="18" charset="0"/>
            </a:endParaRPr>
          </a:p>
        </p:txBody>
      </p:sp>
      <p:sp>
        <p:nvSpPr>
          <p:cNvPr id="47107" name="Rectangle 24">
            <a:extLst>
              <a:ext uri="{FF2B5EF4-FFF2-40B4-BE49-F238E27FC236}">
                <a16:creationId xmlns:a16="http://schemas.microsoft.com/office/drawing/2014/main" id="{C2FF5832-9277-06B5-6BAC-A61AC9E8EBCD}"/>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solidFill>
                <a:latin typeface="Times New Roman" panose="02020603050405020304" pitchFamily="18" charset="0"/>
                <a:cs typeface="Times New Roman" panose="02020603050405020304" pitchFamily="18" charset="0"/>
              </a:rPr>
              <a:t>NCAGS Politikası (MC 376/2)</a:t>
            </a:r>
          </a:p>
        </p:txBody>
      </p:sp>
      <p:pic>
        <p:nvPicPr>
          <p:cNvPr id="47108" name="Picture 45" descr="ropeline2">
            <a:extLst>
              <a:ext uri="{FF2B5EF4-FFF2-40B4-BE49-F238E27FC236}">
                <a16:creationId xmlns:a16="http://schemas.microsoft.com/office/drawing/2014/main" id="{E9575B29-CEB6-3269-1A20-63B4FCCF2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3">
            <a:extLst>
              <a:ext uri="{FF2B5EF4-FFF2-40B4-BE49-F238E27FC236}">
                <a16:creationId xmlns:a16="http://schemas.microsoft.com/office/drawing/2014/main" id="{D928AD7B-40EA-BB57-5549-4517F4CBE049}"/>
              </a:ext>
            </a:extLst>
          </p:cNvPr>
          <p:cNvSpPr/>
          <p:nvPr/>
        </p:nvSpPr>
        <p:spPr>
          <a:xfrm>
            <a:off x="128588" y="1484313"/>
            <a:ext cx="9540875" cy="4932362"/>
          </a:xfrm>
          <a:prstGeom prst="ellipse">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i="1" dirty="0">
                <a:solidFill>
                  <a:schemeClr val="bg1"/>
                </a:solidFill>
              </a:rPr>
              <a:t>NCAGS 
Denizcilik / </a:t>
            </a:r>
            <a:r>
              <a:rPr lang="en-US" sz="2000" i="1" dirty="0" err="1">
                <a:solidFill>
                  <a:schemeClr val="bg1"/>
                </a:solidFill>
              </a:rPr>
              <a:t>Müşterek</a:t>
            </a:r>
            <a:r>
              <a:rPr lang="en-US" sz="2000" i="1" dirty="0">
                <a:solidFill>
                  <a:schemeClr val="bg1"/>
                </a:solidFill>
              </a:rPr>
              <a:t> </a:t>
            </a:r>
            <a:r>
              <a:rPr lang="en-US" sz="2000" i="1" dirty="0" err="1">
                <a:solidFill>
                  <a:schemeClr val="bg1"/>
                </a:solidFill>
              </a:rPr>
              <a:t>Doktrin'de</a:t>
            </a:r>
            <a:r>
              <a:rPr lang="en-US" sz="2000" i="1" dirty="0">
                <a:solidFill>
                  <a:schemeClr val="bg1"/>
                </a:solidFill>
              </a:rPr>
              <a:t> her </a:t>
            </a:r>
            <a:r>
              <a:rPr lang="en-US" sz="2000" i="1" dirty="0" err="1">
                <a:solidFill>
                  <a:schemeClr val="bg1"/>
                </a:solidFill>
              </a:rPr>
              <a:t>düzeyde</a:t>
            </a:r>
            <a:r>
              <a:rPr lang="en-US" sz="2000" i="1" dirty="0">
                <a:solidFill>
                  <a:schemeClr val="bg1"/>
                </a:solidFill>
              </a:rPr>
              <a:t> </a:t>
            </a:r>
            <a:r>
              <a:rPr lang="en-US" sz="2000" i="1" dirty="0" err="1">
                <a:solidFill>
                  <a:schemeClr val="bg1"/>
                </a:solidFill>
              </a:rPr>
              <a:t>sağlam</a:t>
            </a:r>
            <a:r>
              <a:rPr lang="en-US" sz="2000" i="1" dirty="0">
                <a:solidFill>
                  <a:schemeClr val="bg1"/>
                </a:solidFill>
              </a:rPr>
              <a:t> </a:t>
            </a:r>
            <a:r>
              <a:rPr lang="en-US" sz="2000" i="1" dirty="0" err="1">
                <a:solidFill>
                  <a:schemeClr val="bg1"/>
                </a:solidFill>
              </a:rPr>
              <a:t>bir</a:t>
            </a:r>
            <a:r>
              <a:rPr lang="en-US" sz="2000" i="1" dirty="0">
                <a:solidFill>
                  <a:schemeClr val="bg1"/>
                </a:solidFill>
              </a:rPr>
              <a:t> </a:t>
            </a:r>
            <a:r>
              <a:rPr lang="en-US" sz="2000" i="1" dirty="0" err="1">
                <a:solidFill>
                  <a:schemeClr val="bg1"/>
                </a:solidFill>
              </a:rPr>
              <a:t>şekilde</a:t>
            </a:r>
            <a:r>
              <a:rPr lang="en-US" sz="2000" i="1" dirty="0">
                <a:solidFill>
                  <a:schemeClr val="bg1"/>
                </a:solidFill>
              </a:rPr>
              <a:t> </a:t>
            </a:r>
            <a:r>
              <a:rPr lang="en-US" sz="2000" i="1" dirty="0" err="1">
                <a:solidFill>
                  <a:schemeClr val="bg1"/>
                </a:solidFill>
              </a:rPr>
              <a:t>kurulacaktır</a:t>
            </a:r>
            <a:r>
              <a:rPr lang="en-US" sz="2000" i="1" dirty="0">
                <a:solidFill>
                  <a:schemeClr val="bg1"/>
                </a:solidFill>
              </a:rPr>
              <a:t>.
(</a:t>
            </a:r>
            <a:r>
              <a:rPr lang="en-US" sz="2000" i="1" dirty="0" err="1">
                <a:solidFill>
                  <a:schemeClr val="bg1"/>
                </a:solidFill>
              </a:rPr>
              <a:t>stratejik</a:t>
            </a:r>
            <a:r>
              <a:rPr lang="en-US" sz="2000" i="1" dirty="0">
                <a:solidFill>
                  <a:schemeClr val="bg1"/>
                </a:solidFill>
              </a:rPr>
              <a:t>, </a:t>
            </a:r>
            <a:r>
              <a:rPr lang="en-US" sz="2000" i="1" dirty="0" err="1">
                <a:solidFill>
                  <a:schemeClr val="bg1"/>
                </a:solidFill>
              </a:rPr>
              <a:t>operasyonel</a:t>
            </a:r>
            <a:r>
              <a:rPr lang="en-US" sz="2000" i="1" dirty="0">
                <a:solidFill>
                  <a:schemeClr val="bg1"/>
                </a:solidFill>
              </a:rPr>
              <a:t> </a:t>
            </a:r>
            <a:r>
              <a:rPr lang="en-US" sz="2000" i="1" dirty="0" err="1">
                <a:solidFill>
                  <a:schemeClr val="bg1"/>
                </a:solidFill>
              </a:rPr>
              <a:t>ve</a:t>
            </a:r>
            <a:r>
              <a:rPr lang="en-US" sz="2000" i="1" dirty="0">
                <a:solidFill>
                  <a:schemeClr val="bg1"/>
                </a:solidFill>
              </a:rPr>
              <a:t> </a:t>
            </a:r>
            <a:r>
              <a:rPr lang="en-US" sz="2000" i="1" dirty="0" err="1">
                <a:solidFill>
                  <a:schemeClr val="bg1"/>
                </a:solidFill>
              </a:rPr>
              <a:t>taktik</a:t>
            </a:r>
            <a:r>
              <a:rPr lang="en-US" sz="2000" i="1" dirty="0">
                <a:solidFill>
                  <a:schemeClr val="bg1"/>
                </a:solidFill>
              </a:rPr>
              <a:t>)</a:t>
            </a:r>
          </a:p>
          <a:p>
            <a:pPr algn="ctr">
              <a:defRPr/>
            </a:pPr>
            <a:r>
              <a:rPr lang="en-US" sz="2000" i="1" dirty="0">
                <a:solidFill>
                  <a:schemeClr val="bg1"/>
                </a:solidFill>
              </a:rPr>
              <a:t>
</a:t>
            </a:r>
            <a:r>
              <a:rPr lang="en-US" sz="2000" i="1" dirty="0" err="1">
                <a:solidFill>
                  <a:schemeClr val="bg1"/>
                </a:solidFill>
              </a:rPr>
              <a:t>Sivil</a:t>
            </a:r>
            <a:r>
              <a:rPr lang="en-US" sz="2000" i="1" dirty="0">
                <a:solidFill>
                  <a:schemeClr val="bg1"/>
                </a:solidFill>
              </a:rPr>
              <a:t> Asker </a:t>
            </a:r>
            <a:r>
              <a:rPr lang="en-US" sz="2000" i="1" dirty="0" err="1">
                <a:solidFill>
                  <a:schemeClr val="bg1"/>
                </a:solidFill>
              </a:rPr>
              <a:t>Etkileşimini</a:t>
            </a:r>
            <a:r>
              <a:rPr lang="en-US" sz="2000" i="1" dirty="0">
                <a:solidFill>
                  <a:schemeClr val="bg1"/>
                </a:solidFill>
              </a:rPr>
              <a:t> (CMI) </a:t>
            </a:r>
            <a:r>
              <a:rPr lang="en-US" sz="2000" i="1" dirty="0" err="1">
                <a:solidFill>
                  <a:schemeClr val="bg1"/>
                </a:solidFill>
              </a:rPr>
              <a:t>yürüten</a:t>
            </a:r>
            <a:r>
              <a:rPr lang="en-US" sz="2000" i="1" dirty="0">
                <a:solidFill>
                  <a:schemeClr val="bg1"/>
                </a:solidFill>
              </a:rPr>
              <a:t> </a:t>
            </a:r>
            <a:r>
              <a:rPr lang="en-US" sz="2000" i="1" dirty="0" err="1">
                <a:solidFill>
                  <a:schemeClr val="bg1"/>
                </a:solidFill>
              </a:rPr>
              <a:t>Kapsamlı</a:t>
            </a:r>
            <a:r>
              <a:rPr lang="en-US" sz="2000" i="1" dirty="0">
                <a:solidFill>
                  <a:schemeClr val="bg1"/>
                </a:solidFill>
              </a:rPr>
              <a:t> </a:t>
            </a:r>
            <a:r>
              <a:rPr lang="en-US" sz="2000" i="1" dirty="0" err="1">
                <a:solidFill>
                  <a:schemeClr val="bg1"/>
                </a:solidFill>
              </a:rPr>
              <a:t>Yaklaşıma</a:t>
            </a:r>
            <a:r>
              <a:rPr lang="en-US" sz="2000" i="1" dirty="0">
                <a:solidFill>
                  <a:schemeClr val="bg1"/>
                </a:solidFill>
              </a:rPr>
              <a:t> (CA) </a:t>
            </a:r>
            <a:r>
              <a:rPr lang="en-US" sz="2000" i="1" dirty="0" err="1">
                <a:solidFill>
                  <a:schemeClr val="bg1"/>
                </a:solidFill>
              </a:rPr>
              <a:t>katkının</a:t>
            </a:r>
            <a:r>
              <a:rPr lang="en-US" sz="2000" i="1" dirty="0">
                <a:solidFill>
                  <a:schemeClr val="bg1"/>
                </a:solidFill>
              </a:rPr>
              <a:t> </a:t>
            </a:r>
            <a:r>
              <a:rPr lang="en-US" sz="2000" i="1" dirty="0" err="1">
                <a:solidFill>
                  <a:schemeClr val="bg1"/>
                </a:solidFill>
              </a:rPr>
              <a:t>ayrılmaz</a:t>
            </a:r>
            <a:r>
              <a:rPr lang="en-US" sz="2000" i="1" dirty="0">
                <a:solidFill>
                  <a:schemeClr val="bg1"/>
                </a:solidFill>
              </a:rPr>
              <a:t> </a:t>
            </a:r>
            <a:r>
              <a:rPr lang="en-US" sz="2000" i="1" dirty="0" err="1">
                <a:solidFill>
                  <a:schemeClr val="bg1"/>
                </a:solidFill>
              </a:rPr>
              <a:t>bir</a:t>
            </a:r>
            <a:r>
              <a:rPr lang="en-US" sz="2000" i="1" dirty="0">
                <a:solidFill>
                  <a:schemeClr val="bg1"/>
                </a:solidFill>
              </a:rPr>
              <a:t> </a:t>
            </a:r>
            <a:r>
              <a:rPr lang="en-US" sz="2000" i="1" dirty="0" err="1">
                <a:solidFill>
                  <a:schemeClr val="bg1"/>
                </a:solidFill>
              </a:rPr>
              <a:t>parçası</a:t>
            </a:r>
            <a:r>
              <a:rPr lang="en-US" sz="2000" i="1" dirty="0">
                <a:solidFill>
                  <a:schemeClr val="bg1"/>
                </a:solidFill>
              </a:rPr>
              <a:t> </a:t>
            </a:r>
            <a:r>
              <a:rPr lang="en-US" sz="2000" i="1" dirty="0" err="1">
                <a:solidFill>
                  <a:schemeClr val="bg1"/>
                </a:solidFill>
              </a:rPr>
              <a:t>olarak</a:t>
            </a:r>
            <a:r>
              <a:rPr lang="en-US" sz="2000" i="1" dirty="0">
                <a:solidFill>
                  <a:schemeClr val="bg1"/>
                </a:solidFill>
              </a:rPr>
              <a:t>
</a:t>
            </a:r>
            <a:r>
              <a:rPr lang="en-US" sz="2000" i="1" dirty="0" err="1">
                <a:solidFill>
                  <a:schemeClr val="bg1"/>
                </a:solidFill>
              </a:rPr>
              <a:t>deniz</a:t>
            </a:r>
            <a:r>
              <a:rPr lang="en-US" sz="2000" i="1" dirty="0">
                <a:solidFill>
                  <a:schemeClr val="bg1"/>
                </a:solidFill>
              </a:rPr>
              <a:t> </a:t>
            </a:r>
            <a:r>
              <a:rPr lang="en-US" sz="2000" i="1" dirty="0" err="1">
                <a:solidFill>
                  <a:schemeClr val="bg1"/>
                </a:solidFill>
              </a:rPr>
              <a:t>ortamında</a:t>
            </a:r>
            <a:r>
              <a:rPr lang="en-US" sz="2000" i="1" dirty="0">
                <a:solidFill>
                  <a:schemeClr val="bg1"/>
                </a:solidFill>
              </a:rPr>
              <a:t>,
</a:t>
            </a:r>
            <a:r>
              <a:rPr lang="en-US" sz="2000" i="1" dirty="0" err="1">
                <a:solidFill>
                  <a:schemeClr val="bg1"/>
                </a:solidFill>
              </a:rPr>
              <a:t>NATO'ya</a:t>
            </a:r>
            <a:r>
              <a:rPr lang="en-US" sz="2000" i="1" dirty="0">
                <a:solidFill>
                  <a:schemeClr val="bg1"/>
                </a:solidFill>
              </a:rPr>
              <a:t>, 
</a:t>
            </a:r>
            <a:r>
              <a:rPr lang="en-US" sz="2000" i="1" dirty="0" err="1">
                <a:solidFill>
                  <a:schemeClr val="bg1"/>
                </a:solidFill>
              </a:rPr>
              <a:t>Ülkelere</a:t>
            </a:r>
            <a:r>
              <a:rPr lang="en-US" sz="2000" i="1" dirty="0">
                <a:solidFill>
                  <a:schemeClr val="bg1"/>
                </a:solidFill>
              </a:rPr>
              <a:t> </a:t>
            </a:r>
            <a:r>
              <a:rPr lang="en-US" sz="2000" i="1" dirty="0" err="1">
                <a:solidFill>
                  <a:schemeClr val="bg1"/>
                </a:solidFill>
              </a:rPr>
              <a:t>ve</a:t>
            </a:r>
            <a:r>
              <a:rPr lang="en-US" sz="2000" i="1" dirty="0">
                <a:solidFill>
                  <a:schemeClr val="bg1"/>
                </a:solidFill>
              </a:rPr>
              <a:t> 
</a:t>
            </a:r>
            <a:r>
              <a:rPr lang="en-US" sz="2000" i="1" dirty="0" err="1">
                <a:solidFill>
                  <a:schemeClr val="bg1"/>
                </a:solidFill>
              </a:rPr>
              <a:t>ticari</a:t>
            </a:r>
            <a:r>
              <a:rPr lang="en-US" sz="2000" i="1" dirty="0">
                <a:solidFill>
                  <a:schemeClr val="bg1"/>
                </a:solidFill>
              </a:rPr>
              <a:t> </a:t>
            </a:r>
            <a:r>
              <a:rPr lang="en-US" sz="2000" i="1" dirty="0" err="1">
                <a:solidFill>
                  <a:schemeClr val="bg1"/>
                </a:solidFill>
              </a:rPr>
              <a:t>denizcilik</a:t>
            </a:r>
            <a:r>
              <a:rPr lang="en-US" sz="2000" i="1" dirty="0">
                <a:solidFill>
                  <a:schemeClr val="bg1"/>
                </a:solidFill>
              </a:rPr>
              <a:t> </a:t>
            </a:r>
            <a:r>
              <a:rPr lang="en-US" sz="2000" i="1" dirty="0" err="1">
                <a:solidFill>
                  <a:schemeClr val="bg1"/>
                </a:solidFill>
              </a:rPr>
              <a:t>endüstrisine</a:t>
            </a:r>
            <a:r>
              <a:rPr lang="en-US" sz="2000" i="1" dirty="0">
                <a:solidFill>
                  <a:schemeClr val="bg1"/>
                </a:solidFill>
              </a:rPr>
              <a:t> </a:t>
            </a:r>
          </a:p>
          <a:p>
            <a:pPr algn="ctr">
              <a:defRPr/>
            </a:pPr>
            <a:endParaRPr lang="en-US" sz="2000" i="1" dirty="0">
              <a:solidFill>
                <a:schemeClr val="bg1"/>
              </a:solidFill>
            </a:endParaRPr>
          </a:p>
          <a:p>
            <a:pPr algn="ctr">
              <a:defRPr/>
            </a:pPr>
            <a:r>
              <a:rPr lang="en-US" sz="2000" i="1" dirty="0" err="1">
                <a:solidFill>
                  <a:schemeClr val="bg1"/>
                </a:solidFill>
              </a:rPr>
              <a:t>Operasyonel</a:t>
            </a:r>
            <a:r>
              <a:rPr lang="en-US" sz="2000" i="1" dirty="0">
                <a:solidFill>
                  <a:schemeClr val="bg1"/>
                </a:solidFill>
              </a:rPr>
              <a:t> </a:t>
            </a:r>
            <a:r>
              <a:rPr lang="en-US" sz="2000" i="1" dirty="0" err="1">
                <a:solidFill>
                  <a:schemeClr val="bg1"/>
                </a:solidFill>
              </a:rPr>
              <a:t>Etkiler</a:t>
            </a:r>
            <a:r>
              <a:rPr lang="en-US" sz="2000" i="1" dirty="0">
                <a:solidFill>
                  <a:schemeClr val="bg1"/>
                </a:solidFill>
              </a:rPr>
              <a:t> </a:t>
            </a:r>
            <a:r>
              <a:rPr lang="en-US" sz="2000" i="1" dirty="0" err="1">
                <a:solidFill>
                  <a:schemeClr val="bg1"/>
                </a:solidFill>
              </a:rPr>
              <a:t>Sağlar</a:t>
            </a:r>
            <a:endParaRPr lang="nb-NO" sz="2000" dirty="0">
              <a:solidFill>
                <a:schemeClr val="tx1"/>
              </a:solidFill>
            </a:endParaRPr>
          </a:p>
        </p:txBody>
      </p:sp>
      <p:pic>
        <p:nvPicPr>
          <p:cNvPr id="48131" name="Picture 45" descr="ropeline2">
            <a:extLst>
              <a:ext uri="{FF2B5EF4-FFF2-40B4-BE49-F238E27FC236}">
                <a16:creationId xmlns:a16="http://schemas.microsoft.com/office/drawing/2014/main" id="{E755D410-6608-3948-527D-F9CEC6E18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24">
            <a:extLst>
              <a:ext uri="{FF2B5EF4-FFF2-40B4-BE49-F238E27FC236}">
                <a16:creationId xmlns:a16="http://schemas.microsoft.com/office/drawing/2014/main" id="{83C3F6E4-2AED-08E6-FEE2-EED048C176AB}"/>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solidFill>
                <a:latin typeface="Times New Roman" panose="02020603050405020304" pitchFamily="18" charset="0"/>
                <a:cs typeface="Times New Roman" panose="02020603050405020304" pitchFamily="18" charset="0"/>
              </a:rPr>
              <a:t>NCAGS Politikası</a:t>
            </a:r>
          </a:p>
        </p:txBody>
      </p:sp>
    </p:spTree>
  </p:cSld>
  <p:clrMapOvr>
    <a:masterClrMapping/>
  </p:clrMapOvr>
  <p:transition spd="slow">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5" descr="ropeline2">
            <a:extLst>
              <a:ext uri="{FF2B5EF4-FFF2-40B4-BE49-F238E27FC236}">
                <a16:creationId xmlns:a16="http://schemas.microsoft.com/office/drawing/2014/main" id="{234B57F2-C0C0-A0A5-1C01-EAD70342B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Oval 4">
            <a:extLst>
              <a:ext uri="{FF2B5EF4-FFF2-40B4-BE49-F238E27FC236}">
                <a16:creationId xmlns:a16="http://schemas.microsoft.com/office/drawing/2014/main" id="{6B6275AD-A392-F5A2-9717-D4E80F2603D0}"/>
              </a:ext>
            </a:extLst>
          </p:cNvPr>
          <p:cNvSpPr>
            <a:spLocks noChangeArrowheads="1"/>
          </p:cNvSpPr>
          <p:nvPr/>
        </p:nvSpPr>
        <p:spPr bwMode="auto">
          <a:xfrm>
            <a:off x="1208088" y="1430338"/>
            <a:ext cx="2808287" cy="1512887"/>
          </a:xfrm>
          <a:prstGeom prst="ellipse">
            <a:avLst/>
          </a:prstGeom>
          <a:gradFill rotWithShape="1">
            <a:gsLst>
              <a:gs pos="0">
                <a:srgbClr val="03D4A8"/>
              </a:gs>
              <a:gs pos="25000">
                <a:srgbClr val="21D6E0"/>
              </a:gs>
              <a:gs pos="75000">
                <a:srgbClr val="0087E6"/>
              </a:gs>
              <a:gs pos="100000">
                <a:srgbClr val="005CBF"/>
              </a:gs>
            </a:gsLst>
            <a:lin ang="5400000"/>
          </a:gradFill>
          <a:ln w="57150" algn="ctr">
            <a:solidFill>
              <a:schemeClr val="bg1"/>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r>
              <a:rPr lang="tr-TR" altLang="tr-TR" sz="2800" dirty="0">
                <a:solidFill>
                  <a:schemeClr val="bg1"/>
                </a:solidFill>
                <a:latin typeface="Monotype Corsiva" panose="03010101010201010101" pitchFamily="66" charset="0"/>
              </a:rPr>
              <a:t>Denizdeki Komutan (MCC)</a:t>
            </a:r>
          </a:p>
        </p:txBody>
      </p:sp>
      <p:sp>
        <p:nvSpPr>
          <p:cNvPr id="49156" name="Oval 5">
            <a:extLst>
              <a:ext uri="{FF2B5EF4-FFF2-40B4-BE49-F238E27FC236}">
                <a16:creationId xmlns:a16="http://schemas.microsoft.com/office/drawing/2014/main" id="{91CA2E64-B4F4-20D1-D8ED-CF16206DF81C}"/>
              </a:ext>
            </a:extLst>
          </p:cNvPr>
          <p:cNvSpPr>
            <a:spLocks noChangeArrowheads="1"/>
          </p:cNvSpPr>
          <p:nvPr/>
        </p:nvSpPr>
        <p:spPr bwMode="auto">
          <a:xfrm>
            <a:off x="5816600" y="1427163"/>
            <a:ext cx="2808288" cy="1511300"/>
          </a:xfrm>
          <a:prstGeom prst="ellipse">
            <a:avLst/>
          </a:prstGeom>
          <a:gradFill rotWithShape="1">
            <a:gsLst>
              <a:gs pos="0">
                <a:srgbClr val="03D4A8"/>
              </a:gs>
              <a:gs pos="25000">
                <a:srgbClr val="21D6E0"/>
              </a:gs>
              <a:gs pos="75000">
                <a:srgbClr val="0087E6"/>
              </a:gs>
              <a:gs pos="100000">
                <a:srgbClr val="005CBF"/>
              </a:gs>
            </a:gsLst>
            <a:lin ang="5400000"/>
          </a:gradFill>
          <a:ln w="57150" algn="ctr">
            <a:solidFill>
              <a:schemeClr val="bg1"/>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r>
              <a:rPr lang="tr-TR" altLang="tr-TR" sz="2800" dirty="0">
                <a:solidFill>
                  <a:schemeClr val="bg1"/>
                </a:solidFill>
                <a:latin typeface="Monotype Corsiva" panose="03010101010201010101" pitchFamily="66" charset="0"/>
              </a:rPr>
              <a:t>Deniz Ticaret Filosu</a:t>
            </a:r>
          </a:p>
        </p:txBody>
      </p:sp>
      <p:sp>
        <p:nvSpPr>
          <p:cNvPr id="7" name="Artı 6">
            <a:extLst>
              <a:ext uri="{FF2B5EF4-FFF2-40B4-BE49-F238E27FC236}">
                <a16:creationId xmlns:a16="http://schemas.microsoft.com/office/drawing/2014/main" id="{23598332-02F2-1E77-62FE-227247D5C959}"/>
              </a:ext>
            </a:extLst>
          </p:cNvPr>
          <p:cNvSpPr/>
          <p:nvPr/>
        </p:nvSpPr>
        <p:spPr bwMode="auto">
          <a:xfrm>
            <a:off x="4413250" y="1574800"/>
            <a:ext cx="1008063" cy="1152525"/>
          </a:xfrm>
          <a:prstGeom prst="mathPlus">
            <a:avLst/>
          </a:prstGeom>
          <a:gradFill rotWithShape="1">
            <a:gsLst>
              <a:gs pos="0">
                <a:srgbClr val="000000"/>
              </a:gs>
              <a:gs pos="39999">
                <a:srgbClr val="0A128C"/>
              </a:gs>
              <a:gs pos="70000">
                <a:srgbClr val="181CC7"/>
              </a:gs>
              <a:gs pos="88000">
                <a:srgbClr val="7005D4"/>
              </a:gs>
              <a:gs pos="100000">
                <a:srgbClr val="8C3D91"/>
              </a:gs>
            </a:gsLst>
            <a:lin ang="5400000" scaled="0"/>
          </a:gradFill>
          <a:ln w="57150" cap="flat" cmpd="sng" algn="ctr">
            <a:solidFill>
              <a:srgbClr val="FFFF00"/>
            </a:solidFill>
            <a:prstDash val="solid"/>
            <a:round/>
            <a:headEnd type="none" w="med" len="med"/>
            <a:tailEnd type="none" w="med" len="med"/>
          </a:ln>
          <a:effectLst/>
        </p:spPr>
        <p:txBody>
          <a:bodyPr anchor="ctr"/>
          <a:lstStyle/>
          <a:p>
            <a:pPr>
              <a:defRPr/>
            </a:pPr>
            <a:endParaRPr lang="tr-TR" sz="2800">
              <a:latin typeface="Monotype Corsiva" panose="03010101010201010101" pitchFamily="66" charset="0"/>
            </a:endParaRPr>
          </a:p>
        </p:txBody>
      </p:sp>
      <p:sp>
        <p:nvSpPr>
          <p:cNvPr id="49158" name="Aşağı Ok Belirtme Çizgisi 8">
            <a:extLst>
              <a:ext uri="{FF2B5EF4-FFF2-40B4-BE49-F238E27FC236}">
                <a16:creationId xmlns:a16="http://schemas.microsoft.com/office/drawing/2014/main" id="{BF17089E-DDD6-692F-0DA5-5CC61D715F88}"/>
              </a:ext>
            </a:extLst>
          </p:cNvPr>
          <p:cNvSpPr>
            <a:spLocks noChangeArrowheads="1"/>
          </p:cNvSpPr>
          <p:nvPr/>
        </p:nvSpPr>
        <p:spPr bwMode="auto">
          <a:xfrm>
            <a:off x="1316038" y="3230563"/>
            <a:ext cx="7273925" cy="468312"/>
          </a:xfrm>
          <a:prstGeom prst="downArrowCallout">
            <a:avLst>
              <a:gd name="adj1" fmla="val 25024"/>
              <a:gd name="adj2" fmla="val 25024"/>
              <a:gd name="adj3" fmla="val 25000"/>
              <a:gd name="adj4" fmla="val 64977"/>
            </a:avLst>
          </a:prstGeom>
          <a:gradFill rotWithShape="1">
            <a:gsLst>
              <a:gs pos="0">
                <a:srgbClr val="5E9EFF"/>
              </a:gs>
              <a:gs pos="39999">
                <a:srgbClr val="85C2FF"/>
              </a:gs>
              <a:gs pos="70000">
                <a:srgbClr val="C4D6EB"/>
              </a:gs>
              <a:gs pos="100000">
                <a:srgbClr val="FFEBFA"/>
              </a:gs>
            </a:gsLst>
            <a:lin ang="5400000"/>
          </a:gradFill>
          <a:ln w="57150" algn="ctr">
            <a:solidFill>
              <a:srgbClr val="3333CC"/>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tr-TR" altLang="tr-TR" sz="2800">
              <a:latin typeface="Monotype Corsiva" panose="03010101010201010101" pitchFamily="66" charset="0"/>
            </a:endParaRPr>
          </a:p>
        </p:txBody>
      </p:sp>
      <p:sp>
        <p:nvSpPr>
          <p:cNvPr id="49159" name="Yuvarlatılmış Dikdörtgen 9">
            <a:extLst>
              <a:ext uri="{FF2B5EF4-FFF2-40B4-BE49-F238E27FC236}">
                <a16:creationId xmlns:a16="http://schemas.microsoft.com/office/drawing/2014/main" id="{75872F4E-413C-A35D-C1B9-15575C2BC890}"/>
              </a:ext>
            </a:extLst>
          </p:cNvPr>
          <p:cNvSpPr>
            <a:spLocks noChangeArrowheads="1"/>
          </p:cNvSpPr>
          <p:nvPr/>
        </p:nvSpPr>
        <p:spPr bwMode="auto">
          <a:xfrm>
            <a:off x="1316038" y="3843338"/>
            <a:ext cx="2916237" cy="1295400"/>
          </a:xfrm>
          <a:prstGeom prst="roundRect">
            <a:avLst>
              <a:gd name="adj" fmla="val 16667"/>
            </a:avLst>
          </a:prstGeom>
          <a:gradFill rotWithShape="1">
            <a:gsLst>
              <a:gs pos="0">
                <a:srgbClr val="FBEAC7"/>
              </a:gs>
              <a:gs pos="17999">
                <a:srgbClr val="FEE7F2"/>
              </a:gs>
              <a:gs pos="36000">
                <a:srgbClr val="FAC77D"/>
              </a:gs>
              <a:gs pos="61000">
                <a:srgbClr val="FBA97D"/>
              </a:gs>
              <a:gs pos="82001">
                <a:srgbClr val="FBD49C"/>
              </a:gs>
              <a:gs pos="100000">
                <a:srgbClr val="FEE7F2"/>
              </a:gs>
            </a:gsLst>
            <a:lin ang="5400000"/>
          </a:gradFill>
          <a:ln w="57150" algn="ctr">
            <a:solidFill>
              <a:srgbClr val="FFFF00"/>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r>
              <a:rPr lang="tr-TR" altLang="tr-TR" sz="2800" dirty="0" err="1">
                <a:solidFill>
                  <a:schemeClr val="bg1"/>
                </a:solidFill>
                <a:latin typeface="Monotype Corsiva" panose="03010101010201010101" pitchFamily="66" charset="0"/>
              </a:rPr>
              <a:t>Geüvenlik</a:t>
            </a:r>
            <a:endParaRPr lang="tr-TR" altLang="tr-TR" sz="2800" dirty="0">
              <a:solidFill>
                <a:schemeClr val="bg1"/>
              </a:solidFill>
              <a:latin typeface="Monotype Corsiva" panose="03010101010201010101" pitchFamily="66" charset="0"/>
            </a:endParaRPr>
          </a:p>
        </p:txBody>
      </p:sp>
      <p:sp>
        <p:nvSpPr>
          <p:cNvPr id="49160" name="Yuvarlatılmış Dikdörtgen 10">
            <a:extLst>
              <a:ext uri="{FF2B5EF4-FFF2-40B4-BE49-F238E27FC236}">
                <a16:creationId xmlns:a16="http://schemas.microsoft.com/office/drawing/2014/main" id="{CD6EED8C-E0D3-3E14-AC14-F78E02A47756}"/>
              </a:ext>
            </a:extLst>
          </p:cNvPr>
          <p:cNvSpPr>
            <a:spLocks noChangeArrowheads="1"/>
          </p:cNvSpPr>
          <p:nvPr/>
        </p:nvSpPr>
        <p:spPr bwMode="auto">
          <a:xfrm>
            <a:off x="5708650" y="3843338"/>
            <a:ext cx="2916238" cy="1295400"/>
          </a:xfrm>
          <a:prstGeom prst="roundRect">
            <a:avLst>
              <a:gd name="adj" fmla="val 16667"/>
            </a:avLst>
          </a:prstGeom>
          <a:gradFill rotWithShape="1">
            <a:gsLst>
              <a:gs pos="0">
                <a:srgbClr val="FBEAC7"/>
              </a:gs>
              <a:gs pos="17999">
                <a:srgbClr val="FEE7F2"/>
              </a:gs>
              <a:gs pos="36000">
                <a:srgbClr val="FAC77D"/>
              </a:gs>
              <a:gs pos="61000">
                <a:srgbClr val="FBA97D"/>
              </a:gs>
              <a:gs pos="82001">
                <a:srgbClr val="FBD49C"/>
              </a:gs>
              <a:gs pos="100000">
                <a:srgbClr val="FEE7F2"/>
              </a:gs>
            </a:gsLst>
            <a:lin ang="5400000"/>
          </a:gradFill>
          <a:ln w="57150" algn="ctr">
            <a:solidFill>
              <a:srgbClr val="FFFF00"/>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r>
              <a:rPr lang="tr-TR" altLang="tr-TR" sz="2800" dirty="0">
                <a:solidFill>
                  <a:schemeClr val="bg1"/>
                </a:solidFill>
                <a:latin typeface="Monotype Corsiva" panose="03010101010201010101" pitchFamily="66" charset="0"/>
              </a:rPr>
              <a:t>Emniyet</a:t>
            </a:r>
          </a:p>
        </p:txBody>
      </p:sp>
      <p:sp>
        <p:nvSpPr>
          <p:cNvPr id="49161" name="Sağ Ayraç 11">
            <a:extLst>
              <a:ext uri="{FF2B5EF4-FFF2-40B4-BE49-F238E27FC236}">
                <a16:creationId xmlns:a16="http://schemas.microsoft.com/office/drawing/2014/main" id="{052F91F1-70E1-28B8-58A8-325B17B782EA}"/>
              </a:ext>
            </a:extLst>
          </p:cNvPr>
          <p:cNvSpPr>
            <a:spLocks/>
          </p:cNvSpPr>
          <p:nvPr/>
        </p:nvSpPr>
        <p:spPr bwMode="auto">
          <a:xfrm rot="5400000">
            <a:off x="4726782" y="1674019"/>
            <a:ext cx="433387" cy="7362825"/>
          </a:xfrm>
          <a:prstGeom prst="rightBrace">
            <a:avLst>
              <a:gd name="adj1" fmla="val 8337"/>
              <a:gd name="adj2" fmla="val 50000"/>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tr-TR" altLang="tr-TR" sz="2800">
              <a:latin typeface="Monotype Corsiva" panose="03010101010201010101" pitchFamily="66" charset="0"/>
            </a:endParaRPr>
          </a:p>
        </p:txBody>
      </p:sp>
      <p:sp>
        <p:nvSpPr>
          <p:cNvPr id="49162" name="Rectangle 8">
            <a:extLst>
              <a:ext uri="{FF2B5EF4-FFF2-40B4-BE49-F238E27FC236}">
                <a16:creationId xmlns:a16="http://schemas.microsoft.com/office/drawing/2014/main" id="{7FFFC807-A896-859D-0915-AF8C870C687D}"/>
              </a:ext>
            </a:extLst>
          </p:cNvPr>
          <p:cNvSpPr>
            <a:spLocks noChangeArrowheads="1"/>
          </p:cNvSpPr>
          <p:nvPr/>
        </p:nvSpPr>
        <p:spPr bwMode="auto">
          <a:xfrm>
            <a:off x="635000" y="5715000"/>
            <a:ext cx="4249738" cy="5222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r>
              <a:rPr lang="tr-TR" altLang="tr-TR" sz="2800">
                <a:solidFill>
                  <a:schemeClr val="bg1"/>
                </a:solidFill>
                <a:latin typeface="Monotype Corsiva" panose="03010101010201010101" pitchFamily="66" charset="0"/>
                <a:cs typeface="Arial" panose="020B0604020202020204" pitchFamily="34" charset="0"/>
              </a:rPr>
              <a:t>Freedom of Manoeuvre (FoM)</a:t>
            </a:r>
            <a:endParaRPr lang="en-US" altLang="tr-TR" sz="2800">
              <a:solidFill>
                <a:schemeClr val="bg1"/>
              </a:solidFill>
              <a:latin typeface="Monotype Corsiva" panose="03010101010201010101" pitchFamily="66" charset="0"/>
              <a:cs typeface="Arial" panose="020B0604020202020204" pitchFamily="34" charset="0"/>
            </a:endParaRPr>
          </a:p>
        </p:txBody>
      </p:sp>
      <p:sp>
        <p:nvSpPr>
          <p:cNvPr id="49163" name="Rectangle 8">
            <a:extLst>
              <a:ext uri="{FF2B5EF4-FFF2-40B4-BE49-F238E27FC236}">
                <a16:creationId xmlns:a16="http://schemas.microsoft.com/office/drawing/2014/main" id="{D1FEC004-1D29-E773-E909-8333B1D4C77C}"/>
              </a:ext>
            </a:extLst>
          </p:cNvPr>
          <p:cNvSpPr>
            <a:spLocks noChangeArrowheads="1"/>
          </p:cNvSpPr>
          <p:nvPr/>
        </p:nvSpPr>
        <p:spPr bwMode="auto">
          <a:xfrm>
            <a:off x="4652963" y="4027488"/>
            <a:ext cx="59213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tr-TR" altLang="tr-TR" sz="4400">
                <a:solidFill>
                  <a:schemeClr val="bg1"/>
                </a:solidFill>
                <a:cs typeface="Arial" panose="020B0604020202020204" pitchFamily="34" charset="0"/>
              </a:rPr>
              <a:t>&amp;</a:t>
            </a:r>
            <a:endParaRPr lang="en-US" altLang="tr-TR" sz="4400">
              <a:solidFill>
                <a:schemeClr val="bg1"/>
              </a:solidFill>
              <a:cs typeface="Arial" panose="020B0604020202020204" pitchFamily="34" charset="0"/>
            </a:endParaRPr>
          </a:p>
        </p:txBody>
      </p:sp>
      <p:sp>
        <p:nvSpPr>
          <p:cNvPr id="49164" name="Rectangle 8">
            <a:extLst>
              <a:ext uri="{FF2B5EF4-FFF2-40B4-BE49-F238E27FC236}">
                <a16:creationId xmlns:a16="http://schemas.microsoft.com/office/drawing/2014/main" id="{A0B8C238-910B-CF17-D602-4ABE1685053B}"/>
              </a:ext>
            </a:extLst>
          </p:cNvPr>
          <p:cNvSpPr>
            <a:spLocks noChangeArrowheads="1"/>
          </p:cNvSpPr>
          <p:nvPr/>
        </p:nvSpPr>
        <p:spPr bwMode="auto">
          <a:xfrm>
            <a:off x="5045075" y="5713413"/>
            <a:ext cx="4248150" cy="5238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r>
              <a:rPr lang="tr-TR" altLang="tr-TR" sz="2800">
                <a:solidFill>
                  <a:schemeClr val="bg1"/>
                </a:solidFill>
                <a:latin typeface="Monotype Corsiva" panose="03010101010201010101" pitchFamily="66" charset="0"/>
                <a:cs typeface="Arial" panose="020B0604020202020204" pitchFamily="34" charset="0"/>
              </a:rPr>
              <a:t>Freedom of Navigation (FoN)</a:t>
            </a:r>
            <a:endParaRPr lang="en-US" altLang="tr-TR" sz="2800">
              <a:solidFill>
                <a:schemeClr val="bg1"/>
              </a:solidFill>
              <a:latin typeface="Monotype Corsiva" panose="03010101010201010101" pitchFamily="66" charset="0"/>
              <a:cs typeface="Arial" panose="020B0604020202020204" pitchFamily="34" charset="0"/>
            </a:endParaRPr>
          </a:p>
        </p:txBody>
      </p:sp>
      <p:sp>
        <p:nvSpPr>
          <p:cNvPr id="49165" name="Rectangle 24">
            <a:extLst>
              <a:ext uri="{FF2B5EF4-FFF2-40B4-BE49-F238E27FC236}">
                <a16:creationId xmlns:a16="http://schemas.microsoft.com/office/drawing/2014/main" id="{35E59E46-93DB-4894-ABAF-355FB1928D96}"/>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Monotype Corsiva" panose="03010101010201010101" pitchFamily="66" charset="0"/>
              </a:rPr>
              <a:t>NCAGS Policy</a:t>
            </a:r>
          </a:p>
        </p:txBody>
      </p:sp>
    </p:spTree>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4">
            <a:extLst>
              <a:ext uri="{FF2B5EF4-FFF2-40B4-BE49-F238E27FC236}">
                <a16:creationId xmlns:a16="http://schemas.microsoft.com/office/drawing/2014/main" id="{A47FFEA1-6A15-F629-3C0B-99AAA5631C14}"/>
              </a:ext>
            </a:extLst>
          </p:cNvPr>
          <p:cNvSpPr>
            <a:spLocks noChangeArrowheads="1"/>
          </p:cNvSpPr>
          <p:nvPr/>
        </p:nvSpPr>
        <p:spPr bwMode="auto">
          <a:xfrm>
            <a:off x="2457450" y="296863"/>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Amaç</a:t>
            </a:r>
          </a:p>
        </p:txBody>
      </p:sp>
      <p:pic>
        <p:nvPicPr>
          <p:cNvPr id="9219" name="Picture 45" descr="ropeline2">
            <a:extLst>
              <a:ext uri="{FF2B5EF4-FFF2-40B4-BE49-F238E27FC236}">
                <a16:creationId xmlns:a16="http://schemas.microsoft.com/office/drawing/2014/main" id="{C92DB28E-E793-D88A-4B81-503C1412D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884238"/>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075">
            <a:extLst>
              <a:ext uri="{FF2B5EF4-FFF2-40B4-BE49-F238E27FC236}">
                <a16:creationId xmlns:a16="http://schemas.microsoft.com/office/drawing/2014/main" id="{85E81478-68E4-124D-1C83-ED6F7DD70BC9}"/>
              </a:ext>
            </a:extLst>
          </p:cNvPr>
          <p:cNvSpPr txBox="1">
            <a:spLocks noChangeArrowheads="1"/>
          </p:cNvSpPr>
          <p:nvPr/>
        </p:nvSpPr>
        <p:spPr>
          <a:xfrm>
            <a:off x="344488" y="2636838"/>
            <a:ext cx="9217025" cy="16129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defRPr/>
            </a:pPr>
            <a:endParaRPr lang="en-GB" sz="2800" kern="0" dirty="0">
              <a:solidFill>
                <a:schemeClr val="bg2"/>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1BEC7CA2-D7B7-A3E7-DBDC-673F65FF665A}"/>
              </a:ext>
            </a:extLst>
          </p:cNvPr>
          <p:cNvSpPr txBox="1"/>
          <p:nvPr/>
        </p:nvSpPr>
        <p:spPr>
          <a:xfrm>
            <a:off x="1244588" y="2274838"/>
            <a:ext cx="7704856" cy="1938992"/>
          </a:xfrm>
          <a:prstGeom prst="rect">
            <a:avLst/>
          </a:prstGeom>
          <a:noFill/>
        </p:spPr>
        <p:txBody>
          <a:bodyPr wrap="square">
            <a:spAutoFit/>
          </a:bodyPr>
          <a:lstStyle/>
          <a:p>
            <a:pPr algn="ctr"/>
            <a:r>
              <a:rPr lang="tr-TR" altLang="tr-TR" dirty="0">
                <a:solidFill>
                  <a:schemeClr val="bg1"/>
                </a:solidFill>
              </a:rPr>
              <a:t>NATO POLİTİKASI VE KONSEPTİ ÇERÇEVESİNDE  </a:t>
            </a:r>
            <a:r>
              <a:rPr lang="tr-TR" altLang="tr-TR" dirty="0">
                <a:solidFill>
                  <a:schemeClr val="bg1"/>
                </a:solidFill>
                <a:highlight>
                  <a:srgbClr val="FFFF00"/>
                </a:highlight>
              </a:rPr>
              <a:t>NCAGS’IN , </a:t>
            </a:r>
          </a:p>
          <a:p>
            <a:pPr algn="ctr"/>
            <a:r>
              <a:rPr lang="tr-TR" altLang="tr-TR" dirty="0">
                <a:solidFill>
                  <a:schemeClr val="bg1"/>
                </a:solidFill>
                <a:highlight>
                  <a:srgbClr val="FFFF00"/>
                </a:highlight>
              </a:rPr>
              <a:t>TİCARİ DENİZCİLİK VE ASKERİ HAREKAT </a:t>
            </a:r>
            <a:r>
              <a:rPr lang="tr-TR" altLang="tr-TR" dirty="0">
                <a:solidFill>
                  <a:schemeClr val="bg1"/>
                </a:solidFill>
              </a:rPr>
              <a:t>ÜZERİNDEKİ ETKİSİ HAKKINDA </a:t>
            </a:r>
          </a:p>
          <a:p>
            <a:pPr algn="ctr"/>
            <a:r>
              <a:rPr lang="tr-TR" altLang="tr-TR" dirty="0">
                <a:solidFill>
                  <a:schemeClr val="bg1"/>
                </a:solidFill>
              </a:rPr>
              <a:t>BİLGİ VERMEKTİR.</a:t>
            </a:r>
          </a:p>
        </p:txBody>
      </p:sp>
    </p:spTree>
  </p:cSld>
  <p:clrMapOvr>
    <a:masterClrMapping/>
  </p:clrMapOvr>
  <p:transition spd="slow">
    <p:circl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up 7">
            <a:extLst>
              <a:ext uri="{FF2B5EF4-FFF2-40B4-BE49-F238E27FC236}">
                <a16:creationId xmlns:a16="http://schemas.microsoft.com/office/drawing/2014/main" id="{A5E23E29-137C-2912-C12A-4537A3AB48F9}"/>
              </a:ext>
            </a:extLst>
          </p:cNvPr>
          <p:cNvGrpSpPr>
            <a:grpSpLocks/>
          </p:cNvGrpSpPr>
          <p:nvPr/>
        </p:nvGrpSpPr>
        <p:grpSpPr bwMode="auto">
          <a:xfrm>
            <a:off x="452438" y="981075"/>
            <a:ext cx="9001125" cy="1763713"/>
            <a:chOff x="452502" y="981075"/>
            <a:chExt cx="9001000" cy="1764145"/>
          </a:xfrm>
        </p:grpSpPr>
        <p:sp>
          <p:nvSpPr>
            <p:cNvPr id="2" name="Sağ Ok Belirtme Çizgisi 1">
              <a:extLst>
                <a:ext uri="{FF2B5EF4-FFF2-40B4-BE49-F238E27FC236}">
                  <a16:creationId xmlns:a16="http://schemas.microsoft.com/office/drawing/2014/main" id="{92D1DB7A-92A3-1D98-AB1F-7EC49F19F893}"/>
                </a:ext>
              </a:extLst>
            </p:cNvPr>
            <p:cNvSpPr/>
            <p:nvPr/>
          </p:nvSpPr>
          <p:spPr bwMode="auto">
            <a:xfrm rot="5400000">
              <a:off x="4070930" y="-2637352"/>
              <a:ext cx="1764145" cy="9001000"/>
            </a:xfrm>
            <a:prstGeom prst="rightArrowCallout">
              <a:avLst/>
            </a:prstGeom>
            <a:noFill/>
            <a:ln w="57150" cap="flat" cmpd="sng" algn="ctr">
              <a:solidFill>
                <a:schemeClr val="accent4">
                  <a:lumMod val="75000"/>
                </a:schemeClr>
              </a:solidFill>
              <a:prstDash val="solid"/>
              <a:round/>
              <a:headEnd type="none" w="med" len="med"/>
              <a:tailEnd type="none" w="med" len="med"/>
            </a:ln>
            <a:effectLst/>
          </p:spPr>
          <p:txBody>
            <a:bodyPr anchor="ctr"/>
            <a:lstStyle/>
            <a:p>
              <a:pPr algn="ctr" eaLnBrk="1" hangingPunct="1">
                <a:spcBef>
                  <a:spcPct val="50000"/>
                </a:spcBef>
                <a:defRPr/>
              </a:pPr>
              <a:endParaRPr lang="tr-TR">
                <a:latin typeface="Arial" charset="0"/>
              </a:endParaRPr>
            </a:p>
          </p:txBody>
        </p:sp>
        <p:sp>
          <p:nvSpPr>
            <p:cNvPr id="27660" name="Dikdörtgen 2">
              <a:extLst>
                <a:ext uri="{FF2B5EF4-FFF2-40B4-BE49-F238E27FC236}">
                  <a16:creationId xmlns:a16="http://schemas.microsoft.com/office/drawing/2014/main" id="{D2DE20A6-9D39-3C49-71A9-93C07CA77FEB}"/>
                </a:ext>
              </a:extLst>
            </p:cNvPr>
            <p:cNvSpPr>
              <a:spLocks noChangeArrowheads="1"/>
            </p:cNvSpPr>
            <p:nvPr/>
          </p:nvSpPr>
          <p:spPr bwMode="auto">
            <a:xfrm>
              <a:off x="2257464" y="1016009"/>
              <a:ext cx="5438699" cy="95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defRPr/>
              </a:pPr>
              <a:r>
                <a:rPr lang="tr-TR" altLang="tr-TR" sz="2800" dirty="0">
                  <a:solidFill>
                    <a:schemeClr val="bg2"/>
                  </a:solidFill>
                  <a:latin typeface="Monotype Corsiva" panose="03010101010201010101" pitchFamily="66" charset="0"/>
                  <a:cs typeface="Arial" panose="020B0604020202020204" pitchFamily="34" charset="0"/>
                </a:rPr>
                <a:t>NATO Strategic Commander – SACEUR</a:t>
              </a:r>
            </a:p>
            <a:p>
              <a:pPr algn="ctr" eaLnBrk="1" hangingPunct="1">
                <a:defRPr/>
              </a:pPr>
              <a:r>
                <a:rPr lang="tr-TR" altLang="tr-TR" sz="2800" dirty="0" err="1">
                  <a:solidFill>
                    <a:schemeClr val="accent2">
                      <a:lumMod val="50000"/>
                    </a:schemeClr>
                  </a:solidFill>
                  <a:latin typeface="Monotype Corsiva" panose="03010101010201010101" pitchFamily="66" charset="0"/>
                  <a:cs typeface="Arial" panose="020B0604020202020204" pitchFamily="34" charset="0"/>
                </a:rPr>
                <a:t>Supreme</a:t>
              </a:r>
              <a:r>
                <a:rPr lang="tr-TR" altLang="tr-TR" sz="2800" dirty="0">
                  <a:solidFill>
                    <a:schemeClr val="accent2">
                      <a:lumMod val="50000"/>
                    </a:schemeClr>
                  </a:solidFill>
                  <a:latin typeface="Monotype Corsiva" panose="03010101010201010101" pitchFamily="66" charset="0"/>
                  <a:cs typeface="Arial" panose="020B0604020202020204" pitchFamily="34" charset="0"/>
                </a:rPr>
                <a:t> </a:t>
              </a:r>
              <a:r>
                <a:rPr lang="tr-TR" altLang="tr-TR" sz="2800" dirty="0" err="1">
                  <a:solidFill>
                    <a:schemeClr val="accent2">
                      <a:lumMod val="50000"/>
                    </a:schemeClr>
                  </a:solidFill>
                  <a:latin typeface="Monotype Corsiva" panose="03010101010201010101" pitchFamily="66" charset="0"/>
                  <a:cs typeface="Arial" panose="020B0604020202020204" pitchFamily="34" charset="0"/>
                </a:rPr>
                <a:t>Allied</a:t>
              </a:r>
              <a:r>
                <a:rPr lang="tr-TR" altLang="tr-TR" sz="2800" dirty="0">
                  <a:solidFill>
                    <a:schemeClr val="accent2">
                      <a:lumMod val="50000"/>
                    </a:schemeClr>
                  </a:solidFill>
                  <a:latin typeface="Monotype Corsiva" panose="03010101010201010101" pitchFamily="66" charset="0"/>
                  <a:cs typeface="Arial" panose="020B0604020202020204" pitchFamily="34" charset="0"/>
                </a:rPr>
                <a:t> </a:t>
              </a:r>
              <a:r>
                <a:rPr lang="tr-TR" altLang="tr-TR" sz="2800" dirty="0" err="1">
                  <a:solidFill>
                    <a:schemeClr val="accent2">
                      <a:lumMod val="50000"/>
                    </a:schemeClr>
                  </a:solidFill>
                  <a:latin typeface="Monotype Corsiva" panose="03010101010201010101" pitchFamily="66" charset="0"/>
                  <a:cs typeface="Arial" panose="020B0604020202020204" pitchFamily="34" charset="0"/>
                </a:rPr>
                <a:t>Command</a:t>
              </a:r>
              <a:r>
                <a:rPr lang="tr-TR" altLang="tr-TR" sz="2800" dirty="0">
                  <a:solidFill>
                    <a:schemeClr val="accent2">
                      <a:lumMod val="50000"/>
                    </a:schemeClr>
                  </a:solidFill>
                  <a:latin typeface="Monotype Corsiva" panose="03010101010201010101" pitchFamily="66" charset="0"/>
                  <a:cs typeface="Arial" panose="020B0604020202020204" pitchFamily="34" charset="0"/>
                </a:rPr>
                <a:t> Europe</a:t>
              </a:r>
              <a:endParaRPr lang="nb-NO" altLang="tr-TR" sz="2800" dirty="0">
                <a:solidFill>
                  <a:schemeClr val="accent2">
                    <a:lumMod val="50000"/>
                  </a:schemeClr>
                </a:solidFill>
                <a:latin typeface="Monotype Corsiva" panose="03010101010201010101" pitchFamily="66" charset="0"/>
                <a:cs typeface="Arial" panose="020B0604020202020204" pitchFamily="34" charset="0"/>
              </a:endParaRPr>
            </a:p>
          </p:txBody>
        </p:sp>
      </p:grpSp>
      <p:grpSp>
        <p:nvGrpSpPr>
          <p:cNvPr id="51203" name="Grup 3">
            <a:extLst>
              <a:ext uri="{FF2B5EF4-FFF2-40B4-BE49-F238E27FC236}">
                <a16:creationId xmlns:a16="http://schemas.microsoft.com/office/drawing/2014/main" id="{E59BAAEF-E557-7286-6825-079793DB1BB3}"/>
              </a:ext>
            </a:extLst>
          </p:cNvPr>
          <p:cNvGrpSpPr>
            <a:grpSpLocks/>
          </p:cNvGrpSpPr>
          <p:nvPr/>
        </p:nvGrpSpPr>
        <p:grpSpPr bwMode="auto">
          <a:xfrm>
            <a:off x="777875" y="2889250"/>
            <a:ext cx="8353425" cy="1908175"/>
            <a:chOff x="829634" y="2564904"/>
            <a:chExt cx="8281988" cy="1908212"/>
          </a:xfrm>
        </p:grpSpPr>
        <p:sp>
          <p:nvSpPr>
            <p:cNvPr id="6" name="Sağ Ok Belirtme Çizgisi 5">
              <a:extLst>
                <a:ext uri="{FF2B5EF4-FFF2-40B4-BE49-F238E27FC236}">
                  <a16:creationId xmlns:a16="http://schemas.microsoft.com/office/drawing/2014/main" id="{1886D2EC-C8E5-BF99-7BE4-680B1654B34B}"/>
                </a:ext>
              </a:extLst>
            </p:cNvPr>
            <p:cNvSpPr/>
            <p:nvPr/>
          </p:nvSpPr>
          <p:spPr bwMode="auto">
            <a:xfrm rot="5400000">
              <a:off x="4016522" y="-621984"/>
              <a:ext cx="1908212" cy="8281988"/>
            </a:xfrm>
            <a:prstGeom prst="rightArrowCallout">
              <a:avLst/>
            </a:prstGeom>
            <a:noFill/>
            <a:ln w="57150" cap="flat" cmpd="sng" algn="ctr">
              <a:solidFill>
                <a:schemeClr val="accent4">
                  <a:lumMod val="75000"/>
                </a:schemeClr>
              </a:solidFill>
              <a:prstDash val="solid"/>
              <a:round/>
              <a:headEnd type="none" w="med" len="med"/>
              <a:tailEnd type="none" w="med" len="med"/>
            </a:ln>
            <a:effectLst/>
          </p:spPr>
          <p:txBody>
            <a:bodyPr anchor="ctr"/>
            <a:lstStyle/>
            <a:p>
              <a:pPr algn="ctr" eaLnBrk="1" hangingPunct="1">
                <a:spcBef>
                  <a:spcPct val="50000"/>
                </a:spcBef>
                <a:defRPr/>
              </a:pPr>
              <a:endParaRPr lang="tr-TR" sz="2800" dirty="0">
                <a:latin typeface="Arial" charset="0"/>
              </a:endParaRPr>
            </a:p>
          </p:txBody>
        </p:sp>
        <p:sp>
          <p:nvSpPr>
            <p:cNvPr id="7" name="Dikdörtgen 6">
              <a:extLst>
                <a:ext uri="{FF2B5EF4-FFF2-40B4-BE49-F238E27FC236}">
                  <a16:creationId xmlns:a16="http://schemas.microsoft.com/office/drawing/2014/main" id="{2222F45A-175B-F220-C359-47CD0E0D2DB9}"/>
                </a:ext>
              </a:extLst>
            </p:cNvPr>
            <p:cNvSpPr/>
            <p:nvPr/>
          </p:nvSpPr>
          <p:spPr bwMode="auto">
            <a:xfrm>
              <a:off x="2655386" y="2655394"/>
              <a:ext cx="4641502" cy="892192"/>
            </a:xfrm>
            <a:prstGeom prst="rect">
              <a:avLst/>
            </a:prstGeom>
          </p:spPr>
          <p:txBody>
            <a:bodyPr wrap="none">
              <a:spAutoFit/>
            </a:bodyPr>
            <a:lstStyle/>
            <a:p>
              <a:pPr algn="ctr" eaLnBrk="1" hangingPunct="1">
                <a:defRPr/>
              </a:pPr>
              <a:r>
                <a:rPr lang="tr-TR" altLang="tr-TR" sz="2600" dirty="0" err="1">
                  <a:solidFill>
                    <a:schemeClr val="bg1">
                      <a:lumMod val="60000"/>
                      <a:lumOff val="40000"/>
                    </a:schemeClr>
                  </a:solidFill>
                  <a:latin typeface="Monotype Corsiva" pitchFamily="66" charset="0"/>
                  <a:cs typeface="Arial" charset="0"/>
                </a:rPr>
                <a:t>Operational</a:t>
              </a:r>
              <a:r>
                <a:rPr lang="tr-TR" altLang="tr-TR" sz="2600" dirty="0">
                  <a:solidFill>
                    <a:schemeClr val="bg1">
                      <a:lumMod val="60000"/>
                      <a:lumOff val="40000"/>
                    </a:schemeClr>
                  </a:solidFill>
                  <a:latin typeface="Monotype Corsiva" pitchFamily="66" charset="0"/>
                  <a:cs typeface="Arial" charset="0"/>
                </a:rPr>
                <a:t> Commander – MARCOM</a:t>
              </a:r>
            </a:p>
            <a:p>
              <a:pPr algn="ctr" eaLnBrk="1" hangingPunct="1">
                <a:defRPr/>
              </a:pPr>
              <a:r>
                <a:rPr lang="tr-TR" altLang="tr-TR" sz="2600" dirty="0" err="1">
                  <a:solidFill>
                    <a:schemeClr val="accent2">
                      <a:lumMod val="50000"/>
                    </a:schemeClr>
                  </a:solidFill>
                  <a:latin typeface="Monotype Corsiva" pitchFamily="66" charset="0"/>
                  <a:cs typeface="Arial" charset="0"/>
                </a:rPr>
                <a:t>Allied</a:t>
              </a:r>
              <a:r>
                <a:rPr lang="tr-TR" altLang="tr-TR" sz="2600" dirty="0">
                  <a:solidFill>
                    <a:schemeClr val="accent2">
                      <a:lumMod val="50000"/>
                    </a:schemeClr>
                  </a:solidFill>
                  <a:latin typeface="Monotype Corsiva" pitchFamily="66" charset="0"/>
                  <a:cs typeface="Arial" charset="0"/>
                </a:rPr>
                <a:t> Maritime </a:t>
              </a:r>
              <a:r>
                <a:rPr lang="tr-TR" altLang="tr-TR" sz="2600" dirty="0" err="1">
                  <a:solidFill>
                    <a:schemeClr val="accent2">
                      <a:lumMod val="50000"/>
                    </a:schemeClr>
                  </a:solidFill>
                  <a:latin typeface="Monotype Corsiva" pitchFamily="66" charset="0"/>
                  <a:cs typeface="Arial" charset="0"/>
                </a:rPr>
                <a:t>Command</a:t>
              </a:r>
              <a:r>
                <a:rPr lang="tr-TR" altLang="tr-TR" sz="2600" dirty="0">
                  <a:solidFill>
                    <a:schemeClr val="accent2">
                      <a:lumMod val="50000"/>
                    </a:schemeClr>
                  </a:solidFill>
                  <a:latin typeface="Monotype Corsiva" pitchFamily="66" charset="0"/>
                  <a:cs typeface="Arial" charset="0"/>
                </a:rPr>
                <a:t>  &amp; NSC</a:t>
              </a:r>
              <a:endParaRPr lang="nb-NO" altLang="tr-TR" sz="2600" dirty="0">
                <a:solidFill>
                  <a:schemeClr val="accent2">
                    <a:lumMod val="50000"/>
                  </a:schemeClr>
                </a:solidFill>
                <a:latin typeface="Monotype Corsiva" pitchFamily="66" charset="0"/>
                <a:cs typeface="Arial" charset="0"/>
              </a:endParaRPr>
            </a:p>
          </p:txBody>
        </p:sp>
      </p:grpSp>
      <p:grpSp>
        <p:nvGrpSpPr>
          <p:cNvPr id="51204" name="Grup 4">
            <a:extLst>
              <a:ext uri="{FF2B5EF4-FFF2-40B4-BE49-F238E27FC236}">
                <a16:creationId xmlns:a16="http://schemas.microsoft.com/office/drawing/2014/main" id="{B85780CE-144F-A03D-F7EE-72B621769FA2}"/>
              </a:ext>
            </a:extLst>
          </p:cNvPr>
          <p:cNvGrpSpPr>
            <a:grpSpLocks/>
          </p:cNvGrpSpPr>
          <p:nvPr/>
        </p:nvGrpSpPr>
        <p:grpSpPr bwMode="auto">
          <a:xfrm>
            <a:off x="1298575" y="4941888"/>
            <a:ext cx="7308850" cy="1727200"/>
            <a:chOff x="2036676" y="4941467"/>
            <a:chExt cx="5796645" cy="1727894"/>
          </a:xfrm>
        </p:grpSpPr>
        <p:sp>
          <p:nvSpPr>
            <p:cNvPr id="9" name="Sağ Ok Belirtme Çizgisi 8">
              <a:extLst>
                <a:ext uri="{FF2B5EF4-FFF2-40B4-BE49-F238E27FC236}">
                  <a16:creationId xmlns:a16="http://schemas.microsoft.com/office/drawing/2014/main" id="{E93FDE41-B07B-1028-3121-5C250F1B3319}"/>
                </a:ext>
              </a:extLst>
            </p:cNvPr>
            <p:cNvSpPr/>
            <p:nvPr/>
          </p:nvSpPr>
          <p:spPr bwMode="auto">
            <a:xfrm rot="5400000">
              <a:off x="4071052" y="2907091"/>
              <a:ext cx="1727894" cy="5796645"/>
            </a:xfrm>
            <a:prstGeom prst="rightArrowCallout">
              <a:avLst/>
            </a:prstGeom>
            <a:noFill/>
            <a:ln w="57150" cap="flat" cmpd="sng" algn="ctr">
              <a:solidFill>
                <a:schemeClr val="accent4">
                  <a:lumMod val="75000"/>
                </a:schemeClr>
              </a:solidFill>
              <a:prstDash val="solid"/>
              <a:round/>
              <a:headEnd type="none" w="med" len="med"/>
              <a:tailEnd type="none" w="med" len="med"/>
            </a:ln>
            <a:effectLst/>
          </p:spPr>
          <p:txBody>
            <a:bodyPr anchor="ctr"/>
            <a:lstStyle/>
            <a:p>
              <a:pPr algn="ctr" eaLnBrk="1" hangingPunct="1">
                <a:spcBef>
                  <a:spcPct val="50000"/>
                </a:spcBef>
                <a:defRPr/>
              </a:pPr>
              <a:endParaRPr lang="tr-TR" sz="2000" dirty="0">
                <a:latin typeface="Arial" charset="0"/>
              </a:endParaRPr>
            </a:p>
          </p:txBody>
        </p:sp>
        <p:sp>
          <p:nvSpPr>
            <p:cNvPr id="10" name="Dikdörtgen 9">
              <a:extLst>
                <a:ext uri="{FF2B5EF4-FFF2-40B4-BE49-F238E27FC236}">
                  <a16:creationId xmlns:a16="http://schemas.microsoft.com/office/drawing/2014/main" id="{7072CF66-5626-CEFA-595C-A01C1B32DA50}"/>
                </a:ext>
              </a:extLst>
            </p:cNvPr>
            <p:cNvSpPr/>
            <p:nvPr/>
          </p:nvSpPr>
          <p:spPr bwMode="auto">
            <a:xfrm>
              <a:off x="2036676" y="5016109"/>
              <a:ext cx="5796645" cy="830597"/>
            </a:xfrm>
            <a:prstGeom prst="rect">
              <a:avLst/>
            </a:prstGeom>
          </p:spPr>
          <p:txBody>
            <a:bodyPr>
              <a:spAutoFit/>
            </a:bodyPr>
            <a:lstStyle/>
            <a:p>
              <a:pPr algn="ctr" eaLnBrk="1" hangingPunct="1">
                <a:defRPr/>
              </a:pPr>
              <a:r>
                <a:rPr lang="tr-TR" altLang="tr-TR" dirty="0" err="1">
                  <a:solidFill>
                    <a:schemeClr val="bg1">
                      <a:lumMod val="60000"/>
                      <a:lumOff val="40000"/>
                    </a:schemeClr>
                  </a:solidFill>
                  <a:latin typeface="Monotype Corsiva" pitchFamily="66" charset="0"/>
                  <a:cs typeface="Arial" charset="0"/>
                </a:rPr>
                <a:t>Tactical</a:t>
              </a:r>
              <a:r>
                <a:rPr lang="tr-TR" altLang="tr-TR" dirty="0">
                  <a:solidFill>
                    <a:schemeClr val="bg1">
                      <a:lumMod val="60000"/>
                      <a:lumOff val="40000"/>
                    </a:schemeClr>
                  </a:solidFill>
                  <a:latin typeface="Monotype Corsiva" pitchFamily="66" charset="0"/>
                  <a:cs typeface="Arial" charset="0"/>
                </a:rPr>
                <a:t> Commander – MCC</a:t>
              </a:r>
            </a:p>
            <a:p>
              <a:pPr algn="ctr" eaLnBrk="1" hangingPunct="1">
                <a:defRPr/>
              </a:pPr>
              <a:r>
                <a:rPr lang="tr-TR" altLang="tr-TR" dirty="0">
                  <a:solidFill>
                    <a:schemeClr val="accent2">
                      <a:lumMod val="50000"/>
                    </a:schemeClr>
                  </a:solidFill>
                  <a:latin typeface="Monotype Corsiva" pitchFamily="66" charset="0"/>
                  <a:cs typeface="Arial" charset="0"/>
                </a:rPr>
                <a:t>Maritime Component Commander &amp; SO NCAGS</a:t>
              </a:r>
              <a:endParaRPr lang="nb-NO" altLang="tr-TR" dirty="0">
                <a:solidFill>
                  <a:schemeClr val="accent2">
                    <a:lumMod val="50000"/>
                  </a:schemeClr>
                </a:solidFill>
                <a:latin typeface="Monotype Corsiva" pitchFamily="66" charset="0"/>
                <a:cs typeface="Arial" charset="0"/>
              </a:endParaRPr>
            </a:p>
          </p:txBody>
        </p:sp>
      </p:grpSp>
      <p:pic>
        <p:nvPicPr>
          <p:cNvPr id="51205" name="Picture 45" descr="ropeline2">
            <a:extLst>
              <a:ext uri="{FF2B5EF4-FFF2-40B4-BE49-F238E27FC236}">
                <a16:creationId xmlns:a16="http://schemas.microsoft.com/office/drawing/2014/main" id="{4EF63A95-C13E-00FB-BAEB-EC43D7498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Rectangle 24">
            <a:extLst>
              <a:ext uri="{FF2B5EF4-FFF2-40B4-BE49-F238E27FC236}">
                <a16:creationId xmlns:a16="http://schemas.microsoft.com/office/drawing/2014/main" id="{1346CB1D-C3E7-2B99-F114-0F3BE31AD641}"/>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Monotype Corsiva" panose="03010101010201010101" pitchFamily="66" charset="0"/>
              </a:rPr>
              <a:t>Military Stakeholders</a:t>
            </a:r>
          </a:p>
        </p:txBody>
      </p:sp>
    </p:spTree>
  </p:cSld>
  <p:clrMapOvr>
    <a:masterClrMapping/>
  </p:clrMapOvr>
  <p:transition spd="slow">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31C6ECD6-6B57-7C2F-0D21-E3FBBC908483}"/>
              </a:ext>
            </a:extLst>
          </p:cNvPr>
          <p:cNvSpPr txBox="1">
            <a:spLocks noChangeArrowheads="1"/>
          </p:cNvSpPr>
          <p:nvPr/>
        </p:nvSpPr>
        <p:spPr bwMode="auto">
          <a:xfrm>
            <a:off x="6424613" y="1720850"/>
            <a:ext cx="2655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Classification Societies</a:t>
            </a:r>
          </a:p>
        </p:txBody>
      </p:sp>
      <p:sp>
        <p:nvSpPr>
          <p:cNvPr id="3" name="Text Box 5">
            <a:extLst>
              <a:ext uri="{FF2B5EF4-FFF2-40B4-BE49-F238E27FC236}">
                <a16:creationId xmlns:a16="http://schemas.microsoft.com/office/drawing/2014/main" id="{355A4986-2EED-F9D7-3D4B-D35ADDE6A4B9}"/>
              </a:ext>
            </a:extLst>
          </p:cNvPr>
          <p:cNvSpPr txBox="1">
            <a:spLocks noChangeArrowheads="1"/>
          </p:cNvSpPr>
          <p:nvPr/>
        </p:nvSpPr>
        <p:spPr bwMode="auto">
          <a:xfrm>
            <a:off x="7092950" y="3141663"/>
            <a:ext cx="23050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nSpc>
                <a:spcPct val="80000"/>
              </a:lnSpc>
              <a:spcBef>
                <a:spcPct val="2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Customs &amp; Excise</a:t>
            </a:r>
          </a:p>
        </p:txBody>
      </p:sp>
      <p:sp>
        <p:nvSpPr>
          <p:cNvPr id="4" name="Text Box 6">
            <a:extLst>
              <a:ext uri="{FF2B5EF4-FFF2-40B4-BE49-F238E27FC236}">
                <a16:creationId xmlns:a16="http://schemas.microsoft.com/office/drawing/2014/main" id="{4C2E5BB8-52D6-8A83-44A5-9D824CE12EA9}"/>
              </a:ext>
            </a:extLst>
          </p:cNvPr>
          <p:cNvSpPr txBox="1">
            <a:spLocks noChangeArrowheads="1"/>
          </p:cNvSpPr>
          <p:nvPr/>
        </p:nvSpPr>
        <p:spPr bwMode="auto">
          <a:xfrm>
            <a:off x="4500563" y="278130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Immigration</a:t>
            </a:r>
          </a:p>
        </p:txBody>
      </p:sp>
      <p:sp>
        <p:nvSpPr>
          <p:cNvPr id="5" name="Text Box 7">
            <a:extLst>
              <a:ext uri="{FF2B5EF4-FFF2-40B4-BE49-F238E27FC236}">
                <a16:creationId xmlns:a16="http://schemas.microsoft.com/office/drawing/2014/main" id="{3FF27D19-B442-6906-0139-D7A8F06CC4A6}"/>
              </a:ext>
            </a:extLst>
          </p:cNvPr>
          <p:cNvSpPr txBox="1">
            <a:spLocks noChangeArrowheads="1"/>
          </p:cNvSpPr>
          <p:nvPr/>
        </p:nvSpPr>
        <p:spPr bwMode="auto">
          <a:xfrm>
            <a:off x="6588125" y="4014788"/>
            <a:ext cx="22018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lnSpc>
                <a:spcPct val="80000"/>
              </a:lnSpc>
              <a:spcBef>
                <a:spcPct val="2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Harbour Police</a:t>
            </a:r>
          </a:p>
        </p:txBody>
      </p:sp>
      <p:sp>
        <p:nvSpPr>
          <p:cNvPr id="6" name="Text Box 8">
            <a:extLst>
              <a:ext uri="{FF2B5EF4-FFF2-40B4-BE49-F238E27FC236}">
                <a16:creationId xmlns:a16="http://schemas.microsoft.com/office/drawing/2014/main" id="{4A56E3BF-AE0A-F5C0-E37D-A8C73731198D}"/>
              </a:ext>
            </a:extLst>
          </p:cNvPr>
          <p:cNvSpPr txBox="1">
            <a:spLocks noChangeArrowheads="1"/>
          </p:cNvSpPr>
          <p:nvPr/>
        </p:nvSpPr>
        <p:spPr bwMode="auto">
          <a:xfrm>
            <a:off x="5024438" y="3824288"/>
            <a:ext cx="93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50000"/>
              </a:spcBef>
            </a:pPr>
            <a:r>
              <a:rPr lang="en-GB"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IM</a:t>
            </a:r>
            <a:r>
              <a:rPr lang="tr-TR"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B</a:t>
            </a:r>
            <a:endParaRPr lang="en-GB"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endParaRPr>
          </a:p>
        </p:txBody>
      </p:sp>
      <p:sp>
        <p:nvSpPr>
          <p:cNvPr id="7" name="Text Box 10">
            <a:extLst>
              <a:ext uri="{FF2B5EF4-FFF2-40B4-BE49-F238E27FC236}">
                <a16:creationId xmlns:a16="http://schemas.microsoft.com/office/drawing/2014/main" id="{BC17F2D1-3A43-C58A-28E3-6C5525485680}"/>
              </a:ext>
            </a:extLst>
          </p:cNvPr>
          <p:cNvSpPr txBox="1">
            <a:spLocks noChangeArrowheads="1"/>
          </p:cNvSpPr>
          <p:nvPr/>
        </p:nvSpPr>
        <p:spPr bwMode="auto">
          <a:xfrm>
            <a:off x="6227763" y="4797425"/>
            <a:ext cx="208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Port Authorities</a:t>
            </a:r>
          </a:p>
        </p:txBody>
      </p:sp>
      <p:sp>
        <p:nvSpPr>
          <p:cNvPr id="8" name="Text Box 14">
            <a:extLst>
              <a:ext uri="{FF2B5EF4-FFF2-40B4-BE49-F238E27FC236}">
                <a16:creationId xmlns:a16="http://schemas.microsoft.com/office/drawing/2014/main" id="{22E2E8A8-1BB0-D1F7-8477-019BBD502B1D}"/>
              </a:ext>
            </a:extLst>
          </p:cNvPr>
          <p:cNvSpPr txBox="1">
            <a:spLocks noChangeArrowheads="1"/>
          </p:cNvSpPr>
          <p:nvPr/>
        </p:nvSpPr>
        <p:spPr bwMode="auto">
          <a:xfrm>
            <a:off x="323850" y="3284538"/>
            <a:ext cx="2319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Freight Forwarders</a:t>
            </a:r>
          </a:p>
        </p:txBody>
      </p:sp>
      <p:sp>
        <p:nvSpPr>
          <p:cNvPr id="9" name="Text Box 18">
            <a:extLst>
              <a:ext uri="{FF2B5EF4-FFF2-40B4-BE49-F238E27FC236}">
                <a16:creationId xmlns:a16="http://schemas.microsoft.com/office/drawing/2014/main" id="{6E333848-E1A8-7C98-BA2A-BD1B8B210AFA}"/>
              </a:ext>
            </a:extLst>
          </p:cNvPr>
          <p:cNvSpPr txBox="1">
            <a:spLocks noChangeArrowheads="1"/>
          </p:cNvSpPr>
          <p:nvPr/>
        </p:nvSpPr>
        <p:spPr bwMode="auto">
          <a:xfrm>
            <a:off x="3419475" y="4797425"/>
            <a:ext cx="2519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Welfare Associations</a:t>
            </a:r>
          </a:p>
        </p:txBody>
      </p:sp>
      <p:sp>
        <p:nvSpPr>
          <p:cNvPr id="10" name="Text Box 21">
            <a:extLst>
              <a:ext uri="{FF2B5EF4-FFF2-40B4-BE49-F238E27FC236}">
                <a16:creationId xmlns:a16="http://schemas.microsoft.com/office/drawing/2014/main" id="{C8AC3783-900A-F031-14A3-762C0BB58E7D}"/>
              </a:ext>
            </a:extLst>
          </p:cNvPr>
          <p:cNvSpPr txBox="1">
            <a:spLocks noChangeArrowheads="1"/>
          </p:cNvSpPr>
          <p:nvPr/>
        </p:nvSpPr>
        <p:spPr bwMode="auto">
          <a:xfrm>
            <a:off x="6804025" y="3500438"/>
            <a:ext cx="3101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Fishery Management</a:t>
            </a:r>
          </a:p>
        </p:txBody>
      </p:sp>
      <p:sp>
        <p:nvSpPr>
          <p:cNvPr id="11" name="Text Box 22">
            <a:extLst>
              <a:ext uri="{FF2B5EF4-FFF2-40B4-BE49-F238E27FC236}">
                <a16:creationId xmlns:a16="http://schemas.microsoft.com/office/drawing/2014/main" id="{8DFB6BD5-E546-B641-356C-AA45E80FBBBB}"/>
              </a:ext>
            </a:extLst>
          </p:cNvPr>
          <p:cNvSpPr txBox="1">
            <a:spLocks noChangeArrowheads="1"/>
          </p:cNvSpPr>
          <p:nvPr/>
        </p:nvSpPr>
        <p:spPr bwMode="auto">
          <a:xfrm>
            <a:off x="2195513" y="3644900"/>
            <a:ext cx="3024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Hydrographic Offices</a:t>
            </a:r>
          </a:p>
        </p:txBody>
      </p:sp>
      <p:sp>
        <p:nvSpPr>
          <p:cNvPr id="12" name="Text Box 23">
            <a:extLst>
              <a:ext uri="{FF2B5EF4-FFF2-40B4-BE49-F238E27FC236}">
                <a16:creationId xmlns:a16="http://schemas.microsoft.com/office/drawing/2014/main" id="{FAE4F402-00D7-B252-38AD-C1B9F11ABFF1}"/>
              </a:ext>
            </a:extLst>
          </p:cNvPr>
          <p:cNvSpPr txBox="1">
            <a:spLocks noChangeArrowheads="1"/>
          </p:cNvSpPr>
          <p:nvPr/>
        </p:nvSpPr>
        <p:spPr bwMode="auto">
          <a:xfrm>
            <a:off x="6372225" y="5373688"/>
            <a:ext cx="226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National Registers</a:t>
            </a:r>
          </a:p>
        </p:txBody>
      </p:sp>
      <p:sp>
        <p:nvSpPr>
          <p:cNvPr id="13" name="Text Box 24">
            <a:extLst>
              <a:ext uri="{FF2B5EF4-FFF2-40B4-BE49-F238E27FC236}">
                <a16:creationId xmlns:a16="http://schemas.microsoft.com/office/drawing/2014/main" id="{BF1BD90F-F78E-1AD6-2481-2C620F2840E1}"/>
              </a:ext>
            </a:extLst>
          </p:cNvPr>
          <p:cNvSpPr txBox="1">
            <a:spLocks noChangeArrowheads="1"/>
          </p:cNvSpPr>
          <p:nvPr/>
        </p:nvSpPr>
        <p:spPr bwMode="auto">
          <a:xfrm>
            <a:off x="4643438" y="5373688"/>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Ship Owners</a:t>
            </a:r>
          </a:p>
        </p:txBody>
      </p:sp>
      <p:sp>
        <p:nvSpPr>
          <p:cNvPr id="53262" name="Text Box 25">
            <a:extLst>
              <a:ext uri="{FF2B5EF4-FFF2-40B4-BE49-F238E27FC236}">
                <a16:creationId xmlns:a16="http://schemas.microsoft.com/office/drawing/2014/main" id="{81D31C6A-3C5D-109C-AA9B-B8FAFF8175AD}"/>
              </a:ext>
            </a:extLst>
          </p:cNvPr>
          <p:cNvSpPr txBox="1">
            <a:spLocks noChangeArrowheads="1"/>
          </p:cNvSpPr>
          <p:nvPr/>
        </p:nvSpPr>
        <p:spPr bwMode="auto">
          <a:xfrm>
            <a:off x="3708400" y="2060575"/>
            <a:ext cx="1728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50000"/>
              </a:spcBef>
            </a:pPr>
            <a:r>
              <a:rPr lang="tr-TR" altLang="tr-TR">
                <a:solidFill>
                  <a:srgbClr val="C00000"/>
                </a:solidFill>
                <a:latin typeface="Monotype Corsiva" panose="03010101010201010101" pitchFamily="66" charset="0"/>
                <a:ea typeface="MS PGothic" panose="020B0600070205080204" pitchFamily="34" charset="-128"/>
                <a:cs typeface="Arial" panose="020B0604020202020204" pitchFamily="34" charset="0"/>
              </a:rPr>
              <a:t>Merchant Ships</a:t>
            </a:r>
            <a:endParaRPr lang="en-GB" altLang="tr-TR">
              <a:solidFill>
                <a:srgbClr val="C00000"/>
              </a:solidFill>
              <a:latin typeface="Monotype Corsiva" panose="03010101010201010101" pitchFamily="66" charset="0"/>
              <a:ea typeface="MS PGothic" panose="020B0600070205080204" pitchFamily="34" charset="-128"/>
              <a:cs typeface="Arial" panose="020B0604020202020204" pitchFamily="34" charset="0"/>
            </a:endParaRPr>
          </a:p>
        </p:txBody>
      </p:sp>
      <p:sp>
        <p:nvSpPr>
          <p:cNvPr id="15" name="Text Box 26">
            <a:extLst>
              <a:ext uri="{FF2B5EF4-FFF2-40B4-BE49-F238E27FC236}">
                <a16:creationId xmlns:a16="http://schemas.microsoft.com/office/drawing/2014/main" id="{3E906050-8627-F64E-6B95-A2BB57D663FC}"/>
              </a:ext>
            </a:extLst>
          </p:cNvPr>
          <p:cNvSpPr txBox="1">
            <a:spLocks noChangeArrowheads="1"/>
          </p:cNvSpPr>
          <p:nvPr/>
        </p:nvSpPr>
        <p:spPr bwMode="auto">
          <a:xfrm>
            <a:off x="1331913" y="558958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Crewing Agents</a:t>
            </a:r>
          </a:p>
        </p:txBody>
      </p:sp>
      <p:sp>
        <p:nvSpPr>
          <p:cNvPr id="16" name="Text Box 27">
            <a:extLst>
              <a:ext uri="{FF2B5EF4-FFF2-40B4-BE49-F238E27FC236}">
                <a16:creationId xmlns:a16="http://schemas.microsoft.com/office/drawing/2014/main" id="{B80D4F79-F95F-BB15-58C5-5FE79ABDAF03}"/>
              </a:ext>
            </a:extLst>
          </p:cNvPr>
          <p:cNvSpPr txBox="1">
            <a:spLocks noChangeArrowheads="1"/>
          </p:cNvSpPr>
          <p:nvPr/>
        </p:nvSpPr>
        <p:spPr bwMode="auto">
          <a:xfrm>
            <a:off x="4572000" y="3357563"/>
            <a:ext cx="187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Ship Managers</a:t>
            </a:r>
          </a:p>
        </p:txBody>
      </p:sp>
      <p:sp>
        <p:nvSpPr>
          <p:cNvPr id="17" name="Text Box 28">
            <a:extLst>
              <a:ext uri="{FF2B5EF4-FFF2-40B4-BE49-F238E27FC236}">
                <a16:creationId xmlns:a16="http://schemas.microsoft.com/office/drawing/2014/main" id="{8157035D-BDA7-060E-703C-F4870C10AE73}"/>
              </a:ext>
            </a:extLst>
          </p:cNvPr>
          <p:cNvSpPr txBox="1">
            <a:spLocks noChangeArrowheads="1"/>
          </p:cNvSpPr>
          <p:nvPr/>
        </p:nvSpPr>
        <p:spPr bwMode="auto">
          <a:xfrm>
            <a:off x="323850" y="4365625"/>
            <a:ext cx="223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Shipping Agents</a:t>
            </a:r>
          </a:p>
        </p:txBody>
      </p:sp>
      <p:sp>
        <p:nvSpPr>
          <p:cNvPr id="18" name="Text Box 30">
            <a:extLst>
              <a:ext uri="{FF2B5EF4-FFF2-40B4-BE49-F238E27FC236}">
                <a16:creationId xmlns:a16="http://schemas.microsoft.com/office/drawing/2014/main" id="{C4957E97-9B6D-E364-A101-524C278B06BD}"/>
              </a:ext>
            </a:extLst>
          </p:cNvPr>
          <p:cNvSpPr txBox="1">
            <a:spLocks noChangeArrowheads="1"/>
          </p:cNvSpPr>
          <p:nvPr/>
        </p:nvSpPr>
        <p:spPr bwMode="auto">
          <a:xfrm>
            <a:off x="3492500" y="5805488"/>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Ship Brokers</a:t>
            </a:r>
          </a:p>
        </p:txBody>
      </p:sp>
      <p:sp>
        <p:nvSpPr>
          <p:cNvPr id="19" name="Text Box 32">
            <a:extLst>
              <a:ext uri="{FF2B5EF4-FFF2-40B4-BE49-F238E27FC236}">
                <a16:creationId xmlns:a16="http://schemas.microsoft.com/office/drawing/2014/main" id="{45CDECE7-A7D3-6E9B-9408-8B2769BAF676}"/>
              </a:ext>
            </a:extLst>
          </p:cNvPr>
          <p:cNvSpPr txBox="1">
            <a:spLocks noChangeArrowheads="1"/>
          </p:cNvSpPr>
          <p:nvPr/>
        </p:nvSpPr>
        <p:spPr bwMode="auto">
          <a:xfrm>
            <a:off x="7292975" y="2312988"/>
            <a:ext cx="1958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tr-TR"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Harbour Master</a:t>
            </a:r>
            <a:endPar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endParaRPr>
          </a:p>
        </p:txBody>
      </p:sp>
      <p:sp>
        <p:nvSpPr>
          <p:cNvPr id="20" name="Text Box 33">
            <a:extLst>
              <a:ext uri="{FF2B5EF4-FFF2-40B4-BE49-F238E27FC236}">
                <a16:creationId xmlns:a16="http://schemas.microsoft.com/office/drawing/2014/main" id="{9B50A785-FF84-2F05-1BA2-7228F3EF1BBE}"/>
              </a:ext>
            </a:extLst>
          </p:cNvPr>
          <p:cNvSpPr txBox="1">
            <a:spLocks noChangeArrowheads="1"/>
          </p:cNvSpPr>
          <p:nvPr/>
        </p:nvSpPr>
        <p:spPr bwMode="auto">
          <a:xfrm>
            <a:off x="822325" y="177958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Marine Insurers</a:t>
            </a:r>
          </a:p>
        </p:txBody>
      </p:sp>
      <p:sp>
        <p:nvSpPr>
          <p:cNvPr id="21" name="Text Box 35">
            <a:extLst>
              <a:ext uri="{FF2B5EF4-FFF2-40B4-BE49-F238E27FC236}">
                <a16:creationId xmlns:a16="http://schemas.microsoft.com/office/drawing/2014/main" id="{DFBE6D7D-FDC4-836A-B506-E73C825931D6}"/>
              </a:ext>
            </a:extLst>
          </p:cNvPr>
          <p:cNvSpPr txBox="1">
            <a:spLocks noChangeArrowheads="1"/>
          </p:cNvSpPr>
          <p:nvPr/>
        </p:nvSpPr>
        <p:spPr bwMode="auto">
          <a:xfrm>
            <a:off x="1187450" y="4005263"/>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Charterers</a:t>
            </a:r>
          </a:p>
        </p:txBody>
      </p:sp>
      <p:sp>
        <p:nvSpPr>
          <p:cNvPr id="22" name="Text Box 36">
            <a:extLst>
              <a:ext uri="{FF2B5EF4-FFF2-40B4-BE49-F238E27FC236}">
                <a16:creationId xmlns:a16="http://schemas.microsoft.com/office/drawing/2014/main" id="{8DC3E3E4-AB84-73A1-0881-1F4915BC2EEF}"/>
              </a:ext>
            </a:extLst>
          </p:cNvPr>
          <p:cNvSpPr txBox="1">
            <a:spLocks noChangeArrowheads="1"/>
          </p:cNvSpPr>
          <p:nvPr/>
        </p:nvSpPr>
        <p:spPr bwMode="auto">
          <a:xfrm>
            <a:off x="468313" y="2708275"/>
            <a:ext cx="3816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tr-TR"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National </a:t>
            </a:r>
            <a:r>
              <a:rPr lang="en-GB"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Shipping </a:t>
            </a:r>
            <a:r>
              <a:rPr lang="tr-TR"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Agencie</a:t>
            </a:r>
            <a:r>
              <a:rPr lang="en-GB"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s</a:t>
            </a:r>
          </a:p>
        </p:txBody>
      </p:sp>
      <p:sp>
        <p:nvSpPr>
          <p:cNvPr id="23" name="Text Box 37">
            <a:extLst>
              <a:ext uri="{FF2B5EF4-FFF2-40B4-BE49-F238E27FC236}">
                <a16:creationId xmlns:a16="http://schemas.microsoft.com/office/drawing/2014/main" id="{58322470-10C9-D512-FDAD-7CDB71D43127}"/>
              </a:ext>
            </a:extLst>
          </p:cNvPr>
          <p:cNvSpPr txBox="1">
            <a:spLocks noChangeArrowheads="1"/>
          </p:cNvSpPr>
          <p:nvPr/>
        </p:nvSpPr>
        <p:spPr bwMode="auto">
          <a:xfrm>
            <a:off x="323850" y="1196975"/>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Security Agencies</a:t>
            </a:r>
          </a:p>
        </p:txBody>
      </p:sp>
      <p:sp>
        <p:nvSpPr>
          <p:cNvPr id="24" name="Text Box 39">
            <a:extLst>
              <a:ext uri="{FF2B5EF4-FFF2-40B4-BE49-F238E27FC236}">
                <a16:creationId xmlns:a16="http://schemas.microsoft.com/office/drawing/2014/main" id="{72D46955-2B99-8A9F-1D03-303BC540F4BF}"/>
              </a:ext>
            </a:extLst>
          </p:cNvPr>
          <p:cNvSpPr txBox="1">
            <a:spLocks noChangeArrowheads="1"/>
          </p:cNvSpPr>
          <p:nvPr/>
        </p:nvSpPr>
        <p:spPr bwMode="auto">
          <a:xfrm>
            <a:off x="981075" y="5094288"/>
            <a:ext cx="4105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50000"/>
              </a:spcBef>
            </a:pPr>
            <a:r>
              <a:rPr lang="tr-TR"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ICS</a:t>
            </a:r>
            <a:endParaRPr lang="en-GB"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endParaRPr>
          </a:p>
        </p:txBody>
      </p:sp>
      <p:sp>
        <p:nvSpPr>
          <p:cNvPr id="25" name="Text Box 40">
            <a:extLst>
              <a:ext uri="{FF2B5EF4-FFF2-40B4-BE49-F238E27FC236}">
                <a16:creationId xmlns:a16="http://schemas.microsoft.com/office/drawing/2014/main" id="{2C8B062E-C53D-643C-0728-4671DDF50E90}"/>
              </a:ext>
            </a:extLst>
          </p:cNvPr>
          <p:cNvSpPr txBox="1">
            <a:spLocks noChangeArrowheads="1"/>
          </p:cNvSpPr>
          <p:nvPr/>
        </p:nvSpPr>
        <p:spPr bwMode="auto">
          <a:xfrm>
            <a:off x="-104775" y="6135688"/>
            <a:ext cx="4086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International Shipping Federation</a:t>
            </a:r>
          </a:p>
        </p:txBody>
      </p:sp>
      <p:sp>
        <p:nvSpPr>
          <p:cNvPr id="26" name="Text Box 41">
            <a:extLst>
              <a:ext uri="{FF2B5EF4-FFF2-40B4-BE49-F238E27FC236}">
                <a16:creationId xmlns:a16="http://schemas.microsoft.com/office/drawing/2014/main" id="{05ACF76F-D51D-A4A8-FFEA-5C6EDF3B0FA3}"/>
              </a:ext>
            </a:extLst>
          </p:cNvPr>
          <p:cNvSpPr txBox="1">
            <a:spLocks noChangeArrowheads="1"/>
          </p:cNvSpPr>
          <p:nvPr/>
        </p:nvSpPr>
        <p:spPr bwMode="auto">
          <a:xfrm>
            <a:off x="3348038" y="1268413"/>
            <a:ext cx="2232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Technical Insurance Bodies</a:t>
            </a:r>
          </a:p>
        </p:txBody>
      </p:sp>
      <p:sp>
        <p:nvSpPr>
          <p:cNvPr id="27" name="Text Box 42">
            <a:extLst>
              <a:ext uri="{FF2B5EF4-FFF2-40B4-BE49-F238E27FC236}">
                <a16:creationId xmlns:a16="http://schemas.microsoft.com/office/drawing/2014/main" id="{0E817E45-471C-C06B-0DE0-676096826C5C}"/>
              </a:ext>
            </a:extLst>
          </p:cNvPr>
          <p:cNvSpPr txBox="1">
            <a:spLocks noChangeArrowheads="1"/>
          </p:cNvSpPr>
          <p:nvPr/>
        </p:nvSpPr>
        <p:spPr bwMode="auto">
          <a:xfrm>
            <a:off x="3059113" y="4292600"/>
            <a:ext cx="3889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Coalition of Fishery Authorities</a:t>
            </a:r>
          </a:p>
        </p:txBody>
      </p:sp>
      <p:sp>
        <p:nvSpPr>
          <p:cNvPr id="28" name="Text Box 43">
            <a:extLst>
              <a:ext uri="{FF2B5EF4-FFF2-40B4-BE49-F238E27FC236}">
                <a16:creationId xmlns:a16="http://schemas.microsoft.com/office/drawing/2014/main" id="{03BC6A38-93A6-9011-7C2D-4199D35162BB}"/>
              </a:ext>
            </a:extLst>
          </p:cNvPr>
          <p:cNvSpPr txBox="1">
            <a:spLocks noChangeArrowheads="1"/>
          </p:cNvSpPr>
          <p:nvPr/>
        </p:nvSpPr>
        <p:spPr bwMode="auto">
          <a:xfrm>
            <a:off x="5508625" y="6229350"/>
            <a:ext cx="3635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National Representative Bodies</a:t>
            </a:r>
          </a:p>
        </p:txBody>
      </p:sp>
      <p:sp>
        <p:nvSpPr>
          <p:cNvPr id="29" name="Text Box 44">
            <a:extLst>
              <a:ext uri="{FF2B5EF4-FFF2-40B4-BE49-F238E27FC236}">
                <a16:creationId xmlns:a16="http://schemas.microsoft.com/office/drawing/2014/main" id="{DC8B4AD3-9726-19EE-0A3A-D890C37F4E2F}"/>
              </a:ext>
            </a:extLst>
          </p:cNvPr>
          <p:cNvSpPr txBox="1">
            <a:spLocks noChangeArrowheads="1"/>
          </p:cNvSpPr>
          <p:nvPr/>
        </p:nvSpPr>
        <p:spPr bwMode="auto">
          <a:xfrm>
            <a:off x="5724525" y="2205038"/>
            <a:ext cx="1223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tr-TR"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IMO</a:t>
            </a:r>
            <a:endParaRPr lang="en-GB"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endParaRPr>
          </a:p>
        </p:txBody>
      </p:sp>
      <p:sp>
        <p:nvSpPr>
          <p:cNvPr id="30" name="Text Box 47">
            <a:extLst>
              <a:ext uri="{FF2B5EF4-FFF2-40B4-BE49-F238E27FC236}">
                <a16:creationId xmlns:a16="http://schemas.microsoft.com/office/drawing/2014/main" id="{BAF07851-9CE9-7E24-2861-B38BF516081E}"/>
              </a:ext>
            </a:extLst>
          </p:cNvPr>
          <p:cNvSpPr txBox="1">
            <a:spLocks noChangeArrowheads="1"/>
          </p:cNvSpPr>
          <p:nvPr/>
        </p:nvSpPr>
        <p:spPr bwMode="auto">
          <a:xfrm>
            <a:off x="2513013" y="2201863"/>
            <a:ext cx="1081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Masters</a:t>
            </a:r>
          </a:p>
        </p:txBody>
      </p:sp>
      <p:sp>
        <p:nvSpPr>
          <p:cNvPr id="32" name="Text Box 46">
            <a:extLst>
              <a:ext uri="{FF2B5EF4-FFF2-40B4-BE49-F238E27FC236}">
                <a16:creationId xmlns:a16="http://schemas.microsoft.com/office/drawing/2014/main" id="{DB7A3881-FB22-70EF-8092-0A771A50790B}"/>
              </a:ext>
            </a:extLst>
          </p:cNvPr>
          <p:cNvSpPr txBox="1">
            <a:spLocks noChangeArrowheads="1"/>
          </p:cNvSpPr>
          <p:nvPr/>
        </p:nvSpPr>
        <p:spPr bwMode="auto">
          <a:xfrm>
            <a:off x="6300788" y="2781300"/>
            <a:ext cx="208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Ship Chandlers</a:t>
            </a:r>
          </a:p>
        </p:txBody>
      </p:sp>
      <p:sp>
        <p:nvSpPr>
          <p:cNvPr id="33" name="Text Box 50">
            <a:extLst>
              <a:ext uri="{FF2B5EF4-FFF2-40B4-BE49-F238E27FC236}">
                <a16:creationId xmlns:a16="http://schemas.microsoft.com/office/drawing/2014/main" id="{C0C2DABB-D460-0732-0480-5EBDA9F6ADA1}"/>
              </a:ext>
            </a:extLst>
          </p:cNvPr>
          <p:cNvSpPr txBox="1">
            <a:spLocks noChangeArrowheads="1"/>
          </p:cNvSpPr>
          <p:nvPr/>
        </p:nvSpPr>
        <p:spPr bwMode="auto">
          <a:xfrm>
            <a:off x="3873500" y="6302375"/>
            <a:ext cx="1584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Port Agents</a:t>
            </a:r>
          </a:p>
        </p:txBody>
      </p:sp>
      <p:sp>
        <p:nvSpPr>
          <p:cNvPr id="34" name="Text Box 49">
            <a:extLst>
              <a:ext uri="{FF2B5EF4-FFF2-40B4-BE49-F238E27FC236}">
                <a16:creationId xmlns:a16="http://schemas.microsoft.com/office/drawing/2014/main" id="{84E4C30C-F467-0194-0281-24D2F691386F}"/>
              </a:ext>
            </a:extLst>
          </p:cNvPr>
          <p:cNvSpPr txBox="1">
            <a:spLocks noChangeArrowheads="1"/>
          </p:cNvSpPr>
          <p:nvPr/>
        </p:nvSpPr>
        <p:spPr bwMode="auto">
          <a:xfrm>
            <a:off x="5961063" y="1341438"/>
            <a:ext cx="273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Vessel Traffic System</a:t>
            </a:r>
          </a:p>
        </p:txBody>
      </p:sp>
      <p:sp>
        <p:nvSpPr>
          <p:cNvPr id="35" name="Text Box 48">
            <a:extLst>
              <a:ext uri="{FF2B5EF4-FFF2-40B4-BE49-F238E27FC236}">
                <a16:creationId xmlns:a16="http://schemas.microsoft.com/office/drawing/2014/main" id="{E21E62E7-0B41-3D5B-36B6-CA8BE68D4A3A}"/>
              </a:ext>
            </a:extLst>
          </p:cNvPr>
          <p:cNvSpPr txBox="1">
            <a:spLocks noChangeArrowheads="1"/>
          </p:cNvSpPr>
          <p:nvPr/>
        </p:nvSpPr>
        <p:spPr bwMode="auto">
          <a:xfrm>
            <a:off x="1620838" y="862013"/>
            <a:ext cx="93503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nSpc>
                <a:spcPct val="80000"/>
              </a:lnSpc>
              <a:spcBef>
                <a:spcPct val="20000"/>
              </a:spcBef>
            </a:pPr>
            <a:r>
              <a:rPr lang="en-GB"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ILO</a:t>
            </a:r>
          </a:p>
        </p:txBody>
      </p:sp>
      <p:sp>
        <p:nvSpPr>
          <p:cNvPr id="37" name="Text Box 38">
            <a:extLst>
              <a:ext uri="{FF2B5EF4-FFF2-40B4-BE49-F238E27FC236}">
                <a16:creationId xmlns:a16="http://schemas.microsoft.com/office/drawing/2014/main" id="{54C37A2D-365E-0A4F-E9F3-6FC8E92F88FF}"/>
              </a:ext>
            </a:extLst>
          </p:cNvPr>
          <p:cNvSpPr txBox="1">
            <a:spLocks noChangeArrowheads="1"/>
          </p:cNvSpPr>
          <p:nvPr/>
        </p:nvSpPr>
        <p:spPr bwMode="auto">
          <a:xfrm>
            <a:off x="847725" y="4854575"/>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rgbClr val="000099"/>
                </a:solidFill>
                <a:latin typeface="Monotype Corsiva" panose="03010101010201010101" pitchFamily="66" charset="0"/>
                <a:ea typeface="MS PGothic" panose="020B0600070205080204" pitchFamily="34" charset="-128"/>
                <a:cs typeface="Arial" panose="020B0604020202020204" pitchFamily="34" charset="0"/>
              </a:rPr>
              <a:t>Coast Guard</a:t>
            </a:r>
          </a:p>
        </p:txBody>
      </p:sp>
      <p:sp>
        <p:nvSpPr>
          <p:cNvPr id="38" name="Text Box 45">
            <a:extLst>
              <a:ext uri="{FF2B5EF4-FFF2-40B4-BE49-F238E27FC236}">
                <a16:creationId xmlns:a16="http://schemas.microsoft.com/office/drawing/2014/main" id="{52A49455-1D3A-D512-DF57-30EF7716C05A}"/>
              </a:ext>
            </a:extLst>
          </p:cNvPr>
          <p:cNvSpPr txBox="1">
            <a:spLocks noChangeArrowheads="1"/>
          </p:cNvSpPr>
          <p:nvPr/>
        </p:nvSpPr>
        <p:spPr bwMode="auto">
          <a:xfrm>
            <a:off x="4284663" y="836613"/>
            <a:ext cx="4103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Maritime Salvage and Rescue</a:t>
            </a:r>
          </a:p>
        </p:txBody>
      </p:sp>
      <p:sp>
        <p:nvSpPr>
          <p:cNvPr id="39" name="Text Box 39">
            <a:extLst>
              <a:ext uri="{FF2B5EF4-FFF2-40B4-BE49-F238E27FC236}">
                <a16:creationId xmlns:a16="http://schemas.microsoft.com/office/drawing/2014/main" id="{729A0D94-FE03-4B92-5625-B7466ABF57C3}"/>
              </a:ext>
            </a:extLst>
          </p:cNvPr>
          <p:cNvSpPr txBox="1">
            <a:spLocks noChangeArrowheads="1"/>
          </p:cNvSpPr>
          <p:nvPr/>
        </p:nvSpPr>
        <p:spPr bwMode="auto">
          <a:xfrm>
            <a:off x="7308850" y="4437063"/>
            <a:ext cx="1584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Port Control</a:t>
            </a:r>
          </a:p>
        </p:txBody>
      </p:sp>
      <p:sp>
        <p:nvSpPr>
          <p:cNvPr id="40" name="Text Box 41">
            <a:extLst>
              <a:ext uri="{FF2B5EF4-FFF2-40B4-BE49-F238E27FC236}">
                <a16:creationId xmlns:a16="http://schemas.microsoft.com/office/drawing/2014/main" id="{1F4654C7-015A-3A3D-DC57-602C1F26513F}"/>
              </a:ext>
            </a:extLst>
          </p:cNvPr>
          <p:cNvSpPr txBox="1">
            <a:spLocks noChangeArrowheads="1"/>
          </p:cNvSpPr>
          <p:nvPr/>
        </p:nvSpPr>
        <p:spPr bwMode="auto">
          <a:xfrm>
            <a:off x="5124450" y="5805488"/>
            <a:ext cx="4376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GB" altLang="tr-TR">
                <a:solidFill>
                  <a:schemeClr val="bg2"/>
                </a:solidFill>
                <a:latin typeface="Monotype Corsiva" panose="03010101010201010101" pitchFamily="66" charset="0"/>
                <a:ea typeface="MS PGothic" panose="020B0600070205080204" pitchFamily="34" charset="-128"/>
                <a:cs typeface="Arial" panose="020B0604020202020204" pitchFamily="34" charset="0"/>
              </a:rPr>
              <a:t>Cargo Handling &amp; Terminal Operators</a:t>
            </a:r>
          </a:p>
        </p:txBody>
      </p:sp>
      <p:pic>
        <p:nvPicPr>
          <p:cNvPr id="53287" name="Picture 45" descr="ropeline2">
            <a:extLst>
              <a:ext uri="{FF2B5EF4-FFF2-40B4-BE49-F238E27FC236}">
                <a16:creationId xmlns:a16="http://schemas.microsoft.com/office/drawing/2014/main" id="{4A566C8F-C1BA-67B7-8D9E-389F928E6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88" name="Rectangle 24">
            <a:extLst>
              <a:ext uri="{FF2B5EF4-FFF2-40B4-BE49-F238E27FC236}">
                <a16:creationId xmlns:a16="http://schemas.microsoft.com/office/drawing/2014/main" id="{55ECEBEF-79DB-97E7-8E1E-6BB5F05CC4FA}"/>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Monotype Corsiva" panose="03010101010201010101" pitchFamily="66" charset="0"/>
              </a:rPr>
              <a:t>Merchant Shipping Stakeholders</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50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50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0"/>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50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50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nodeType="afterEffect">
                                  <p:stCondLst>
                                    <p:cond delay="50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500"/>
                                  </p:stCondLst>
                                  <p:childTnLst>
                                    <p:set>
                                      <p:cBhvr>
                                        <p:cTn id="27" dur="1" fill="hold">
                                          <p:stCondLst>
                                            <p:cond delay="0"/>
                                          </p:stCondLst>
                                        </p:cTn>
                                        <p:tgtEl>
                                          <p:spTgt spid="6"/>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50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500"/>
                                  </p:stCondLst>
                                  <p:childTnLst>
                                    <p:set>
                                      <p:cBhvr>
                                        <p:cTn id="33" dur="1" fill="hold">
                                          <p:stCondLst>
                                            <p:cond delay="0"/>
                                          </p:stCondLst>
                                        </p:cTn>
                                        <p:tgtEl>
                                          <p:spTgt spid="10"/>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500"/>
                                  </p:stCondLst>
                                  <p:childTnLst>
                                    <p:set>
                                      <p:cBhvr>
                                        <p:cTn id="36" dur="1" fill="hold">
                                          <p:stCondLst>
                                            <p:cond delay="0"/>
                                          </p:stCondLst>
                                        </p:cTn>
                                        <p:tgtEl>
                                          <p:spTgt spid="5"/>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500"/>
                                  </p:stCondLst>
                                  <p:childTnLst>
                                    <p:set>
                                      <p:cBhvr>
                                        <p:cTn id="39" dur="1" fill="hold">
                                          <p:stCondLst>
                                            <p:cond delay="0"/>
                                          </p:stCondLst>
                                        </p:cTn>
                                        <p:tgtEl>
                                          <p:spTgt spid="22"/>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nodeType="afterEffect">
                                  <p:stCondLst>
                                    <p:cond delay="500"/>
                                  </p:stCondLst>
                                  <p:childTnLst>
                                    <p:set>
                                      <p:cBhvr>
                                        <p:cTn id="42" dur="1" fill="hold">
                                          <p:stCondLst>
                                            <p:cond delay="0"/>
                                          </p:stCondLst>
                                        </p:cTn>
                                        <p:tgtEl>
                                          <p:spTgt spid="18"/>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nodeType="afterEffect">
                                  <p:stCondLst>
                                    <p:cond delay="500"/>
                                  </p:stCondLst>
                                  <p:childTnLst>
                                    <p:set>
                                      <p:cBhvr>
                                        <p:cTn id="45" dur="1" fill="hold">
                                          <p:stCondLst>
                                            <p:cond delay="0"/>
                                          </p:stCondLst>
                                        </p:cTn>
                                        <p:tgtEl>
                                          <p:spTgt spid="4"/>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nodeType="afterEffect">
                                  <p:stCondLst>
                                    <p:cond delay="500"/>
                                  </p:stCondLst>
                                  <p:childTnLst>
                                    <p:set>
                                      <p:cBhvr>
                                        <p:cTn id="48" dur="1" fill="hold">
                                          <p:stCondLst>
                                            <p:cond delay="0"/>
                                          </p:stCondLst>
                                        </p:cTn>
                                        <p:tgtEl>
                                          <p:spTgt spid="17"/>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nodeType="afterEffect">
                                  <p:stCondLst>
                                    <p:cond delay="500"/>
                                  </p:stCondLst>
                                  <p:childTnLst>
                                    <p:set>
                                      <p:cBhvr>
                                        <p:cTn id="51" dur="1" fill="hold">
                                          <p:stCondLst>
                                            <p:cond delay="0"/>
                                          </p:stCondLst>
                                        </p:cTn>
                                        <p:tgtEl>
                                          <p:spTgt spid="13"/>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nodeType="afterEffect">
                                  <p:stCondLst>
                                    <p:cond delay="500"/>
                                  </p:stCondLst>
                                  <p:childTnLst>
                                    <p:set>
                                      <p:cBhvr>
                                        <p:cTn id="54" dur="1" fill="hold">
                                          <p:stCondLst>
                                            <p:cond delay="0"/>
                                          </p:stCondLst>
                                        </p:cTn>
                                        <p:tgtEl>
                                          <p:spTgt spid="7"/>
                                        </p:tgtEl>
                                        <p:attrNameLst>
                                          <p:attrName>style.visibility</p:attrName>
                                        </p:attrNameLst>
                                      </p:cBhvr>
                                      <p:to>
                                        <p:strVal val="visible"/>
                                      </p:to>
                                    </p:set>
                                  </p:childTnLst>
                                </p:cTn>
                              </p:par>
                            </p:childTnLst>
                          </p:cTn>
                        </p:par>
                        <p:par>
                          <p:cTn id="55" fill="hold" nodeType="afterGroup">
                            <p:stCondLst>
                              <p:cond delay="8500"/>
                            </p:stCondLst>
                            <p:childTnLst>
                              <p:par>
                                <p:cTn id="56" presetID="1" presetClass="entr" presetSubtype="0" fill="hold" nodeType="afterEffect">
                                  <p:stCondLst>
                                    <p:cond delay="500"/>
                                  </p:stCondLst>
                                  <p:childTnLst>
                                    <p:set>
                                      <p:cBhvr>
                                        <p:cTn id="57" dur="1" fill="hold">
                                          <p:stCondLst>
                                            <p:cond delay="0"/>
                                          </p:stCondLst>
                                        </p:cTn>
                                        <p:tgtEl>
                                          <p:spTgt spid="8"/>
                                        </p:tgtEl>
                                        <p:attrNameLst>
                                          <p:attrName>style.visibility</p:attrName>
                                        </p:attrNameLst>
                                      </p:cBhvr>
                                      <p:to>
                                        <p:strVal val="visible"/>
                                      </p:to>
                                    </p:set>
                                  </p:childTnLst>
                                </p:cTn>
                              </p:par>
                            </p:childTnLst>
                          </p:cTn>
                        </p:par>
                        <p:par>
                          <p:cTn id="58" fill="hold" nodeType="afterGroup">
                            <p:stCondLst>
                              <p:cond delay="9000"/>
                            </p:stCondLst>
                            <p:childTnLst>
                              <p:par>
                                <p:cTn id="59" presetID="1" presetClass="entr" presetSubtype="0" fill="hold" nodeType="afterEffect">
                                  <p:stCondLst>
                                    <p:cond delay="500"/>
                                  </p:stCondLst>
                                  <p:childTnLst>
                                    <p:set>
                                      <p:cBhvr>
                                        <p:cTn id="60" dur="1" fill="hold">
                                          <p:stCondLst>
                                            <p:cond delay="0"/>
                                          </p:stCondLst>
                                        </p:cTn>
                                        <p:tgtEl>
                                          <p:spTgt spid="15"/>
                                        </p:tgtEl>
                                        <p:attrNameLst>
                                          <p:attrName>style.visibility</p:attrName>
                                        </p:attrNameLst>
                                      </p:cBhvr>
                                      <p:to>
                                        <p:strVal val="visible"/>
                                      </p:to>
                                    </p:set>
                                  </p:childTnLst>
                                </p:cTn>
                              </p:par>
                            </p:childTnLst>
                          </p:cTn>
                        </p:par>
                        <p:par>
                          <p:cTn id="61" fill="hold" nodeType="afterGroup">
                            <p:stCondLst>
                              <p:cond delay="9500"/>
                            </p:stCondLst>
                            <p:childTnLst>
                              <p:par>
                                <p:cTn id="62" presetID="1" presetClass="entr" presetSubtype="0" fill="hold" nodeType="afterEffect">
                                  <p:stCondLst>
                                    <p:cond delay="500"/>
                                  </p:stCondLst>
                                  <p:childTnLst>
                                    <p:set>
                                      <p:cBhvr>
                                        <p:cTn id="63" dur="1" fill="hold">
                                          <p:stCondLst>
                                            <p:cond delay="0"/>
                                          </p:stCondLst>
                                        </p:cTn>
                                        <p:tgtEl>
                                          <p:spTgt spid="19"/>
                                        </p:tgtEl>
                                        <p:attrNameLst>
                                          <p:attrName>style.visibility</p:attrName>
                                        </p:attrNameLst>
                                      </p:cBhvr>
                                      <p:to>
                                        <p:strVal val="visible"/>
                                      </p:to>
                                    </p:set>
                                  </p:childTnLst>
                                </p:cTn>
                              </p:par>
                            </p:childTnLst>
                          </p:cTn>
                        </p:par>
                        <p:par>
                          <p:cTn id="64" fill="hold" nodeType="afterGroup">
                            <p:stCondLst>
                              <p:cond delay="10000"/>
                            </p:stCondLst>
                            <p:childTnLst>
                              <p:par>
                                <p:cTn id="65" presetID="1" presetClass="entr" presetSubtype="0" fill="hold" nodeType="afterEffect">
                                  <p:stCondLst>
                                    <p:cond delay="500"/>
                                  </p:stCondLst>
                                  <p:childTnLst>
                                    <p:set>
                                      <p:cBhvr>
                                        <p:cTn id="66" dur="1" fill="hold">
                                          <p:stCondLst>
                                            <p:cond delay="0"/>
                                          </p:stCondLst>
                                        </p:cTn>
                                        <p:tgtEl>
                                          <p:spTgt spid="3"/>
                                        </p:tgtEl>
                                        <p:attrNameLst>
                                          <p:attrName>style.visibility</p:attrName>
                                        </p:attrNameLst>
                                      </p:cBhvr>
                                      <p:to>
                                        <p:strVal val="visible"/>
                                      </p:to>
                                    </p:set>
                                  </p:childTnLst>
                                </p:cTn>
                              </p:par>
                            </p:childTnLst>
                          </p:cTn>
                        </p:par>
                        <p:par>
                          <p:cTn id="67" fill="hold" nodeType="afterGroup">
                            <p:stCondLst>
                              <p:cond delay="10500"/>
                            </p:stCondLst>
                            <p:childTnLst>
                              <p:par>
                                <p:cTn id="68" presetID="1" presetClass="entr" presetSubtype="0" fill="hold" nodeType="afterEffect">
                                  <p:stCondLst>
                                    <p:cond delay="50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nodeType="afterGroup">
                            <p:stCondLst>
                              <p:cond delay="11000"/>
                            </p:stCondLst>
                            <p:childTnLst>
                              <p:par>
                                <p:cTn id="71" presetID="1" presetClass="entr" presetSubtype="0" fill="hold" nodeType="afterEffect">
                                  <p:stCondLst>
                                    <p:cond delay="500"/>
                                  </p:stCondLst>
                                  <p:childTnLst>
                                    <p:set>
                                      <p:cBhvr>
                                        <p:cTn id="72" dur="1" fill="hold">
                                          <p:stCondLst>
                                            <p:cond delay="0"/>
                                          </p:stCondLst>
                                        </p:cTn>
                                        <p:tgtEl>
                                          <p:spTgt spid="25"/>
                                        </p:tgtEl>
                                        <p:attrNameLst>
                                          <p:attrName>style.visibility</p:attrName>
                                        </p:attrNameLst>
                                      </p:cBhvr>
                                      <p:to>
                                        <p:strVal val="visible"/>
                                      </p:to>
                                    </p:set>
                                  </p:childTnLst>
                                </p:cTn>
                              </p:par>
                            </p:childTnLst>
                          </p:cTn>
                        </p:par>
                        <p:par>
                          <p:cTn id="73" fill="hold" nodeType="afterGroup">
                            <p:stCondLst>
                              <p:cond delay="11500"/>
                            </p:stCondLst>
                            <p:childTnLst>
                              <p:par>
                                <p:cTn id="74" presetID="1" presetClass="entr" presetSubtype="0" fill="hold" nodeType="afterEffect">
                                  <p:stCondLst>
                                    <p:cond delay="500"/>
                                  </p:stCondLst>
                                  <p:childTnLst>
                                    <p:set>
                                      <p:cBhvr>
                                        <p:cTn id="75" dur="1" fill="hold">
                                          <p:stCondLst>
                                            <p:cond delay="0"/>
                                          </p:stCondLst>
                                        </p:cTn>
                                        <p:tgtEl>
                                          <p:spTgt spid="26"/>
                                        </p:tgtEl>
                                        <p:attrNameLst>
                                          <p:attrName>style.visibility</p:attrName>
                                        </p:attrNameLst>
                                      </p:cBhvr>
                                      <p:to>
                                        <p:strVal val="visible"/>
                                      </p:to>
                                    </p:set>
                                  </p:childTnLst>
                                </p:cTn>
                              </p:par>
                            </p:childTnLst>
                          </p:cTn>
                        </p:par>
                        <p:par>
                          <p:cTn id="76" fill="hold" nodeType="afterGroup">
                            <p:stCondLst>
                              <p:cond delay="12000"/>
                            </p:stCondLst>
                            <p:childTnLst>
                              <p:par>
                                <p:cTn id="77" presetID="1" presetClass="entr" presetSubtype="0" fill="hold" nodeType="afterEffect">
                                  <p:stCondLst>
                                    <p:cond delay="500"/>
                                  </p:stCondLst>
                                  <p:childTnLst>
                                    <p:set>
                                      <p:cBhvr>
                                        <p:cTn id="78" dur="1" fill="hold">
                                          <p:stCondLst>
                                            <p:cond delay="0"/>
                                          </p:stCondLst>
                                        </p:cTn>
                                        <p:tgtEl>
                                          <p:spTgt spid="27"/>
                                        </p:tgtEl>
                                        <p:attrNameLst>
                                          <p:attrName>style.visibility</p:attrName>
                                        </p:attrNameLst>
                                      </p:cBhvr>
                                      <p:to>
                                        <p:strVal val="visible"/>
                                      </p:to>
                                    </p:set>
                                  </p:childTnLst>
                                </p:cTn>
                              </p:par>
                            </p:childTnLst>
                          </p:cTn>
                        </p:par>
                        <p:par>
                          <p:cTn id="79" fill="hold" nodeType="afterGroup">
                            <p:stCondLst>
                              <p:cond delay="12500"/>
                            </p:stCondLst>
                            <p:childTnLst>
                              <p:par>
                                <p:cTn id="80" presetID="1" presetClass="entr" presetSubtype="0" fill="hold" nodeType="afterEffect">
                                  <p:stCondLst>
                                    <p:cond delay="500"/>
                                  </p:stCondLst>
                                  <p:childTnLst>
                                    <p:set>
                                      <p:cBhvr>
                                        <p:cTn id="81" dur="1" fill="hold">
                                          <p:stCondLst>
                                            <p:cond delay="0"/>
                                          </p:stCondLst>
                                        </p:cTn>
                                        <p:tgtEl>
                                          <p:spTgt spid="28"/>
                                        </p:tgtEl>
                                        <p:attrNameLst>
                                          <p:attrName>style.visibility</p:attrName>
                                        </p:attrNameLst>
                                      </p:cBhvr>
                                      <p:to>
                                        <p:strVal val="visible"/>
                                      </p:to>
                                    </p:set>
                                  </p:childTnLst>
                                </p:cTn>
                              </p:par>
                            </p:childTnLst>
                          </p:cTn>
                        </p:par>
                        <p:par>
                          <p:cTn id="82" fill="hold" nodeType="afterGroup">
                            <p:stCondLst>
                              <p:cond delay="13000"/>
                            </p:stCondLst>
                            <p:childTnLst>
                              <p:par>
                                <p:cTn id="83" presetID="1" presetClass="entr" presetSubtype="0" fill="hold" nodeType="afterEffect">
                                  <p:stCondLst>
                                    <p:cond delay="500"/>
                                  </p:stCondLst>
                                  <p:childTnLst>
                                    <p:set>
                                      <p:cBhvr>
                                        <p:cTn id="84" dur="1" fill="hold">
                                          <p:stCondLst>
                                            <p:cond delay="0"/>
                                          </p:stCondLst>
                                        </p:cTn>
                                        <p:tgtEl>
                                          <p:spTgt spid="29"/>
                                        </p:tgtEl>
                                        <p:attrNameLst>
                                          <p:attrName>style.visibility</p:attrName>
                                        </p:attrNameLst>
                                      </p:cBhvr>
                                      <p:to>
                                        <p:strVal val="visible"/>
                                      </p:to>
                                    </p:set>
                                  </p:childTnLst>
                                </p:cTn>
                              </p:par>
                            </p:childTnLst>
                          </p:cTn>
                        </p:par>
                        <p:par>
                          <p:cTn id="85" fill="hold" nodeType="afterGroup">
                            <p:stCondLst>
                              <p:cond delay="13500"/>
                            </p:stCondLst>
                            <p:childTnLst>
                              <p:par>
                                <p:cTn id="86" presetID="1" presetClass="entr" presetSubtype="0" fill="hold" nodeType="afterEffect">
                                  <p:stCondLst>
                                    <p:cond delay="500"/>
                                  </p:stCondLst>
                                  <p:childTnLst>
                                    <p:set>
                                      <p:cBhvr>
                                        <p:cTn id="87" dur="1" fill="hold">
                                          <p:stCondLst>
                                            <p:cond delay="0"/>
                                          </p:stCondLst>
                                        </p:cTn>
                                        <p:tgtEl>
                                          <p:spTgt spid="30"/>
                                        </p:tgtEl>
                                        <p:attrNameLst>
                                          <p:attrName>style.visibility</p:attrName>
                                        </p:attrNameLst>
                                      </p:cBhvr>
                                      <p:to>
                                        <p:strVal val="visible"/>
                                      </p:to>
                                    </p:set>
                                  </p:childTnLst>
                                </p:cTn>
                              </p:par>
                            </p:childTnLst>
                          </p:cTn>
                        </p:par>
                        <p:par>
                          <p:cTn id="88" fill="hold" nodeType="afterGroup">
                            <p:stCondLst>
                              <p:cond delay="14000"/>
                            </p:stCondLst>
                            <p:childTnLst>
                              <p:par>
                                <p:cTn id="89" presetID="1" presetClass="entr" presetSubtype="0" fill="hold" nodeType="afterEffect">
                                  <p:stCondLst>
                                    <p:cond delay="500"/>
                                  </p:stCondLst>
                                  <p:childTnLst>
                                    <p:set>
                                      <p:cBhvr>
                                        <p:cTn id="90" dur="1" fill="hold">
                                          <p:stCondLst>
                                            <p:cond delay="0"/>
                                          </p:stCondLst>
                                        </p:cTn>
                                        <p:tgtEl>
                                          <p:spTgt spid="32"/>
                                        </p:tgtEl>
                                        <p:attrNameLst>
                                          <p:attrName>style.visibility</p:attrName>
                                        </p:attrNameLst>
                                      </p:cBhvr>
                                      <p:to>
                                        <p:strVal val="visible"/>
                                      </p:to>
                                    </p:set>
                                  </p:childTnLst>
                                </p:cTn>
                              </p:par>
                            </p:childTnLst>
                          </p:cTn>
                        </p:par>
                        <p:par>
                          <p:cTn id="91" fill="hold" nodeType="afterGroup">
                            <p:stCondLst>
                              <p:cond delay="14500"/>
                            </p:stCondLst>
                            <p:childTnLst>
                              <p:par>
                                <p:cTn id="92" presetID="1" presetClass="entr" presetSubtype="0" fill="hold" nodeType="afterEffect">
                                  <p:stCondLst>
                                    <p:cond delay="500"/>
                                  </p:stCondLst>
                                  <p:childTnLst>
                                    <p:set>
                                      <p:cBhvr>
                                        <p:cTn id="93" dur="1" fill="hold">
                                          <p:stCondLst>
                                            <p:cond delay="0"/>
                                          </p:stCondLst>
                                        </p:cTn>
                                        <p:tgtEl>
                                          <p:spTgt spid="33"/>
                                        </p:tgtEl>
                                        <p:attrNameLst>
                                          <p:attrName>style.visibility</p:attrName>
                                        </p:attrNameLst>
                                      </p:cBhvr>
                                      <p:to>
                                        <p:strVal val="visible"/>
                                      </p:to>
                                    </p:set>
                                  </p:childTnLst>
                                </p:cTn>
                              </p:par>
                            </p:childTnLst>
                          </p:cTn>
                        </p:par>
                        <p:par>
                          <p:cTn id="94" fill="hold" nodeType="afterGroup">
                            <p:stCondLst>
                              <p:cond delay="15000"/>
                            </p:stCondLst>
                            <p:childTnLst>
                              <p:par>
                                <p:cTn id="95" presetID="1" presetClass="entr" presetSubtype="0" fill="hold" nodeType="afterEffect">
                                  <p:stCondLst>
                                    <p:cond delay="500"/>
                                  </p:stCondLst>
                                  <p:childTnLst>
                                    <p:set>
                                      <p:cBhvr>
                                        <p:cTn id="96" dur="1" fill="hold">
                                          <p:stCondLst>
                                            <p:cond delay="0"/>
                                          </p:stCondLst>
                                        </p:cTn>
                                        <p:tgtEl>
                                          <p:spTgt spid="34"/>
                                        </p:tgtEl>
                                        <p:attrNameLst>
                                          <p:attrName>style.visibility</p:attrName>
                                        </p:attrNameLst>
                                      </p:cBhvr>
                                      <p:to>
                                        <p:strVal val="visible"/>
                                      </p:to>
                                    </p:set>
                                  </p:childTnLst>
                                </p:cTn>
                              </p:par>
                            </p:childTnLst>
                          </p:cTn>
                        </p:par>
                        <p:par>
                          <p:cTn id="97" fill="hold" nodeType="afterGroup">
                            <p:stCondLst>
                              <p:cond delay="15500"/>
                            </p:stCondLst>
                            <p:childTnLst>
                              <p:par>
                                <p:cTn id="98" presetID="1" presetClass="entr" presetSubtype="0" fill="hold" nodeType="afterEffect">
                                  <p:stCondLst>
                                    <p:cond delay="500"/>
                                  </p:stCondLst>
                                  <p:childTnLst>
                                    <p:set>
                                      <p:cBhvr>
                                        <p:cTn id="99" dur="1" fill="hold">
                                          <p:stCondLst>
                                            <p:cond delay="0"/>
                                          </p:stCondLst>
                                        </p:cTn>
                                        <p:tgtEl>
                                          <p:spTgt spid="35"/>
                                        </p:tgtEl>
                                        <p:attrNameLst>
                                          <p:attrName>style.visibility</p:attrName>
                                        </p:attrNameLst>
                                      </p:cBhvr>
                                      <p:to>
                                        <p:strVal val="visible"/>
                                      </p:to>
                                    </p:set>
                                  </p:childTnLst>
                                </p:cTn>
                              </p:par>
                            </p:childTnLst>
                          </p:cTn>
                        </p:par>
                        <p:par>
                          <p:cTn id="100" fill="hold" nodeType="afterGroup">
                            <p:stCondLst>
                              <p:cond delay="16000"/>
                            </p:stCondLst>
                            <p:childTnLst>
                              <p:par>
                                <p:cTn id="101" presetID="1" presetClass="entr" presetSubtype="0" fill="hold" nodeType="afterEffect">
                                  <p:stCondLst>
                                    <p:cond delay="500"/>
                                  </p:stCondLst>
                                  <p:childTnLst>
                                    <p:set>
                                      <p:cBhvr>
                                        <p:cTn id="102" dur="1" fill="hold">
                                          <p:stCondLst>
                                            <p:cond delay="0"/>
                                          </p:stCondLst>
                                        </p:cTn>
                                        <p:tgtEl>
                                          <p:spTgt spid="37"/>
                                        </p:tgtEl>
                                        <p:attrNameLst>
                                          <p:attrName>style.visibility</p:attrName>
                                        </p:attrNameLst>
                                      </p:cBhvr>
                                      <p:to>
                                        <p:strVal val="visible"/>
                                      </p:to>
                                    </p:set>
                                  </p:childTnLst>
                                </p:cTn>
                              </p:par>
                            </p:childTnLst>
                          </p:cTn>
                        </p:par>
                        <p:par>
                          <p:cTn id="103" fill="hold" nodeType="afterGroup">
                            <p:stCondLst>
                              <p:cond delay="16500"/>
                            </p:stCondLst>
                            <p:childTnLst>
                              <p:par>
                                <p:cTn id="104" presetID="1" presetClass="entr" presetSubtype="0" fill="hold" nodeType="afterEffect">
                                  <p:stCondLst>
                                    <p:cond delay="500"/>
                                  </p:stCondLst>
                                  <p:childTnLst>
                                    <p:set>
                                      <p:cBhvr>
                                        <p:cTn id="105" dur="1" fill="hold">
                                          <p:stCondLst>
                                            <p:cond delay="0"/>
                                          </p:stCondLst>
                                        </p:cTn>
                                        <p:tgtEl>
                                          <p:spTgt spid="38"/>
                                        </p:tgtEl>
                                        <p:attrNameLst>
                                          <p:attrName>style.visibility</p:attrName>
                                        </p:attrNameLst>
                                      </p:cBhvr>
                                      <p:to>
                                        <p:strVal val="visible"/>
                                      </p:to>
                                    </p:set>
                                  </p:childTnLst>
                                </p:cTn>
                              </p:par>
                            </p:childTnLst>
                          </p:cTn>
                        </p:par>
                        <p:par>
                          <p:cTn id="106" fill="hold" nodeType="afterGroup">
                            <p:stCondLst>
                              <p:cond delay="17000"/>
                            </p:stCondLst>
                            <p:childTnLst>
                              <p:par>
                                <p:cTn id="107" presetID="1" presetClass="entr" presetSubtype="0" fill="hold" nodeType="afterEffect">
                                  <p:stCondLst>
                                    <p:cond delay="500"/>
                                  </p:stCondLst>
                                  <p:childTnLst>
                                    <p:set>
                                      <p:cBhvr>
                                        <p:cTn id="108" dur="1" fill="hold">
                                          <p:stCondLst>
                                            <p:cond delay="0"/>
                                          </p:stCondLst>
                                        </p:cTn>
                                        <p:tgtEl>
                                          <p:spTgt spid="39"/>
                                        </p:tgtEl>
                                        <p:attrNameLst>
                                          <p:attrName>style.visibility</p:attrName>
                                        </p:attrNameLst>
                                      </p:cBhvr>
                                      <p:to>
                                        <p:strVal val="visible"/>
                                      </p:to>
                                    </p:set>
                                  </p:childTnLst>
                                </p:cTn>
                              </p:par>
                            </p:childTnLst>
                          </p:cTn>
                        </p:par>
                        <p:par>
                          <p:cTn id="109" fill="hold" nodeType="afterGroup">
                            <p:stCondLst>
                              <p:cond delay="17500"/>
                            </p:stCondLst>
                            <p:childTnLst>
                              <p:par>
                                <p:cTn id="110" presetID="1" presetClass="entr" presetSubtype="0" fill="hold" nodeType="afterEffect">
                                  <p:stCondLst>
                                    <p:cond delay="500"/>
                                  </p:stCondLst>
                                  <p:childTnLst>
                                    <p:set>
                                      <p:cBhvr>
                                        <p:cTn id="11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2" grpId="0"/>
      <p:bldP spid="33" grpId="0"/>
      <p:bldP spid="34" grpId="0"/>
      <p:bldP spid="35" grpId="0"/>
      <p:bldP spid="37" grpId="0"/>
      <p:bldP spid="38" grpId="0"/>
      <p:bldP spid="39"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5" descr="ropeline2">
            <a:extLst>
              <a:ext uri="{FF2B5EF4-FFF2-40B4-BE49-F238E27FC236}">
                <a16:creationId xmlns:a16="http://schemas.microsoft.com/office/drawing/2014/main" id="{44ED4718-2BA0-9AAB-EEB0-BBE88264B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24">
            <a:extLst>
              <a:ext uri="{FF2B5EF4-FFF2-40B4-BE49-F238E27FC236}">
                <a16:creationId xmlns:a16="http://schemas.microsoft.com/office/drawing/2014/main" id="{B00996B2-CD4D-C308-075B-B682DA9DBB46}"/>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Monotype Corsiva" panose="03010101010201010101" pitchFamily="66" charset="0"/>
              </a:rPr>
              <a:t>NCAGS Policy</a:t>
            </a:r>
          </a:p>
        </p:txBody>
      </p:sp>
      <p:sp>
        <p:nvSpPr>
          <p:cNvPr id="55300" name="Text Box 6">
            <a:extLst>
              <a:ext uri="{FF2B5EF4-FFF2-40B4-BE49-F238E27FC236}">
                <a16:creationId xmlns:a16="http://schemas.microsoft.com/office/drawing/2014/main" id="{953CBB79-BD11-27C1-723D-8C2D66D2D15E}"/>
              </a:ext>
            </a:extLst>
          </p:cNvPr>
          <p:cNvSpPr txBox="1">
            <a:spLocks noChangeArrowheads="1"/>
          </p:cNvSpPr>
          <p:nvPr/>
        </p:nvSpPr>
        <p:spPr bwMode="auto">
          <a:xfrm>
            <a:off x="647699" y="5369805"/>
            <a:ext cx="8562975"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20000"/>
              </a:spcBef>
            </a:pPr>
            <a:r>
              <a:rPr lang="tr-TR" altLang="tr-TR" sz="2000" dirty="0">
                <a:solidFill>
                  <a:srgbClr val="002060"/>
                </a:solidFill>
                <a:latin typeface="Times New Roman" panose="02020603050405020304" pitchFamily="18" charset="0"/>
                <a:cs typeface="Times New Roman" panose="02020603050405020304" pitchFamily="18" charset="0"/>
              </a:rPr>
              <a:t>NCAGS, barış zamanından çatışma / savaşa kadar tüm operasyon yelpazesinde çalışır ve durumun gerektirdiği şekilde diğer disiplinlerle yapılandırılır ve koordine edilir.</a:t>
            </a:r>
          </a:p>
        </p:txBody>
      </p:sp>
      <p:grpSp>
        <p:nvGrpSpPr>
          <p:cNvPr id="55301" name="Grup 3">
            <a:extLst>
              <a:ext uri="{FF2B5EF4-FFF2-40B4-BE49-F238E27FC236}">
                <a16:creationId xmlns:a16="http://schemas.microsoft.com/office/drawing/2014/main" id="{954578D1-A061-F795-11EF-DEF1B7DB7C72}"/>
              </a:ext>
            </a:extLst>
          </p:cNvPr>
          <p:cNvGrpSpPr>
            <a:grpSpLocks/>
          </p:cNvGrpSpPr>
          <p:nvPr/>
        </p:nvGrpSpPr>
        <p:grpSpPr bwMode="auto">
          <a:xfrm>
            <a:off x="1814513" y="1023938"/>
            <a:ext cx="6229350" cy="4213225"/>
            <a:chOff x="1856606" y="1052736"/>
            <a:chExt cx="6228742" cy="4213804"/>
          </a:xfrm>
        </p:grpSpPr>
        <p:grpSp>
          <p:nvGrpSpPr>
            <p:cNvPr id="55302" name="Grup 1">
              <a:extLst>
                <a:ext uri="{FF2B5EF4-FFF2-40B4-BE49-F238E27FC236}">
                  <a16:creationId xmlns:a16="http://schemas.microsoft.com/office/drawing/2014/main" id="{3787D9D3-07B3-B5EA-D9FB-D0321E7D2E31}"/>
                </a:ext>
              </a:extLst>
            </p:cNvPr>
            <p:cNvGrpSpPr>
              <a:grpSpLocks/>
            </p:cNvGrpSpPr>
            <p:nvPr/>
          </p:nvGrpSpPr>
          <p:grpSpPr bwMode="auto">
            <a:xfrm>
              <a:off x="1856606" y="1052736"/>
              <a:ext cx="6228742" cy="4213804"/>
              <a:chOff x="1856606" y="1052736"/>
              <a:chExt cx="6228742" cy="4213804"/>
            </a:xfrm>
          </p:grpSpPr>
          <p:pic>
            <p:nvPicPr>
              <p:cNvPr id="55306" name="Picture 15">
                <a:extLst>
                  <a:ext uri="{FF2B5EF4-FFF2-40B4-BE49-F238E27FC236}">
                    <a16:creationId xmlns:a16="http://schemas.microsoft.com/office/drawing/2014/main" id="{F671458F-8FE5-3E70-C515-6D52BD0CE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606" y="1052736"/>
                <a:ext cx="6228742" cy="4213804"/>
              </a:xfrm>
              <a:prstGeom prst="rect">
                <a:avLst/>
              </a:prstGeom>
              <a:noFill/>
              <a:ln>
                <a:noFill/>
              </a:ln>
              <a:effectLst/>
              <a:extLst>
                <a:ext uri="{909E8E84-426E-40DD-AFC4-6F175D3DCCD1}">
                  <a14:hiddenFill xmlns:a14="http://schemas.microsoft.com/office/drawing/2010/main">
                    <a:gradFill rotWithShape="1">
                      <a:gsLst>
                        <a:gs pos="0">
                          <a:srgbClr val="760000"/>
                        </a:gs>
                        <a:gs pos="50000">
                          <a:srgbClr val="FF0000"/>
                        </a:gs>
                        <a:gs pos="100000">
                          <a:srgbClr val="760000"/>
                        </a:gs>
                      </a:gsLst>
                      <a:lin ang="5400000" scaled="1"/>
                    </a:gradFill>
                  </a14:hiddenFill>
                </a:ext>
                <a:ext uri="{91240B29-F687-4F45-9708-019B960494DF}">
                  <a14:hiddenLine xmlns:a14="http://schemas.microsoft.com/office/drawing/2010/main" w="57150" algn="ctr">
                    <a:solidFill>
                      <a:srgbClr val="FFFF00"/>
                    </a:solidFill>
                    <a:miter lim="800000"/>
                    <a:headEnd/>
                    <a:tailEnd/>
                  </a14:hiddenLine>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pic>
          <p:sp>
            <p:nvSpPr>
              <p:cNvPr id="55307" name="Dikdörtgen 1">
                <a:extLst>
                  <a:ext uri="{FF2B5EF4-FFF2-40B4-BE49-F238E27FC236}">
                    <a16:creationId xmlns:a16="http://schemas.microsoft.com/office/drawing/2014/main" id="{0C9F6FE3-7B97-0909-13EC-F89255C60077}"/>
                  </a:ext>
                </a:extLst>
              </p:cNvPr>
              <p:cNvSpPr>
                <a:spLocks noChangeArrowheads="1"/>
              </p:cNvSpPr>
              <p:nvPr/>
            </p:nvSpPr>
            <p:spPr bwMode="auto">
              <a:xfrm>
                <a:off x="6501172" y="2029076"/>
                <a:ext cx="1187450" cy="396875"/>
              </a:xfrm>
              <a:prstGeom prst="rect">
                <a:avLst/>
              </a:prstGeom>
              <a:solidFill>
                <a:schemeClr val="tx1"/>
              </a:solidFill>
              <a:ln w="57150" algn="ctr">
                <a:solidFill>
                  <a:schemeClr val="tx1"/>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endParaRPr lang="tr-TR" altLang="tr-TR"/>
              </a:p>
            </p:txBody>
          </p:sp>
          <p:sp>
            <p:nvSpPr>
              <p:cNvPr id="55308" name="Dikdörtgen 6">
                <a:extLst>
                  <a:ext uri="{FF2B5EF4-FFF2-40B4-BE49-F238E27FC236}">
                    <a16:creationId xmlns:a16="http://schemas.microsoft.com/office/drawing/2014/main" id="{6C1B5E3C-96B3-6F60-7B7A-21F27A01A4C6}"/>
                  </a:ext>
                </a:extLst>
              </p:cNvPr>
              <p:cNvSpPr>
                <a:spLocks noChangeArrowheads="1"/>
              </p:cNvSpPr>
              <p:nvPr/>
            </p:nvSpPr>
            <p:spPr bwMode="auto">
              <a:xfrm rot="-1544828">
                <a:off x="5159853" y="1831433"/>
                <a:ext cx="1189038" cy="395287"/>
              </a:xfrm>
              <a:prstGeom prst="rect">
                <a:avLst/>
              </a:prstGeom>
              <a:solidFill>
                <a:schemeClr val="tx1"/>
              </a:solidFill>
              <a:ln w="57150" algn="ctr">
                <a:solidFill>
                  <a:schemeClr val="tx1"/>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endParaRPr lang="tr-TR" altLang="tr-TR"/>
              </a:p>
            </p:txBody>
          </p:sp>
        </p:grpSp>
        <p:sp>
          <p:nvSpPr>
            <p:cNvPr id="3" name="Oval 2">
              <a:extLst>
                <a:ext uri="{FF2B5EF4-FFF2-40B4-BE49-F238E27FC236}">
                  <a16:creationId xmlns:a16="http://schemas.microsoft.com/office/drawing/2014/main" id="{66F652AE-C3C2-BD25-3904-4D5EE4F36A48}"/>
                </a:ext>
              </a:extLst>
            </p:cNvPr>
            <p:cNvSpPr/>
            <p:nvPr/>
          </p:nvSpPr>
          <p:spPr bwMode="auto">
            <a:xfrm>
              <a:off x="6285148" y="3573016"/>
              <a:ext cx="1224136" cy="720080"/>
            </a:xfrm>
            <a:prstGeom prst="ellipse">
              <a:avLst/>
            </a:prstGeom>
            <a:gradFill rotWithShape="1">
              <a:gsLst>
                <a:gs pos="0">
                  <a:srgbClr val="FF0000">
                    <a:gamma/>
                    <a:shade val="46275"/>
                    <a:invGamma/>
                  </a:srgbClr>
                </a:gs>
                <a:gs pos="50000">
                  <a:schemeClr val="bg1">
                    <a:lumMod val="40000"/>
                    <a:lumOff val="60000"/>
                    <a:alpha val="14000"/>
                  </a:schemeClr>
                </a:gs>
                <a:gs pos="100000">
                  <a:srgbClr val="FF0000">
                    <a:gamma/>
                    <a:shade val="46275"/>
                    <a:invGamma/>
                  </a:srgbClr>
                </a:gs>
              </a:gsLst>
              <a:lin ang="5400000" scaled="1"/>
            </a:gradFill>
            <a:ln w="22225" cap="flat" cmpd="sng" algn="ctr">
              <a:solidFill>
                <a:srgbClr val="FFFF00"/>
              </a:solidFill>
              <a:prstDash val="solid"/>
              <a:round/>
              <a:headEnd type="none" w="med" len="med"/>
              <a:tailEnd type="none" w="med" len="med"/>
            </a:ln>
            <a:effectLst/>
          </p:spPr>
          <p:txBody>
            <a:bodyPr anchor="ctr"/>
            <a:lstStyle/>
            <a:p>
              <a:pPr algn="ctr" eaLnBrk="1" hangingPunct="1">
                <a:spcBef>
                  <a:spcPct val="50000"/>
                </a:spcBef>
                <a:defRPr/>
              </a:pPr>
              <a:endParaRPr lang="tr-TR">
                <a:latin typeface="Arial" charset="0"/>
              </a:endParaRPr>
            </a:p>
          </p:txBody>
        </p:sp>
      </p:grpSp>
    </p:spTree>
  </p:cSld>
  <p:clrMapOvr>
    <a:masterClrMapping/>
  </p:clrMapOvr>
  <p:transition spd="slow">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a:extLst>
              <a:ext uri="{FF2B5EF4-FFF2-40B4-BE49-F238E27FC236}">
                <a16:creationId xmlns:a16="http://schemas.microsoft.com/office/drawing/2014/main" id="{B45A84B7-6030-EC4E-9FF4-F595701FC25E}"/>
              </a:ext>
            </a:extLst>
          </p:cNvPr>
          <p:cNvSpPr>
            <a:spLocks noChangeArrowheads="1"/>
          </p:cNvSpPr>
          <p:nvPr/>
        </p:nvSpPr>
        <p:spPr bwMode="auto">
          <a:xfrm>
            <a:off x="2987675" y="2171700"/>
            <a:ext cx="1893888" cy="496888"/>
          </a:xfrm>
          <a:prstGeom prst="roundRect">
            <a:avLst>
              <a:gd name="adj" fmla="val 125"/>
            </a:avLst>
          </a:prstGeom>
          <a:solidFill>
            <a:srgbClr val="99CCFF"/>
          </a:solidFill>
          <a:ln w="9360">
            <a:solidFill>
              <a:srgbClr val="000000"/>
            </a:solidFill>
            <a:miter lim="800000"/>
            <a:headEnd/>
            <a:tailEnd/>
          </a:ln>
        </p:spPr>
        <p:txBody>
          <a:bodyPr lIns="90000" tIns="45000" rIns="90000" bIns="450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9pPr>
          </a:lstStyle>
          <a:p>
            <a:pPr algn="ctr" eaLnBrk="1" hangingPunct="1">
              <a:spcBef>
                <a:spcPct val="50000"/>
              </a:spcBef>
            </a:pPr>
            <a:r>
              <a:rPr lang="tr-TR" altLang="tr-TR">
                <a:solidFill>
                  <a:schemeClr val="bg2"/>
                </a:solidFill>
                <a:latin typeface="Monotype Corsiva" panose="03010101010201010101" pitchFamily="66" charset="0"/>
                <a:ea typeface="SimSun" panose="02010600030101010101" pitchFamily="2" charset="-122"/>
              </a:rPr>
              <a:t>MCC/</a:t>
            </a:r>
            <a:r>
              <a:rPr lang="fr-BE" altLang="tr-TR">
                <a:solidFill>
                  <a:schemeClr val="bg2"/>
                </a:solidFill>
                <a:latin typeface="Monotype Corsiva" panose="03010101010201010101" pitchFamily="66" charset="0"/>
                <a:ea typeface="SimSun" panose="02010600030101010101" pitchFamily="2" charset="-122"/>
              </a:rPr>
              <a:t>CTF</a:t>
            </a:r>
          </a:p>
        </p:txBody>
      </p:sp>
      <p:sp>
        <p:nvSpPr>
          <p:cNvPr id="6" name="AutoShape 3">
            <a:extLst>
              <a:ext uri="{FF2B5EF4-FFF2-40B4-BE49-F238E27FC236}">
                <a16:creationId xmlns:a16="http://schemas.microsoft.com/office/drawing/2014/main" id="{7A2465FE-AA7D-D315-47E3-4E9A4D1FC120}"/>
              </a:ext>
            </a:extLst>
          </p:cNvPr>
          <p:cNvSpPr>
            <a:spLocks noChangeArrowheads="1"/>
          </p:cNvSpPr>
          <p:nvPr/>
        </p:nvSpPr>
        <p:spPr bwMode="auto">
          <a:xfrm>
            <a:off x="2989263" y="3059113"/>
            <a:ext cx="2000250" cy="520700"/>
          </a:xfrm>
          <a:prstGeom prst="roundRect">
            <a:avLst>
              <a:gd name="adj" fmla="val 125"/>
            </a:avLst>
          </a:prstGeom>
          <a:ln>
            <a:headEnd/>
            <a:tailEnd/>
          </a:ln>
        </p:spPr>
        <p:style>
          <a:lnRef idx="3">
            <a:schemeClr val="lt1"/>
          </a:lnRef>
          <a:fillRef idx="1">
            <a:schemeClr val="accent1"/>
          </a:fillRef>
          <a:effectRef idx="1">
            <a:schemeClr val="accent1"/>
          </a:effectRef>
          <a:fontRef idx="minor">
            <a:schemeClr val="lt1"/>
          </a:fontRef>
        </p:style>
        <p:txBody>
          <a:bodyPr lIns="90000" tIns="45000" rIns="90000" bIns="45000" anchor="ctr" anchorCtr="1"/>
          <a:lstStyle/>
          <a:p>
            <a:pPr algn="ctr" eaLnBrk="1" hangingPunct="1">
              <a:spcBef>
                <a:spcPct val="50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BE" dirty="0">
                <a:solidFill>
                  <a:schemeClr val="bg2"/>
                </a:solidFill>
                <a:latin typeface="Monotype Corsiva" panose="03010101010201010101" pitchFamily="66" charset="0"/>
              </a:rPr>
              <a:t>SO NCAGS</a:t>
            </a:r>
          </a:p>
        </p:txBody>
      </p:sp>
      <p:sp>
        <p:nvSpPr>
          <p:cNvPr id="7" name="AutoShape 5">
            <a:extLst>
              <a:ext uri="{FF2B5EF4-FFF2-40B4-BE49-F238E27FC236}">
                <a16:creationId xmlns:a16="http://schemas.microsoft.com/office/drawing/2014/main" id="{3EA50B1B-3860-8EB2-32A8-7C64EEA3F0AD}"/>
              </a:ext>
            </a:extLst>
          </p:cNvPr>
          <p:cNvSpPr>
            <a:spLocks noChangeArrowheads="1"/>
          </p:cNvSpPr>
          <p:nvPr/>
        </p:nvSpPr>
        <p:spPr bwMode="auto">
          <a:xfrm>
            <a:off x="1801813" y="3752850"/>
            <a:ext cx="1357312" cy="679450"/>
          </a:xfrm>
          <a:prstGeom prst="roundRect">
            <a:avLst>
              <a:gd name="adj" fmla="val 106"/>
            </a:avLst>
          </a:prstGeom>
          <a:ln>
            <a:headEnd/>
            <a:tailEnd/>
          </a:ln>
        </p:spPr>
        <p:style>
          <a:lnRef idx="3">
            <a:schemeClr val="lt1"/>
          </a:lnRef>
          <a:fillRef idx="1">
            <a:schemeClr val="accent1"/>
          </a:fillRef>
          <a:effectRef idx="1">
            <a:schemeClr val="accent1"/>
          </a:effectRef>
          <a:fontRef idx="minor">
            <a:schemeClr val="lt1"/>
          </a:fontRef>
        </p:style>
        <p:txBody>
          <a:bodyPr lIns="90000" tIns="45000" rIns="90000" bIns="45000" anchor="ctr" anchorCtr="1"/>
          <a:lstStyle/>
          <a:p>
            <a:pPr algn="ctr" eaLnBrk="1" hangingPunct="1">
              <a:spcBef>
                <a:spcPts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tr-TR" sz="2000" dirty="0">
                <a:solidFill>
                  <a:schemeClr val="bg2"/>
                </a:solidFill>
                <a:latin typeface="Monotype Corsiva" panose="03010101010201010101" pitchFamily="66" charset="0"/>
              </a:rPr>
              <a:t>SONIC</a:t>
            </a:r>
            <a:endParaRPr lang="fr-BE" sz="2000" dirty="0">
              <a:solidFill>
                <a:schemeClr val="bg2"/>
              </a:solidFill>
              <a:latin typeface="Monotype Corsiva" panose="03010101010201010101" pitchFamily="66" charset="0"/>
            </a:endParaRPr>
          </a:p>
        </p:txBody>
      </p:sp>
      <p:sp>
        <p:nvSpPr>
          <p:cNvPr id="8" name="AutoShape 6">
            <a:extLst>
              <a:ext uri="{FF2B5EF4-FFF2-40B4-BE49-F238E27FC236}">
                <a16:creationId xmlns:a16="http://schemas.microsoft.com/office/drawing/2014/main" id="{0BEAD14A-6EBD-90D9-429E-F7737585AA35}"/>
              </a:ext>
            </a:extLst>
          </p:cNvPr>
          <p:cNvSpPr>
            <a:spLocks noChangeArrowheads="1"/>
          </p:cNvSpPr>
          <p:nvPr/>
        </p:nvSpPr>
        <p:spPr bwMode="auto">
          <a:xfrm>
            <a:off x="3289300" y="3752850"/>
            <a:ext cx="1285875" cy="679450"/>
          </a:xfrm>
          <a:prstGeom prst="roundRect">
            <a:avLst>
              <a:gd name="adj" fmla="val 106"/>
            </a:avLst>
          </a:prstGeom>
          <a:ln>
            <a:headEnd/>
            <a:tailEnd/>
          </a:ln>
        </p:spPr>
        <p:style>
          <a:lnRef idx="3">
            <a:schemeClr val="lt1"/>
          </a:lnRef>
          <a:fillRef idx="1">
            <a:schemeClr val="accent1"/>
          </a:fillRef>
          <a:effectRef idx="1">
            <a:schemeClr val="accent1"/>
          </a:effectRef>
          <a:fontRef idx="minor">
            <a:schemeClr val="lt1"/>
          </a:fontRef>
        </p:style>
        <p:txBody>
          <a:bodyPr lIns="90000" tIns="45000" rIns="90000" bIns="45000" anchor="ctr" anchorCtr="1"/>
          <a:lstStyle/>
          <a:p>
            <a:pPr algn="ctr" eaLnBrk="1" hangingPunct="1">
              <a:spcBef>
                <a:spcPts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tr-TR" sz="2000" dirty="0" err="1">
                <a:solidFill>
                  <a:schemeClr val="bg2"/>
                </a:solidFill>
                <a:latin typeface="Monotype Corsiva" panose="03010101010201010101" pitchFamily="66" charset="0"/>
              </a:rPr>
              <a:t>Duty</a:t>
            </a:r>
            <a:endParaRPr lang="fr-BE" sz="2000" dirty="0">
              <a:solidFill>
                <a:schemeClr val="bg2"/>
              </a:solidFill>
              <a:latin typeface="Monotype Corsiva" panose="03010101010201010101" pitchFamily="66" charset="0"/>
            </a:endParaRPr>
          </a:p>
          <a:p>
            <a:pPr algn="ctr" eaLnBrk="1" hangingPunct="1">
              <a:spcBef>
                <a:spcPts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BE" sz="2000" dirty="0" err="1">
                <a:solidFill>
                  <a:schemeClr val="bg2"/>
                </a:solidFill>
                <a:latin typeface="Monotype Corsiva" panose="03010101010201010101" pitchFamily="66" charset="0"/>
              </a:rPr>
              <a:t>Officer</a:t>
            </a:r>
            <a:endParaRPr lang="fr-BE" sz="2000" dirty="0">
              <a:solidFill>
                <a:schemeClr val="bg2"/>
              </a:solidFill>
              <a:latin typeface="Monotype Corsiva" panose="03010101010201010101" pitchFamily="66" charset="0"/>
            </a:endParaRPr>
          </a:p>
        </p:txBody>
      </p:sp>
      <p:sp>
        <p:nvSpPr>
          <p:cNvPr id="9" name="AutoShape 8">
            <a:extLst>
              <a:ext uri="{FF2B5EF4-FFF2-40B4-BE49-F238E27FC236}">
                <a16:creationId xmlns:a16="http://schemas.microsoft.com/office/drawing/2014/main" id="{8AD987BC-47D9-49F7-299D-90F90DAE2F01}"/>
              </a:ext>
            </a:extLst>
          </p:cNvPr>
          <p:cNvSpPr>
            <a:spLocks noChangeArrowheads="1"/>
          </p:cNvSpPr>
          <p:nvPr/>
        </p:nvSpPr>
        <p:spPr bwMode="auto">
          <a:xfrm>
            <a:off x="4716463" y="3767138"/>
            <a:ext cx="1500187" cy="679450"/>
          </a:xfrm>
          <a:prstGeom prst="roundRect">
            <a:avLst>
              <a:gd name="adj" fmla="val 106"/>
            </a:avLst>
          </a:prstGeom>
          <a:ln>
            <a:headEnd/>
            <a:tailEnd/>
          </a:ln>
        </p:spPr>
        <p:style>
          <a:lnRef idx="3">
            <a:schemeClr val="lt1"/>
          </a:lnRef>
          <a:fillRef idx="1">
            <a:schemeClr val="accent1"/>
          </a:fillRef>
          <a:effectRef idx="1">
            <a:schemeClr val="accent1"/>
          </a:effectRef>
          <a:fontRef idx="minor">
            <a:schemeClr val="lt1"/>
          </a:fontRef>
        </p:style>
        <p:txBody>
          <a:bodyPr lIns="90000" tIns="45000" rIns="90000" bIns="45000" anchor="ctr" anchorCtr="1"/>
          <a:lstStyle/>
          <a:p>
            <a:pPr algn="ctr" eaLnBrk="1" hangingPunct="1">
              <a:spcBef>
                <a:spcPts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tr-TR" sz="2000" dirty="0">
                <a:solidFill>
                  <a:schemeClr val="bg2"/>
                </a:solidFill>
                <a:latin typeface="Monotype Corsiva" panose="03010101010201010101" pitchFamily="66" charset="0"/>
              </a:rPr>
              <a:t>ADP</a:t>
            </a:r>
            <a:endParaRPr lang="fr-BE" sz="2000" dirty="0">
              <a:solidFill>
                <a:schemeClr val="bg2"/>
              </a:solidFill>
              <a:latin typeface="Monotype Corsiva" panose="03010101010201010101" pitchFamily="66" charset="0"/>
            </a:endParaRPr>
          </a:p>
          <a:p>
            <a:pPr algn="ctr" eaLnBrk="1" hangingPunct="1">
              <a:spcBef>
                <a:spcPts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BE" sz="2000" dirty="0">
                <a:solidFill>
                  <a:schemeClr val="bg2"/>
                </a:solidFill>
                <a:latin typeface="Monotype Corsiva" panose="03010101010201010101" pitchFamily="66" charset="0"/>
              </a:rPr>
              <a:t>Manager</a:t>
            </a:r>
            <a:endParaRPr lang="fr-BE" dirty="0">
              <a:solidFill>
                <a:schemeClr val="bg2"/>
              </a:solidFill>
              <a:latin typeface="Monotype Corsiva" panose="03010101010201010101" pitchFamily="66" charset="0"/>
            </a:endParaRPr>
          </a:p>
        </p:txBody>
      </p:sp>
      <p:sp>
        <p:nvSpPr>
          <p:cNvPr id="57351" name="AutoShape 3">
            <a:extLst>
              <a:ext uri="{FF2B5EF4-FFF2-40B4-BE49-F238E27FC236}">
                <a16:creationId xmlns:a16="http://schemas.microsoft.com/office/drawing/2014/main" id="{1C9213CA-C0E1-63D1-4C19-B5DFACAE462A}"/>
              </a:ext>
            </a:extLst>
          </p:cNvPr>
          <p:cNvSpPr>
            <a:spLocks noChangeArrowheads="1"/>
          </p:cNvSpPr>
          <p:nvPr/>
        </p:nvSpPr>
        <p:spPr bwMode="auto">
          <a:xfrm>
            <a:off x="612775" y="2863850"/>
            <a:ext cx="1800225" cy="715963"/>
          </a:xfrm>
          <a:prstGeom prst="roundRect">
            <a:avLst>
              <a:gd name="adj" fmla="val 125"/>
            </a:avLst>
          </a:prstGeom>
          <a:solidFill>
            <a:srgbClr val="99CCFF"/>
          </a:solidFill>
          <a:ln w="9360">
            <a:solidFill>
              <a:srgbClr val="000000"/>
            </a:solidFill>
            <a:miter lim="800000"/>
            <a:headEnd/>
            <a:tailEnd/>
          </a:ln>
        </p:spPr>
        <p:txBody>
          <a:bodyPr lIns="90000" tIns="45000" rIns="90000" bIns="450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9pPr>
          </a:lstStyle>
          <a:p>
            <a:pPr algn="ctr" eaLnBrk="1" hangingPunct="1">
              <a:spcBef>
                <a:spcPct val="50000"/>
              </a:spcBef>
            </a:pPr>
            <a:r>
              <a:rPr lang="tr-TR" altLang="tr-TR" sz="2000">
                <a:solidFill>
                  <a:schemeClr val="bg2"/>
                </a:solidFill>
                <a:latin typeface="Monotype Corsiva" panose="03010101010201010101" pitchFamily="66" charset="0"/>
                <a:ea typeface="SimSun" panose="02010600030101010101" pitchFamily="2" charset="-122"/>
              </a:rPr>
              <a:t>Principal Warfare  Areas</a:t>
            </a:r>
            <a:endParaRPr lang="fr-BE" altLang="tr-TR" sz="2000">
              <a:solidFill>
                <a:schemeClr val="bg2"/>
              </a:solidFill>
              <a:latin typeface="Monotype Corsiva" panose="03010101010201010101" pitchFamily="66" charset="0"/>
              <a:ea typeface="SimSun" panose="02010600030101010101" pitchFamily="2" charset="-122"/>
            </a:endParaRPr>
          </a:p>
        </p:txBody>
      </p:sp>
      <p:sp>
        <p:nvSpPr>
          <p:cNvPr id="57352" name="AutoShape 2">
            <a:extLst>
              <a:ext uri="{FF2B5EF4-FFF2-40B4-BE49-F238E27FC236}">
                <a16:creationId xmlns:a16="http://schemas.microsoft.com/office/drawing/2014/main" id="{896BD4A5-6D12-D0D6-27B8-F1AC88BA6E0B}"/>
              </a:ext>
            </a:extLst>
          </p:cNvPr>
          <p:cNvSpPr>
            <a:spLocks noChangeArrowheads="1"/>
          </p:cNvSpPr>
          <p:nvPr/>
        </p:nvSpPr>
        <p:spPr bwMode="auto">
          <a:xfrm>
            <a:off x="2503488" y="1382713"/>
            <a:ext cx="2844800" cy="498475"/>
          </a:xfrm>
          <a:prstGeom prst="roundRect">
            <a:avLst>
              <a:gd name="adj" fmla="val 125"/>
            </a:avLst>
          </a:prstGeom>
          <a:solidFill>
            <a:srgbClr val="99CCFF"/>
          </a:solidFill>
          <a:ln w="9360">
            <a:solidFill>
              <a:srgbClr val="000000"/>
            </a:solidFill>
            <a:miter lim="800000"/>
            <a:headEnd/>
            <a:tailEnd/>
          </a:ln>
        </p:spPr>
        <p:txBody>
          <a:bodyPr lIns="90000" tIns="45000" rIns="90000" bIns="450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9pPr>
          </a:lstStyle>
          <a:p>
            <a:pPr algn="ctr" eaLnBrk="1" hangingPunct="1">
              <a:spcBef>
                <a:spcPct val="50000"/>
              </a:spcBef>
            </a:pPr>
            <a:r>
              <a:rPr lang="tr-TR" altLang="tr-TR">
                <a:solidFill>
                  <a:schemeClr val="bg2"/>
                </a:solidFill>
                <a:latin typeface="Monotype Corsiva" panose="03010101010201010101" pitchFamily="66" charset="0"/>
                <a:ea typeface="SimSun" panose="02010600030101010101" pitchFamily="2" charset="-122"/>
              </a:rPr>
              <a:t>MARCOM</a:t>
            </a:r>
            <a:endParaRPr lang="fr-BE" altLang="tr-TR">
              <a:solidFill>
                <a:schemeClr val="bg2"/>
              </a:solidFill>
              <a:latin typeface="Monotype Corsiva" panose="03010101010201010101" pitchFamily="66" charset="0"/>
              <a:ea typeface="SimSun" panose="02010600030101010101" pitchFamily="2" charset="-122"/>
            </a:endParaRPr>
          </a:p>
        </p:txBody>
      </p:sp>
      <p:sp>
        <p:nvSpPr>
          <p:cNvPr id="17" name="AutoShape 2">
            <a:extLst>
              <a:ext uri="{FF2B5EF4-FFF2-40B4-BE49-F238E27FC236}">
                <a16:creationId xmlns:a16="http://schemas.microsoft.com/office/drawing/2014/main" id="{44B63B4A-E58F-A1F4-E45C-405E5BCF4A71}"/>
              </a:ext>
            </a:extLst>
          </p:cNvPr>
          <p:cNvSpPr>
            <a:spLocks noChangeArrowheads="1"/>
          </p:cNvSpPr>
          <p:nvPr/>
        </p:nvSpPr>
        <p:spPr bwMode="auto">
          <a:xfrm>
            <a:off x="1801813" y="4868863"/>
            <a:ext cx="4414837" cy="496887"/>
          </a:xfrm>
          <a:prstGeom prst="roundRect">
            <a:avLst>
              <a:gd name="adj" fmla="val 125"/>
            </a:avLst>
          </a:prstGeom>
          <a:ln>
            <a:headEnd/>
            <a:tailEnd/>
          </a:ln>
        </p:spPr>
        <p:style>
          <a:lnRef idx="3">
            <a:schemeClr val="lt1"/>
          </a:lnRef>
          <a:fillRef idx="1">
            <a:schemeClr val="accent1"/>
          </a:fillRef>
          <a:effectRef idx="1">
            <a:schemeClr val="accent1"/>
          </a:effectRef>
          <a:fontRef idx="minor">
            <a:schemeClr val="lt1"/>
          </a:fontRef>
        </p:style>
        <p:txBody>
          <a:bodyPr lIns="90000" tIns="45000" rIns="90000" bIns="45000" anchor="ctr" anchorCtr="1"/>
          <a:lstStyle/>
          <a:p>
            <a:pPr algn="ctr" eaLnBrk="1" hangingPunct="1">
              <a:spcBef>
                <a:spcPct val="50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tr-TR" dirty="0">
                <a:solidFill>
                  <a:schemeClr val="tx1">
                    <a:lumMod val="50000"/>
                  </a:schemeClr>
                </a:solidFill>
                <a:latin typeface="Monotype Corsiva" panose="03010101010201010101" pitchFamily="66" charset="0"/>
              </a:rPr>
              <a:t>2IC SO NCAGS  – </a:t>
            </a:r>
            <a:r>
              <a:rPr lang="tr-TR" dirty="0" err="1">
                <a:solidFill>
                  <a:schemeClr val="tx1">
                    <a:lumMod val="50000"/>
                  </a:schemeClr>
                </a:solidFill>
                <a:latin typeface="Monotype Corsiva" panose="03010101010201010101" pitchFamily="66" charset="0"/>
              </a:rPr>
              <a:t>Reachback</a:t>
            </a:r>
            <a:r>
              <a:rPr lang="tr-TR" dirty="0">
                <a:solidFill>
                  <a:schemeClr val="tx1">
                    <a:lumMod val="50000"/>
                  </a:schemeClr>
                </a:solidFill>
                <a:latin typeface="Monotype Corsiva" panose="03010101010201010101" pitchFamily="66" charset="0"/>
              </a:rPr>
              <a:t> </a:t>
            </a:r>
            <a:r>
              <a:rPr lang="tr-TR" dirty="0" err="1">
                <a:solidFill>
                  <a:schemeClr val="tx1">
                    <a:lumMod val="50000"/>
                  </a:schemeClr>
                </a:solidFill>
                <a:latin typeface="Monotype Corsiva" panose="03010101010201010101" pitchFamily="66" charset="0"/>
              </a:rPr>
              <a:t>Staff</a:t>
            </a:r>
            <a:endParaRPr lang="fr-BE" dirty="0">
              <a:solidFill>
                <a:schemeClr val="tx1">
                  <a:lumMod val="50000"/>
                </a:schemeClr>
              </a:solidFill>
              <a:latin typeface="Monotype Corsiva" panose="03010101010201010101" pitchFamily="66" charset="0"/>
            </a:endParaRPr>
          </a:p>
        </p:txBody>
      </p:sp>
      <p:sp>
        <p:nvSpPr>
          <p:cNvPr id="57354" name="AutoShape 2">
            <a:extLst>
              <a:ext uri="{FF2B5EF4-FFF2-40B4-BE49-F238E27FC236}">
                <a16:creationId xmlns:a16="http://schemas.microsoft.com/office/drawing/2014/main" id="{9C65D5F1-7977-BBC1-A75E-77FAD35B6939}"/>
              </a:ext>
            </a:extLst>
          </p:cNvPr>
          <p:cNvSpPr>
            <a:spLocks noChangeArrowheads="1"/>
          </p:cNvSpPr>
          <p:nvPr/>
        </p:nvSpPr>
        <p:spPr bwMode="auto">
          <a:xfrm>
            <a:off x="5418138" y="2863850"/>
            <a:ext cx="1785937" cy="712788"/>
          </a:xfrm>
          <a:prstGeom prst="roundRect">
            <a:avLst>
              <a:gd name="adj" fmla="val 125"/>
            </a:avLst>
          </a:prstGeom>
          <a:solidFill>
            <a:srgbClr val="99CCFF"/>
          </a:solidFill>
          <a:ln w="9360">
            <a:solidFill>
              <a:srgbClr val="000000"/>
            </a:solidFill>
            <a:miter lim="800000"/>
            <a:headEnd/>
            <a:tailEnd/>
          </a:ln>
        </p:spPr>
        <p:txBody>
          <a:bodyPr lIns="90000" tIns="45000" rIns="90000" bIns="450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defRPr>
            </a:lvl9pPr>
          </a:lstStyle>
          <a:p>
            <a:pPr algn="ctr" eaLnBrk="1" hangingPunct="1">
              <a:spcBef>
                <a:spcPct val="50000"/>
              </a:spcBef>
            </a:pPr>
            <a:r>
              <a:rPr lang="tr-TR" altLang="tr-TR">
                <a:solidFill>
                  <a:schemeClr val="bg2"/>
                </a:solidFill>
                <a:latin typeface="Monotype Corsiva" panose="03010101010201010101" pitchFamily="66" charset="0"/>
                <a:ea typeface="SimSun" panose="02010600030101010101" pitchFamily="2" charset="-122"/>
              </a:rPr>
              <a:t>N1-N9</a:t>
            </a:r>
            <a:endParaRPr lang="fr-BE" altLang="tr-TR">
              <a:solidFill>
                <a:schemeClr val="bg2"/>
              </a:solidFill>
              <a:latin typeface="Monotype Corsiva" panose="03010101010201010101" pitchFamily="66" charset="0"/>
              <a:ea typeface="SimSun" panose="02010600030101010101" pitchFamily="2" charset="-122"/>
            </a:endParaRPr>
          </a:p>
        </p:txBody>
      </p:sp>
      <p:sp>
        <p:nvSpPr>
          <p:cNvPr id="24" name="Rogner un rectangle avec un coin du même côté 103">
            <a:extLst>
              <a:ext uri="{FF2B5EF4-FFF2-40B4-BE49-F238E27FC236}">
                <a16:creationId xmlns:a16="http://schemas.microsoft.com/office/drawing/2014/main" id="{08F9DB24-3FEB-23CF-8B59-9A8320A5CCDA}"/>
              </a:ext>
            </a:extLst>
          </p:cNvPr>
          <p:cNvSpPr/>
          <p:nvPr/>
        </p:nvSpPr>
        <p:spPr bwMode="auto">
          <a:xfrm>
            <a:off x="523875" y="1995488"/>
            <a:ext cx="6786563" cy="2586037"/>
          </a:xfrm>
          <a:prstGeom prst="snip2SameRect">
            <a:avLst/>
          </a:prstGeom>
          <a:noFill/>
          <a:ln w="57150" cap="flat" cmpd="sng" algn="ctr">
            <a:solidFill>
              <a:srgbClr val="00B0F0"/>
            </a:solidFill>
            <a:prstDash val="solid"/>
            <a:round/>
            <a:headEnd type="none" w="med" len="med"/>
            <a:tailEnd type="none" w="med" len="med"/>
          </a:ln>
          <a:effectLst/>
        </p:spPr>
        <p:txBody>
          <a:bodyPr/>
          <a:lstStyle/>
          <a:p>
            <a:pPr algn="ctr" eaLnBrk="1" hangingPunct="1">
              <a:spcBef>
                <a:spcPct val="50000"/>
              </a:spcBef>
              <a:buFont typeface="Times New Roman" pitchFamily="16" charset="0"/>
              <a:buNone/>
              <a:defRPr/>
            </a:pPr>
            <a:endParaRPr lang="fr-BE">
              <a:solidFill>
                <a:schemeClr val="bg2"/>
              </a:solidFill>
              <a:latin typeface="Monotype Corsiva" panose="03010101010201010101" pitchFamily="66" charset="0"/>
              <a:ea typeface="SimSun" charset="-122"/>
            </a:endParaRPr>
          </a:p>
        </p:txBody>
      </p:sp>
      <p:sp>
        <p:nvSpPr>
          <p:cNvPr id="31" name="AutoShape 2">
            <a:extLst>
              <a:ext uri="{FF2B5EF4-FFF2-40B4-BE49-F238E27FC236}">
                <a16:creationId xmlns:a16="http://schemas.microsoft.com/office/drawing/2014/main" id="{9593B603-7654-28E0-BBC8-4ABD8D9559FE}"/>
              </a:ext>
            </a:extLst>
          </p:cNvPr>
          <p:cNvSpPr>
            <a:spLocks noChangeArrowheads="1"/>
          </p:cNvSpPr>
          <p:nvPr/>
        </p:nvSpPr>
        <p:spPr bwMode="auto">
          <a:xfrm>
            <a:off x="1046163" y="5553075"/>
            <a:ext cx="2668587" cy="827088"/>
          </a:xfrm>
          <a:prstGeom prst="roundRect">
            <a:avLst>
              <a:gd name="adj" fmla="val 125"/>
            </a:avLst>
          </a:prstGeom>
          <a:solidFill>
            <a:srgbClr val="FFFF00"/>
          </a:solidFill>
          <a:ln>
            <a:headEnd/>
            <a:tailEnd/>
          </a:ln>
        </p:spPr>
        <p:style>
          <a:lnRef idx="3">
            <a:schemeClr val="lt1"/>
          </a:lnRef>
          <a:fillRef idx="1">
            <a:schemeClr val="accent1"/>
          </a:fillRef>
          <a:effectRef idx="1">
            <a:schemeClr val="accent1"/>
          </a:effectRef>
          <a:fontRef idx="minor">
            <a:schemeClr val="lt1"/>
          </a:fontRef>
        </p:style>
        <p:txBody>
          <a:bodyPr lIns="90000" tIns="45000" rIns="90000" bIns="45000" anchor="ctr" anchorCtr="1"/>
          <a:lstStyle/>
          <a:p>
            <a:pPr algn="ctr" eaLnBrk="1" hangingPunct="1">
              <a:spcBef>
                <a:spcPct val="50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tr-TR" dirty="0" err="1">
                <a:solidFill>
                  <a:schemeClr val="bg2"/>
                </a:solidFill>
                <a:latin typeface="Monotype Corsiva" panose="03010101010201010101" pitchFamily="66" charset="0"/>
              </a:rPr>
              <a:t>Deployed</a:t>
            </a:r>
            <a:r>
              <a:rPr lang="tr-TR" dirty="0">
                <a:solidFill>
                  <a:schemeClr val="bg2"/>
                </a:solidFill>
                <a:latin typeface="Monotype Corsiva" panose="03010101010201010101" pitchFamily="66" charset="0"/>
              </a:rPr>
              <a:t> </a:t>
            </a:r>
            <a:r>
              <a:rPr lang="fr-BE" dirty="0">
                <a:solidFill>
                  <a:schemeClr val="bg2"/>
                </a:solidFill>
                <a:latin typeface="Monotype Corsiva" panose="03010101010201010101" pitchFamily="66" charset="0"/>
              </a:rPr>
              <a:t>NCAGS </a:t>
            </a:r>
            <a:r>
              <a:rPr lang="fr-BE" dirty="0" err="1">
                <a:solidFill>
                  <a:schemeClr val="bg2"/>
                </a:solidFill>
                <a:latin typeface="Monotype Corsiva" panose="03010101010201010101" pitchFamily="66" charset="0"/>
              </a:rPr>
              <a:t>Element</a:t>
            </a:r>
            <a:endParaRPr lang="fr-BE" dirty="0">
              <a:solidFill>
                <a:schemeClr val="bg2"/>
              </a:solidFill>
              <a:latin typeface="Monotype Corsiva" panose="03010101010201010101" pitchFamily="66" charset="0"/>
            </a:endParaRPr>
          </a:p>
        </p:txBody>
      </p:sp>
      <p:sp>
        <p:nvSpPr>
          <p:cNvPr id="32" name="AutoShape 2">
            <a:extLst>
              <a:ext uri="{FF2B5EF4-FFF2-40B4-BE49-F238E27FC236}">
                <a16:creationId xmlns:a16="http://schemas.microsoft.com/office/drawing/2014/main" id="{01023D25-EF34-100F-4BAB-76F2B46A911C}"/>
              </a:ext>
            </a:extLst>
          </p:cNvPr>
          <p:cNvSpPr>
            <a:spLocks noChangeArrowheads="1"/>
          </p:cNvSpPr>
          <p:nvPr/>
        </p:nvSpPr>
        <p:spPr bwMode="auto">
          <a:xfrm>
            <a:off x="4171950" y="5553075"/>
            <a:ext cx="2670175" cy="827088"/>
          </a:xfrm>
          <a:prstGeom prst="roundRect">
            <a:avLst>
              <a:gd name="adj" fmla="val 125"/>
            </a:avLst>
          </a:prstGeom>
          <a:solidFill>
            <a:srgbClr val="FFFF00"/>
          </a:solidFill>
          <a:ln>
            <a:headEnd/>
            <a:tailEnd/>
          </a:ln>
        </p:spPr>
        <p:style>
          <a:lnRef idx="3">
            <a:schemeClr val="lt1"/>
          </a:lnRef>
          <a:fillRef idx="1">
            <a:schemeClr val="accent1"/>
          </a:fillRef>
          <a:effectRef idx="1">
            <a:schemeClr val="accent1"/>
          </a:effectRef>
          <a:fontRef idx="minor">
            <a:schemeClr val="lt1"/>
          </a:fontRef>
        </p:style>
        <p:txBody>
          <a:bodyPr lIns="90000" tIns="45000" rIns="90000" bIns="45000" anchor="ctr" anchorCtr="1"/>
          <a:lstStyle/>
          <a:p>
            <a:pPr algn="ctr" eaLnBrk="1" hangingPunct="1">
              <a:spcBef>
                <a:spcPct val="50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tr-TR" dirty="0" err="1">
                <a:solidFill>
                  <a:schemeClr val="bg2"/>
                </a:solidFill>
                <a:latin typeface="Monotype Corsiva" panose="03010101010201010101" pitchFamily="66" charset="0"/>
              </a:rPr>
              <a:t>Deployed</a:t>
            </a:r>
            <a:r>
              <a:rPr lang="tr-TR" dirty="0">
                <a:solidFill>
                  <a:schemeClr val="bg2"/>
                </a:solidFill>
                <a:latin typeface="Monotype Corsiva" panose="03010101010201010101" pitchFamily="66" charset="0"/>
              </a:rPr>
              <a:t> </a:t>
            </a:r>
            <a:r>
              <a:rPr lang="fr-BE" dirty="0">
                <a:solidFill>
                  <a:schemeClr val="bg2"/>
                </a:solidFill>
                <a:latin typeface="Monotype Corsiva" panose="03010101010201010101" pitchFamily="66" charset="0"/>
              </a:rPr>
              <a:t>NCAGS </a:t>
            </a:r>
            <a:r>
              <a:rPr lang="fr-BE" dirty="0" err="1">
                <a:solidFill>
                  <a:schemeClr val="bg2"/>
                </a:solidFill>
                <a:latin typeface="Monotype Corsiva" panose="03010101010201010101" pitchFamily="66" charset="0"/>
              </a:rPr>
              <a:t>Element</a:t>
            </a:r>
            <a:endParaRPr lang="fr-BE" dirty="0">
              <a:solidFill>
                <a:schemeClr val="bg2"/>
              </a:solidFill>
              <a:latin typeface="Monotype Corsiva" panose="03010101010201010101" pitchFamily="66" charset="0"/>
            </a:endParaRPr>
          </a:p>
        </p:txBody>
      </p:sp>
      <p:pic>
        <p:nvPicPr>
          <p:cNvPr id="57358" name="Picture 45" descr="ropeline2">
            <a:extLst>
              <a:ext uri="{FF2B5EF4-FFF2-40B4-BE49-F238E27FC236}">
                <a16:creationId xmlns:a16="http://schemas.microsoft.com/office/drawing/2014/main" id="{E744C718-2999-40A5-4ABB-8FDE4AF4C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9" name="Rectangle 24">
            <a:extLst>
              <a:ext uri="{FF2B5EF4-FFF2-40B4-BE49-F238E27FC236}">
                <a16:creationId xmlns:a16="http://schemas.microsoft.com/office/drawing/2014/main" id="{46A36C6F-E21B-78C3-CD81-B97D6AE97482}"/>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Monotype Corsiva" panose="03010101010201010101" pitchFamily="66" charset="0"/>
              </a:rPr>
              <a:t>NCAGS Policy</a:t>
            </a:r>
          </a:p>
        </p:txBody>
      </p:sp>
      <p:grpSp>
        <p:nvGrpSpPr>
          <p:cNvPr id="57360" name="Grup 2">
            <a:extLst>
              <a:ext uri="{FF2B5EF4-FFF2-40B4-BE49-F238E27FC236}">
                <a16:creationId xmlns:a16="http://schemas.microsoft.com/office/drawing/2014/main" id="{0B7C4FF8-F894-058F-CA3B-9A318D6E2849}"/>
              </a:ext>
            </a:extLst>
          </p:cNvPr>
          <p:cNvGrpSpPr>
            <a:grpSpLocks/>
          </p:cNvGrpSpPr>
          <p:nvPr/>
        </p:nvGrpSpPr>
        <p:grpSpPr bwMode="auto">
          <a:xfrm>
            <a:off x="8408988" y="1162050"/>
            <a:ext cx="914400" cy="1292225"/>
            <a:chOff x="8409384" y="1161346"/>
            <a:chExt cx="913644" cy="1292930"/>
          </a:xfrm>
        </p:grpSpPr>
        <p:pic>
          <p:nvPicPr>
            <p:cNvPr id="57361" name="Resim 1">
              <a:extLst>
                <a:ext uri="{FF2B5EF4-FFF2-40B4-BE49-F238E27FC236}">
                  <a16:creationId xmlns:a16="http://schemas.microsoft.com/office/drawing/2014/main" id="{2A4356E6-B871-FD51-BE9E-156E4BB195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09384" y="1161346"/>
              <a:ext cx="913644" cy="125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2" name="Rectangle 5">
              <a:extLst>
                <a:ext uri="{FF2B5EF4-FFF2-40B4-BE49-F238E27FC236}">
                  <a16:creationId xmlns:a16="http://schemas.microsoft.com/office/drawing/2014/main" id="{38C7162F-77FA-4425-337B-BE87F22698AC}"/>
                </a:ext>
              </a:extLst>
            </p:cNvPr>
            <p:cNvSpPr>
              <a:spLocks noChangeArrowheads="1"/>
            </p:cNvSpPr>
            <p:nvPr/>
          </p:nvSpPr>
          <p:spPr bwMode="auto">
            <a:xfrm>
              <a:off x="8515368" y="1995488"/>
              <a:ext cx="7016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400" b="1">
                  <a:solidFill>
                    <a:schemeClr val="tx1"/>
                  </a:solidFill>
                  <a:latin typeface="Arial" panose="020B0604020202020204" pitchFamily="34" charset="0"/>
                </a:defRPr>
              </a:lvl1pPr>
              <a:lvl2pPr marL="742950" indent="-285750" defTabSz="762000">
                <a:defRPr sz="2400" b="1">
                  <a:solidFill>
                    <a:schemeClr val="tx1"/>
                  </a:solidFill>
                  <a:latin typeface="Arial" panose="020B0604020202020204" pitchFamily="34" charset="0"/>
                </a:defRPr>
              </a:lvl2pPr>
              <a:lvl3pPr marL="1143000" indent="-228600" defTabSz="762000">
                <a:defRPr sz="2400" b="1">
                  <a:solidFill>
                    <a:schemeClr val="tx1"/>
                  </a:solidFill>
                  <a:latin typeface="Arial" panose="020B0604020202020204" pitchFamily="34" charset="0"/>
                </a:defRPr>
              </a:lvl3pPr>
              <a:lvl4pPr marL="1600200" indent="-228600" defTabSz="762000">
                <a:defRPr sz="2400" b="1">
                  <a:solidFill>
                    <a:schemeClr val="tx1"/>
                  </a:solidFill>
                  <a:latin typeface="Arial" panose="020B0604020202020204" pitchFamily="34" charset="0"/>
                </a:defRPr>
              </a:lvl4pPr>
              <a:lvl5pPr marL="2057400" indent="-228600" defTabSz="762000">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600"/>
                </a:spcBef>
              </a:pPr>
              <a:r>
                <a:rPr lang="tr-TR" altLang="tr-TR">
                  <a:solidFill>
                    <a:schemeClr val="bg1"/>
                  </a:solidFill>
                  <a:latin typeface="Monotype Corsiva" panose="03010101010201010101" pitchFamily="66" charset="0"/>
                </a:rPr>
                <a:t>NSC</a:t>
              </a:r>
              <a:endParaRPr lang="nb-NO" altLang="tr-TR">
                <a:solidFill>
                  <a:schemeClr val="bg1"/>
                </a:solidFill>
                <a:latin typeface="Monotype Corsiva" panose="03010101010201010101" pitchFamily="66" charset="0"/>
              </a:endParaRPr>
            </a:p>
          </p:txBody>
        </p:sp>
      </p:grpSp>
    </p:spTree>
  </p:cSld>
  <p:clrMapOvr>
    <a:masterClrMapping/>
  </p:clrMapOvr>
  <p:transition spd="slow">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0DA14214-0D88-71B5-BA22-16C995F1359E}"/>
              </a:ext>
            </a:extLst>
          </p:cNvPr>
          <p:cNvSpPr>
            <a:spLocks noChangeArrowheads="1"/>
          </p:cNvSpPr>
          <p:nvPr/>
        </p:nvSpPr>
        <p:spPr bwMode="auto">
          <a:xfrm>
            <a:off x="860425" y="3613150"/>
            <a:ext cx="10112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400" b="1">
                <a:solidFill>
                  <a:schemeClr val="tx1"/>
                </a:solidFill>
                <a:latin typeface="Arial" panose="020B0604020202020204" pitchFamily="34" charset="0"/>
              </a:defRPr>
            </a:lvl1pPr>
            <a:lvl2pPr marL="742950" indent="-285750" defTabSz="762000">
              <a:defRPr sz="2400" b="1">
                <a:solidFill>
                  <a:schemeClr val="tx1"/>
                </a:solidFill>
                <a:latin typeface="Arial" panose="020B0604020202020204" pitchFamily="34" charset="0"/>
              </a:defRPr>
            </a:lvl2pPr>
            <a:lvl3pPr marL="1143000" indent="-228600" defTabSz="762000">
              <a:defRPr sz="2400" b="1">
                <a:solidFill>
                  <a:schemeClr val="tx1"/>
                </a:solidFill>
                <a:latin typeface="Arial" panose="020B0604020202020204" pitchFamily="34" charset="0"/>
              </a:defRPr>
            </a:lvl3pPr>
            <a:lvl4pPr marL="1600200" indent="-228600" defTabSz="762000">
              <a:defRPr sz="2400" b="1">
                <a:solidFill>
                  <a:schemeClr val="tx1"/>
                </a:solidFill>
                <a:latin typeface="Arial" panose="020B0604020202020204" pitchFamily="34" charset="0"/>
              </a:defRPr>
            </a:lvl4pPr>
            <a:lvl5pPr marL="2057400" indent="-228600" defTabSz="762000">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600"/>
              </a:spcBef>
            </a:pPr>
            <a:r>
              <a:rPr lang="tr-TR" altLang="tr-TR">
                <a:solidFill>
                  <a:schemeClr val="bg1"/>
                </a:solidFill>
                <a:latin typeface="Monotype Corsiva" panose="03010101010201010101" pitchFamily="66" charset="0"/>
              </a:rPr>
              <a:t>DNE</a:t>
            </a:r>
            <a:r>
              <a:rPr lang="nb-NO" altLang="tr-TR">
                <a:solidFill>
                  <a:schemeClr val="bg1"/>
                </a:solidFill>
                <a:latin typeface="Monotype Corsiva" panose="03010101010201010101" pitchFamily="66" charset="0"/>
              </a:rPr>
              <a:t> 1</a:t>
            </a:r>
          </a:p>
        </p:txBody>
      </p:sp>
      <p:sp>
        <p:nvSpPr>
          <p:cNvPr id="6" name="Rectangle 7">
            <a:extLst>
              <a:ext uri="{FF2B5EF4-FFF2-40B4-BE49-F238E27FC236}">
                <a16:creationId xmlns:a16="http://schemas.microsoft.com/office/drawing/2014/main" id="{96E719CF-5530-15E1-33D2-0E2A091BB058}"/>
              </a:ext>
            </a:extLst>
          </p:cNvPr>
          <p:cNvSpPr>
            <a:spLocks noChangeArrowheads="1"/>
          </p:cNvSpPr>
          <p:nvPr/>
        </p:nvSpPr>
        <p:spPr bwMode="auto">
          <a:xfrm>
            <a:off x="4776788" y="1760538"/>
            <a:ext cx="21558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sz="2400" b="1">
                <a:solidFill>
                  <a:schemeClr val="tx1"/>
                </a:solidFill>
                <a:latin typeface="Arial" panose="020B0604020202020204" pitchFamily="34" charset="0"/>
              </a:defRPr>
            </a:lvl1pPr>
            <a:lvl2pPr marL="742950" indent="-285750" defTabSz="762000">
              <a:defRPr sz="2400" b="1">
                <a:solidFill>
                  <a:schemeClr val="tx1"/>
                </a:solidFill>
                <a:latin typeface="Arial" panose="020B0604020202020204" pitchFamily="34" charset="0"/>
              </a:defRPr>
            </a:lvl2pPr>
            <a:lvl3pPr marL="1143000" indent="-228600" defTabSz="762000">
              <a:defRPr sz="2400" b="1">
                <a:solidFill>
                  <a:schemeClr val="tx1"/>
                </a:solidFill>
                <a:latin typeface="Arial" panose="020B0604020202020204" pitchFamily="34" charset="0"/>
              </a:defRPr>
            </a:lvl3pPr>
            <a:lvl4pPr marL="1600200" indent="-228600" defTabSz="762000">
              <a:defRPr sz="2400" b="1">
                <a:solidFill>
                  <a:schemeClr val="tx1"/>
                </a:solidFill>
                <a:latin typeface="Arial" panose="020B0604020202020204" pitchFamily="34" charset="0"/>
              </a:defRPr>
            </a:lvl4pPr>
            <a:lvl5pPr marL="2057400" indent="-228600" defTabSz="762000">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600"/>
              </a:spcBef>
              <a:defRPr/>
            </a:pPr>
            <a:r>
              <a:rPr lang="tr-TR" altLang="tr-TR" dirty="0" err="1">
                <a:solidFill>
                  <a:schemeClr val="accent5">
                    <a:lumMod val="90000"/>
                  </a:schemeClr>
                </a:solidFill>
                <a:latin typeface="Monotype Corsiva" panose="03010101010201010101" pitchFamily="66" charset="0"/>
              </a:rPr>
              <a:t>Direction</a:t>
            </a:r>
            <a:r>
              <a:rPr lang="tr-TR" altLang="tr-TR" dirty="0">
                <a:solidFill>
                  <a:schemeClr val="accent5">
                    <a:lumMod val="90000"/>
                  </a:schemeClr>
                </a:solidFill>
                <a:latin typeface="Monotype Corsiva" panose="03010101010201010101" pitchFamily="66" charset="0"/>
              </a:rPr>
              <a:t> &amp; </a:t>
            </a:r>
            <a:r>
              <a:rPr lang="tr-TR" altLang="tr-TR" dirty="0" err="1">
                <a:solidFill>
                  <a:schemeClr val="accent5">
                    <a:lumMod val="90000"/>
                  </a:schemeClr>
                </a:solidFill>
                <a:latin typeface="Monotype Corsiva" panose="03010101010201010101" pitchFamily="66" charset="0"/>
              </a:rPr>
              <a:t>Guidelines</a:t>
            </a:r>
            <a:endParaRPr lang="nb-NO" altLang="tr-TR" dirty="0">
              <a:solidFill>
                <a:schemeClr val="accent5">
                  <a:lumMod val="90000"/>
                </a:schemeClr>
              </a:solidFill>
              <a:latin typeface="Monotype Corsiva" panose="03010101010201010101" pitchFamily="66" charset="0"/>
            </a:endParaRPr>
          </a:p>
        </p:txBody>
      </p:sp>
      <p:sp>
        <p:nvSpPr>
          <p:cNvPr id="9" name="Rectangle 10">
            <a:extLst>
              <a:ext uri="{FF2B5EF4-FFF2-40B4-BE49-F238E27FC236}">
                <a16:creationId xmlns:a16="http://schemas.microsoft.com/office/drawing/2014/main" id="{5BE253BF-092E-DFF6-F5AB-02E393A9F5D0}"/>
              </a:ext>
            </a:extLst>
          </p:cNvPr>
          <p:cNvSpPr>
            <a:spLocks noChangeArrowheads="1"/>
          </p:cNvSpPr>
          <p:nvPr/>
        </p:nvSpPr>
        <p:spPr bwMode="auto">
          <a:xfrm>
            <a:off x="828675" y="2997200"/>
            <a:ext cx="22383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sz="2400" b="1">
                <a:solidFill>
                  <a:schemeClr val="tx1"/>
                </a:solidFill>
                <a:latin typeface="Arial" pitchFamily="34" charset="0"/>
              </a:defRPr>
            </a:lvl1pPr>
            <a:lvl2pPr marL="742950" indent="-285750" defTabSz="762000" eaLnBrk="0" hangingPunct="0">
              <a:defRPr sz="2400" b="1">
                <a:solidFill>
                  <a:schemeClr val="tx1"/>
                </a:solidFill>
                <a:latin typeface="Arial" pitchFamily="34" charset="0"/>
              </a:defRPr>
            </a:lvl2pPr>
            <a:lvl3pPr marL="1143000" indent="-228600" defTabSz="762000" eaLnBrk="0" hangingPunct="0">
              <a:defRPr sz="2400" b="1">
                <a:solidFill>
                  <a:schemeClr val="tx1"/>
                </a:solidFill>
                <a:latin typeface="Arial" pitchFamily="34" charset="0"/>
              </a:defRPr>
            </a:lvl3pPr>
            <a:lvl4pPr marL="1600200" indent="-228600" defTabSz="762000" eaLnBrk="0" hangingPunct="0">
              <a:defRPr sz="2400" b="1">
                <a:solidFill>
                  <a:schemeClr val="tx1"/>
                </a:solidFill>
                <a:latin typeface="Arial" pitchFamily="34" charset="0"/>
              </a:defRPr>
            </a:lvl4pPr>
            <a:lvl5pPr marL="2057400" indent="-228600" defTabSz="762000" eaLnBrk="0" hangingPunct="0">
              <a:defRPr sz="2400" b="1">
                <a:solidFill>
                  <a:schemeClr val="tx1"/>
                </a:solidFill>
                <a:latin typeface="Arial" pitchFamily="34" charset="0"/>
              </a:defRPr>
            </a:lvl5pPr>
            <a:lvl6pPr marL="2514600" indent="-228600" algn="ctr" defTabSz="762000" eaLnBrk="0" fontAlgn="base" hangingPunct="0">
              <a:spcBef>
                <a:spcPct val="50000"/>
              </a:spcBef>
              <a:spcAft>
                <a:spcPct val="0"/>
              </a:spcAft>
              <a:defRPr sz="2400" b="1">
                <a:solidFill>
                  <a:schemeClr val="tx1"/>
                </a:solidFill>
                <a:latin typeface="Arial" pitchFamily="34" charset="0"/>
              </a:defRPr>
            </a:lvl6pPr>
            <a:lvl7pPr marL="2971800" indent="-228600" algn="ctr" defTabSz="762000" eaLnBrk="0" fontAlgn="base" hangingPunct="0">
              <a:spcBef>
                <a:spcPct val="50000"/>
              </a:spcBef>
              <a:spcAft>
                <a:spcPct val="0"/>
              </a:spcAft>
              <a:defRPr sz="2400" b="1">
                <a:solidFill>
                  <a:schemeClr val="tx1"/>
                </a:solidFill>
                <a:latin typeface="Arial" pitchFamily="34" charset="0"/>
              </a:defRPr>
            </a:lvl7pPr>
            <a:lvl8pPr marL="3429000" indent="-228600" algn="ctr" defTabSz="762000" eaLnBrk="0" fontAlgn="base" hangingPunct="0">
              <a:spcBef>
                <a:spcPct val="50000"/>
              </a:spcBef>
              <a:spcAft>
                <a:spcPct val="0"/>
              </a:spcAft>
              <a:defRPr sz="2400" b="1">
                <a:solidFill>
                  <a:schemeClr val="tx1"/>
                </a:solidFill>
                <a:latin typeface="Arial" pitchFamily="34" charset="0"/>
              </a:defRPr>
            </a:lvl8pPr>
            <a:lvl9pPr marL="3886200" indent="-228600" algn="ctr" defTabSz="762000" eaLnBrk="0" fontAlgn="base" hangingPunct="0">
              <a:spcBef>
                <a:spcPct val="50000"/>
              </a:spcBef>
              <a:spcAft>
                <a:spcPct val="0"/>
              </a:spcAft>
              <a:defRPr sz="2400" b="1">
                <a:solidFill>
                  <a:schemeClr val="tx1"/>
                </a:solidFill>
                <a:latin typeface="Arial" pitchFamily="34" charset="0"/>
              </a:defRPr>
            </a:lvl9pPr>
          </a:lstStyle>
          <a:p>
            <a:pPr algn="ctr">
              <a:spcBef>
                <a:spcPts val="600"/>
              </a:spcBef>
              <a:defRPr/>
            </a:pPr>
            <a:r>
              <a:rPr lang="nb-NO" altLang="tr-TR" sz="2000" dirty="0">
                <a:solidFill>
                  <a:schemeClr val="accent5">
                    <a:lumMod val="90000"/>
                  </a:schemeClr>
                </a:solidFill>
                <a:latin typeface="Monotype Corsiva" panose="03010101010201010101" pitchFamily="66" charset="0"/>
              </a:rPr>
              <a:t>OPTASK </a:t>
            </a:r>
            <a:endParaRPr lang="tr-TR" altLang="tr-TR" sz="2000" dirty="0">
              <a:solidFill>
                <a:schemeClr val="accent5">
                  <a:lumMod val="90000"/>
                </a:schemeClr>
              </a:solidFill>
              <a:latin typeface="Monotype Corsiva" panose="03010101010201010101" pitchFamily="66" charset="0"/>
            </a:endParaRPr>
          </a:p>
          <a:p>
            <a:pPr algn="ctr">
              <a:spcBef>
                <a:spcPts val="0"/>
              </a:spcBef>
              <a:defRPr/>
            </a:pPr>
            <a:r>
              <a:rPr lang="nb-NO" altLang="tr-TR" sz="2000" dirty="0">
                <a:solidFill>
                  <a:schemeClr val="accent5">
                    <a:lumMod val="90000"/>
                  </a:schemeClr>
                </a:solidFill>
                <a:latin typeface="Monotype Corsiva" panose="03010101010201010101" pitchFamily="66" charset="0"/>
              </a:rPr>
              <a:t>NCAGS</a:t>
            </a:r>
            <a:r>
              <a:rPr lang="tr-TR" altLang="tr-TR" sz="2000" dirty="0">
                <a:solidFill>
                  <a:schemeClr val="accent5">
                    <a:lumMod val="90000"/>
                  </a:schemeClr>
                </a:solidFill>
                <a:latin typeface="Monotype Corsiva" panose="03010101010201010101" pitchFamily="66" charset="0"/>
              </a:rPr>
              <a:t> </a:t>
            </a:r>
            <a:endParaRPr lang="nb-NO" altLang="tr-TR" sz="2000" dirty="0">
              <a:solidFill>
                <a:schemeClr val="accent5">
                  <a:lumMod val="90000"/>
                </a:schemeClr>
              </a:solidFill>
              <a:latin typeface="Monotype Corsiva" panose="03010101010201010101" pitchFamily="66" charset="0"/>
            </a:endParaRPr>
          </a:p>
        </p:txBody>
      </p:sp>
      <p:sp>
        <p:nvSpPr>
          <p:cNvPr id="12" name="Rectangle 13">
            <a:extLst>
              <a:ext uri="{FF2B5EF4-FFF2-40B4-BE49-F238E27FC236}">
                <a16:creationId xmlns:a16="http://schemas.microsoft.com/office/drawing/2014/main" id="{50C27187-E5D4-5103-5A53-F44C3AE1D62E}"/>
              </a:ext>
            </a:extLst>
          </p:cNvPr>
          <p:cNvSpPr>
            <a:spLocks noChangeArrowheads="1"/>
          </p:cNvSpPr>
          <p:nvPr/>
        </p:nvSpPr>
        <p:spPr bwMode="auto">
          <a:xfrm>
            <a:off x="390525" y="5500688"/>
            <a:ext cx="2659063"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sz="2400" b="1">
                <a:solidFill>
                  <a:schemeClr val="tx1"/>
                </a:solidFill>
                <a:latin typeface="Arial" panose="020B0604020202020204" pitchFamily="34" charset="0"/>
              </a:defRPr>
            </a:lvl1pPr>
            <a:lvl2pPr marL="742950" indent="-285750" defTabSz="762000">
              <a:defRPr sz="2400" b="1">
                <a:solidFill>
                  <a:schemeClr val="tx1"/>
                </a:solidFill>
                <a:latin typeface="Arial" panose="020B0604020202020204" pitchFamily="34" charset="0"/>
              </a:defRPr>
            </a:lvl2pPr>
            <a:lvl3pPr marL="1143000" indent="-228600" defTabSz="762000">
              <a:defRPr sz="2400" b="1">
                <a:solidFill>
                  <a:schemeClr val="tx1"/>
                </a:solidFill>
                <a:latin typeface="Arial" panose="020B0604020202020204" pitchFamily="34" charset="0"/>
              </a:defRPr>
            </a:lvl3pPr>
            <a:lvl4pPr marL="1600200" indent="-228600" defTabSz="762000">
              <a:defRPr sz="2400" b="1">
                <a:solidFill>
                  <a:schemeClr val="tx1"/>
                </a:solidFill>
                <a:latin typeface="Arial" panose="020B0604020202020204" pitchFamily="34" charset="0"/>
              </a:defRPr>
            </a:lvl4pPr>
            <a:lvl5pPr marL="2057400" indent="-228600" defTabSz="762000">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600"/>
              </a:spcBef>
              <a:defRPr/>
            </a:pPr>
            <a:r>
              <a:rPr lang="nb-NO" altLang="tr-TR" sz="2000" dirty="0">
                <a:solidFill>
                  <a:schemeClr val="accent5">
                    <a:lumMod val="90000"/>
                  </a:schemeClr>
                </a:solidFill>
                <a:latin typeface="Monotype Corsiva" panose="03010101010201010101" pitchFamily="66" charset="0"/>
              </a:rPr>
              <a:t>Sailing</a:t>
            </a:r>
            <a:r>
              <a:rPr lang="tr-TR" altLang="tr-TR" sz="2000" dirty="0">
                <a:solidFill>
                  <a:schemeClr val="accent5">
                    <a:lumMod val="90000"/>
                  </a:schemeClr>
                </a:solidFill>
                <a:latin typeface="Monotype Corsiva" panose="03010101010201010101" pitchFamily="66" charset="0"/>
              </a:rPr>
              <a:t> I</a:t>
            </a:r>
            <a:r>
              <a:rPr lang="nb-NO" altLang="tr-TR" sz="2000" dirty="0">
                <a:solidFill>
                  <a:schemeClr val="accent5">
                    <a:lumMod val="90000"/>
                  </a:schemeClr>
                </a:solidFill>
                <a:latin typeface="Monotype Corsiva" panose="03010101010201010101" pitchFamily="66" charset="0"/>
              </a:rPr>
              <a:t>nformation</a:t>
            </a:r>
            <a:endParaRPr lang="tr-TR" altLang="tr-TR" sz="2000" dirty="0">
              <a:solidFill>
                <a:schemeClr val="accent5">
                  <a:lumMod val="90000"/>
                </a:schemeClr>
              </a:solidFill>
              <a:latin typeface="Monotype Corsiva" panose="03010101010201010101" pitchFamily="66" charset="0"/>
            </a:endParaRPr>
          </a:p>
          <a:p>
            <a:pPr algn="ctr">
              <a:spcBef>
                <a:spcPts val="600"/>
              </a:spcBef>
              <a:defRPr/>
            </a:pPr>
            <a:r>
              <a:rPr lang="tr-TR" altLang="tr-TR" sz="2000" dirty="0">
                <a:solidFill>
                  <a:schemeClr val="accent5">
                    <a:lumMod val="90000"/>
                  </a:schemeClr>
                </a:solidFill>
                <a:latin typeface="Monotype Corsiva" panose="03010101010201010101" pitchFamily="66" charset="0"/>
              </a:rPr>
              <a:t>NAVWARN</a:t>
            </a:r>
            <a:endParaRPr lang="nb-NO" altLang="tr-TR" sz="2000" dirty="0">
              <a:solidFill>
                <a:schemeClr val="accent5">
                  <a:lumMod val="90000"/>
                </a:schemeClr>
              </a:solidFill>
              <a:latin typeface="Monotype Corsiva" panose="03010101010201010101" pitchFamily="66" charset="0"/>
            </a:endParaRPr>
          </a:p>
        </p:txBody>
      </p:sp>
      <p:sp>
        <p:nvSpPr>
          <p:cNvPr id="59398" name="Rectangle 16">
            <a:extLst>
              <a:ext uri="{FF2B5EF4-FFF2-40B4-BE49-F238E27FC236}">
                <a16:creationId xmlns:a16="http://schemas.microsoft.com/office/drawing/2014/main" id="{2F069009-AD22-9C96-2C10-C2A17929EF22}"/>
              </a:ext>
            </a:extLst>
          </p:cNvPr>
          <p:cNvSpPr>
            <a:spLocks noChangeArrowheads="1"/>
          </p:cNvSpPr>
          <p:nvPr/>
        </p:nvSpPr>
        <p:spPr bwMode="auto">
          <a:xfrm>
            <a:off x="873125" y="1635125"/>
            <a:ext cx="17113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600"/>
              </a:spcBef>
            </a:pPr>
            <a:r>
              <a:rPr lang="nb-NO" altLang="tr-TR">
                <a:solidFill>
                  <a:schemeClr val="bg1"/>
                </a:solidFill>
                <a:latin typeface="Monotype Corsiva" panose="03010101010201010101" pitchFamily="66" charset="0"/>
                <a:cs typeface="Arial" panose="020B0604020202020204" pitchFamily="34" charset="0"/>
              </a:rPr>
              <a:t>MCC</a:t>
            </a:r>
            <a:r>
              <a:rPr lang="tr-TR" altLang="tr-TR">
                <a:solidFill>
                  <a:schemeClr val="bg1"/>
                </a:solidFill>
                <a:latin typeface="Monotype Corsiva" panose="03010101010201010101" pitchFamily="66" charset="0"/>
                <a:cs typeface="Arial" panose="020B0604020202020204" pitchFamily="34" charset="0"/>
              </a:rPr>
              <a:t> </a:t>
            </a:r>
            <a:r>
              <a:rPr lang="nb-NO" altLang="tr-TR">
                <a:solidFill>
                  <a:schemeClr val="bg1"/>
                </a:solidFill>
                <a:latin typeface="Monotype Corsiva" panose="03010101010201010101" pitchFamily="66" charset="0"/>
                <a:cs typeface="Arial" panose="020B0604020202020204" pitchFamily="34" charset="0"/>
              </a:rPr>
              <a:t>/</a:t>
            </a:r>
          </a:p>
          <a:p>
            <a:pPr algn="ctr">
              <a:spcBef>
                <a:spcPts val="600"/>
              </a:spcBef>
            </a:pPr>
            <a:r>
              <a:rPr lang="nb-NO" altLang="tr-TR">
                <a:solidFill>
                  <a:schemeClr val="bg1"/>
                </a:solidFill>
                <a:latin typeface="Monotype Corsiva" panose="03010101010201010101" pitchFamily="66" charset="0"/>
                <a:cs typeface="Arial" panose="020B0604020202020204" pitchFamily="34" charset="0"/>
              </a:rPr>
              <a:t>NCAGS CDR</a:t>
            </a:r>
          </a:p>
        </p:txBody>
      </p:sp>
      <p:sp>
        <p:nvSpPr>
          <p:cNvPr id="59399" name="Rectangle 17">
            <a:extLst>
              <a:ext uri="{FF2B5EF4-FFF2-40B4-BE49-F238E27FC236}">
                <a16:creationId xmlns:a16="http://schemas.microsoft.com/office/drawing/2014/main" id="{BF248344-FE79-30F1-C925-6A2DFB37EE9C}"/>
              </a:ext>
            </a:extLst>
          </p:cNvPr>
          <p:cNvSpPr>
            <a:spLocks noChangeArrowheads="1"/>
          </p:cNvSpPr>
          <p:nvPr/>
        </p:nvSpPr>
        <p:spPr bwMode="auto">
          <a:xfrm>
            <a:off x="6429375" y="3646488"/>
            <a:ext cx="10112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400" b="1">
                <a:solidFill>
                  <a:schemeClr val="tx1"/>
                </a:solidFill>
                <a:latin typeface="Arial" panose="020B0604020202020204" pitchFamily="34" charset="0"/>
              </a:defRPr>
            </a:lvl1pPr>
            <a:lvl2pPr marL="742950" indent="-285750" defTabSz="762000">
              <a:defRPr sz="2400" b="1">
                <a:solidFill>
                  <a:schemeClr val="tx1"/>
                </a:solidFill>
                <a:latin typeface="Arial" panose="020B0604020202020204" pitchFamily="34" charset="0"/>
              </a:defRPr>
            </a:lvl2pPr>
            <a:lvl3pPr marL="1143000" indent="-228600" defTabSz="762000">
              <a:defRPr sz="2400" b="1">
                <a:solidFill>
                  <a:schemeClr val="tx1"/>
                </a:solidFill>
                <a:latin typeface="Arial" panose="020B0604020202020204" pitchFamily="34" charset="0"/>
              </a:defRPr>
            </a:lvl3pPr>
            <a:lvl4pPr marL="1600200" indent="-228600" defTabSz="762000">
              <a:defRPr sz="2400" b="1">
                <a:solidFill>
                  <a:schemeClr val="tx1"/>
                </a:solidFill>
                <a:latin typeface="Arial" panose="020B0604020202020204" pitchFamily="34" charset="0"/>
              </a:defRPr>
            </a:lvl4pPr>
            <a:lvl5pPr marL="2057400" indent="-228600" defTabSz="762000">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600"/>
              </a:spcBef>
            </a:pPr>
            <a:r>
              <a:rPr lang="tr-TR" altLang="tr-TR">
                <a:solidFill>
                  <a:schemeClr val="bg1"/>
                </a:solidFill>
                <a:latin typeface="Monotype Corsiva" panose="03010101010201010101" pitchFamily="66" charset="0"/>
              </a:rPr>
              <a:t>DNE</a:t>
            </a:r>
            <a:r>
              <a:rPr lang="nb-NO" altLang="tr-TR">
                <a:solidFill>
                  <a:schemeClr val="bg1"/>
                </a:solidFill>
                <a:latin typeface="Monotype Corsiva" panose="03010101010201010101" pitchFamily="66" charset="0"/>
              </a:rPr>
              <a:t> 2</a:t>
            </a:r>
          </a:p>
        </p:txBody>
      </p:sp>
      <p:pic>
        <p:nvPicPr>
          <p:cNvPr id="59400" name="Picture 608" descr="SCP Kristiandsund N SR 02_07">
            <a:extLst>
              <a:ext uri="{FF2B5EF4-FFF2-40B4-BE49-F238E27FC236}">
                <a16:creationId xmlns:a16="http://schemas.microsoft.com/office/drawing/2014/main" id="{D957F52D-AE28-A88B-F109-18307A0E4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4056063"/>
            <a:ext cx="1665288"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609" descr="IMG_1401">
            <a:extLst>
              <a:ext uri="{FF2B5EF4-FFF2-40B4-BE49-F238E27FC236}">
                <a16:creationId xmlns:a16="http://schemas.microsoft.com/office/drawing/2014/main" id="{2A173A80-E6E2-D4DA-C446-43C169B23B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63" y="4051300"/>
            <a:ext cx="1665287"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610" descr="garibaldi">
            <a:extLst>
              <a:ext uri="{FF2B5EF4-FFF2-40B4-BE49-F238E27FC236}">
                <a16:creationId xmlns:a16="http://schemas.microsoft.com/office/drawing/2014/main" id="{E7637FD3-DC74-37C8-4332-14B2B8C7F3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8925" y="1412875"/>
            <a:ext cx="1870075"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Rectangle 5">
            <a:extLst>
              <a:ext uri="{FF2B5EF4-FFF2-40B4-BE49-F238E27FC236}">
                <a16:creationId xmlns:a16="http://schemas.microsoft.com/office/drawing/2014/main" id="{10702312-D020-3899-BD85-F1A4B6D2B30D}"/>
              </a:ext>
            </a:extLst>
          </p:cNvPr>
          <p:cNvSpPr>
            <a:spLocks noChangeArrowheads="1"/>
          </p:cNvSpPr>
          <p:nvPr/>
        </p:nvSpPr>
        <p:spPr bwMode="auto">
          <a:xfrm>
            <a:off x="3044825" y="2822575"/>
            <a:ext cx="14732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400" b="1">
                <a:solidFill>
                  <a:schemeClr val="tx1"/>
                </a:solidFill>
                <a:latin typeface="Arial" panose="020B0604020202020204" pitchFamily="34" charset="0"/>
              </a:defRPr>
            </a:lvl1pPr>
            <a:lvl2pPr marL="742950" indent="-285750" defTabSz="762000">
              <a:defRPr sz="2400" b="1">
                <a:solidFill>
                  <a:schemeClr val="tx1"/>
                </a:solidFill>
                <a:latin typeface="Arial" panose="020B0604020202020204" pitchFamily="34" charset="0"/>
              </a:defRPr>
            </a:lvl2pPr>
            <a:lvl3pPr marL="1143000" indent="-228600" defTabSz="762000">
              <a:defRPr sz="2400" b="1">
                <a:solidFill>
                  <a:schemeClr val="tx1"/>
                </a:solidFill>
                <a:latin typeface="Arial" panose="020B0604020202020204" pitchFamily="34" charset="0"/>
              </a:defRPr>
            </a:lvl3pPr>
            <a:lvl4pPr marL="1600200" indent="-228600" defTabSz="762000">
              <a:defRPr sz="2400" b="1">
                <a:solidFill>
                  <a:schemeClr val="tx1"/>
                </a:solidFill>
                <a:latin typeface="Arial" panose="020B0604020202020204" pitchFamily="34" charset="0"/>
              </a:defRPr>
            </a:lvl4pPr>
            <a:lvl5pPr marL="2057400" indent="-228600" defTabSz="762000">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tr-TR" altLang="tr-TR">
                <a:solidFill>
                  <a:schemeClr val="bg1"/>
                </a:solidFill>
                <a:latin typeface="Monotype Corsiva" panose="03010101010201010101" pitchFamily="66" charset="0"/>
              </a:rPr>
              <a:t>SO NCAGS</a:t>
            </a:r>
          </a:p>
          <a:p>
            <a:pPr algn="ctr"/>
            <a:r>
              <a:rPr lang="tr-TR" altLang="tr-TR">
                <a:solidFill>
                  <a:schemeClr val="bg1"/>
                </a:solidFill>
                <a:latin typeface="Monotype Corsiva" panose="03010101010201010101" pitchFamily="66" charset="0"/>
              </a:rPr>
              <a:t>afloat</a:t>
            </a:r>
            <a:endParaRPr lang="nb-NO" altLang="tr-TR">
              <a:solidFill>
                <a:schemeClr val="bg1"/>
              </a:solidFill>
              <a:latin typeface="Monotype Corsiva" panose="03010101010201010101" pitchFamily="66" charset="0"/>
            </a:endParaRPr>
          </a:p>
        </p:txBody>
      </p:sp>
      <p:pic>
        <p:nvPicPr>
          <p:cNvPr id="59404" name="Picture 7">
            <a:extLst>
              <a:ext uri="{FF2B5EF4-FFF2-40B4-BE49-F238E27FC236}">
                <a16:creationId xmlns:a16="http://schemas.microsoft.com/office/drawing/2014/main" id="{138D3F74-3EA6-9F17-D0B2-139EC688998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6050" y="873125"/>
            <a:ext cx="6365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59405" name="Nesne 23">
            <a:extLst>
              <a:ext uri="{FF2B5EF4-FFF2-40B4-BE49-F238E27FC236}">
                <a16:creationId xmlns:a16="http://schemas.microsoft.com/office/drawing/2014/main" id="{C004A26F-D479-417B-0D67-DA9B4FD857B0}"/>
              </a:ext>
            </a:extLst>
          </p:cNvPr>
          <p:cNvGraphicFramePr>
            <a:graphicFrameLocks noChangeAspect="1"/>
          </p:cNvGraphicFramePr>
          <p:nvPr/>
        </p:nvGraphicFramePr>
        <p:xfrm>
          <a:off x="6838950" y="1622425"/>
          <a:ext cx="1131888" cy="850900"/>
        </p:xfrm>
        <a:graphic>
          <a:graphicData uri="http://schemas.openxmlformats.org/presentationml/2006/ole">
            <mc:AlternateContent xmlns:mc="http://schemas.openxmlformats.org/markup-compatibility/2006">
              <mc:Choice xmlns:v="urn:schemas-microsoft-com:vml" Requires="v">
                <p:oleObj name="Photo Editor Photo" r:id="rId7" imgW="3873500" imgH="2540000" progId="">
                  <p:embed/>
                </p:oleObj>
              </mc:Choice>
              <mc:Fallback>
                <p:oleObj name="Photo Editor Photo" r:id="rId7" imgW="3873500" imgH="2540000" progId="">
                  <p:embed/>
                  <p:pic>
                    <p:nvPicPr>
                      <p:cNvPr id="0" name="Nesn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8950" y="1622425"/>
                        <a:ext cx="1131888"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9406" name="Picture 45" descr="ropeline2">
            <a:extLst>
              <a:ext uri="{FF2B5EF4-FFF2-40B4-BE49-F238E27FC236}">
                <a16:creationId xmlns:a16="http://schemas.microsoft.com/office/drawing/2014/main" id="{448BE4DB-69A7-5ED0-262B-FD728997A0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10">
            <a:extLst>
              <a:ext uri="{FF2B5EF4-FFF2-40B4-BE49-F238E27FC236}">
                <a16:creationId xmlns:a16="http://schemas.microsoft.com/office/drawing/2014/main" id="{B8171A70-D6B7-A47A-0A38-E4EF5E7973CC}"/>
              </a:ext>
            </a:extLst>
          </p:cNvPr>
          <p:cNvSpPr>
            <a:spLocks noChangeArrowheads="1"/>
          </p:cNvSpPr>
          <p:nvPr/>
        </p:nvSpPr>
        <p:spPr bwMode="auto">
          <a:xfrm>
            <a:off x="4875213" y="3022600"/>
            <a:ext cx="22383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sz="2400" b="1">
                <a:solidFill>
                  <a:schemeClr val="tx1"/>
                </a:solidFill>
                <a:latin typeface="Arial" pitchFamily="34" charset="0"/>
              </a:defRPr>
            </a:lvl1pPr>
            <a:lvl2pPr marL="742950" indent="-285750" defTabSz="762000" eaLnBrk="0" hangingPunct="0">
              <a:defRPr sz="2400" b="1">
                <a:solidFill>
                  <a:schemeClr val="tx1"/>
                </a:solidFill>
                <a:latin typeface="Arial" pitchFamily="34" charset="0"/>
              </a:defRPr>
            </a:lvl2pPr>
            <a:lvl3pPr marL="1143000" indent="-228600" defTabSz="762000" eaLnBrk="0" hangingPunct="0">
              <a:defRPr sz="2400" b="1">
                <a:solidFill>
                  <a:schemeClr val="tx1"/>
                </a:solidFill>
                <a:latin typeface="Arial" pitchFamily="34" charset="0"/>
              </a:defRPr>
            </a:lvl3pPr>
            <a:lvl4pPr marL="1600200" indent="-228600" defTabSz="762000" eaLnBrk="0" hangingPunct="0">
              <a:defRPr sz="2400" b="1">
                <a:solidFill>
                  <a:schemeClr val="tx1"/>
                </a:solidFill>
                <a:latin typeface="Arial" pitchFamily="34" charset="0"/>
              </a:defRPr>
            </a:lvl4pPr>
            <a:lvl5pPr marL="2057400" indent="-228600" defTabSz="762000" eaLnBrk="0" hangingPunct="0">
              <a:defRPr sz="2400" b="1">
                <a:solidFill>
                  <a:schemeClr val="tx1"/>
                </a:solidFill>
                <a:latin typeface="Arial" pitchFamily="34" charset="0"/>
              </a:defRPr>
            </a:lvl5pPr>
            <a:lvl6pPr marL="2514600" indent="-228600" algn="ctr" defTabSz="762000" eaLnBrk="0" fontAlgn="base" hangingPunct="0">
              <a:spcBef>
                <a:spcPct val="50000"/>
              </a:spcBef>
              <a:spcAft>
                <a:spcPct val="0"/>
              </a:spcAft>
              <a:defRPr sz="2400" b="1">
                <a:solidFill>
                  <a:schemeClr val="tx1"/>
                </a:solidFill>
                <a:latin typeface="Arial" pitchFamily="34" charset="0"/>
              </a:defRPr>
            </a:lvl6pPr>
            <a:lvl7pPr marL="2971800" indent="-228600" algn="ctr" defTabSz="762000" eaLnBrk="0" fontAlgn="base" hangingPunct="0">
              <a:spcBef>
                <a:spcPct val="50000"/>
              </a:spcBef>
              <a:spcAft>
                <a:spcPct val="0"/>
              </a:spcAft>
              <a:defRPr sz="2400" b="1">
                <a:solidFill>
                  <a:schemeClr val="tx1"/>
                </a:solidFill>
                <a:latin typeface="Arial" pitchFamily="34" charset="0"/>
              </a:defRPr>
            </a:lvl7pPr>
            <a:lvl8pPr marL="3429000" indent="-228600" algn="ctr" defTabSz="762000" eaLnBrk="0" fontAlgn="base" hangingPunct="0">
              <a:spcBef>
                <a:spcPct val="50000"/>
              </a:spcBef>
              <a:spcAft>
                <a:spcPct val="0"/>
              </a:spcAft>
              <a:defRPr sz="2400" b="1">
                <a:solidFill>
                  <a:schemeClr val="tx1"/>
                </a:solidFill>
                <a:latin typeface="Arial" pitchFamily="34" charset="0"/>
              </a:defRPr>
            </a:lvl8pPr>
            <a:lvl9pPr marL="3886200" indent="-228600" algn="ctr" defTabSz="762000" eaLnBrk="0" fontAlgn="base" hangingPunct="0">
              <a:spcBef>
                <a:spcPct val="50000"/>
              </a:spcBef>
              <a:spcAft>
                <a:spcPct val="0"/>
              </a:spcAft>
              <a:defRPr sz="2400" b="1">
                <a:solidFill>
                  <a:schemeClr val="tx1"/>
                </a:solidFill>
                <a:latin typeface="Arial" pitchFamily="34" charset="0"/>
              </a:defRPr>
            </a:lvl9pPr>
          </a:lstStyle>
          <a:p>
            <a:pPr algn="ctr">
              <a:spcBef>
                <a:spcPts val="600"/>
              </a:spcBef>
              <a:defRPr/>
            </a:pPr>
            <a:r>
              <a:rPr lang="nb-NO" altLang="tr-TR" sz="2000" dirty="0">
                <a:solidFill>
                  <a:schemeClr val="accent5">
                    <a:lumMod val="90000"/>
                  </a:schemeClr>
                </a:solidFill>
                <a:latin typeface="Monotype Corsiva" panose="03010101010201010101" pitchFamily="66" charset="0"/>
              </a:rPr>
              <a:t>OPTASK </a:t>
            </a:r>
            <a:endParaRPr lang="tr-TR" altLang="tr-TR" sz="2000" dirty="0">
              <a:solidFill>
                <a:schemeClr val="accent5">
                  <a:lumMod val="90000"/>
                </a:schemeClr>
              </a:solidFill>
              <a:latin typeface="Monotype Corsiva" panose="03010101010201010101" pitchFamily="66" charset="0"/>
            </a:endParaRPr>
          </a:p>
          <a:p>
            <a:pPr algn="ctr">
              <a:spcBef>
                <a:spcPts val="0"/>
              </a:spcBef>
              <a:defRPr/>
            </a:pPr>
            <a:r>
              <a:rPr lang="nb-NO" altLang="tr-TR" sz="2000" dirty="0">
                <a:solidFill>
                  <a:schemeClr val="accent5">
                    <a:lumMod val="90000"/>
                  </a:schemeClr>
                </a:solidFill>
                <a:latin typeface="Monotype Corsiva" panose="03010101010201010101" pitchFamily="66" charset="0"/>
              </a:rPr>
              <a:t>NCAGS</a:t>
            </a:r>
          </a:p>
        </p:txBody>
      </p:sp>
      <p:sp>
        <p:nvSpPr>
          <p:cNvPr id="24" name="Rectangle 13">
            <a:extLst>
              <a:ext uri="{FF2B5EF4-FFF2-40B4-BE49-F238E27FC236}">
                <a16:creationId xmlns:a16="http://schemas.microsoft.com/office/drawing/2014/main" id="{0FEDF502-C929-6B1D-2025-CC17361943EC}"/>
              </a:ext>
            </a:extLst>
          </p:cNvPr>
          <p:cNvSpPr>
            <a:spLocks noChangeArrowheads="1"/>
          </p:cNvSpPr>
          <p:nvPr/>
        </p:nvSpPr>
        <p:spPr bwMode="auto">
          <a:xfrm>
            <a:off x="5457825" y="5516563"/>
            <a:ext cx="2659063"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sz="2400" b="1">
                <a:solidFill>
                  <a:schemeClr val="tx1"/>
                </a:solidFill>
                <a:latin typeface="Arial" panose="020B0604020202020204" pitchFamily="34" charset="0"/>
              </a:defRPr>
            </a:lvl1pPr>
            <a:lvl2pPr marL="742950" indent="-285750" defTabSz="762000">
              <a:defRPr sz="2400" b="1">
                <a:solidFill>
                  <a:schemeClr val="tx1"/>
                </a:solidFill>
                <a:latin typeface="Arial" panose="020B0604020202020204" pitchFamily="34" charset="0"/>
              </a:defRPr>
            </a:lvl2pPr>
            <a:lvl3pPr marL="1143000" indent="-228600" defTabSz="762000">
              <a:defRPr sz="2400" b="1">
                <a:solidFill>
                  <a:schemeClr val="tx1"/>
                </a:solidFill>
                <a:latin typeface="Arial" panose="020B0604020202020204" pitchFamily="34" charset="0"/>
              </a:defRPr>
            </a:lvl3pPr>
            <a:lvl4pPr marL="1600200" indent="-228600" defTabSz="762000">
              <a:defRPr sz="2400" b="1">
                <a:solidFill>
                  <a:schemeClr val="tx1"/>
                </a:solidFill>
                <a:latin typeface="Arial" panose="020B0604020202020204" pitchFamily="34" charset="0"/>
              </a:defRPr>
            </a:lvl4pPr>
            <a:lvl5pPr marL="2057400" indent="-228600" defTabSz="762000">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600"/>
              </a:spcBef>
              <a:defRPr/>
            </a:pPr>
            <a:r>
              <a:rPr lang="nb-NO" altLang="tr-TR" sz="2000" dirty="0">
                <a:solidFill>
                  <a:schemeClr val="accent5">
                    <a:lumMod val="90000"/>
                  </a:schemeClr>
                </a:solidFill>
                <a:latin typeface="Monotype Corsiva" panose="03010101010201010101" pitchFamily="66" charset="0"/>
              </a:rPr>
              <a:t>Sailing</a:t>
            </a:r>
            <a:r>
              <a:rPr lang="tr-TR" altLang="tr-TR" sz="2000" dirty="0">
                <a:solidFill>
                  <a:schemeClr val="accent5">
                    <a:lumMod val="90000"/>
                  </a:schemeClr>
                </a:solidFill>
                <a:latin typeface="Monotype Corsiva" panose="03010101010201010101" pitchFamily="66" charset="0"/>
              </a:rPr>
              <a:t> I</a:t>
            </a:r>
            <a:r>
              <a:rPr lang="nb-NO" altLang="tr-TR" sz="2000" dirty="0">
                <a:solidFill>
                  <a:schemeClr val="accent5">
                    <a:lumMod val="90000"/>
                  </a:schemeClr>
                </a:solidFill>
                <a:latin typeface="Monotype Corsiva" panose="03010101010201010101" pitchFamily="66" charset="0"/>
              </a:rPr>
              <a:t>nformation</a:t>
            </a:r>
            <a:endParaRPr lang="tr-TR" altLang="tr-TR" sz="2000" dirty="0">
              <a:solidFill>
                <a:schemeClr val="accent5">
                  <a:lumMod val="90000"/>
                </a:schemeClr>
              </a:solidFill>
              <a:latin typeface="Monotype Corsiva" panose="03010101010201010101" pitchFamily="66" charset="0"/>
            </a:endParaRPr>
          </a:p>
          <a:p>
            <a:pPr algn="ctr">
              <a:spcBef>
                <a:spcPts val="600"/>
              </a:spcBef>
              <a:defRPr/>
            </a:pPr>
            <a:r>
              <a:rPr lang="tr-TR" altLang="tr-TR" sz="2000" dirty="0">
                <a:solidFill>
                  <a:schemeClr val="accent5">
                    <a:lumMod val="90000"/>
                  </a:schemeClr>
                </a:solidFill>
                <a:latin typeface="Monotype Corsiva" panose="03010101010201010101" pitchFamily="66" charset="0"/>
              </a:rPr>
              <a:t>NAVWARN</a:t>
            </a:r>
            <a:endParaRPr lang="nb-NO" altLang="tr-TR" sz="2000" dirty="0">
              <a:solidFill>
                <a:schemeClr val="accent5">
                  <a:lumMod val="90000"/>
                </a:schemeClr>
              </a:solidFill>
              <a:latin typeface="Monotype Corsiva" panose="03010101010201010101" pitchFamily="66" charset="0"/>
            </a:endParaRPr>
          </a:p>
        </p:txBody>
      </p:sp>
      <p:pic>
        <p:nvPicPr>
          <p:cNvPr id="59409" name="12 Resim" descr="semiphore.gif">
            <a:extLst>
              <a:ext uri="{FF2B5EF4-FFF2-40B4-BE49-F238E27FC236}">
                <a16:creationId xmlns:a16="http://schemas.microsoft.com/office/drawing/2014/main" id="{5A871417-C55C-CB3A-830B-05DC90688CB7}"/>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176713" y="3798888"/>
            <a:ext cx="9001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10" name="Picture 3">
            <a:extLst>
              <a:ext uri="{FF2B5EF4-FFF2-40B4-BE49-F238E27FC236}">
                <a16:creationId xmlns:a16="http://schemas.microsoft.com/office/drawing/2014/main" id="{A6CE1C0D-6AFE-199F-B5F5-2F636694EC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1138" y="4621213"/>
            <a:ext cx="1155700" cy="76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411" name="Picture 7" descr="C:\Users\User\Desktop\mnncags 2013\EBBA\Ebba_Maersk.jpg">
            <a:extLst>
              <a:ext uri="{FF2B5EF4-FFF2-40B4-BE49-F238E27FC236}">
                <a16:creationId xmlns:a16="http://schemas.microsoft.com/office/drawing/2014/main" id="{4CE4F651-793C-54A9-30EB-ED60645D37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8550" y="5440363"/>
            <a:ext cx="1919288"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12" name="Grup 24">
            <a:extLst>
              <a:ext uri="{FF2B5EF4-FFF2-40B4-BE49-F238E27FC236}">
                <a16:creationId xmlns:a16="http://schemas.microsoft.com/office/drawing/2014/main" id="{1CDF12D2-ED09-A08F-52EE-2236FD84A34E}"/>
              </a:ext>
            </a:extLst>
          </p:cNvPr>
          <p:cNvGrpSpPr>
            <a:grpSpLocks/>
          </p:cNvGrpSpPr>
          <p:nvPr/>
        </p:nvGrpSpPr>
        <p:grpSpPr bwMode="auto">
          <a:xfrm>
            <a:off x="8118475" y="1573213"/>
            <a:ext cx="912813" cy="1292225"/>
            <a:chOff x="8409384" y="1161346"/>
            <a:chExt cx="913644" cy="1292930"/>
          </a:xfrm>
        </p:grpSpPr>
        <p:pic>
          <p:nvPicPr>
            <p:cNvPr id="59414" name="Resim 25">
              <a:extLst>
                <a:ext uri="{FF2B5EF4-FFF2-40B4-BE49-F238E27FC236}">
                  <a16:creationId xmlns:a16="http://schemas.microsoft.com/office/drawing/2014/main" id="{DA12DAC4-1360-1E7E-3261-9D6CE16A922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409384" y="1161346"/>
              <a:ext cx="913644" cy="125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5" name="Rectangle 5">
              <a:extLst>
                <a:ext uri="{FF2B5EF4-FFF2-40B4-BE49-F238E27FC236}">
                  <a16:creationId xmlns:a16="http://schemas.microsoft.com/office/drawing/2014/main" id="{0F9A5977-FB1D-0A4C-E1F2-0AA3396ECB4E}"/>
                </a:ext>
              </a:extLst>
            </p:cNvPr>
            <p:cNvSpPr>
              <a:spLocks noChangeArrowheads="1"/>
            </p:cNvSpPr>
            <p:nvPr/>
          </p:nvSpPr>
          <p:spPr bwMode="auto">
            <a:xfrm>
              <a:off x="8515368" y="1995488"/>
              <a:ext cx="7016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400" b="1">
                  <a:solidFill>
                    <a:schemeClr val="tx1"/>
                  </a:solidFill>
                  <a:latin typeface="Arial" panose="020B0604020202020204" pitchFamily="34" charset="0"/>
                </a:defRPr>
              </a:lvl1pPr>
              <a:lvl2pPr marL="742950" indent="-285750" defTabSz="762000">
                <a:defRPr sz="2400" b="1">
                  <a:solidFill>
                    <a:schemeClr val="tx1"/>
                  </a:solidFill>
                  <a:latin typeface="Arial" panose="020B0604020202020204" pitchFamily="34" charset="0"/>
                </a:defRPr>
              </a:lvl2pPr>
              <a:lvl3pPr marL="1143000" indent="-228600" defTabSz="762000">
                <a:defRPr sz="2400" b="1">
                  <a:solidFill>
                    <a:schemeClr val="tx1"/>
                  </a:solidFill>
                  <a:latin typeface="Arial" panose="020B0604020202020204" pitchFamily="34" charset="0"/>
                </a:defRPr>
              </a:lvl3pPr>
              <a:lvl4pPr marL="1600200" indent="-228600" defTabSz="762000">
                <a:defRPr sz="2400" b="1">
                  <a:solidFill>
                    <a:schemeClr val="tx1"/>
                  </a:solidFill>
                  <a:latin typeface="Arial" panose="020B0604020202020204" pitchFamily="34" charset="0"/>
                </a:defRPr>
              </a:lvl4pPr>
              <a:lvl5pPr marL="2057400" indent="-228600" defTabSz="762000">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600"/>
                </a:spcBef>
              </a:pPr>
              <a:r>
                <a:rPr lang="tr-TR" altLang="tr-TR">
                  <a:solidFill>
                    <a:schemeClr val="bg1"/>
                  </a:solidFill>
                  <a:latin typeface="Monotype Corsiva" panose="03010101010201010101" pitchFamily="66" charset="0"/>
                </a:rPr>
                <a:t>NSC</a:t>
              </a:r>
              <a:endParaRPr lang="nb-NO" altLang="tr-TR">
                <a:solidFill>
                  <a:schemeClr val="bg1"/>
                </a:solidFill>
                <a:latin typeface="Monotype Corsiva" panose="03010101010201010101" pitchFamily="66" charset="0"/>
              </a:endParaRPr>
            </a:p>
          </p:txBody>
        </p:sp>
      </p:grpSp>
      <p:sp>
        <p:nvSpPr>
          <p:cNvPr id="59413" name="Rectangle 24">
            <a:extLst>
              <a:ext uri="{FF2B5EF4-FFF2-40B4-BE49-F238E27FC236}">
                <a16:creationId xmlns:a16="http://schemas.microsoft.com/office/drawing/2014/main" id="{61594D7F-CB47-8185-88F6-E37164BD6509}"/>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Monotype Corsiva" panose="03010101010201010101" pitchFamily="66" charset="0"/>
              </a:rPr>
              <a:t>NCAGS Policy</a:t>
            </a:r>
          </a:p>
        </p:txBody>
      </p:sp>
    </p:spTree>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C9D7754-93D1-B2A6-7C27-66BF6557A0C7}"/>
              </a:ext>
            </a:extLst>
          </p:cNvPr>
          <p:cNvSpPr txBox="1">
            <a:spLocks noChangeArrowheads="1"/>
          </p:cNvSpPr>
          <p:nvPr/>
        </p:nvSpPr>
        <p:spPr>
          <a:xfrm>
            <a:off x="20638" y="1341438"/>
            <a:ext cx="6553200" cy="401478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GB" sz="2000" dirty="0" err="1">
                <a:solidFill>
                  <a:schemeClr val="bg2"/>
                </a:solidFill>
                <a:latin typeface="Times New Roman" panose="02020603050405020304" pitchFamily="18" charset="0"/>
                <a:cs typeface="Times New Roman" panose="02020603050405020304" pitchFamily="18" charset="0"/>
              </a:rPr>
              <a:t>Esneklik</a:t>
            </a:r>
            <a:r>
              <a:rPr lang="en-GB" sz="2000" dirty="0">
                <a:solidFill>
                  <a:schemeClr val="bg2"/>
                </a:solidFill>
                <a:latin typeface="Times New Roman" panose="02020603050405020304" pitchFamily="18" charset="0"/>
                <a:cs typeface="Times New Roman" panose="02020603050405020304" pitchFamily="18" charset="0"/>
              </a:rPr>
              <a:t> – her </a:t>
            </a:r>
            <a:r>
              <a:rPr lang="en-GB" sz="2000" dirty="0" err="1">
                <a:solidFill>
                  <a:schemeClr val="bg2"/>
                </a:solidFill>
                <a:latin typeface="Times New Roman" panose="02020603050405020304" pitchFamily="18" charset="0"/>
                <a:cs typeface="Times New Roman" panose="02020603050405020304" pitchFamily="18" charset="0"/>
              </a:rPr>
              <a:t>yönüyle</a:t>
            </a:r>
            <a:r>
              <a:rPr lang="en-GB" sz="2000" dirty="0">
                <a:solidFill>
                  <a:schemeClr val="bg2"/>
                </a:solidFill>
                <a:latin typeface="Times New Roman" panose="02020603050405020304" pitchFamily="18" charset="0"/>
                <a:cs typeface="Times New Roman" panose="02020603050405020304" pitchFamily="18" charset="0"/>
              </a:rPr>
              <a:t>
</a:t>
            </a:r>
            <a:r>
              <a:rPr lang="en-GB" sz="2000" dirty="0" err="1">
                <a:solidFill>
                  <a:schemeClr val="bg2"/>
                </a:solidFill>
                <a:latin typeface="Times New Roman" panose="02020603050405020304" pitchFamily="18" charset="0"/>
                <a:cs typeface="Times New Roman" panose="02020603050405020304" pitchFamily="18" charset="0"/>
              </a:rPr>
              <a:t>Konuşlandırılabilir</a:t>
            </a:r>
            <a:r>
              <a:rPr lang="en-GB" sz="2000" dirty="0">
                <a:solidFill>
                  <a:schemeClr val="bg2"/>
                </a:solidFill>
                <a:latin typeface="Times New Roman" panose="02020603050405020304" pitchFamily="18" charset="0"/>
                <a:cs typeface="Times New Roman" panose="02020603050405020304" pitchFamily="18" charset="0"/>
              </a:rPr>
              <a:t> - NCAGS </a:t>
            </a:r>
            <a:r>
              <a:rPr lang="en-GB" sz="2000" dirty="0" err="1">
                <a:solidFill>
                  <a:schemeClr val="bg2"/>
                </a:solidFill>
                <a:latin typeface="Times New Roman" panose="02020603050405020304" pitchFamily="18" charset="0"/>
                <a:cs typeface="Times New Roman" panose="02020603050405020304" pitchFamily="18" charset="0"/>
              </a:rPr>
              <a:t>öğeleri</a:t>
            </a:r>
            <a:r>
              <a:rPr lang="en-GB" sz="2000" dirty="0">
                <a:solidFill>
                  <a:schemeClr val="bg2"/>
                </a:solidFill>
                <a:latin typeface="Times New Roman" panose="02020603050405020304" pitchFamily="18" charset="0"/>
                <a:cs typeface="Times New Roman" panose="02020603050405020304" pitchFamily="18" charset="0"/>
              </a:rPr>
              <a:t> </a:t>
            </a:r>
            <a:r>
              <a:rPr lang="en-GB" sz="2000" dirty="0" err="1">
                <a:solidFill>
                  <a:schemeClr val="bg2"/>
                </a:solidFill>
                <a:latin typeface="Times New Roman" panose="02020603050405020304" pitchFamily="18" charset="0"/>
                <a:cs typeface="Times New Roman" panose="02020603050405020304" pitchFamily="18" charset="0"/>
              </a:rPr>
              <a:t>için</a:t>
            </a:r>
            <a:r>
              <a:rPr lang="en-GB" sz="2000" dirty="0">
                <a:solidFill>
                  <a:schemeClr val="bg2"/>
                </a:solidFill>
                <a:latin typeface="Times New Roman" panose="02020603050405020304" pitchFamily="18" charset="0"/>
                <a:cs typeface="Times New Roman" panose="02020603050405020304" pitchFamily="18" charset="0"/>
              </a:rPr>
              <a:t> </a:t>
            </a:r>
            <a:r>
              <a:rPr lang="en-GB" sz="2000" dirty="0" err="1">
                <a:solidFill>
                  <a:schemeClr val="bg2"/>
                </a:solidFill>
                <a:latin typeface="Times New Roman" panose="02020603050405020304" pitchFamily="18" charset="0"/>
                <a:cs typeface="Times New Roman" panose="02020603050405020304" pitchFamily="18" charset="0"/>
              </a:rPr>
              <a:t>sabit</a:t>
            </a:r>
            <a:r>
              <a:rPr lang="en-GB" sz="2000" dirty="0">
                <a:solidFill>
                  <a:schemeClr val="bg2"/>
                </a:solidFill>
                <a:latin typeface="Times New Roman" panose="02020603050405020304" pitchFamily="18" charset="0"/>
                <a:cs typeface="Times New Roman" panose="02020603050405020304" pitchFamily="18" charset="0"/>
              </a:rPr>
              <a:t> site yok 
</a:t>
            </a:r>
            <a:r>
              <a:rPr lang="en-GB" sz="2000" dirty="0" err="1">
                <a:solidFill>
                  <a:schemeClr val="bg2"/>
                </a:solidFill>
                <a:latin typeface="Times New Roman" panose="02020603050405020304" pitchFamily="18" charset="0"/>
                <a:cs typeface="Times New Roman" panose="02020603050405020304" pitchFamily="18" charset="0"/>
              </a:rPr>
              <a:t>Çok</a:t>
            </a:r>
            <a:r>
              <a:rPr lang="en-GB" sz="2000" dirty="0">
                <a:solidFill>
                  <a:schemeClr val="bg2"/>
                </a:solidFill>
                <a:latin typeface="Times New Roman" panose="02020603050405020304" pitchFamily="18" charset="0"/>
                <a:cs typeface="Times New Roman" panose="02020603050405020304" pitchFamily="18" charset="0"/>
              </a:rPr>
              <a:t> </a:t>
            </a:r>
            <a:r>
              <a:rPr lang="en-GB" sz="2000" dirty="0" err="1">
                <a:solidFill>
                  <a:schemeClr val="bg2"/>
                </a:solidFill>
                <a:latin typeface="Times New Roman" panose="02020603050405020304" pitchFamily="18" charset="0"/>
                <a:cs typeface="Times New Roman" panose="02020603050405020304" pitchFamily="18" charset="0"/>
              </a:rPr>
              <a:t>uluslu</a:t>
            </a:r>
            <a:r>
              <a:rPr lang="en-GB" sz="2000" dirty="0">
                <a:solidFill>
                  <a:schemeClr val="bg2"/>
                </a:solidFill>
                <a:latin typeface="Times New Roman" panose="02020603050405020304" pitchFamily="18" charset="0"/>
                <a:cs typeface="Times New Roman" panose="02020603050405020304" pitchFamily="18" charset="0"/>
              </a:rPr>
              <a:t> </a:t>
            </a:r>
            <a:r>
              <a:rPr lang="en-GB" sz="2000" dirty="0" err="1">
                <a:solidFill>
                  <a:schemeClr val="bg2"/>
                </a:solidFill>
                <a:latin typeface="Times New Roman" panose="02020603050405020304" pitchFamily="18" charset="0"/>
                <a:cs typeface="Times New Roman" panose="02020603050405020304" pitchFamily="18" charset="0"/>
              </a:rPr>
              <a:t>personel</a:t>
            </a:r>
            <a:r>
              <a:rPr lang="en-GB" sz="2000" dirty="0">
                <a:solidFill>
                  <a:schemeClr val="bg2"/>
                </a:solidFill>
                <a:latin typeface="Times New Roman" panose="02020603050405020304" pitchFamily="18" charset="0"/>
                <a:cs typeface="Times New Roman" panose="02020603050405020304" pitchFamily="18" charset="0"/>
              </a:rPr>
              <a:t> 
(</a:t>
            </a:r>
            <a:r>
              <a:rPr lang="en-GB" sz="2000" dirty="0" err="1">
                <a:solidFill>
                  <a:schemeClr val="bg2"/>
                </a:solidFill>
                <a:latin typeface="Times New Roman" panose="02020603050405020304" pitchFamily="18" charset="0"/>
                <a:cs typeface="Times New Roman" panose="02020603050405020304" pitchFamily="18" charset="0"/>
              </a:rPr>
              <a:t>Tatbikat</a:t>
            </a:r>
            <a:r>
              <a:rPr lang="en-GB" sz="2000" dirty="0">
                <a:solidFill>
                  <a:schemeClr val="bg2"/>
                </a:solidFill>
                <a:latin typeface="Times New Roman" panose="02020603050405020304" pitchFamily="18" charset="0"/>
                <a:cs typeface="Times New Roman" panose="02020603050405020304" pitchFamily="18" charset="0"/>
              </a:rPr>
              <a:t> DMSR-2012, KONUŞLANDIRILMIŞ NCAGS ELEMANI
       2 BEL, 2 NDL, 2 POL </a:t>
            </a:r>
            <a:r>
              <a:rPr lang="en-GB" sz="2000" dirty="0" err="1">
                <a:solidFill>
                  <a:schemeClr val="bg2"/>
                </a:solidFill>
                <a:latin typeface="Times New Roman" panose="02020603050405020304" pitchFamily="18" charset="0"/>
                <a:cs typeface="Times New Roman" panose="02020603050405020304" pitchFamily="18" charset="0"/>
              </a:rPr>
              <a:t>ve</a:t>
            </a:r>
            <a:r>
              <a:rPr lang="en-GB" sz="2000" dirty="0">
                <a:solidFill>
                  <a:schemeClr val="bg2"/>
                </a:solidFill>
                <a:latin typeface="Times New Roman" panose="02020603050405020304" pitchFamily="18" charset="0"/>
                <a:cs typeface="Times New Roman" panose="02020603050405020304" pitchFamily="18" charset="0"/>
              </a:rPr>
              <a:t> 6 TUR)
(</a:t>
            </a:r>
            <a:r>
              <a:rPr lang="en-GB" sz="2000" dirty="0" err="1">
                <a:solidFill>
                  <a:schemeClr val="bg2"/>
                </a:solidFill>
                <a:latin typeface="Times New Roman" panose="02020603050405020304" pitchFamily="18" charset="0"/>
                <a:cs typeface="Times New Roman" panose="02020603050405020304" pitchFamily="18" charset="0"/>
              </a:rPr>
              <a:t>Tatbikat</a:t>
            </a:r>
            <a:r>
              <a:rPr lang="en-GB" sz="2000" dirty="0">
                <a:solidFill>
                  <a:schemeClr val="bg2"/>
                </a:solidFill>
                <a:latin typeface="Times New Roman" panose="02020603050405020304" pitchFamily="18" charset="0"/>
                <a:cs typeface="Times New Roman" panose="02020603050405020304" pitchFamily="18" charset="0"/>
              </a:rPr>
              <a:t> MNEX-2013 KONUŞLANDIRILMIŞ NCAGS ELEMANI
       1 GER, 2 NDL, 1 NOR </a:t>
            </a:r>
            <a:r>
              <a:rPr lang="en-GB" sz="2000" dirty="0" err="1">
                <a:solidFill>
                  <a:schemeClr val="bg2"/>
                </a:solidFill>
                <a:latin typeface="Times New Roman" panose="02020603050405020304" pitchFamily="18" charset="0"/>
                <a:cs typeface="Times New Roman" panose="02020603050405020304" pitchFamily="18" charset="0"/>
              </a:rPr>
              <a:t>ve</a:t>
            </a:r>
            <a:r>
              <a:rPr lang="en-GB" sz="2000" dirty="0">
                <a:solidFill>
                  <a:schemeClr val="bg2"/>
                </a:solidFill>
                <a:latin typeface="Times New Roman" panose="02020603050405020304" pitchFamily="18" charset="0"/>
                <a:cs typeface="Times New Roman" panose="02020603050405020304" pitchFamily="18" charset="0"/>
              </a:rPr>
              <a:t> 6 TUR)
</a:t>
            </a:r>
            <a:r>
              <a:rPr lang="en-GB" sz="2000" dirty="0" err="1">
                <a:solidFill>
                  <a:schemeClr val="bg2"/>
                </a:solidFill>
                <a:latin typeface="Times New Roman" panose="02020603050405020304" pitchFamily="18" charset="0"/>
                <a:cs typeface="Times New Roman" panose="02020603050405020304" pitchFamily="18" charset="0"/>
              </a:rPr>
              <a:t>Ağırlıklı</a:t>
            </a:r>
            <a:r>
              <a:rPr lang="en-GB" sz="2000" dirty="0">
                <a:solidFill>
                  <a:schemeClr val="bg2"/>
                </a:solidFill>
                <a:latin typeface="Times New Roman" panose="02020603050405020304" pitchFamily="18" charset="0"/>
                <a:cs typeface="Times New Roman" panose="02020603050405020304" pitchFamily="18" charset="0"/>
              </a:rPr>
              <a:t> </a:t>
            </a:r>
            <a:r>
              <a:rPr lang="en-GB" sz="2000" dirty="0" err="1">
                <a:solidFill>
                  <a:schemeClr val="bg2"/>
                </a:solidFill>
                <a:latin typeface="Times New Roman" panose="02020603050405020304" pitchFamily="18" charset="0"/>
                <a:cs typeface="Times New Roman" panose="02020603050405020304" pitchFamily="18" charset="0"/>
              </a:rPr>
              <a:t>olarak</a:t>
            </a:r>
            <a:r>
              <a:rPr lang="en-GB" sz="2000" dirty="0">
                <a:solidFill>
                  <a:schemeClr val="bg2"/>
                </a:solidFill>
                <a:latin typeface="Times New Roman" panose="02020603050405020304" pitchFamily="18" charset="0"/>
                <a:cs typeface="Times New Roman" panose="02020603050405020304" pitchFamily="18" charset="0"/>
              </a:rPr>
              <a:t> Deniz </a:t>
            </a:r>
            <a:r>
              <a:rPr lang="en-GB" sz="2000" dirty="0" err="1">
                <a:solidFill>
                  <a:schemeClr val="bg2"/>
                </a:solidFill>
                <a:latin typeface="Times New Roman" panose="02020603050405020304" pitchFamily="18" charset="0"/>
                <a:cs typeface="Times New Roman" panose="02020603050405020304" pitchFamily="18" charset="0"/>
              </a:rPr>
              <a:t>Rezerv</a:t>
            </a:r>
            <a:r>
              <a:rPr lang="en-GB" sz="2000" dirty="0">
                <a:solidFill>
                  <a:schemeClr val="bg2"/>
                </a:solidFill>
                <a:latin typeface="Times New Roman" panose="02020603050405020304" pitchFamily="18" charset="0"/>
                <a:cs typeface="Times New Roman" panose="02020603050405020304" pitchFamily="18" charset="0"/>
              </a:rPr>
              <a:t> </a:t>
            </a:r>
            <a:r>
              <a:rPr lang="en-GB" sz="2000" dirty="0" err="1">
                <a:solidFill>
                  <a:schemeClr val="bg2"/>
                </a:solidFill>
                <a:latin typeface="Times New Roman" panose="02020603050405020304" pitchFamily="18" charset="0"/>
                <a:cs typeface="Times New Roman" panose="02020603050405020304" pitchFamily="18" charset="0"/>
              </a:rPr>
              <a:t>Personeli</a:t>
            </a:r>
            <a:endParaRPr lang="en-GB" sz="2400" dirty="0">
              <a:solidFill>
                <a:schemeClr val="bg2"/>
              </a:solidFill>
              <a:latin typeface="Times New Roman" panose="02020603050405020304" pitchFamily="18" charset="0"/>
              <a:cs typeface="Times New Roman" panose="02020603050405020304" pitchFamily="18" charset="0"/>
            </a:endParaRPr>
          </a:p>
        </p:txBody>
      </p:sp>
      <p:pic>
        <p:nvPicPr>
          <p:cNvPr id="61443" name="Picture 45" descr="ropeline2">
            <a:extLst>
              <a:ext uri="{FF2B5EF4-FFF2-40B4-BE49-F238E27FC236}">
                <a16:creationId xmlns:a16="http://schemas.microsoft.com/office/drawing/2014/main" id="{C919D3EC-3DC9-CE5D-97D9-E811C348E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8">
            <a:extLst>
              <a:ext uri="{FF2B5EF4-FFF2-40B4-BE49-F238E27FC236}">
                <a16:creationId xmlns:a16="http://schemas.microsoft.com/office/drawing/2014/main" id="{38988EC3-97DB-F673-7959-21D5DCBDCC29}"/>
              </a:ext>
            </a:extLst>
          </p:cNvPr>
          <p:cNvSpPr>
            <a:spLocks noChangeArrowheads="1"/>
          </p:cNvSpPr>
          <p:nvPr/>
        </p:nvSpPr>
        <p:spPr bwMode="auto">
          <a:xfrm>
            <a:off x="4268529" y="941388"/>
            <a:ext cx="13340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r>
              <a:rPr lang="tr-TR" altLang="tr-TR" sz="2000" dirty="0">
                <a:solidFill>
                  <a:schemeClr val="bg2"/>
                </a:solidFill>
                <a:latin typeface="Times New Roman" panose="02020603050405020304" pitchFamily="18" charset="0"/>
                <a:cs typeface="Times New Roman" panose="02020603050405020304" pitchFamily="18" charset="0"/>
              </a:rPr>
              <a:t>Özellikleri</a:t>
            </a:r>
            <a:endParaRPr lang="en-US" altLang="tr-TR" sz="2000" dirty="0">
              <a:solidFill>
                <a:schemeClr val="bg2"/>
              </a:solidFill>
              <a:latin typeface="Times New Roman" panose="02020603050405020304" pitchFamily="18" charset="0"/>
              <a:cs typeface="Times New Roman" panose="02020603050405020304" pitchFamily="18" charset="0"/>
            </a:endParaRPr>
          </a:p>
        </p:txBody>
      </p:sp>
      <p:pic>
        <p:nvPicPr>
          <p:cNvPr id="61445" name="Picture 5" descr="C:\Users\User\Desktop\ncags\mn ncgas 2011\photos\Simon\2011_10_24 Marine - SCP Mersin - dag 7\20111024_1417_DSC03447.JPG">
            <a:extLst>
              <a:ext uri="{FF2B5EF4-FFF2-40B4-BE49-F238E27FC236}">
                <a16:creationId xmlns:a16="http://schemas.microsoft.com/office/drawing/2014/main" id="{CC1FCD13-8A15-08AC-8459-C2CC64CCF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4663" y="1555750"/>
            <a:ext cx="292893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2" descr="C:\Users\User\Desktop\bmr-2013\DYNAMIC MASTER RECORDS\PHOTOS\Francıs\DSCN0928.jpg">
            <a:extLst>
              <a:ext uri="{FF2B5EF4-FFF2-40B4-BE49-F238E27FC236}">
                <a16:creationId xmlns:a16="http://schemas.microsoft.com/office/drawing/2014/main" id="{C22CE1B4-3E5F-31C2-FB46-4C9714480E2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440"/>
          <a:stretch/>
        </p:blipFill>
        <p:spPr bwMode="auto">
          <a:xfrm>
            <a:off x="6837362" y="3783013"/>
            <a:ext cx="2900363"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Rectangle 8">
            <a:extLst>
              <a:ext uri="{FF2B5EF4-FFF2-40B4-BE49-F238E27FC236}">
                <a16:creationId xmlns:a16="http://schemas.microsoft.com/office/drawing/2014/main" id="{CF7D5AEC-0AA9-19FD-1828-AA7AE54823D8}"/>
              </a:ext>
            </a:extLst>
          </p:cNvPr>
          <p:cNvSpPr>
            <a:spLocks noChangeArrowheads="1"/>
          </p:cNvSpPr>
          <p:nvPr/>
        </p:nvSpPr>
        <p:spPr bwMode="auto">
          <a:xfrm>
            <a:off x="8765995" y="1555750"/>
            <a:ext cx="989373" cy="46166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r>
              <a:rPr lang="tr-TR" altLang="tr-TR" dirty="0">
                <a:solidFill>
                  <a:schemeClr val="bg1"/>
                </a:solidFill>
                <a:highlight>
                  <a:srgbClr val="FFFF00"/>
                </a:highlight>
                <a:latin typeface="Monotype Corsiva" panose="03010101010201010101" pitchFamily="66" charset="0"/>
                <a:cs typeface="Arial" panose="020B0604020202020204" pitchFamily="34" charset="0"/>
              </a:rPr>
              <a:t>Mersin</a:t>
            </a:r>
            <a:endParaRPr lang="en-US" altLang="tr-TR" dirty="0">
              <a:solidFill>
                <a:schemeClr val="bg1"/>
              </a:solidFill>
              <a:highlight>
                <a:srgbClr val="FFFF00"/>
              </a:highlight>
              <a:latin typeface="Monotype Corsiva" panose="03010101010201010101" pitchFamily="66" charset="0"/>
              <a:cs typeface="Arial" panose="020B0604020202020204" pitchFamily="34" charset="0"/>
            </a:endParaRPr>
          </a:p>
        </p:txBody>
      </p:sp>
      <p:sp>
        <p:nvSpPr>
          <p:cNvPr id="61448" name="Rectangle 8">
            <a:extLst>
              <a:ext uri="{FF2B5EF4-FFF2-40B4-BE49-F238E27FC236}">
                <a16:creationId xmlns:a16="http://schemas.microsoft.com/office/drawing/2014/main" id="{7AFF774F-87F0-55B4-71D3-1A6060E23DDC}"/>
              </a:ext>
            </a:extLst>
          </p:cNvPr>
          <p:cNvSpPr>
            <a:spLocks noChangeArrowheads="1"/>
          </p:cNvSpPr>
          <p:nvPr/>
        </p:nvSpPr>
        <p:spPr bwMode="auto">
          <a:xfrm>
            <a:off x="8490671" y="3919538"/>
            <a:ext cx="1295547" cy="46166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r>
              <a:rPr lang="tr-TR" altLang="tr-TR" dirty="0">
                <a:solidFill>
                  <a:schemeClr val="bg1"/>
                </a:solidFill>
                <a:highlight>
                  <a:srgbClr val="FFFF00"/>
                </a:highlight>
                <a:latin typeface="Monotype Corsiva" panose="03010101010201010101" pitchFamily="66" charset="0"/>
                <a:cs typeface="Arial" panose="020B0604020202020204" pitchFamily="34" charset="0"/>
              </a:rPr>
              <a:t>Marmaris</a:t>
            </a:r>
            <a:endParaRPr lang="en-US" altLang="tr-TR" dirty="0">
              <a:solidFill>
                <a:schemeClr val="bg1"/>
              </a:solidFill>
              <a:highlight>
                <a:srgbClr val="FFFF00"/>
              </a:highlight>
              <a:latin typeface="Monotype Corsiva" panose="03010101010201010101" pitchFamily="66" charset="0"/>
              <a:cs typeface="Arial" panose="020B0604020202020204" pitchFamily="34" charset="0"/>
            </a:endParaRPr>
          </a:p>
        </p:txBody>
      </p:sp>
      <p:pic>
        <p:nvPicPr>
          <p:cNvPr id="61449" name="Picture 3" descr="C:\Users\User\Desktop\bmr-2013\DYNAMIC MASTER RECORDS\PHOTOS\Franz\HPIM1510.JPG">
            <a:extLst>
              <a:ext uri="{FF2B5EF4-FFF2-40B4-BE49-F238E27FC236}">
                <a16:creationId xmlns:a16="http://schemas.microsoft.com/office/drawing/2014/main" id="{62A4E7F3-F6DE-CC2C-DBB3-582FA6DA06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8900" y="5187156"/>
            <a:ext cx="210820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Picture 4" descr="C:\Users\User\Desktop\bmr-2013\DYNAMIC MASTER RECORDS\PHOTOS\ilhan\20121128_102403.jpg">
            <a:extLst>
              <a:ext uri="{FF2B5EF4-FFF2-40B4-BE49-F238E27FC236}">
                <a16:creationId xmlns:a16="http://schemas.microsoft.com/office/drawing/2014/main" id="{D3ABB3A1-80EB-6A7C-DFC6-9A9C2C110B9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70" t="14044" r="1270" b="35956"/>
          <a:stretch/>
        </p:blipFill>
        <p:spPr bwMode="auto">
          <a:xfrm>
            <a:off x="1171576" y="5511800"/>
            <a:ext cx="2125662" cy="107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1" name="Rectangle 24">
            <a:extLst>
              <a:ext uri="{FF2B5EF4-FFF2-40B4-BE49-F238E27FC236}">
                <a16:creationId xmlns:a16="http://schemas.microsoft.com/office/drawing/2014/main" id="{643EA7FE-22F5-5ACB-3C25-7ABF8CF80289}"/>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solidFill>
                <a:latin typeface="Times New Roman" panose="02020603050405020304" pitchFamily="18" charset="0"/>
                <a:cs typeface="Times New Roman" panose="02020603050405020304" pitchFamily="18" charset="0"/>
              </a:rPr>
              <a:t>NCAGS Politikası</a:t>
            </a:r>
          </a:p>
        </p:txBody>
      </p:sp>
    </p:spTree>
  </p:cSld>
  <p:clrMapOvr>
    <a:masterClrMapping/>
  </p:clrMapOvr>
  <p:transition spd="slow">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5" descr="ropeline2">
            <a:extLst>
              <a:ext uri="{FF2B5EF4-FFF2-40B4-BE49-F238E27FC236}">
                <a16:creationId xmlns:a16="http://schemas.microsoft.com/office/drawing/2014/main" id="{4D60DA7F-39DA-2576-90B8-E2D6956F6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8">
            <a:extLst>
              <a:ext uri="{FF2B5EF4-FFF2-40B4-BE49-F238E27FC236}">
                <a16:creationId xmlns:a16="http://schemas.microsoft.com/office/drawing/2014/main" id="{BC4FE1BF-826B-785A-C45A-E6A0B758F433}"/>
              </a:ext>
            </a:extLst>
          </p:cNvPr>
          <p:cNvSpPr>
            <a:spLocks noChangeArrowheads="1"/>
          </p:cNvSpPr>
          <p:nvPr/>
        </p:nvSpPr>
        <p:spPr bwMode="auto">
          <a:xfrm>
            <a:off x="3550992" y="941388"/>
            <a:ext cx="2769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NATO </a:t>
            </a:r>
            <a:r>
              <a:rPr lang="tr-TR" altLang="tr-TR" sz="2000" dirty="0" err="1">
                <a:solidFill>
                  <a:schemeClr val="bg1">
                    <a:lumMod val="60000"/>
                    <a:lumOff val="40000"/>
                  </a:schemeClr>
                </a:solidFill>
                <a:latin typeface="Times New Roman" panose="02020603050405020304" pitchFamily="18" charset="0"/>
                <a:cs typeface="Times New Roman" panose="02020603050405020304" pitchFamily="18" charset="0"/>
              </a:rPr>
              <a:t>Shipping</a:t>
            </a: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 Center</a:t>
            </a:r>
            <a:endParaRPr lang="en-US" altLang="tr-TR" sz="20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110597" name="Rectangle 1027">
            <a:extLst>
              <a:ext uri="{FF2B5EF4-FFF2-40B4-BE49-F238E27FC236}">
                <a16:creationId xmlns:a16="http://schemas.microsoft.com/office/drawing/2014/main" id="{0636FB14-3C6C-8D32-212E-0C3F288D80C3}"/>
              </a:ext>
            </a:extLst>
          </p:cNvPr>
          <p:cNvSpPr txBox="1">
            <a:spLocks noChangeArrowheads="1"/>
          </p:cNvSpPr>
          <p:nvPr/>
        </p:nvSpPr>
        <p:spPr bwMode="auto">
          <a:xfrm>
            <a:off x="307975" y="1655763"/>
            <a:ext cx="9253538"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Aft>
                <a:spcPts val="1200"/>
              </a:spcAft>
              <a:defRPr/>
            </a:pPr>
            <a:r>
              <a:rPr lang="tr-TR" altLang="tr-TR" sz="2000" dirty="0">
                <a:solidFill>
                  <a:schemeClr val="bg2"/>
                </a:solidFill>
                <a:latin typeface="Times New Roman" panose="02020603050405020304" pitchFamily="18" charset="0"/>
                <a:cs typeface="Times New Roman" panose="02020603050405020304" pitchFamily="18" charset="0"/>
              </a:rPr>
              <a:t>- MARCOM </a:t>
            </a:r>
            <a:r>
              <a:rPr lang="tr-TR" altLang="tr-TR" sz="2000" dirty="0" err="1">
                <a:solidFill>
                  <a:schemeClr val="bg2"/>
                </a:solidFill>
                <a:latin typeface="Times New Roman" panose="02020603050405020304" pitchFamily="18" charset="0"/>
                <a:cs typeface="Times New Roman" panose="02020603050405020304" pitchFamily="18" charset="0"/>
              </a:rPr>
              <a:t>Northwood'da</a:t>
            </a:r>
            <a:r>
              <a:rPr lang="tr-TR" altLang="tr-TR" sz="2000" dirty="0">
                <a:solidFill>
                  <a:schemeClr val="bg2"/>
                </a:solidFill>
                <a:latin typeface="Times New Roman" panose="02020603050405020304" pitchFamily="18" charset="0"/>
                <a:cs typeface="Times New Roman" panose="02020603050405020304" pitchFamily="18" charset="0"/>
              </a:rPr>
              <a:t> yerleşik kalıcı </a:t>
            </a:r>
            <a:r>
              <a:rPr lang="tr-TR" altLang="tr-TR" sz="2000" dirty="0" err="1">
                <a:solidFill>
                  <a:schemeClr val="bg2"/>
                </a:solidFill>
                <a:latin typeface="Times New Roman" panose="02020603050405020304" pitchFamily="18" charset="0"/>
                <a:cs typeface="Times New Roman" panose="02020603050405020304" pitchFamily="18" charset="0"/>
              </a:rPr>
              <a:t>operasyonel</a:t>
            </a:r>
            <a:r>
              <a:rPr lang="tr-TR" altLang="tr-TR" sz="2000" dirty="0">
                <a:solidFill>
                  <a:schemeClr val="bg2"/>
                </a:solidFill>
                <a:latin typeface="Times New Roman" panose="02020603050405020304" pitchFamily="18" charset="0"/>
                <a:cs typeface="Times New Roman" panose="02020603050405020304" pitchFamily="18" charset="0"/>
              </a:rPr>
              <a:t> organizasyon
- </a:t>
            </a:r>
            <a:r>
              <a:rPr lang="tr-TR" altLang="tr-TR" sz="2000" dirty="0" err="1">
                <a:solidFill>
                  <a:schemeClr val="bg2"/>
                </a:solidFill>
                <a:latin typeface="Times New Roman" panose="02020603050405020304" pitchFamily="18" charset="0"/>
                <a:cs typeface="Times New Roman" panose="02020603050405020304" pitchFamily="18" charset="0"/>
              </a:rPr>
              <a:t>SACEUR'un</a:t>
            </a:r>
            <a:r>
              <a:rPr lang="tr-TR" altLang="tr-TR" sz="2000" dirty="0">
                <a:solidFill>
                  <a:schemeClr val="bg2"/>
                </a:solidFill>
                <a:latin typeface="Times New Roman" panose="02020603050405020304" pitchFamily="18" charset="0"/>
                <a:cs typeface="Times New Roman" panose="02020603050405020304" pitchFamily="18" charset="0"/>
              </a:rPr>
              <a:t> Ticari denizcilik endüstrisini kurmak, sürdürmek ve onunla </a:t>
            </a:r>
            <a:r>
              <a:rPr lang="tr-TR" altLang="tr-TR" sz="2000" dirty="0" err="1">
                <a:solidFill>
                  <a:schemeClr val="bg2"/>
                </a:solidFill>
                <a:latin typeface="Times New Roman" panose="02020603050405020304" pitchFamily="18" charset="0"/>
                <a:cs typeface="Times New Roman" panose="02020603050405020304" pitchFamily="18" charset="0"/>
              </a:rPr>
              <a:t>arayüz</a:t>
            </a:r>
            <a:r>
              <a:rPr lang="tr-TR" altLang="tr-TR" sz="2000" dirty="0">
                <a:solidFill>
                  <a:schemeClr val="bg2"/>
                </a:solidFill>
                <a:latin typeface="Times New Roman" panose="02020603050405020304" pitchFamily="18" charset="0"/>
                <a:cs typeface="Times New Roman" panose="02020603050405020304" pitchFamily="18" charset="0"/>
              </a:rPr>
              <a:t> oluşturmak ve emniyet ve güvenlik bilgilerinin Ticari gönderiye iletişimini kolaylaştırmak için birincil aracı.
- NATO'da tek kalıcı ve kalıcı temas noktası olarak hareket etmek</a:t>
            </a:r>
          </a:p>
          <a:p>
            <a:pPr>
              <a:spcAft>
                <a:spcPts val="1200"/>
              </a:spcAft>
              <a:defRPr/>
            </a:pPr>
            <a:r>
              <a:rPr lang="tr-TR" altLang="tr-TR" sz="2000" dirty="0">
                <a:solidFill>
                  <a:schemeClr val="bg2"/>
                </a:solidFill>
                <a:latin typeface="Times New Roman" panose="02020603050405020304" pitchFamily="18" charset="0"/>
                <a:cs typeface="Times New Roman" panose="02020603050405020304" pitchFamily="18" charset="0"/>
              </a:rPr>
              <a:t>NATO ordusu arasında bilgi alışverişi yapmak için denizcilik topluluğu
yetkililer ve uluslararası denizcilik topluluğu her düzeyde </a:t>
            </a:r>
            <a:r>
              <a:rPr lang="tr-TR" altLang="tr-TR" sz="2000" dirty="0" err="1">
                <a:solidFill>
                  <a:schemeClr val="bg2"/>
                </a:solidFill>
                <a:latin typeface="Times New Roman" panose="02020603050405020304" pitchFamily="18" charset="0"/>
                <a:cs typeface="Times New Roman" panose="02020603050405020304" pitchFamily="18" charset="0"/>
              </a:rPr>
              <a:t>operasyonel</a:t>
            </a:r>
            <a:r>
              <a:rPr lang="tr-TR" altLang="tr-TR" sz="2000" dirty="0">
                <a:solidFill>
                  <a:schemeClr val="bg2"/>
                </a:solidFill>
                <a:latin typeface="Times New Roman" panose="02020603050405020304" pitchFamily="18" charset="0"/>
                <a:cs typeface="Times New Roman" panose="02020603050405020304" pitchFamily="18" charset="0"/>
              </a:rPr>
              <a:t>
barış zamanı da dahil olmak üzere yoğunluk
Kadrolu personel görevlendirilir
NCAGS etkilerini belirtildiği gibi elde etmek için </a:t>
            </a:r>
            <a:r>
              <a:rPr lang="tr-TR" altLang="tr-TR" sz="2000" dirty="0" err="1">
                <a:solidFill>
                  <a:schemeClr val="bg2"/>
                </a:solidFill>
                <a:latin typeface="Times New Roman" panose="02020603050405020304" pitchFamily="18" charset="0"/>
                <a:cs typeface="Times New Roman" panose="02020603050405020304" pitchFamily="18" charset="0"/>
              </a:rPr>
              <a:t>MCC'nin</a:t>
            </a:r>
            <a:r>
              <a:rPr lang="tr-TR" altLang="tr-TR" sz="2000" dirty="0">
                <a:solidFill>
                  <a:schemeClr val="bg2"/>
                </a:solidFill>
                <a:latin typeface="Times New Roman" panose="02020603050405020304" pitchFamily="18" charset="0"/>
                <a:cs typeface="Times New Roman" panose="02020603050405020304" pitchFamily="18" charset="0"/>
              </a:rPr>
              <a:t> danışmanı.</a:t>
            </a:r>
            <a:endParaRPr lang="en-GB" altLang="tr-TR" sz="2000" dirty="0">
              <a:solidFill>
                <a:schemeClr val="bg2"/>
              </a:solidFill>
              <a:latin typeface="Times New Roman" panose="02020603050405020304" pitchFamily="18" charset="0"/>
              <a:cs typeface="Times New Roman" panose="02020603050405020304" pitchFamily="18" charset="0"/>
            </a:endParaRPr>
          </a:p>
        </p:txBody>
      </p:sp>
      <p:sp>
        <p:nvSpPr>
          <p:cNvPr id="63493" name="Rectangle 24">
            <a:extLst>
              <a:ext uri="{FF2B5EF4-FFF2-40B4-BE49-F238E27FC236}">
                <a16:creationId xmlns:a16="http://schemas.microsoft.com/office/drawing/2014/main" id="{155937A6-F09E-8CAA-B97D-BE8E45515940}"/>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NCAGS </a:t>
            </a:r>
            <a:r>
              <a:rPr lang="tr-TR" altLang="tr-TR" sz="2800" dirty="0" err="1">
                <a:solidFill>
                  <a:schemeClr val="bg1">
                    <a:lumMod val="60000"/>
                    <a:lumOff val="40000"/>
                  </a:schemeClr>
                </a:solidFill>
                <a:latin typeface="Times New Roman" panose="02020603050405020304" pitchFamily="18" charset="0"/>
                <a:cs typeface="Times New Roman" panose="02020603050405020304" pitchFamily="18" charset="0"/>
              </a:rPr>
              <a:t>Policy</a:t>
            </a:r>
            <a:endPar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3">
            <a:extLst>
              <a:ext uri="{FF2B5EF4-FFF2-40B4-BE49-F238E27FC236}">
                <a16:creationId xmlns:a16="http://schemas.microsoft.com/office/drawing/2014/main" id="{B7E9CBBC-C1A9-5CD7-3D55-44F595DBE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3860800"/>
            <a:ext cx="2444750"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scchealthconnection.org/wp-content/uploads/2014/01/Fotolia_41399639_S.jpg">
            <a:extLst>
              <a:ext uri="{FF2B5EF4-FFF2-40B4-BE49-F238E27FC236}">
                <a16:creationId xmlns:a16="http://schemas.microsoft.com/office/drawing/2014/main" id="{FB9EAFFE-5CDD-13F2-6E8B-00C9CCA3A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112" y="1915039"/>
            <a:ext cx="3453798" cy="2916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5540" name="Picture 45" descr="ropeline2">
            <a:extLst>
              <a:ext uri="{FF2B5EF4-FFF2-40B4-BE49-F238E27FC236}">
                <a16:creationId xmlns:a16="http://schemas.microsoft.com/office/drawing/2014/main" id="{7ED1173E-9B0D-4757-AAE2-CA7CE19B1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a:extLst>
              <a:ext uri="{FF2B5EF4-FFF2-40B4-BE49-F238E27FC236}">
                <a16:creationId xmlns:a16="http://schemas.microsoft.com/office/drawing/2014/main" id="{C958976A-9DAD-DF8A-B87E-DD6867D785E8}"/>
              </a:ext>
            </a:extLst>
          </p:cNvPr>
          <p:cNvSpPr txBox="1">
            <a:spLocks noChangeArrowheads="1"/>
          </p:cNvSpPr>
          <p:nvPr/>
        </p:nvSpPr>
        <p:spPr bwMode="auto">
          <a:xfrm>
            <a:off x="631825" y="1939925"/>
            <a:ext cx="4321175" cy="523875"/>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fontAlgn="auto" hangingPunct="1">
              <a:spcBef>
                <a:spcPct val="50000"/>
              </a:spcBef>
              <a:spcAft>
                <a:spcPts val="0"/>
              </a:spcAft>
              <a:defRPr/>
            </a:pPr>
            <a:r>
              <a:rPr lang="tr-TR" altLang="tr-TR" sz="2800" kern="0" dirty="0" err="1">
                <a:solidFill>
                  <a:prstClr val="black"/>
                </a:solidFill>
                <a:latin typeface="Monotype Corsiva" panose="03010101010201010101" pitchFamily="66" charset="0"/>
              </a:rPr>
              <a:t>Direction</a:t>
            </a:r>
            <a:endParaRPr lang="el-GR" altLang="tr-TR" sz="2800" kern="0" dirty="0">
              <a:solidFill>
                <a:prstClr val="black"/>
              </a:solidFill>
              <a:latin typeface="Monotype Corsiva" panose="03010101010201010101" pitchFamily="66" charset="0"/>
            </a:endParaRPr>
          </a:p>
        </p:txBody>
      </p:sp>
      <p:sp>
        <p:nvSpPr>
          <p:cNvPr id="7" name="Text Box 8">
            <a:extLst>
              <a:ext uri="{FF2B5EF4-FFF2-40B4-BE49-F238E27FC236}">
                <a16:creationId xmlns:a16="http://schemas.microsoft.com/office/drawing/2014/main" id="{89413DE9-FD6D-B00E-D0B0-992BFD52490E}"/>
              </a:ext>
            </a:extLst>
          </p:cNvPr>
          <p:cNvSpPr txBox="1">
            <a:spLocks noChangeArrowheads="1"/>
          </p:cNvSpPr>
          <p:nvPr/>
        </p:nvSpPr>
        <p:spPr bwMode="auto">
          <a:xfrm>
            <a:off x="631825" y="2708275"/>
            <a:ext cx="4321175" cy="523875"/>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fontAlgn="auto" hangingPunct="1">
              <a:spcBef>
                <a:spcPct val="50000"/>
              </a:spcBef>
              <a:spcAft>
                <a:spcPts val="0"/>
              </a:spcAft>
              <a:defRPr/>
            </a:pPr>
            <a:r>
              <a:rPr lang="tr-TR" altLang="tr-TR" sz="2800" kern="0" dirty="0" err="1">
                <a:solidFill>
                  <a:prstClr val="black"/>
                </a:solidFill>
                <a:latin typeface="Monotype Corsiva" panose="03010101010201010101" pitchFamily="66" charset="0"/>
              </a:rPr>
              <a:t>Gathering</a:t>
            </a:r>
            <a:endParaRPr lang="el-GR" altLang="tr-TR" sz="2800" kern="0" dirty="0">
              <a:solidFill>
                <a:prstClr val="black"/>
              </a:solidFill>
              <a:latin typeface="Monotype Corsiva" panose="03010101010201010101" pitchFamily="66" charset="0"/>
            </a:endParaRPr>
          </a:p>
        </p:txBody>
      </p:sp>
      <p:sp>
        <p:nvSpPr>
          <p:cNvPr id="8" name="Text Box 9">
            <a:extLst>
              <a:ext uri="{FF2B5EF4-FFF2-40B4-BE49-F238E27FC236}">
                <a16:creationId xmlns:a16="http://schemas.microsoft.com/office/drawing/2014/main" id="{AF0F54CB-5E5A-81C5-E42D-5E091D2EADAC}"/>
              </a:ext>
            </a:extLst>
          </p:cNvPr>
          <p:cNvSpPr txBox="1">
            <a:spLocks noChangeArrowheads="1"/>
          </p:cNvSpPr>
          <p:nvPr/>
        </p:nvSpPr>
        <p:spPr bwMode="auto">
          <a:xfrm>
            <a:off x="639763" y="3508375"/>
            <a:ext cx="4313237" cy="522288"/>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fontAlgn="auto" hangingPunct="1">
              <a:spcBef>
                <a:spcPct val="50000"/>
              </a:spcBef>
              <a:spcAft>
                <a:spcPts val="0"/>
              </a:spcAft>
              <a:defRPr/>
            </a:pPr>
            <a:r>
              <a:rPr lang="tr-TR" altLang="tr-TR" sz="2800" kern="0" dirty="0" err="1">
                <a:solidFill>
                  <a:prstClr val="black"/>
                </a:solidFill>
                <a:latin typeface="Monotype Corsiva" panose="03010101010201010101" pitchFamily="66" charset="0"/>
              </a:rPr>
              <a:t>Processing</a:t>
            </a:r>
            <a:endParaRPr lang="el-GR" altLang="tr-TR" sz="2800" kern="0" dirty="0">
              <a:solidFill>
                <a:prstClr val="black"/>
              </a:solidFill>
              <a:latin typeface="Monotype Corsiva" panose="03010101010201010101" pitchFamily="66" charset="0"/>
            </a:endParaRPr>
          </a:p>
        </p:txBody>
      </p:sp>
      <p:sp>
        <p:nvSpPr>
          <p:cNvPr id="22" name="Text Box 9">
            <a:extLst>
              <a:ext uri="{FF2B5EF4-FFF2-40B4-BE49-F238E27FC236}">
                <a16:creationId xmlns:a16="http://schemas.microsoft.com/office/drawing/2014/main" id="{53796CEF-30D3-CCFF-6790-EBDF87B40A21}"/>
              </a:ext>
            </a:extLst>
          </p:cNvPr>
          <p:cNvSpPr txBox="1">
            <a:spLocks noChangeArrowheads="1"/>
          </p:cNvSpPr>
          <p:nvPr/>
        </p:nvSpPr>
        <p:spPr bwMode="auto">
          <a:xfrm>
            <a:off x="631825" y="4308475"/>
            <a:ext cx="4321175" cy="522288"/>
          </a:xfrm>
          <a:prstGeom prst="rect">
            <a:avLst/>
          </a:prstGeom>
          <a:solidFill>
            <a:schemeClr val="accent5">
              <a:lumMod val="90000"/>
            </a:schemeClr>
          </a:soli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fontAlgn="auto" hangingPunct="1">
              <a:spcBef>
                <a:spcPct val="50000"/>
              </a:spcBef>
              <a:spcAft>
                <a:spcPts val="0"/>
              </a:spcAft>
              <a:defRPr/>
            </a:pPr>
            <a:r>
              <a:rPr lang="tr-TR" altLang="tr-TR" sz="2800" kern="0" dirty="0">
                <a:solidFill>
                  <a:prstClr val="black"/>
                </a:solidFill>
                <a:latin typeface="Monotype Corsiva" panose="03010101010201010101" pitchFamily="66" charset="0"/>
              </a:rPr>
              <a:t>Distribution</a:t>
            </a:r>
            <a:endParaRPr lang="el-GR" altLang="tr-TR" sz="2800" kern="0" dirty="0">
              <a:solidFill>
                <a:prstClr val="black"/>
              </a:solidFill>
              <a:latin typeface="Monotype Corsiva" panose="03010101010201010101" pitchFamily="66" charset="0"/>
            </a:endParaRPr>
          </a:p>
        </p:txBody>
      </p:sp>
      <p:sp>
        <p:nvSpPr>
          <p:cNvPr id="38" name="Sağ Ayraç 37">
            <a:extLst>
              <a:ext uri="{FF2B5EF4-FFF2-40B4-BE49-F238E27FC236}">
                <a16:creationId xmlns:a16="http://schemas.microsoft.com/office/drawing/2014/main" id="{55CC82E4-69B5-3BB7-33E7-5AC4F10D5FB5}"/>
              </a:ext>
            </a:extLst>
          </p:cNvPr>
          <p:cNvSpPr/>
          <p:nvPr/>
        </p:nvSpPr>
        <p:spPr bwMode="auto">
          <a:xfrm>
            <a:off x="5205413" y="1592263"/>
            <a:ext cx="468312" cy="3708400"/>
          </a:xfrm>
          <a:prstGeom prst="rightBrace">
            <a:avLst/>
          </a:prstGeom>
          <a:ln>
            <a:solidFill>
              <a:srgbClr val="3333CC"/>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anchor="ctr"/>
          <a:lstStyle/>
          <a:p>
            <a:pPr algn="ctr" eaLnBrk="1" hangingPunct="1">
              <a:spcBef>
                <a:spcPct val="50000"/>
              </a:spcBef>
              <a:defRPr/>
            </a:pPr>
            <a:endParaRPr lang="tr-TR">
              <a:latin typeface="Arial" charset="0"/>
            </a:endParaRPr>
          </a:p>
        </p:txBody>
      </p:sp>
      <p:sp>
        <p:nvSpPr>
          <p:cNvPr id="65546" name="Rectangle 2">
            <a:extLst>
              <a:ext uri="{FF2B5EF4-FFF2-40B4-BE49-F238E27FC236}">
                <a16:creationId xmlns:a16="http://schemas.microsoft.com/office/drawing/2014/main" id="{CA61BCA3-D278-572E-3524-17B5555D8A2C}"/>
              </a:ext>
            </a:extLst>
          </p:cNvPr>
          <p:cNvSpPr txBox="1">
            <a:spLocks noChangeArrowheads="1"/>
          </p:cNvSpPr>
          <p:nvPr/>
        </p:nvSpPr>
        <p:spPr bwMode="auto">
          <a:xfrm>
            <a:off x="1068388" y="758825"/>
            <a:ext cx="7772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tr-TR" altLang="tr-TR" sz="2800" dirty="0">
                <a:solidFill>
                  <a:schemeClr val="bg2"/>
                </a:solidFill>
                <a:latin typeface="Times New Roman" panose="02020603050405020304" pitchFamily="18" charset="0"/>
                <a:cs typeface="Times New Roman" panose="02020603050405020304" pitchFamily="18" charset="0"/>
              </a:rPr>
              <a:t>Bilgi Süreci</a:t>
            </a:r>
            <a:endParaRPr lang="nb-NO" altLang="tr-TR" sz="2800" dirty="0">
              <a:solidFill>
                <a:schemeClr val="bg2"/>
              </a:solidFill>
              <a:latin typeface="Times New Roman" panose="02020603050405020304" pitchFamily="18" charset="0"/>
              <a:cs typeface="Times New Roman" panose="02020603050405020304" pitchFamily="18" charset="0"/>
            </a:endParaRPr>
          </a:p>
        </p:txBody>
      </p:sp>
      <p:sp>
        <p:nvSpPr>
          <p:cNvPr id="65547" name="Rectangle 24">
            <a:extLst>
              <a:ext uri="{FF2B5EF4-FFF2-40B4-BE49-F238E27FC236}">
                <a16:creationId xmlns:a16="http://schemas.microsoft.com/office/drawing/2014/main" id="{E9F17843-C2A2-6407-BA3E-E3F38FB4D581}"/>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solidFill>
                <a:latin typeface="Times New Roman" panose="02020603050405020304" pitchFamily="18" charset="0"/>
                <a:cs typeface="Times New Roman" panose="02020603050405020304" pitchFamily="18" charset="0"/>
              </a:rPr>
              <a:t>NCAGS Politikası</a:t>
            </a:r>
          </a:p>
        </p:txBody>
      </p:sp>
      <p:sp>
        <p:nvSpPr>
          <p:cNvPr id="3" name="Rectangle 8">
            <a:extLst>
              <a:ext uri="{FF2B5EF4-FFF2-40B4-BE49-F238E27FC236}">
                <a16:creationId xmlns:a16="http://schemas.microsoft.com/office/drawing/2014/main" id="{22F9FC85-7ED8-99E7-3D73-57D0B245D4E5}"/>
              </a:ext>
            </a:extLst>
          </p:cNvPr>
          <p:cNvSpPr>
            <a:spLocks noChangeArrowheads="1"/>
          </p:cNvSpPr>
          <p:nvPr/>
        </p:nvSpPr>
        <p:spPr bwMode="auto">
          <a:xfrm>
            <a:off x="1532620" y="5697305"/>
            <a:ext cx="2769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NATO </a:t>
            </a:r>
            <a:r>
              <a:rPr lang="tr-TR" altLang="tr-TR" sz="2000" dirty="0" err="1">
                <a:solidFill>
                  <a:schemeClr val="bg1">
                    <a:lumMod val="60000"/>
                    <a:lumOff val="40000"/>
                  </a:schemeClr>
                </a:solidFill>
                <a:latin typeface="Times New Roman" panose="02020603050405020304" pitchFamily="18" charset="0"/>
                <a:cs typeface="Times New Roman" panose="02020603050405020304" pitchFamily="18" charset="0"/>
              </a:rPr>
              <a:t>Shipping</a:t>
            </a: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 Center</a:t>
            </a:r>
            <a:endParaRPr lang="en-US" altLang="tr-TR" sz="20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716A445-C6CA-259C-62DA-005BE7D652AF}"/>
              </a:ext>
            </a:extLst>
          </p:cNvPr>
          <p:cNvSpPr txBox="1">
            <a:spLocks noChangeArrowheads="1"/>
          </p:cNvSpPr>
          <p:nvPr/>
        </p:nvSpPr>
        <p:spPr bwMode="auto">
          <a:xfrm>
            <a:off x="273050" y="1412875"/>
            <a:ext cx="943292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marL="0" lvl="1" indent="0">
              <a:spcBef>
                <a:spcPts val="1200"/>
              </a:spcBef>
              <a:buFontTx/>
              <a:buChar char="–"/>
              <a:defRPr/>
            </a:pPr>
            <a:r>
              <a:rPr lang="en-GB" altLang="tr-TR" dirty="0">
                <a:solidFill>
                  <a:schemeClr val="bg2"/>
                </a:solidFill>
                <a:latin typeface="Times New Roman" panose="02020603050405020304" pitchFamily="18" charset="0"/>
                <a:cs typeface="Times New Roman" panose="02020603050405020304" pitchFamily="18" charset="0"/>
              </a:rPr>
              <a:t>MSA – </a:t>
            </a:r>
            <a:r>
              <a:rPr lang="en-GB" altLang="tr-TR" dirty="0" err="1">
                <a:solidFill>
                  <a:schemeClr val="bg2"/>
                </a:solidFill>
                <a:latin typeface="Times New Roman" panose="02020603050405020304" pitchFamily="18" charset="0"/>
                <a:cs typeface="Times New Roman" panose="02020603050405020304" pitchFamily="18" charset="0"/>
              </a:rPr>
              <a:t>Beyaz</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Resmin</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oluşturulmasına</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katkıda</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bulunur</a:t>
            </a:r>
            <a:r>
              <a:rPr lang="en-GB" altLang="tr-TR" dirty="0">
                <a:solidFill>
                  <a:schemeClr val="bg2"/>
                </a:solidFill>
                <a:latin typeface="Times New Roman" panose="02020603050405020304" pitchFamily="18" charset="0"/>
                <a:cs typeface="Times New Roman" panose="02020603050405020304" pitchFamily="18" charset="0"/>
              </a:rPr>
              <a:t> – </a:t>
            </a:r>
            <a:r>
              <a:rPr lang="en-GB" altLang="tr-TR" dirty="0" err="1">
                <a:solidFill>
                  <a:schemeClr val="bg2"/>
                </a:solidFill>
                <a:latin typeface="Times New Roman" panose="02020603050405020304" pitchFamily="18" charset="0"/>
                <a:cs typeface="Times New Roman" panose="02020603050405020304" pitchFamily="18" charset="0"/>
              </a:rPr>
              <a:t>planlama</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sürecini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destekler</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AOO'dan</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geçen</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ticari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gemilere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rehberlik</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tavsiye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ve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yardım</a:t>
            </a:r>
            <a:r>
              <a:rPr lang="en-GB" altLang="tr-TR" dirty="0">
                <a:solidFill>
                  <a:schemeClr val="bg2"/>
                </a:solidFill>
                <a:latin typeface="Times New Roman" panose="02020603050405020304" pitchFamily="18" charset="0"/>
                <a:cs typeface="Times New Roman" panose="02020603050405020304" pitchFamily="18" charset="0"/>
              </a:rPr>
              <a:t> - </a:t>
            </a:r>
            <a:r>
              <a:rPr lang="en-GB" altLang="tr-TR" dirty="0" err="1">
                <a:solidFill>
                  <a:schemeClr val="bg2"/>
                </a:solidFill>
                <a:latin typeface="Times New Roman" panose="02020603050405020304" pitchFamily="18" charset="0"/>
                <a:cs typeface="Times New Roman" panose="02020603050405020304" pitchFamily="18" charset="0"/>
              </a:rPr>
              <a:t>emniyet</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ve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güvenliği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artırır</a:t>
            </a:r>
            <a:r>
              <a:rPr lang="en-GB" altLang="tr-TR" dirty="0">
                <a:solidFill>
                  <a:schemeClr val="bg2"/>
                </a:solidFill>
                <a:latin typeface="Times New Roman" panose="02020603050405020304" pitchFamily="18" charset="0"/>
                <a:cs typeface="Times New Roman" panose="02020603050405020304" pitchFamily="18" charset="0"/>
              </a:rPr>
              <a:t>, Deniz </a:t>
            </a:r>
            <a:r>
              <a:rPr lang="en-GB" altLang="tr-TR" dirty="0" err="1">
                <a:solidFill>
                  <a:schemeClr val="bg2"/>
                </a:solidFill>
                <a:latin typeface="Times New Roman" panose="02020603050405020304" pitchFamily="18" charset="0"/>
                <a:cs typeface="Times New Roman" panose="02020603050405020304" pitchFamily="18" charset="0"/>
              </a:rPr>
              <a:t>Ticaret</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Yollarını</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SLOC’yi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korur</a:t>
            </a:r>
            <a:r>
              <a:rPr lang="en-GB" altLang="tr-TR" dirty="0">
                <a:solidFill>
                  <a:schemeClr val="bg2"/>
                </a:solidFill>
                <a:latin typeface="Times New Roman" panose="02020603050405020304" pitchFamily="18" charset="0"/>
                <a:cs typeface="Times New Roman" panose="02020603050405020304" pitchFamily="18" charset="0"/>
              </a:rPr>
              <a:t>
Deniz </a:t>
            </a:r>
            <a:r>
              <a:rPr lang="en-GB" altLang="tr-TR" dirty="0" err="1">
                <a:solidFill>
                  <a:schemeClr val="bg2"/>
                </a:solidFill>
                <a:latin typeface="Times New Roman" panose="02020603050405020304" pitchFamily="18" charset="0"/>
                <a:cs typeface="Times New Roman" panose="02020603050405020304" pitchFamily="18" charset="0"/>
              </a:rPr>
              <a:t>birimleri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tarafından</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eşlik</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edilecek</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Ticari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Gemileri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hazırlar</a:t>
            </a:r>
            <a:r>
              <a:rPr lang="en-GB" altLang="tr-TR" dirty="0">
                <a:solidFill>
                  <a:schemeClr val="bg2"/>
                </a:solidFill>
                <a:latin typeface="Times New Roman" panose="02020603050405020304" pitchFamily="18" charset="0"/>
                <a:cs typeface="Times New Roman" panose="02020603050405020304" pitchFamily="18" charset="0"/>
              </a:rPr>
              <a:t> - </a:t>
            </a:r>
            <a:r>
              <a:rPr lang="en-GB" altLang="tr-TR" dirty="0" err="1">
                <a:solidFill>
                  <a:schemeClr val="bg2"/>
                </a:solidFill>
                <a:latin typeface="Times New Roman" panose="02020603050405020304" pitchFamily="18" charset="0"/>
                <a:cs typeface="Times New Roman" panose="02020603050405020304" pitchFamily="18" charset="0"/>
              </a:rPr>
              <a:t>operasyonu</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daha</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etkili</a:t>
            </a:r>
            <a:r>
              <a:rPr lang="en-GB" altLang="tr-TR" dirty="0">
                <a:solidFill>
                  <a:schemeClr val="bg2"/>
                </a:solidFill>
                <a:latin typeface="Times New Roman" panose="02020603050405020304" pitchFamily="18" charset="0"/>
                <a:cs typeface="Times New Roman" panose="02020603050405020304" pitchFamily="18" charset="0"/>
              </a:rPr>
              <a:t> hale </a:t>
            </a:r>
            <a:r>
              <a:rPr lang="en-GB" altLang="tr-TR" dirty="0" err="1">
                <a:solidFill>
                  <a:schemeClr val="bg2"/>
                </a:solidFill>
                <a:latin typeface="Times New Roman" panose="02020603050405020304" pitchFamily="18" charset="0"/>
                <a:cs typeface="Times New Roman" panose="02020603050405020304" pitchFamily="18" charset="0"/>
              </a:rPr>
              <a:t>getirir</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Bölgedeki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sivil</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gemilerden</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bilgi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toplayın</a:t>
            </a:r>
            <a:r>
              <a:rPr lang="en-GB" altLang="tr-TR" dirty="0">
                <a:solidFill>
                  <a:schemeClr val="bg2"/>
                </a:solidFill>
                <a:latin typeface="Times New Roman" panose="02020603050405020304" pitchFamily="18" charset="0"/>
                <a:cs typeface="Times New Roman" panose="02020603050405020304" pitchFamily="18" charset="0"/>
              </a:rPr>
              <a:t> - </a:t>
            </a:r>
            <a:r>
              <a:rPr lang="en-GB" altLang="tr-TR" dirty="0" err="1">
                <a:solidFill>
                  <a:schemeClr val="bg2"/>
                </a:solidFill>
                <a:latin typeface="Times New Roman" panose="02020603050405020304" pitchFamily="18" charset="0"/>
                <a:cs typeface="Times New Roman" panose="02020603050405020304" pitchFamily="18" charset="0"/>
              </a:rPr>
              <a:t>istihbarata</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yardımcı</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olur</a:t>
            </a:r>
            <a:r>
              <a:rPr lang="en-GB" altLang="tr-TR" dirty="0">
                <a:solidFill>
                  <a:schemeClr val="bg2"/>
                </a:solidFill>
                <a:latin typeface="Times New Roman" panose="02020603050405020304" pitchFamily="18" charset="0"/>
                <a:cs typeface="Times New Roman" panose="02020603050405020304" pitchFamily="18" charset="0"/>
              </a:rPr>
              <a:t>, dost </a:t>
            </a:r>
            <a:r>
              <a:rPr lang="en-GB" altLang="tr-TR" dirty="0" err="1">
                <a:solidFill>
                  <a:schemeClr val="bg2"/>
                </a:solidFill>
                <a:latin typeface="Times New Roman" panose="02020603050405020304" pitchFamily="18" charset="0"/>
                <a:cs typeface="Times New Roman" panose="02020603050405020304" pitchFamily="18" charset="0"/>
              </a:rPr>
              <a:t>birimler</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için</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artan</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emniyet</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ve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güvenliğe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katkıda</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bulunur</a:t>
            </a:r>
            <a:r>
              <a:rPr lang="en-GB" altLang="tr-TR" dirty="0">
                <a:solidFill>
                  <a:schemeClr val="bg2"/>
                </a:solidFill>
                <a:latin typeface="Times New Roman" panose="02020603050405020304" pitchFamily="18" charset="0"/>
                <a:cs typeface="Times New Roman" panose="02020603050405020304" pitchFamily="18" charset="0"/>
              </a:rPr>
              <a:t>
AOO </a:t>
            </a:r>
            <a:r>
              <a:rPr lang="en-GB" altLang="tr-TR" dirty="0" err="1">
                <a:solidFill>
                  <a:schemeClr val="bg2"/>
                </a:solidFill>
                <a:latin typeface="Times New Roman" panose="02020603050405020304" pitchFamily="18" charset="0"/>
                <a:cs typeface="Times New Roman" panose="02020603050405020304" pitchFamily="18" charset="0"/>
              </a:rPr>
              <a:t>içindeki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liman</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yetkilileri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ve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diğer</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ilgili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denizcilik</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otoriteleri</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ile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yakın</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temas</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halinde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olun</a:t>
            </a:r>
            <a:r>
              <a:rPr lang="en-GB" altLang="tr-TR" dirty="0">
                <a:solidFill>
                  <a:schemeClr val="bg2"/>
                </a:solidFill>
                <a:latin typeface="Times New Roman" panose="02020603050405020304" pitchFamily="18" charset="0"/>
                <a:cs typeface="Times New Roman" panose="02020603050405020304" pitchFamily="18" charset="0"/>
              </a:rPr>
              <a:t> - </a:t>
            </a:r>
            <a:r>
              <a:rPr lang="en-GB" altLang="tr-TR" dirty="0" err="1">
                <a:solidFill>
                  <a:schemeClr val="bg2"/>
                </a:solidFill>
                <a:latin typeface="Times New Roman" panose="02020603050405020304" pitchFamily="18" charset="0"/>
                <a:cs typeface="Times New Roman" panose="02020603050405020304" pitchFamily="18" charset="0"/>
              </a:rPr>
              <a:t>lojistiğe</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yardımcı</a:t>
            </a:r>
            <a:r>
              <a:rPr lang="en-GB" altLang="tr-TR" dirty="0">
                <a:solidFill>
                  <a:schemeClr val="bg2"/>
                </a:solidFill>
                <a:latin typeface="Times New Roman" panose="02020603050405020304" pitchFamily="18" charset="0"/>
                <a:cs typeface="Times New Roman" panose="02020603050405020304" pitchFamily="18" charset="0"/>
              </a:rPr>
              <a:t> </a:t>
            </a:r>
            <a:r>
              <a:rPr lang="en-GB" altLang="tr-TR" dirty="0" err="1">
                <a:solidFill>
                  <a:schemeClr val="bg2"/>
                </a:solidFill>
                <a:latin typeface="Times New Roman" panose="02020603050405020304" pitchFamily="18" charset="0"/>
                <a:cs typeface="Times New Roman" panose="02020603050405020304" pitchFamily="18" charset="0"/>
              </a:rPr>
              <a:t>olur</a:t>
            </a:r>
            <a:endParaRPr lang="en-GB" altLang="tr-TR" dirty="0">
              <a:solidFill>
                <a:schemeClr val="bg2"/>
              </a:solidFill>
              <a:latin typeface="Times New Roman" panose="02020603050405020304" pitchFamily="18" charset="0"/>
              <a:cs typeface="Times New Roman" panose="02020603050405020304" pitchFamily="18" charset="0"/>
            </a:endParaRPr>
          </a:p>
        </p:txBody>
      </p:sp>
      <p:pic>
        <p:nvPicPr>
          <p:cNvPr id="67587" name="Picture 45" descr="ropeline2">
            <a:extLst>
              <a:ext uri="{FF2B5EF4-FFF2-40B4-BE49-F238E27FC236}">
                <a16:creationId xmlns:a16="http://schemas.microsoft.com/office/drawing/2014/main" id="{B0FB1AA5-7F91-C362-2BFE-5D97DC9F6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a:extLst>
              <a:ext uri="{FF2B5EF4-FFF2-40B4-BE49-F238E27FC236}">
                <a16:creationId xmlns:a16="http://schemas.microsoft.com/office/drawing/2014/main" id="{59ABFA3E-BB08-3185-9E28-8E51C84007B4}"/>
              </a:ext>
            </a:extLst>
          </p:cNvPr>
          <p:cNvSpPr>
            <a:spLocks noChangeArrowheads="1"/>
          </p:cNvSpPr>
          <p:nvPr/>
        </p:nvSpPr>
        <p:spPr bwMode="auto">
          <a:xfrm>
            <a:off x="2845830" y="941388"/>
            <a:ext cx="41794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1800">
                <a:solidFill>
                  <a:schemeClr val="bg1">
                    <a:lumMod val="60000"/>
                    <a:lumOff val="40000"/>
                  </a:schemeClr>
                </a:solidFill>
                <a:latin typeface="Times New Roman" panose="02020603050405020304" pitchFamily="18" charset="0"/>
                <a:cs typeface="Times New Roman" panose="02020603050405020304" pitchFamily="18" charset="0"/>
              </a:rPr>
              <a:t>NCAGS'nin Çatışma Alanındaki Katkısı</a:t>
            </a:r>
            <a:endParaRPr lang="en-US" altLang="tr-TR" sz="18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67589" name="Rectangle 24">
            <a:extLst>
              <a:ext uri="{FF2B5EF4-FFF2-40B4-BE49-F238E27FC236}">
                <a16:creationId xmlns:a16="http://schemas.microsoft.com/office/drawing/2014/main" id="{722CB8DA-A588-6D41-D288-8F4569FA77FD}"/>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solidFill>
                <a:latin typeface="Times New Roman" panose="02020603050405020304" pitchFamily="18" charset="0"/>
                <a:cs typeface="Times New Roman" panose="02020603050405020304" pitchFamily="18" charset="0"/>
              </a:rPr>
              <a:t>NCAGS Politikası</a:t>
            </a:r>
          </a:p>
        </p:txBody>
      </p:sp>
    </p:spTree>
  </p:cSld>
  <p:clrMapOvr>
    <a:masterClrMapping/>
  </p:clrMapOvr>
  <p:transition spd="slow">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62" descr="WHITE">
            <a:extLst>
              <a:ext uri="{FF2B5EF4-FFF2-40B4-BE49-F238E27FC236}">
                <a16:creationId xmlns:a16="http://schemas.microsoft.com/office/drawing/2014/main" id="{3C663B85-7550-AA92-F957-EB6CB78E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9218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24">
            <a:extLst>
              <a:ext uri="{FF2B5EF4-FFF2-40B4-BE49-F238E27FC236}">
                <a16:creationId xmlns:a16="http://schemas.microsoft.com/office/drawing/2014/main" id="{8A76850C-D6D9-4690-FEBB-619FEF327374}"/>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Monotype Corsiva" panose="03010101010201010101" pitchFamily="66" charset="0"/>
              </a:rPr>
              <a:t>White Picture</a:t>
            </a:r>
          </a:p>
        </p:txBody>
      </p:sp>
    </p:spTree>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4">
            <a:extLst>
              <a:ext uri="{FF2B5EF4-FFF2-40B4-BE49-F238E27FC236}">
                <a16:creationId xmlns:a16="http://schemas.microsoft.com/office/drawing/2014/main" id="{AC370189-81A9-8B92-956A-4772B5FA16C4}"/>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Deniz Alanı</a:t>
            </a:r>
          </a:p>
        </p:txBody>
      </p:sp>
      <p:pic>
        <p:nvPicPr>
          <p:cNvPr id="13315" name="Picture 45" descr="ropeline2">
            <a:extLst>
              <a:ext uri="{FF2B5EF4-FFF2-40B4-BE49-F238E27FC236}">
                <a16:creationId xmlns:a16="http://schemas.microsoft.com/office/drawing/2014/main" id="{AFD39AF6-DC75-889E-FBA9-4E194E5E3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ağ Ayraç 4">
            <a:extLst>
              <a:ext uri="{FF2B5EF4-FFF2-40B4-BE49-F238E27FC236}">
                <a16:creationId xmlns:a16="http://schemas.microsoft.com/office/drawing/2014/main" id="{C2C12B73-C4FA-6D21-705C-7FBFDFD12882}"/>
              </a:ext>
            </a:extLst>
          </p:cNvPr>
          <p:cNvSpPr/>
          <p:nvPr/>
        </p:nvSpPr>
        <p:spPr bwMode="auto">
          <a:xfrm rot="10800000">
            <a:off x="2967038" y="1376363"/>
            <a:ext cx="815975" cy="4824412"/>
          </a:xfrm>
          <a:prstGeom prst="rightBrace">
            <a:avLst/>
          </a:prstGeom>
          <a:noFill/>
          <a:ln w="57150" cap="flat" cmpd="sng" algn="ctr">
            <a:solidFill>
              <a:schemeClr val="accent4">
                <a:lumMod val="75000"/>
              </a:schemeClr>
            </a:solidFill>
            <a:prstDash val="solid"/>
            <a:round/>
            <a:headEnd type="none" w="med" len="med"/>
            <a:tailEnd type="none" w="med" len="med"/>
          </a:ln>
          <a:effectLst/>
        </p:spPr>
        <p:txBody>
          <a:bodyPr anchor="ctr"/>
          <a:lstStyle/>
          <a:p>
            <a:pPr algn="ctr" eaLnBrk="1" hangingPunct="1">
              <a:spcBef>
                <a:spcPct val="50000"/>
              </a:spcBef>
              <a:defRPr/>
            </a:pPr>
            <a:endParaRPr lang="tr-TR" sz="3200">
              <a:latin typeface="Monotype Corsiva" panose="03010101010201010101" pitchFamily="66" charset="0"/>
            </a:endParaRPr>
          </a:p>
        </p:txBody>
      </p:sp>
      <p:sp>
        <p:nvSpPr>
          <p:cNvPr id="6" name="Rectangle 8">
            <a:extLst>
              <a:ext uri="{FF2B5EF4-FFF2-40B4-BE49-F238E27FC236}">
                <a16:creationId xmlns:a16="http://schemas.microsoft.com/office/drawing/2014/main" id="{B35D499E-06FB-E0BE-71DC-1FB09D45BE3B}"/>
              </a:ext>
            </a:extLst>
          </p:cNvPr>
          <p:cNvSpPr>
            <a:spLocks noChangeArrowheads="1"/>
          </p:cNvSpPr>
          <p:nvPr/>
        </p:nvSpPr>
        <p:spPr bwMode="auto">
          <a:xfrm>
            <a:off x="92075" y="3249613"/>
            <a:ext cx="30448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3200" dirty="0">
                <a:solidFill>
                  <a:schemeClr val="bg1">
                    <a:lumMod val="60000"/>
                    <a:lumOff val="40000"/>
                  </a:schemeClr>
                </a:solidFill>
                <a:latin typeface="Times New Roman" panose="02020603050405020304" pitchFamily="18" charset="0"/>
                <a:cs typeface="Times New Roman" panose="02020603050405020304" pitchFamily="18" charset="0"/>
              </a:rPr>
              <a:t>Deniz Alanı</a:t>
            </a:r>
            <a:endParaRPr lang="en-US" altLang="tr-TR" sz="3200" dirty="0">
              <a:solidFill>
                <a:srgbClr val="FF0000"/>
              </a:solidFill>
              <a:latin typeface="Times New Roman" panose="02020603050405020304" pitchFamily="18" charset="0"/>
              <a:cs typeface="Times New Roman" panose="02020603050405020304" pitchFamily="18" charset="0"/>
            </a:endParaRPr>
          </a:p>
        </p:txBody>
      </p:sp>
      <p:sp>
        <p:nvSpPr>
          <p:cNvPr id="13318" name="Dikdörtgen 1">
            <a:extLst>
              <a:ext uri="{FF2B5EF4-FFF2-40B4-BE49-F238E27FC236}">
                <a16:creationId xmlns:a16="http://schemas.microsoft.com/office/drawing/2014/main" id="{1B39FC79-A97D-5E4C-249A-F5DD87C57626}"/>
              </a:ext>
            </a:extLst>
          </p:cNvPr>
          <p:cNvSpPr>
            <a:spLocks noChangeArrowheads="1"/>
          </p:cNvSpPr>
          <p:nvPr/>
        </p:nvSpPr>
        <p:spPr bwMode="auto">
          <a:xfrm>
            <a:off x="3830638" y="1671638"/>
            <a:ext cx="558641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50000"/>
              </a:spcBef>
              <a:buFont typeface="Wingdings" pitchFamily="2" charset="2"/>
              <a:buChar char="v"/>
            </a:pPr>
            <a:r>
              <a:rPr lang="tr-TR" altLang="tr-TR" sz="3200" dirty="0">
                <a:solidFill>
                  <a:schemeClr val="bg2"/>
                </a:solidFill>
                <a:latin typeface="Times New Roman" panose="02020603050405020304" pitchFamily="18" charset="0"/>
                <a:cs typeface="Times New Roman" panose="02020603050405020304" pitchFamily="18" charset="0"/>
              </a:rPr>
              <a:t>Deniz Ticaret Yolları</a:t>
            </a:r>
          </a:p>
          <a:p>
            <a:pPr eaLnBrk="1" hangingPunct="1">
              <a:spcBef>
                <a:spcPct val="50000"/>
              </a:spcBef>
              <a:buFont typeface="Wingdings" pitchFamily="2" charset="2"/>
              <a:buChar char="v"/>
            </a:pPr>
            <a:r>
              <a:rPr lang="tr-TR" altLang="tr-TR" sz="3200" dirty="0">
                <a:solidFill>
                  <a:schemeClr val="bg2"/>
                </a:solidFill>
                <a:latin typeface="Times New Roman" panose="02020603050405020304" pitchFamily="18" charset="0"/>
                <a:cs typeface="Times New Roman" panose="02020603050405020304" pitchFamily="18" charset="0"/>
              </a:rPr>
              <a:t>Düğüm Noktaları</a:t>
            </a:r>
          </a:p>
          <a:p>
            <a:pPr eaLnBrk="1" hangingPunct="1">
              <a:spcBef>
                <a:spcPct val="50000"/>
              </a:spcBef>
              <a:buFont typeface="Wingdings" pitchFamily="2" charset="2"/>
              <a:buChar char="v"/>
            </a:pPr>
            <a:r>
              <a:rPr lang="tr-TR" altLang="tr-TR" sz="3200" dirty="0">
                <a:solidFill>
                  <a:schemeClr val="bg2"/>
                </a:solidFill>
                <a:latin typeface="Times New Roman" panose="02020603050405020304" pitchFamily="18" charset="0"/>
                <a:cs typeface="Times New Roman" panose="02020603050405020304" pitchFamily="18" charset="0"/>
              </a:rPr>
              <a:t>Limanlar</a:t>
            </a:r>
          </a:p>
          <a:p>
            <a:pPr eaLnBrk="1" hangingPunct="1">
              <a:spcBef>
                <a:spcPct val="50000"/>
              </a:spcBef>
              <a:buFont typeface="Wingdings" pitchFamily="2" charset="2"/>
              <a:buChar char="v"/>
            </a:pPr>
            <a:r>
              <a:rPr lang="tr-TR" altLang="tr-TR" sz="3200" dirty="0">
                <a:solidFill>
                  <a:schemeClr val="bg2"/>
                </a:solidFill>
                <a:latin typeface="Times New Roman" panose="02020603050405020304" pitchFamily="18" charset="0"/>
                <a:cs typeface="Times New Roman" panose="02020603050405020304" pitchFamily="18" charset="0"/>
              </a:rPr>
              <a:t>Kritik Alt Yapı Tesisleri </a:t>
            </a:r>
            <a:r>
              <a:rPr lang="tr-TR" altLang="tr-TR" sz="2800" dirty="0">
                <a:solidFill>
                  <a:schemeClr val="bg2"/>
                </a:solidFill>
                <a:latin typeface="Times New Roman" panose="02020603050405020304" pitchFamily="18" charset="0"/>
                <a:cs typeface="Times New Roman" panose="02020603050405020304" pitchFamily="18" charset="0"/>
              </a:rPr>
              <a:t>(petrol boru hatları, petrol ve gaz platformları ile denizaltı internet kabloları)</a:t>
            </a:r>
            <a:endParaRPr lang="tr-TR" altLang="tr-TR" sz="32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052">
            <a:extLst>
              <a:ext uri="{FF2B5EF4-FFF2-40B4-BE49-F238E27FC236}">
                <a16:creationId xmlns:a16="http://schemas.microsoft.com/office/drawing/2014/main" id="{DF9BD133-3A67-D971-5969-6E79EFBA4549}"/>
              </a:ext>
            </a:extLst>
          </p:cNvPr>
          <p:cNvSpPr txBox="1">
            <a:spLocks noChangeArrowheads="1"/>
          </p:cNvSpPr>
          <p:nvPr/>
        </p:nvSpPr>
        <p:spPr bwMode="auto">
          <a:xfrm>
            <a:off x="2792413" y="1651000"/>
            <a:ext cx="702151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sz="2400" b="1">
                <a:solidFill>
                  <a:schemeClr val="tx1"/>
                </a:solidFill>
                <a:latin typeface="Arial" panose="020B0604020202020204" pitchFamily="34" charset="0"/>
              </a:defRPr>
            </a:lvl1pPr>
            <a:lvl2pPr>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marL="0" lvl="1">
              <a:spcAft>
                <a:spcPts val="1200"/>
              </a:spcAft>
            </a:pPr>
            <a:r>
              <a:rPr lang="tr-TR" altLang="tr-TR" sz="2200">
                <a:solidFill>
                  <a:schemeClr val="bg1"/>
                </a:solidFill>
                <a:latin typeface="Monotype Corsiva" panose="03010101010201010101" pitchFamily="66" charset="0"/>
              </a:rPr>
              <a:t>1. Ticaret gemilerinin emniyeti ve güvenliğinin artırılması yoluyla Ulusların ekonomik refahına ve uluslararası istikrarına katkıda bulunmak
2. Faaliyet alanında deniz ticaretinin serbest akışını kolaylaştırmak 
3. Ticari nakliyenin askeri operasyonlara olan güvenini artırın 
4. Komutanın karar verme sürecini, Ticari denizcilikle ilgili hususlar hakkında bilgilendirilmiş bilgiye dayalı olarak geliştirmek, 
5. Askeri varlıkların etkin ve verimli bir şekilde taahhüt edilmesine ve kullanılmasına katkıda bulunmak 
6. Ticari gemilerin operasyonlara müdahalesini en aza indirerek Komutanın manevra özgürlüğünü artırmak,</a:t>
            </a:r>
            <a:endParaRPr lang="en-GB" altLang="tr-TR" sz="2200" dirty="0">
              <a:solidFill>
                <a:schemeClr val="bg1"/>
              </a:solidFill>
              <a:latin typeface="Monotype Corsiva" panose="03010101010201010101" pitchFamily="66" charset="0"/>
            </a:endParaRPr>
          </a:p>
        </p:txBody>
      </p:sp>
      <p:sp>
        <p:nvSpPr>
          <p:cNvPr id="71683" name="Dikdörtgen 1">
            <a:extLst>
              <a:ext uri="{FF2B5EF4-FFF2-40B4-BE49-F238E27FC236}">
                <a16:creationId xmlns:a16="http://schemas.microsoft.com/office/drawing/2014/main" id="{6DE6B5C2-41B1-99DD-A359-9EB312CA7DD2}"/>
              </a:ext>
            </a:extLst>
          </p:cNvPr>
          <p:cNvSpPr>
            <a:spLocks noChangeArrowheads="1"/>
          </p:cNvSpPr>
          <p:nvPr/>
        </p:nvSpPr>
        <p:spPr bwMode="auto">
          <a:xfrm>
            <a:off x="884238" y="3306763"/>
            <a:ext cx="1404937" cy="180975"/>
          </a:xfrm>
          <a:prstGeom prst="rect">
            <a:avLst/>
          </a:prstGeom>
          <a:solidFill>
            <a:schemeClr val="tx1"/>
          </a:solidFill>
          <a:ln w="57150" algn="ctr">
            <a:solidFill>
              <a:schemeClr val="tx1"/>
            </a:solidFill>
            <a:round/>
            <a:headEnd/>
            <a:tailEnd/>
          </a:ln>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endParaRPr lang="tr-TR" altLang="tr-TR"/>
          </a:p>
        </p:txBody>
      </p:sp>
      <p:pic>
        <p:nvPicPr>
          <p:cNvPr id="71684" name="Resim 1">
            <a:extLst>
              <a:ext uri="{FF2B5EF4-FFF2-40B4-BE49-F238E27FC236}">
                <a16:creationId xmlns:a16="http://schemas.microsoft.com/office/drawing/2014/main" id="{C94FB4B7-8E94-A429-A224-E4EBDDD733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025" y="2408238"/>
            <a:ext cx="2432050" cy="3127375"/>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71685" name="Picture 45" descr="ropeline2">
            <a:extLst>
              <a:ext uri="{FF2B5EF4-FFF2-40B4-BE49-F238E27FC236}">
                <a16:creationId xmlns:a16="http://schemas.microsoft.com/office/drawing/2014/main" id="{853106DD-5B79-FEFB-12C7-2773913A77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0E238E42-C9CF-3537-D516-17CC9568CF13}"/>
              </a:ext>
            </a:extLst>
          </p:cNvPr>
          <p:cNvSpPr>
            <a:spLocks noChangeArrowheads="1"/>
          </p:cNvSpPr>
          <p:nvPr/>
        </p:nvSpPr>
        <p:spPr bwMode="auto">
          <a:xfrm>
            <a:off x="3222625" y="941388"/>
            <a:ext cx="349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2000" dirty="0">
                <a:solidFill>
                  <a:schemeClr val="bg1">
                    <a:lumMod val="60000"/>
                    <a:lumOff val="40000"/>
                  </a:schemeClr>
                </a:solidFill>
                <a:latin typeface="Lucida Handwriting" pitchFamily="66" charset="0"/>
              </a:rPr>
              <a:t>NCAGS Etkileri</a:t>
            </a:r>
            <a:endParaRPr lang="en-US" altLang="tr-TR" sz="2000" dirty="0">
              <a:solidFill>
                <a:schemeClr val="bg1">
                  <a:lumMod val="60000"/>
                  <a:lumOff val="40000"/>
                </a:schemeClr>
              </a:solidFill>
              <a:latin typeface="Lucida Handwriting" pitchFamily="66" charset="0"/>
            </a:endParaRPr>
          </a:p>
        </p:txBody>
      </p:sp>
      <p:sp>
        <p:nvSpPr>
          <p:cNvPr id="71687" name="Rectangle 24">
            <a:extLst>
              <a:ext uri="{FF2B5EF4-FFF2-40B4-BE49-F238E27FC236}">
                <a16:creationId xmlns:a16="http://schemas.microsoft.com/office/drawing/2014/main" id="{2F2F11CD-0158-C95C-8947-C0626B00CED5}"/>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a:solidFill>
                  <a:schemeClr val="bg1"/>
                </a:solidFill>
                <a:latin typeface="Monotype Corsiva" panose="03010101010201010101" pitchFamily="66" charset="0"/>
              </a:rPr>
              <a:t>NCAGS Policy</a:t>
            </a:r>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tanker">
            <a:extLst>
              <a:ext uri="{FF2B5EF4-FFF2-40B4-BE49-F238E27FC236}">
                <a16:creationId xmlns:a16="http://schemas.microsoft.com/office/drawing/2014/main" id="{DCB7BE13-5A07-1BAE-E0F9-80AABC831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330" r="11212"/>
          <a:stretch>
            <a:fillRect/>
          </a:stretch>
        </p:blipFill>
        <p:spPr bwMode="auto">
          <a:xfrm>
            <a:off x="200025" y="3271838"/>
            <a:ext cx="2776538"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chemeClr val="hlink"/>
                </a:solidFill>
                <a:miter lim="800000"/>
                <a:headEnd/>
                <a:tailEnd/>
              </a14:hiddenLine>
            </a:ext>
          </a:extLst>
        </p:spPr>
      </p:pic>
      <p:pic>
        <p:nvPicPr>
          <p:cNvPr id="15363" name="Picture 7">
            <a:extLst>
              <a:ext uri="{FF2B5EF4-FFF2-40B4-BE49-F238E27FC236}">
                <a16:creationId xmlns:a16="http://schemas.microsoft.com/office/drawing/2014/main" id="{97E8A9DC-874C-4D7B-B6DD-E6DA884D0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1628775"/>
            <a:ext cx="2776538"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7 Resim" descr="disaster2004_super1.gif">
            <a:extLst>
              <a:ext uri="{FF2B5EF4-FFF2-40B4-BE49-F238E27FC236}">
                <a16:creationId xmlns:a16="http://schemas.microsoft.com/office/drawing/2014/main" id="{A10BC37B-B8E6-BF97-D3DB-EE400DA1C38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025" y="4949825"/>
            <a:ext cx="2776538"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2" descr="162513">
            <a:extLst>
              <a:ext uri="{FF2B5EF4-FFF2-40B4-BE49-F238E27FC236}">
                <a16:creationId xmlns:a16="http://schemas.microsoft.com/office/drawing/2014/main" id="{6073EF3C-58DB-AE92-1560-9665F5D7F8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2163" y="1893888"/>
            <a:ext cx="6373812"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Dikdörtgen 8">
            <a:extLst>
              <a:ext uri="{FF2B5EF4-FFF2-40B4-BE49-F238E27FC236}">
                <a16:creationId xmlns:a16="http://schemas.microsoft.com/office/drawing/2014/main" id="{360693EE-7E33-3130-49CB-708083770C5B}"/>
              </a:ext>
            </a:extLst>
          </p:cNvPr>
          <p:cNvSpPr>
            <a:spLocks noChangeArrowheads="1"/>
          </p:cNvSpPr>
          <p:nvPr/>
        </p:nvSpPr>
        <p:spPr bwMode="auto">
          <a:xfrm>
            <a:off x="3674473" y="1274872"/>
            <a:ext cx="637381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GB" altLang="tr-TR" sz="2800" dirty="0">
                <a:solidFill>
                  <a:srgbClr val="000066"/>
                </a:solidFill>
                <a:latin typeface="Times New Roman" panose="02020603050405020304" pitchFamily="18" charset="0"/>
                <a:cs typeface="Times New Roman" panose="02020603050405020304" pitchFamily="18" charset="0"/>
              </a:rPr>
              <a:t>MT Sirius Star </a:t>
            </a:r>
            <a:r>
              <a:rPr lang="en-GB" altLang="tr-TR" sz="2800" dirty="0" err="1">
                <a:solidFill>
                  <a:srgbClr val="000066"/>
                </a:solidFill>
                <a:latin typeface="Times New Roman" panose="02020603050405020304" pitchFamily="18" charset="0"/>
                <a:cs typeface="Times New Roman" panose="02020603050405020304" pitchFamily="18" charset="0"/>
              </a:rPr>
              <a:t>deniz</a:t>
            </a:r>
            <a:r>
              <a:rPr lang="en-GB" altLang="tr-TR" sz="2800" dirty="0">
                <a:solidFill>
                  <a:srgbClr val="000066"/>
                </a:solidFill>
                <a:latin typeface="Times New Roman" panose="02020603050405020304" pitchFamily="18" charset="0"/>
                <a:cs typeface="Times New Roman" panose="02020603050405020304" pitchFamily="18" charset="0"/>
              </a:rPr>
              <a:t> </a:t>
            </a:r>
            <a:r>
              <a:rPr lang="en-GB" altLang="tr-TR" sz="2800" dirty="0" err="1">
                <a:solidFill>
                  <a:srgbClr val="000066"/>
                </a:solidFill>
                <a:latin typeface="Times New Roman" panose="02020603050405020304" pitchFamily="18" charset="0"/>
                <a:cs typeface="Times New Roman" panose="02020603050405020304" pitchFamily="18" charset="0"/>
              </a:rPr>
              <a:t>haydutları</a:t>
            </a:r>
            <a:r>
              <a:rPr lang="en-GB" altLang="tr-TR" sz="2800" dirty="0">
                <a:solidFill>
                  <a:srgbClr val="000066"/>
                </a:solidFill>
                <a:latin typeface="Times New Roman" panose="02020603050405020304" pitchFamily="18" charset="0"/>
                <a:cs typeface="Times New Roman" panose="02020603050405020304" pitchFamily="18" charset="0"/>
              </a:rPr>
              <a:t> </a:t>
            </a:r>
            <a:r>
              <a:rPr lang="en-GB" altLang="tr-TR" sz="2800" dirty="0" err="1">
                <a:solidFill>
                  <a:srgbClr val="000066"/>
                </a:solidFill>
                <a:latin typeface="Times New Roman" panose="02020603050405020304" pitchFamily="18" charset="0"/>
                <a:cs typeface="Times New Roman" panose="02020603050405020304" pitchFamily="18" charset="0"/>
              </a:rPr>
              <a:t>tarafından</a:t>
            </a:r>
            <a:r>
              <a:rPr lang="en-GB" altLang="tr-TR" sz="2800" dirty="0">
                <a:solidFill>
                  <a:srgbClr val="000066"/>
                </a:solidFill>
                <a:latin typeface="Times New Roman" panose="02020603050405020304" pitchFamily="18" charset="0"/>
                <a:cs typeface="Times New Roman" panose="02020603050405020304" pitchFamily="18" charset="0"/>
              </a:rPr>
              <a:t> </a:t>
            </a:r>
            <a:r>
              <a:rPr lang="en-GB" altLang="tr-TR" sz="2800" dirty="0" err="1">
                <a:solidFill>
                  <a:srgbClr val="000066"/>
                </a:solidFill>
                <a:latin typeface="Times New Roman" panose="02020603050405020304" pitchFamily="18" charset="0"/>
                <a:cs typeface="Times New Roman" panose="02020603050405020304" pitchFamily="18" charset="0"/>
              </a:rPr>
              <a:t>kaçırıldı</a:t>
            </a:r>
            <a:r>
              <a:rPr lang="en-GB" altLang="tr-TR" sz="2800" dirty="0">
                <a:solidFill>
                  <a:srgbClr val="000066"/>
                </a:solidFill>
                <a:latin typeface="Times New Roman" panose="02020603050405020304" pitchFamily="18" charset="0"/>
                <a:cs typeface="Times New Roman" panose="02020603050405020304" pitchFamily="18" charset="0"/>
              </a:rPr>
              <a:t> </a:t>
            </a:r>
            <a:r>
              <a:rPr lang="en-GB" altLang="tr-TR" sz="2800" dirty="0" err="1">
                <a:solidFill>
                  <a:srgbClr val="000066"/>
                </a:solidFill>
                <a:latin typeface="Times New Roman" panose="02020603050405020304" pitchFamily="18" charset="0"/>
                <a:cs typeface="Times New Roman" panose="02020603050405020304" pitchFamily="18" charset="0"/>
              </a:rPr>
              <a:t>ve</a:t>
            </a:r>
            <a:r>
              <a:rPr lang="en-GB" altLang="tr-TR" sz="2800" dirty="0">
                <a:solidFill>
                  <a:srgbClr val="000066"/>
                </a:solidFill>
                <a:latin typeface="Times New Roman" panose="02020603050405020304" pitchFamily="18" charset="0"/>
                <a:cs typeface="Times New Roman" panose="02020603050405020304" pitchFamily="18" charset="0"/>
              </a:rPr>
              <a:t> </a:t>
            </a:r>
          </a:p>
          <a:p>
            <a:pPr eaLnBrk="1" hangingPunct="1"/>
            <a:r>
              <a:rPr lang="en-GB" altLang="tr-TR" sz="2800" dirty="0">
                <a:solidFill>
                  <a:srgbClr val="000066"/>
                </a:solidFill>
                <a:latin typeface="Times New Roman" panose="02020603050405020304" pitchFamily="18" charset="0"/>
                <a:cs typeface="Times New Roman" panose="02020603050405020304" pitchFamily="18" charset="0"/>
              </a:rPr>
              <a:t>petrol </a:t>
            </a:r>
            <a:r>
              <a:rPr lang="en-GB" altLang="tr-TR" sz="2800" dirty="0" err="1">
                <a:solidFill>
                  <a:srgbClr val="000066"/>
                </a:solidFill>
                <a:latin typeface="Times New Roman" panose="02020603050405020304" pitchFamily="18" charset="0"/>
                <a:cs typeface="Times New Roman" panose="02020603050405020304" pitchFamily="18" charset="0"/>
              </a:rPr>
              <a:t>fiyatı</a:t>
            </a:r>
            <a:r>
              <a:rPr lang="en-GB" altLang="tr-TR" sz="2800" dirty="0">
                <a:solidFill>
                  <a:srgbClr val="000066"/>
                </a:solidFill>
                <a:latin typeface="Times New Roman" panose="02020603050405020304" pitchFamily="18" charset="0"/>
                <a:cs typeface="Times New Roman" panose="02020603050405020304" pitchFamily="18" charset="0"/>
              </a:rPr>
              <a:t> </a:t>
            </a:r>
            <a:r>
              <a:rPr lang="en-GB" altLang="tr-TR" sz="2800" dirty="0" err="1">
                <a:solidFill>
                  <a:srgbClr val="000066"/>
                </a:solidFill>
                <a:latin typeface="Times New Roman" panose="02020603050405020304" pitchFamily="18" charset="0"/>
                <a:cs typeface="Times New Roman" panose="02020603050405020304" pitchFamily="18" charset="0"/>
              </a:rPr>
              <a:t>gece</a:t>
            </a:r>
            <a:r>
              <a:rPr lang="en-GB" altLang="tr-TR" sz="2800" dirty="0">
                <a:solidFill>
                  <a:srgbClr val="000066"/>
                </a:solidFill>
                <a:latin typeface="Times New Roman" panose="02020603050405020304" pitchFamily="18" charset="0"/>
                <a:cs typeface="Times New Roman" panose="02020603050405020304" pitchFamily="18" charset="0"/>
              </a:rPr>
              <a:t> </a:t>
            </a:r>
            <a:r>
              <a:rPr lang="en-GB" altLang="tr-TR" sz="2800" dirty="0" err="1">
                <a:solidFill>
                  <a:srgbClr val="000066"/>
                </a:solidFill>
                <a:latin typeface="Times New Roman" panose="02020603050405020304" pitchFamily="18" charset="0"/>
                <a:cs typeface="Times New Roman" panose="02020603050405020304" pitchFamily="18" charset="0"/>
              </a:rPr>
              <a:t>boyunca</a:t>
            </a:r>
            <a:r>
              <a:rPr lang="en-GB" altLang="tr-TR" sz="2800" dirty="0">
                <a:solidFill>
                  <a:srgbClr val="000066"/>
                </a:solidFill>
                <a:latin typeface="Times New Roman" panose="02020603050405020304" pitchFamily="18" charset="0"/>
                <a:cs typeface="Times New Roman" panose="02020603050405020304" pitchFamily="18" charset="0"/>
              </a:rPr>
              <a:t> %1,4 </a:t>
            </a:r>
            <a:r>
              <a:rPr lang="en-GB" altLang="tr-TR" sz="2800" dirty="0" err="1">
                <a:solidFill>
                  <a:srgbClr val="000066"/>
                </a:solidFill>
                <a:latin typeface="Times New Roman" panose="02020603050405020304" pitchFamily="18" charset="0"/>
                <a:cs typeface="Times New Roman" panose="02020603050405020304" pitchFamily="18" charset="0"/>
              </a:rPr>
              <a:t>oranında</a:t>
            </a:r>
            <a:r>
              <a:rPr lang="en-GB" altLang="tr-TR" sz="2800" dirty="0">
                <a:solidFill>
                  <a:srgbClr val="000066"/>
                </a:solidFill>
                <a:latin typeface="Times New Roman" panose="02020603050405020304" pitchFamily="18" charset="0"/>
                <a:cs typeface="Times New Roman" panose="02020603050405020304" pitchFamily="18" charset="0"/>
              </a:rPr>
              <a:t> </a:t>
            </a:r>
            <a:r>
              <a:rPr lang="en-GB" altLang="tr-TR" sz="2800" dirty="0" err="1">
                <a:solidFill>
                  <a:srgbClr val="000066"/>
                </a:solidFill>
                <a:latin typeface="Times New Roman" panose="02020603050405020304" pitchFamily="18" charset="0"/>
                <a:cs typeface="Times New Roman" panose="02020603050405020304" pitchFamily="18" charset="0"/>
              </a:rPr>
              <a:t>arttı</a:t>
            </a:r>
            <a:r>
              <a:rPr lang="en-GB" altLang="tr-TR" sz="2800" dirty="0">
                <a:solidFill>
                  <a:srgbClr val="000066"/>
                </a:solidFill>
                <a:latin typeface="Times New Roman" panose="02020603050405020304" pitchFamily="18" charset="0"/>
                <a:cs typeface="Times New Roman" panose="02020603050405020304" pitchFamily="18" charset="0"/>
              </a:rPr>
              <a:t>.....</a:t>
            </a:r>
          </a:p>
        </p:txBody>
      </p:sp>
      <p:pic>
        <p:nvPicPr>
          <p:cNvPr id="15367" name="Picture 45" descr="ropeline2">
            <a:extLst>
              <a:ext uri="{FF2B5EF4-FFF2-40B4-BE49-F238E27FC236}">
                <a16:creationId xmlns:a16="http://schemas.microsoft.com/office/drawing/2014/main" id="{1FD19617-831B-734E-0EDC-E158053F0E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24">
            <a:extLst>
              <a:ext uri="{FF2B5EF4-FFF2-40B4-BE49-F238E27FC236}">
                <a16:creationId xmlns:a16="http://schemas.microsoft.com/office/drawing/2014/main" id="{FF0E9D92-BD95-5A16-9CBD-9A008C44A7F9}"/>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Deniz Ortamı</a:t>
            </a:r>
          </a:p>
        </p:txBody>
      </p:sp>
    </p:spTree>
  </p:cSld>
  <p:clrMapOvr>
    <a:masterClrMapping/>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32BEEB5-54FE-76D2-E080-AE509637AB9E}"/>
              </a:ext>
            </a:extLst>
          </p:cNvPr>
          <p:cNvSpPr txBox="1">
            <a:spLocks noChangeArrowheads="1"/>
          </p:cNvSpPr>
          <p:nvPr/>
        </p:nvSpPr>
        <p:spPr bwMode="auto">
          <a:xfrm>
            <a:off x="1066800" y="116632"/>
            <a:ext cx="7772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tr-TR" altLang="tr-TR" sz="3200" dirty="0">
                <a:solidFill>
                  <a:schemeClr val="bg1">
                    <a:lumMod val="60000"/>
                    <a:lumOff val="40000"/>
                  </a:schemeClr>
                </a:solidFill>
                <a:latin typeface="Times New Roman" panose="02020603050405020304" pitchFamily="18" charset="0"/>
                <a:cs typeface="Times New Roman" panose="02020603050405020304" pitchFamily="18" charset="0"/>
              </a:rPr>
              <a:t>NATO Stratejik Konsepti</a:t>
            </a:r>
            <a:endParaRPr lang="nb-NO" altLang="tr-TR" sz="32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C731A1D4-625D-7193-EB4D-365EB3837C69}"/>
              </a:ext>
            </a:extLst>
          </p:cNvPr>
          <p:cNvSpPr txBox="1">
            <a:spLocks noChangeArrowheads="1"/>
          </p:cNvSpPr>
          <p:nvPr/>
        </p:nvSpPr>
        <p:spPr bwMode="auto">
          <a:xfrm>
            <a:off x="200025" y="1520825"/>
            <a:ext cx="950595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just">
              <a:lnSpc>
                <a:spcPct val="90000"/>
              </a:lnSpc>
              <a:spcBef>
                <a:spcPct val="20000"/>
              </a:spcBef>
              <a:buFontTx/>
              <a:buChar char="•"/>
              <a:defRPr/>
            </a:pPr>
            <a:r>
              <a:rPr lang="tr-TR" altLang="tr-TR" sz="2600" dirty="0">
                <a:solidFill>
                  <a:schemeClr val="bg1"/>
                </a:solidFill>
                <a:latin typeface="Times New Roman" panose="02020603050405020304" pitchFamily="18" charset="0"/>
                <a:cs typeface="Times New Roman" panose="02020603050405020304" pitchFamily="18" charset="0"/>
              </a:rPr>
              <a:t>2010 NATO Stratejik Kavramı (Lizbon Zirvesi)
     (Aktif Angajman, Modern Savunma)
Temel Görevler
     (Toplu Savunma, Kriz Yönetimi, </a:t>
            </a:r>
            <a:r>
              <a:rPr lang="tr-TR" altLang="tr-TR" sz="2600" dirty="0">
                <a:solidFill>
                  <a:schemeClr val="bg1"/>
                </a:solidFill>
                <a:highlight>
                  <a:srgbClr val="FFFF00"/>
                </a:highlight>
                <a:latin typeface="Times New Roman" panose="02020603050405020304" pitchFamily="18" charset="0"/>
                <a:cs typeface="Times New Roman" panose="02020603050405020304" pitchFamily="18" charset="0"/>
              </a:rPr>
              <a:t>İşbirlikçi Güvenlik</a:t>
            </a:r>
            <a:r>
              <a:rPr lang="tr-TR" altLang="tr-TR" sz="2600" dirty="0">
                <a:solidFill>
                  <a:schemeClr val="bg1"/>
                </a:solidFill>
                <a:latin typeface="Times New Roman" panose="02020603050405020304" pitchFamily="18" charset="0"/>
                <a:cs typeface="Times New Roman" panose="02020603050405020304" pitchFamily="18" charset="0"/>
              </a:rPr>
              <a:t>)
"Tüm ülkeler, uluslararası ticaretin, enerji güvenliğinin ve refahın bağlı olduğu hayati iletişim, ulaşım ve transit yollarına giderek daha fazla bağımlı hale geliyor..."  
 "... kritik enerji altyapısının ve geçiş alanlarının ve hatlarının korunması, ortaklarla işbirliği dahil olmak üzere enerji güvenliğine katkıda bulunma kapasitesinin geliştirilmesi..."</a:t>
            </a:r>
            <a:endParaRPr lang="en-GB" altLang="tr-TR" sz="2600" i="1" u="sng" dirty="0">
              <a:solidFill>
                <a:schemeClr val="bg1"/>
              </a:solidFill>
              <a:latin typeface="Times New Roman" panose="02020603050405020304" pitchFamily="18" charset="0"/>
              <a:cs typeface="Times New Roman" panose="02020603050405020304" pitchFamily="18" charset="0"/>
            </a:endParaRPr>
          </a:p>
        </p:txBody>
      </p:sp>
      <p:pic>
        <p:nvPicPr>
          <p:cNvPr id="17412" name="Picture 7">
            <a:extLst>
              <a:ext uri="{FF2B5EF4-FFF2-40B4-BE49-F238E27FC236}">
                <a16:creationId xmlns:a16="http://schemas.microsoft.com/office/drawing/2014/main" id="{6B6B153E-5B24-1E99-496B-AFF1B1D25EB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038" y="7938"/>
            <a:ext cx="1620837"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417672B-BCDA-9172-C099-40AA647FC54E}"/>
              </a:ext>
            </a:extLst>
          </p:cNvPr>
          <p:cNvSpPr txBox="1">
            <a:spLocks noChangeArrowheads="1"/>
          </p:cNvSpPr>
          <p:nvPr/>
        </p:nvSpPr>
        <p:spPr bwMode="auto">
          <a:xfrm>
            <a:off x="1066800" y="249498"/>
            <a:ext cx="7772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tr-TR" altLang="tr-TR" sz="3200" dirty="0">
                <a:solidFill>
                  <a:schemeClr val="bg1">
                    <a:lumMod val="60000"/>
                    <a:lumOff val="40000"/>
                  </a:schemeClr>
                </a:solidFill>
                <a:latin typeface="Times New Roman" panose="02020603050405020304" pitchFamily="18" charset="0"/>
                <a:cs typeface="Times New Roman" panose="02020603050405020304" pitchFamily="18" charset="0"/>
              </a:rPr>
              <a:t>NATO Stratejik Konsepti-2022</a:t>
            </a:r>
            <a:endParaRPr lang="nb-NO" altLang="tr-TR" sz="32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CA95DD8D-841A-6FC5-C68F-F1D9BCEE1290}"/>
              </a:ext>
            </a:extLst>
          </p:cNvPr>
          <p:cNvSpPr txBox="1">
            <a:spLocks noChangeArrowheads="1"/>
          </p:cNvSpPr>
          <p:nvPr/>
        </p:nvSpPr>
        <p:spPr bwMode="auto">
          <a:xfrm>
            <a:off x="200025" y="1376363"/>
            <a:ext cx="95059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just">
              <a:lnSpc>
                <a:spcPct val="90000"/>
              </a:lnSpc>
              <a:spcBef>
                <a:spcPct val="20000"/>
              </a:spcBef>
              <a:buFontTx/>
              <a:buChar char="•"/>
              <a:defRPr/>
            </a:pPr>
            <a:r>
              <a:rPr lang="tr-TR" altLang="tr-TR" sz="2600" dirty="0">
                <a:solidFill>
                  <a:schemeClr val="bg1"/>
                </a:solidFill>
                <a:highlight>
                  <a:srgbClr val="FFFF00"/>
                </a:highlight>
                <a:latin typeface="Times New Roman" panose="02020603050405020304" pitchFamily="18" charset="0"/>
                <a:cs typeface="Times New Roman" panose="02020603050405020304" pitchFamily="18" charset="0"/>
              </a:rPr>
              <a:t>2022'den güncel NATO Stratejik Konsepti (Madrid Zirvesi)</a:t>
            </a:r>
            <a:r>
              <a:rPr lang="tr-TR" altLang="tr-TR" sz="2600" dirty="0">
                <a:solidFill>
                  <a:schemeClr val="bg1"/>
                </a:solidFill>
                <a:latin typeface="Times New Roman" panose="02020603050405020304" pitchFamily="18" charset="0"/>
                <a:cs typeface="Times New Roman" panose="02020603050405020304" pitchFamily="18" charset="0"/>
              </a:rPr>
              <a:t>
     (360 derece yaklaşıma dayalı Kolektif Savunma - Madde V)
Temel Görevler
     (Caydırıcılık ve Savunma, Kriz Önleme ve Yönetimi,  </a:t>
            </a:r>
            <a:r>
              <a:rPr lang="tr-TR" altLang="tr-TR" sz="2600" dirty="0">
                <a:solidFill>
                  <a:schemeClr val="bg1"/>
                </a:solidFill>
                <a:highlight>
                  <a:srgbClr val="FFFF00"/>
                </a:highlight>
                <a:latin typeface="Times New Roman" panose="02020603050405020304" pitchFamily="18" charset="0"/>
                <a:cs typeface="Times New Roman" panose="02020603050405020304" pitchFamily="18" charset="0"/>
              </a:rPr>
              <a:t>İşbirliğine Dayalı Güvenlik</a:t>
            </a:r>
            <a:r>
              <a:rPr lang="tr-TR" altLang="tr-TR" sz="2600" dirty="0">
                <a:solidFill>
                  <a:schemeClr val="bg1"/>
                </a:solidFill>
                <a:latin typeface="Times New Roman" panose="02020603050405020304" pitchFamily="18" charset="0"/>
                <a:cs typeface="Times New Roman" panose="02020603050405020304" pitchFamily="18" charset="0"/>
              </a:rPr>
              <a:t>)
</a:t>
            </a:r>
            <a:r>
              <a:rPr lang="tr-TR" altLang="tr-TR" sz="2600" dirty="0">
                <a:solidFill>
                  <a:schemeClr val="bg1"/>
                </a:solidFill>
                <a:highlight>
                  <a:srgbClr val="FFFF00"/>
                </a:highlight>
                <a:latin typeface="Times New Roman" panose="02020603050405020304" pitchFamily="18" charset="0"/>
                <a:cs typeface="Times New Roman" panose="02020603050405020304" pitchFamily="18" charset="0"/>
              </a:rPr>
              <a:t>Deniz Güvenliği</a:t>
            </a:r>
            <a:r>
              <a:rPr lang="tr-TR" altLang="tr-TR" sz="2600" dirty="0">
                <a:solidFill>
                  <a:schemeClr val="bg1"/>
                </a:solidFill>
                <a:latin typeface="Times New Roman" panose="02020603050405020304" pitchFamily="18" charset="0"/>
                <a:cs typeface="Times New Roman" panose="02020603050405020304" pitchFamily="18" charset="0"/>
              </a:rPr>
              <a:t>, barış ve refahımızın anahtarıdır. Duruşumuzu ve </a:t>
            </a:r>
            <a:r>
              <a:rPr lang="tr-TR" altLang="tr-TR" sz="2600" dirty="0">
                <a:solidFill>
                  <a:schemeClr val="bg1"/>
                </a:solidFill>
                <a:highlight>
                  <a:srgbClr val="FFFF00"/>
                </a:highlight>
                <a:latin typeface="Times New Roman" panose="02020603050405020304" pitchFamily="18" charset="0"/>
                <a:cs typeface="Times New Roman" panose="02020603050405020304" pitchFamily="18" charset="0"/>
              </a:rPr>
              <a:t>durumsal farkındalığımızı </a:t>
            </a:r>
            <a:r>
              <a:rPr lang="tr-TR" altLang="tr-TR" sz="2600" dirty="0">
                <a:solidFill>
                  <a:schemeClr val="bg1"/>
                </a:solidFill>
                <a:latin typeface="Times New Roman" panose="02020603050405020304" pitchFamily="18" charset="0"/>
                <a:cs typeface="Times New Roman" panose="02020603050405020304" pitchFamily="18" charset="0"/>
              </a:rPr>
              <a:t>güçlendireceğiz 
        </a:t>
            </a:r>
            <a:r>
              <a:rPr lang="tr-TR" altLang="tr-TR" sz="2600" dirty="0">
                <a:solidFill>
                  <a:schemeClr val="bg1"/>
                </a:solidFill>
                <a:highlight>
                  <a:srgbClr val="FFFF00"/>
                </a:highlight>
                <a:latin typeface="Times New Roman" panose="02020603050405020304" pitchFamily="18" charset="0"/>
                <a:cs typeface="Times New Roman" panose="02020603050405020304" pitchFamily="18" charset="0"/>
              </a:rPr>
              <a:t>Denizcilik alanındaki tüm tehditleri caydırmak ve bunlara karşı savunmak, 
       seyrüsefer özgürlüğünü desteklemek, 
       deniz ticaret yollarının güvence altına alınması ve
       Ana iletişim hatlarımızı korumak.</a:t>
            </a:r>
            <a:endParaRPr lang="tr-TR" altLang="tr-TR" sz="2600" i="1" u="sng" dirty="0">
              <a:solidFill>
                <a:schemeClr val="bg1"/>
              </a:solidFill>
              <a:highlight>
                <a:srgbClr val="FFFF00"/>
              </a:highlight>
              <a:latin typeface="Times New Roman" panose="02020603050405020304" pitchFamily="18" charset="0"/>
              <a:cs typeface="Times New Roman" panose="02020603050405020304" pitchFamily="18" charset="0"/>
            </a:endParaRPr>
          </a:p>
        </p:txBody>
      </p:sp>
      <p:pic>
        <p:nvPicPr>
          <p:cNvPr id="19460" name="Picture 7">
            <a:extLst>
              <a:ext uri="{FF2B5EF4-FFF2-40B4-BE49-F238E27FC236}">
                <a16:creationId xmlns:a16="http://schemas.microsoft.com/office/drawing/2014/main" id="{97CF6E2D-951A-BEB5-A921-99F6C6D9DE0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038" y="7938"/>
            <a:ext cx="1620837"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ikdörtgen 1">
            <a:extLst>
              <a:ext uri="{FF2B5EF4-FFF2-40B4-BE49-F238E27FC236}">
                <a16:creationId xmlns:a16="http://schemas.microsoft.com/office/drawing/2014/main" id="{69822E18-FE2C-5804-BB0A-38FC7ECB4D90}"/>
              </a:ext>
            </a:extLst>
          </p:cNvPr>
          <p:cNvSpPr>
            <a:spLocks noChangeArrowheads="1"/>
          </p:cNvSpPr>
          <p:nvPr/>
        </p:nvSpPr>
        <p:spPr bwMode="auto">
          <a:xfrm>
            <a:off x="128588" y="873125"/>
            <a:ext cx="673735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50000"/>
              </a:spcBef>
            </a:pPr>
            <a:r>
              <a:rPr lang="tr-TR" altLang="tr-TR" dirty="0">
                <a:solidFill>
                  <a:srgbClr val="0066CC"/>
                </a:solidFill>
                <a:latin typeface="Times New Roman" panose="02020603050405020304" pitchFamily="18" charset="0"/>
                <a:cs typeface="Times New Roman" panose="02020603050405020304" pitchFamily="18" charset="0"/>
              </a:rPr>
              <a:t>
• Denizcilik Durumsal Farkındalığını (MSA) desteklemek 
• Seyrüsefer Özgürlüğü (</a:t>
            </a:r>
            <a:r>
              <a:rPr lang="tr-TR" altLang="tr-TR" dirty="0" err="1">
                <a:solidFill>
                  <a:srgbClr val="0066CC"/>
                </a:solidFill>
                <a:latin typeface="Times New Roman" panose="02020603050405020304" pitchFamily="18" charset="0"/>
                <a:cs typeface="Times New Roman" panose="02020603050405020304" pitchFamily="18" charset="0"/>
              </a:rPr>
              <a:t>FoN</a:t>
            </a:r>
            <a:r>
              <a:rPr lang="tr-TR" altLang="tr-TR" dirty="0">
                <a:solidFill>
                  <a:srgbClr val="0066CC"/>
                </a:solidFill>
                <a:latin typeface="Times New Roman" panose="02020603050405020304" pitchFamily="18" charset="0"/>
                <a:cs typeface="Times New Roman" panose="02020603050405020304" pitchFamily="18" charset="0"/>
              </a:rPr>
              <a:t>)
• Denizde Denetim Harekatı (MIO)
• KİS ile Mücadele (WMD)
• Kritik Altyapıyı Korunması (CIP)
• Denizde Terörle Mücadeleyi Desteklenmesi (MCT)
• Deniz Güvenliği Kapasitesinin Geliştirilmesi (CB)</a:t>
            </a:r>
            <a:endParaRPr lang="tr-TR" altLang="tr-TR" sz="2000" dirty="0">
              <a:solidFill>
                <a:schemeClr val="bg2"/>
              </a:solidFill>
              <a:latin typeface="Times New Roman" panose="02020603050405020304" pitchFamily="18" charset="0"/>
              <a:cs typeface="Times New Roman" panose="02020603050405020304" pitchFamily="18" charset="0"/>
            </a:endParaRPr>
          </a:p>
        </p:txBody>
      </p:sp>
      <p:sp>
        <p:nvSpPr>
          <p:cNvPr id="3" name="Sağ Ayraç 2">
            <a:extLst>
              <a:ext uri="{FF2B5EF4-FFF2-40B4-BE49-F238E27FC236}">
                <a16:creationId xmlns:a16="http://schemas.microsoft.com/office/drawing/2014/main" id="{C6C3FC44-6D40-2BBD-0439-9588E6119E33}"/>
              </a:ext>
            </a:extLst>
          </p:cNvPr>
          <p:cNvSpPr/>
          <p:nvPr/>
        </p:nvSpPr>
        <p:spPr bwMode="auto">
          <a:xfrm rot="10800000">
            <a:off x="6897688" y="782637"/>
            <a:ext cx="684212" cy="5292725"/>
          </a:xfrm>
          <a:prstGeom prst="rightBrace">
            <a:avLst/>
          </a:prstGeom>
          <a:noFill/>
          <a:ln w="57150" cap="flat" cmpd="sng" algn="ctr">
            <a:solidFill>
              <a:schemeClr val="accent4">
                <a:lumMod val="75000"/>
              </a:schemeClr>
            </a:solidFill>
            <a:prstDash val="solid"/>
            <a:round/>
            <a:headEnd type="none" w="med" len="med"/>
            <a:tailEnd type="none" w="med" len="med"/>
          </a:ln>
          <a:effectLst/>
        </p:spPr>
        <p:txBody>
          <a:bodyPr anchor="ctr"/>
          <a:lstStyle/>
          <a:p>
            <a:pPr algn="ctr" eaLnBrk="1" hangingPunct="1">
              <a:spcBef>
                <a:spcPct val="50000"/>
              </a:spcBef>
              <a:defRPr/>
            </a:pPr>
            <a:endParaRPr lang="tr-TR">
              <a:latin typeface="Arial" charset="0"/>
            </a:endParaRPr>
          </a:p>
        </p:txBody>
      </p:sp>
      <p:sp>
        <p:nvSpPr>
          <p:cNvPr id="4" name="Rectangle 8">
            <a:extLst>
              <a:ext uri="{FF2B5EF4-FFF2-40B4-BE49-F238E27FC236}">
                <a16:creationId xmlns:a16="http://schemas.microsoft.com/office/drawing/2014/main" id="{3C07F61D-3803-0B42-F303-1C4736735F0D}"/>
              </a:ext>
            </a:extLst>
          </p:cNvPr>
          <p:cNvSpPr>
            <a:spLocks noChangeArrowheads="1"/>
          </p:cNvSpPr>
          <p:nvPr/>
        </p:nvSpPr>
        <p:spPr bwMode="auto">
          <a:xfrm>
            <a:off x="7571184" y="1520788"/>
            <a:ext cx="21431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Tüm
Görevler
NCAGS </a:t>
            </a:r>
          </a:p>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İle</a:t>
            </a:r>
          </a:p>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desteklenebilir</a:t>
            </a:r>
            <a:endParaRPr lang="en-US" altLang="tr-TR" sz="2000" dirty="0">
              <a:solidFill>
                <a:srgbClr val="FF0000"/>
              </a:solidFill>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ED12992C-9CF5-582D-41DF-74B340B0FE4E}"/>
              </a:ext>
            </a:extLst>
          </p:cNvPr>
          <p:cNvSpPr txBox="1">
            <a:spLocks noChangeArrowheads="1"/>
          </p:cNvSpPr>
          <p:nvPr/>
        </p:nvSpPr>
        <p:spPr bwMode="auto">
          <a:xfrm>
            <a:off x="16036" y="15280"/>
            <a:ext cx="9906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tr-TR" altLang="tr-TR" dirty="0">
                <a:solidFill>
                  <a:schemeClr val="bg1">
                    <a:lumMod val="60000"/>
                    <a:lumOff val="40000"/>
                  </a:schemeClr>
                </a:solidFill>
                <a:latin typeface="Times New Roman" panose="02020603050405020304" pitchFamily="18" charset="0"/>
                <a:cs typeface="Times New Roman" panose="02020603050405020304" pitchFamily="18" charset="0"/>
              </a:rPr>
              <a:t>Deniz Güvenlik Harekatı (</a:t>
            </a:r>
            <a:r>
              <a:rPr lang="tr-TR" altLang="tr-TR" dirty="0" err="1">
                <a:solidFill>
                  <a:schemeClr val="bg1">
                    <a:lumMod val="60000"/>
                    <a:lumOff val="40000"/>
                  </a:schemeClr>
                </a:solidFill>
                <a:latin typeface="Times New Roman" panose="02020603050405020304" pitchFamily="18" charset="0"/>
                <a:cs typeface="Times New Roman" panose="02020603050405020304" pitchFamily="18" charset="0"/>
              </a:rPr>
              <a:t>Maritime</a:t>
            </a:r>
            <a:r>
              <a:rPr lang="tr-TR" altLang="tr-TR" dirty="0">
                <a:solidFill>
                  <a:schemeClr val="bg1">
                    <a:lumMod val="60000"/>
                    <a:lumOff val="40000"/>
                  </a:schemeClr>
                </a:solidFill>
                <a:latin typeface="Times New Roman" panose="02020603050405020304" pitchFamily="18" charset="0"/>
                <a:cs typeface="Times New Roman" panose="02020603050405020304" pitchFamily="18" charset="0"/>
              </a:rPr>
              <a:t> Security </a:t>
            </a:r>
            <a:r>
              <a:rPr lang="tr-TR" altLang="tr-TR" dirty="0" err="1">
                <a:solidFill>
                  <a:schemeClr val="bg1">
                    <a:lumMod val="60000"/>
                    <a:lumOff val="40000"/>
                  </a:schemeClr>
                </a:solidFill>
                <a:latin typeface="Times New Roman" panose="02020603050405020304" pitchFamily="18" charset="0"/>
                <a:cs typeface="Times New Roman" panose="02020603050405020304" pitchFamily="18" charset="0"/>
              </a:rPr>
              <a:t>Operation</a:t>
            </a:r>
            <a:r>
              <a:rPr lang="tr-TR" altLang="tr-TR" dirty="0">
                <a:solidFill>
                  <a:schemeClr val="bg1">
                    <a:lumMod val="60000"/>
                    <a:lumOff val="40000"/>
                  </a:schemeClr>
                </a:solidFill>
                <a:latin typeface="Times New Roman" panose="02020603050405020304" pitchFamily="18" charset="0"/>
                <a:cs typeface="Times New Roman" panose="02020603050405020304" pitchFamily="18" charset="0"/>
              </a:rPr>
              <a:t> (MSO) Görevleri</a:t>
            </a:r>
            <a:endParaRPr lang="nb-NO" altLang="tr-TR"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5" descr="ropeline2">
            <a:extLst>
              <a:ext uri="{FF2B5EF4-FFF2-40B4-BE49-F238E27FC236}">
                <a16:creationId xmlns:a16="http://schemas.microsoft.com/office/drawing/2014/main" id="{76912CA4-7A04-03DC-307E-E3885F1A1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a:extLst>
              <a:ext uri="{FF2B5EF4-FFF2-40B4-BE49-F238E27FC236}">
                <a16:creationId xmlns:a16="http://schemas.microsoft.com/office/drawing/2014/main" id="{86B03A72-476D-7254-2F4D-33FAF6E14F18}"/>
              </a:ext>
            </a:extLst>
          </p:cNvPr>
          <p:cNvSpPr>
            <a:spLocks noChangeArrowheads="1"/>
          </p:cNvSpPr>
          <p:nvPr/>
        </p:nvSpPr>
        <p:spPr bwMode="auto">
          <a:xfrm>
            <a:off x="4461902" y="941388"/>
            <a:ext cx="10155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algn="ctr" eaLnBrk="0" fontAlgn="base" hangingPunct="0">
              <a:spcBef>
                <a:spcPct val="50000"/>
              </a:spcBef>
              <a:spcAft>
                <a:spcPct val="0"/>
              </a:spcAft>
              <a:defRPr sz="2400" b="1">
                <a:solidFill>
                  <a:schemeClr val="tx1"/>
                </a:solidFill>
                <a:latin typeface="Arial" pitchFamily="34" charset="0"/>
              </a:defRPr>
            </a:lvl6pPr>
            <a:lvl7pPr marL="2971800" indent="-228600" algn="ctr" eaLnBrk="0" fontAlgn="base" hangingPunct="0">
              <a:spcBef>
                <a:spcPct val="50000"/>
              </a:spcBef>
              <a:spcAft>
                <a:spcPct val="0"/>
              </a:spcAft>
              <a:defRPr sz="2400" b="1">
                <a:solidFill>
                  <a:schemeClr val="tx1"/>
                </a:solidFill>
                <a:latin typeface="Arial" pitchFamily="34" charset="0"/>
              </a:defRPr>
            </a:lvl7pPr>
            <a:lvl8pPr marL="3429000" indent="-228600" algn="ctr" eaLnBrk="0" fontAlgn="base" hangingPunct="0">
              <a:spcBef>
                <a:spcPct val="50000"/>
              </a:spcBef>
              <a:spcAft>
                <a:spcPct val="0"/>
              </a:spcAft>
              <a:defRPr sz="2400" b="1">
                <a:solidFill>
                  <a:schemeClr val="tx1"/>
                </a:solidFill>
                <a:latin typeface="Arial" pitchFamily="34" charset="0"/>
              </a:defRPr>
            </a:lvl8pPr>
            <a:lvl9pPr marL="3886200" indent="-228600" algn="ctr" eaLnBrk="0" fontAlgn="base" hangingPunct="0">
              <a:spcBef>
                <a:spcPct val="50000"/>
              </a:spcBef>
              <a:spcAft>
                <a:spcPct val="0"/>
              </a:spcAft>
              <a:defRPr sz="2400" b="1">
                <a:solidFill>
                  <a:schemeClr val="tx1"/>
                </a:solidFill>
                <a:latin typeface="Arial" pitchFamily="34" charset="0"/>
              </a:defRPr>
            </a:lvl9pPr>
          </a:lstStyle>
          <a:p>
            <a:pPr algn="ctr" eaLnBrk="1" hangingPunct="1">
              <a:spcBef>
                <a:spcPct val="50000"/>
              </a:spcBef>
              <a:defRPr/>
            </a:pPr>
            <a:r>
              <a:rPr lang="tr-TR" altLang="tr-TR" sz="2000" dirty="0">
                <a:solidFill>
                  <a:schemeClr val="bg1">
                    <a:lumMod val="60000"/>
                    <a:lumOff val="40000"/>
                  </a:schemeClr>
                </a:solidFill>
                <a:latin typeface="Times New Roman" panose="02020603050405020304" pitchFamily="18" charset="0"/>
                <a:cs typeface="Times New Roman" panose="02020603050405020304" pitchFamily="18" charset="0"/>
              </a:rPr>
              <a:t>Tarihçe</a:t>
            </a:r>
            <a:endParaRPr lang="en-US" altLang="tr-TR" sz="20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27652" name="Rectangle 24">
            <a:extLst>
              <a:ext uri="{FF2B5EF4-FFF2-40B4-BE49-F238E27FC236}">
                <a16:creationId xmlns:a16="http://schemas.microsoft.com/office/drawing/2014/main" id="{039790BF-451B-443B-109D-3E0B057D3CB6}"/>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NCAGS </a:t>
            </a:r>
          </a:p>
        </p:txBody>
      </p:sp>
      <p:sp>
        <p:nvSpPr>
          <p:cNvPr id="27653" name="Text Box 4">
            <a:extLst>
              <a:ext uri="{FF2B5EF4-FFF2-40B4-BE49-F238E27FC236}">
                <a16:creationId xmlns:a16="http://schemas.microsoft.com/office/drawing/2014/main" id="{06DA9398-AA3E-D62D-CD5B-608F651F2DE3}"/>
              </a:ext>
            </a:extLst>
          </p:cNvPr>
          <p:cNvSpPr txBox="1">
            <a:spLocks noChangeArrowheads="1"/>
          </p:cNvSpPr>
          <p:nvPr/>
        </p:nvSpPr>
        <p:spPr bwMode="auto">
          <a:xfrm>
            <a:off x="92075" y="1376363"/>
            <a:ext cx="5112953"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marL="288925" indent="-288925">
              <a:defRPr sz="2400" b="1">
                <a:solidFill>
                  <a:schemeClr val="tx1"/>
                </a:solidFill>
                <a:latin typeface="Arial" panose="020B0604020202020204" pitchFamily="34" charset="0"/>
              </a:defRPr>
            </a:lvl1pPr>
            <a:lvl2pPr marL="765175"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50000"/>
              </a:spcBef>
              <a:buFont typeface="Wingdings" pitchFamily="2" charset="2"/>
              <a:buChar char="ü"/>
            </a:pP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Operation Sharp Guard, Adriatic </a:t>
            </a:r>
            <a:r>
              <a:rPr lang="tr-TR" altLang="tr-TR" dirty="0" err="1">
                <a:solidFill>
                  <a:schemeClr val="bg1"/>
                </a:solidFill>
                <a:latin typeface="Times New Roman" panose="02020603050405020304" pitchFamily="18" charset="0"/>
                <a:cs typeface="Times New Roman" panose="02020603050405020304" pitchFamily="18" charset="0"/>
                <a:sym typeface="Symbol" pitchFamily="2" charset="2"/>
              </a:rPr>
              <a:t>Sea</a:t>
            </a:r>
            <a:r>
              <a:rPr lang="tr-TR"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1992 – </a:t>
            </a:r>
            <a:r>
              <a:rPr lang="tr-TR" altLang="tr-TR" dirty="0">
                <a:solidFill>
                  <a:schemeClr val="bg1"/>
                </a:solidFill>
                <a:latin typeface="Times New Roman" panose="02020603050405020304" pitchFamily="18" charset="0"/>
                <a:cs typeface="Times New Roman" panose="02020603050405020304" pitchFamily="18" charset="0"/>
                <a:sym typeface="Symbol" pitchFamily="2" charset="2"/>
              </a:rPr>
              <a:t>19</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96 </a:t>
            </a:r>
          </a:p>
          <a:p>
            <a:pPr lvl="1" eaLnBrk="1" hangingPunct="1">
              <a:spcBef>
                <a:spcPts val="600"/>
              </a:spcBef>
              <a:buFontTx/>
              <a:buChar char="•"/>
            </a:pP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Eski</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Yugoslavya'ya</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yönelik</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ambargo</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harekatı</a:t>
            </a:r>
            <a:endParaRPr lang="en-GB" altLang="tr-TR" dirty="0">
              <a:solidFill>
                <a:schemeClr val="bg1"/>
              </a:solidFill>
              <a:latin typeface="Times New Roman" panose="02020603050405020304" pitchFamily="18" charset="0"/>
              <a:cs typeface="Times New Roman" panose="02020603050405020304" pitchFamily="18" charset="0"/>
              <a:sym typeface="Symbol" pitchFamily="2" charset="2"/>
            </a:endParaRPr>
          </a:p>
          <a:p>
            <a:pPr lvl="1" eaLnBrk="1" hangingPunct="1">
              <a:spcBef>
                <a:spcPts val="600"/>
              </a:spcBef>
              <a:buFontTx/>
              <a:buChar char="•"/>
            </a:pPr>
            <a:r>
              <a:rPr lang="en-GB" altLang="tr-TR" dirty="0" err="1">
                <a:solidFill>
                  <a:srgbClr val="C00000"/>
                </a:solidFill>
                <a:latin typeface="Times New Roman" panose="02020603050405020304" pitchFamily="18" charset="0"/>
                <a:cs typeface="Times New Roman" panose="02020603050405020304" pitchFamily="18" charset="0"/>
                <a:sym typeface="Symbol" pitchFamily="2" charset="2"/>
              </a:rPr>
              <a:t>Sivil</a:t>
            </a:r>
            <a:r>
              <a:rPr lang="en-GB" altLang="tr-TR" dirty="0">
                <a:solidFill>
                  <a:srgbClr val="C00000"/>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rgbClr val="C00000"/>
                </a:solidFill>
                <a:latin typeface="Times New Roman" panose="02020603050405020304" pitchFamily="18" charset="0"/>
                <a:cs typeface="Times New Roman" panose="02020603050405020304" pitchFamily="18" charset="0"/>
                <a:sym typeface="Symbol" pitchFamily="2" charset="2"/>
              </a:rPr>
              <a:t>denizcilikle</a:t>
            </a:r>
            <a:r>
              <a:rPr lang="en-GB" altLang="tr-TR" dirty="0">
                <a:solidFill>
                  <a:srgbClr val="C00000"/>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rgbClr val="C00000"/>
                </a:solidFill>
                <a:latin typeface="Times New Roman" panose="02020603050405020304" pitchFamily="18" charset="0"/>
                <a:cs typeface="Times New Roman" panose="02020603050405020304" pitchFamily="18" charset="0"/>
                <a:sym typeface="Symbol" pitchFamily="2" charset="2"/>
              </a:rPr>
              <a:t>işbirliği</a:t>
            </a:r>
            <a:r>
              <a:rPr lang="en-GB" altLang="tr-TR" dirty="0">
                <a:solidFill>
                  <a:srgbClr val="C00000"/>
                </a:solidFill>
                <a:latin typeface="Times New Roman" panose="02020603050405020304" pitchFamily="18" charset="0"/>
                <a:cs typeface="Times New Roman" panose="02020603050405020304" pitchFamily="18" charset="0"/>
                <a:sym typeface="Symbol" pitchFamily="2" charset="2"/>
              </a:rPr>
              <a:t> yok</a:t>
            </a:r>
          </a:p>
          <a:p>
            <a:pPr lvl="1" eaLnBrk="1" hangingPunct="1">
              <a:spcBef>
                <a:spcPts val="600"/>
              </a:spcBef>
              <a:buFontTx/>
              <a:buChar char="•"/>
            </a:pP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74.000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Ticari</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gemi</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sorgulandı</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durduruldu</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yönlendirildi</a:t>
            </a:r>
            <a:endParaRPr lang="en-GB" altLang="tr-TR" dirty="0">
              <a:solidFill>
                <a:schemeClr val="bg1"/>
              </a:solidFill>
              <a:latin typeface="Times New Roman" panose="02020603050405020304" pitchFamily="18" charset="0"/>
              <a:cs typeface="Times New Roman" panose="02020603050405020304" pitchFamily="18" charset="0"/>
              <a:sym typeface="Symbol" pitchFamily="2" charset="2"/>
            </a:endParaRPr>
          </a:p>
          <a:p>
            <a:pPr lvl="1" eaLnBrk="1" hangingPunct="1">
              <a:spcBef>
                <a:spcPts val="600"/>
              </a:spcBef>
              <a:buFontTx/>
              <a:buChar char="•"/>
            </a:pP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Gemi</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sahipleri</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operatörleri</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ekonomik</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kayıplara</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maruz</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kalıyordu</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çok</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sayıda</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olumsuz</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geri</a:t>
            </a:r>
            <a:r>
              <a:rPr lang="en-GB" altLang="tr-TR" dirty="0">
                <a:solidFill>
                  <a:schemeClr val="bg1"/>
                </a:solidFill>
                <a:latin typeface="Times New Roman" panose="02020603050405020304" pitchFamily="18" charset="0"/>
                <a:cs typeface="Times New Roman" panose="02020603050405020304" pitchFamily="18" charset="0"/>
                <a:sym typeface="Symbol" pitchFamily="2" charset="2"/>
              </a:rPr>
              <a:t> </a:t>
            </a:r>
            <a:r>
              <a:rPr lang="en-GB" altLang="tr-TR" dirty="0" err="1">
                <a:solidFill>
                  <a:schemeClr val="bg1"/>
                </a:solidFill>
                <a:latin typeface="Times New Roman" panose="02020603050405020304" pitchFamily="18" charset="0"/>
                <a:cs typeface="Times New Roman" panose="02020603050405020304" pitchFamily="18" charset="0"/>
                <a:sym typeface="Symbol" pitchFamily="2" charset="2"/>
              </a:rPr>
              <a:t>bildirim</a:t>
            </a:r>
            <a:endParaRPr lang="en-GB" altLang="tr-TR" dirty="0">
              <a:solidFill>
                <a:srgbClr val="FF0000"/>
              </a:solidFill>
              <a:latin typeface="Times New Roman" panose="02020603050405020304" pitchFamily="18" charset="0"/>
              <a:cs typeface="Times New Roman" panose="02020603050405020304" pitchFamily="18" charset="0"/>
              <a:sym typeface="Symbol" pitchFamily="2" charset="2"/>
            </a:endParaRPr>
          </a:p>
        </p:txBody>
      </p:sp>
      <p:pic>
        <p:nvPicPr>
          <p:cNvPr id="27654" name="Picture 2" descr="2003_0505_072715AA">
            <a:extLst>
              <a:ext uri="{FF2B5EF4-FFF2-40B4-BE49-F238E27FC236}">
                <a16:creationId xmlns:a16="http://schemas.microsoft.com/office/drawing/2014/main" id="{F4C456EE-38EC-39F1-7C1A-845960CB4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938" y="5784850"/>
            <a:ext cx="1287462" cy="966788"/>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F5121DF8-0157-13A5-1601-902FB0B2968F}"/>
              </a:ext>
            </a:extLst>
          </p:cNvPr>
          <p:cNvSpPr txBox="1">
            <a:spLocks noChangeArrowheads="1"/>
          </p:cNvSpPr>
          <p:nvPr/>
        </p:nvSpPr>
        <p:spPr>
          <a:xfrm>
            <a:off x="5457825" y="1404938"/>
            <a:ext cx="4356100" cy="434498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buFont typeface="Wingdings" panose="05000000000000000000" pitchFamily="2" charset="2"/>
              <a:buChar char="ü"/>
              <a:defRPr/>
            </a:pPr>
            <a:r>
              <a:rPr lang="en-CA" sz="2400" kern="0" dirty="0">
                <a:solidFill>
                  <a:schemeClr val="accent5">
                    <a:lumMod val="25000"/>
                  </a:schemeClr>
                </a:solidFill>
                <a:latin typeface="Times New Roman" panose="02020603050405020304" pitchFamily="18" charset="0"/>
                <a:cs typeface="Times New Roman" panose="02020603050405020304" pitchFamily="18" charset="0"/>
              </a:rPr>
              <a:t>2000'li </a:t>
            </a:r>
            <a:r>
              <a:rPr lang="en-CA" sz="2400" kern="0" dirty="0" err="1">
                <a:solidFill>
                  <a:schemeClr val="accent5">
                    <a:lumMod val="25000"/>
                  </a:schemeClr>
                </a:solidFill>
                <a:latin typeface="Times New Roman" panose="02020603050405020304" pitchFamily="18" charset="0"/>
                <a:cs typeface="Times New Roman" panose="02020603050405020304" pitchFamily="18" charset="0"/>
              </a:rPr>
              <a:t>yıllardan</a:t>
            </a:r>
            <a:r>
              <a:rPr lang="en-CA" sz="2400" kern="0" dirty="0">
                <a:solidFill>
                  <a:schemeClr val="accent5">
                    <a:lumMod val="25000"/>
                  </a:schemeClr>
                </a:solidFill>
                <a:latin typeface="Times New Roman" panose="02020603050405020304" pitchFamily="18" charset="0"/>
                <a:cs typeface="Times New Roman" panose="02020603050405020304" pitchFamily="18" charset="0"/>
              </a:rPr>
              <a:t> </a:t>
            </a:r>
            <a:r>
              <a:rPr lang="en-CA" sz="2400" kern="0" dirty="0" err="1">
                <a:solidFill>
                  <a:schemeClr val="accent5">
                    <a:lumMod val="25000"/>
                  </a:schemeClr>
                </a:solidFill>
                <a:latin typeface="Times New Roman" panose="02020603050405020304" pitchFamily="18" charset="0"/>
                <a:cs typeface="Times New Roman" panose="02020603050405020304" pitchFamily="18" charset="0"/>
              </a:rPr>
              <a:t>önce</a:t>
            </a:r>
            <a:r>
              <a:rPr lang="en-CA" sz="2400" kern="0" dirty="0">
                <a:solidFill>
                  <a:schemeClr val="accent5">
                    <a:lumMod val="25000"/>
                  </a:schemeClr>
                </a:solidFill>
                <a:latin typeface="Times New Roman" panose="02020603050405020304" pitchFamily="18" charset="0"/>
                <a:cs typeface="Times New Roman" panose="02020603050405020304" pitchFamily="18" charset="0"/>
              </a:rPr>
              <a:t>, NCAGS </a:t>
            </a:r>
            <a:r>
              <a:rPr lang="en-CA" sz="2400" kern="0" dirty="0" err="1">
                <a:solidFill>
                  <a:schemeClr val="accent5">
                    <a:lumMod val="25000"/>
                  </a:schemeClr>
                </a:solidFill>
                <a:latin typeface="Times New Roman" panose="02020603050405020304" pitchFamily="18" charset="0"/>
                <a:cs typeface="Times New Roman" panose="02020603050405020304" pitchFamily="18" charset="0"/>
              </a:rPr>
              <a:t>operasyonlarda</a:t>
            </a:r>
            <a:r>
              <a:rPr lang="en-CA" sz="2400" kern="0" dirty="0">
                <a:solidFill>
                  <a:schemeClr val="accent5">
                    <a:lumMod val="25000"/>
                  </a:schemeClr>
                </a:solidFill>
                <a:latin typeface="Times New Roman" panose="02020603050405020304" pitchFamily="18" charset="0"/>
                <a:cs typeface="Times New Roman" panose="02020603050405020304" pitchFamily="18" charset="0"/>
              </a:rPr>
              <a:t> </a:t>
            </a:r>
            <a:r>
              <a:rPr lang="en-CA" sz="2400" kern="0" dirty="0" err="1">
                <a:solidFill>
                  <a:schemeClr val="accent5">
                    <a:lumMod val="25000"/>
                  </a:schemeClr>
                </a:solidFill>
                <a:latin typeface="Times New Roman" panose="02020603050405020304" pitchFamily="18" charset="0"/>
                <a:cs typeface="Times New Roman" panose="02020603050405020304" pitchFamily="18" charset="0"/>
              </a:rPr>
              <a:t>nadiren</a:t>
            </a:r>
            <a:r>
              <a:rPr lang="en-CA" sz="2400" kern="0" dirty="0">
                <a:solidFill>
                  <a:schemeClr val="accent5">
                    <a:lumMod val="25000"/>
                  </a:schemeClr>
                </a:solidFill>
                <a:latin typeface="Times New Roman" panose="02020603050405020304" pitchFamily="18" charset="0"/>
                <a:cs typeface="Times New Roman" panose="02020603050405020304" pitchFamily="18" charset="0"/>
              </a:rPr>
              <a:t> </a:t>
            </a:r>
            <a:r>
              <a:rPr lang="en-CA" sz="2400" kern="0" dirty="0" err="1">
                <a:solidFill>
                  <a:schemeClr val="accent5">
                    <a:lumMod val="25000"/>
                  </a:schemeClr>
                </a:solidFill>
                <a:latin typeface="Times New Roman" panose="02020603050405020304" pitchFamily="18" charset="0"/>
                <a:cs typeface="Times New Roman" panose="02020603050405020304" pitchFamily="18" charset="0"/>
              </a:rPr>
              <a:t>kullanılıyordu</a:t>
            </a:r>
            <a:endParaRPr lang="en-CA" sz="2400" kern="0" dirty="0">
              <a:solidFill>
                <a:schemeClr val="accent5">
                  <a:lumMod val="25000"/>
                </a:schemeClr>
              </a:solidFill>
              <a:latin typeface="Times New Roman" panose="02020603050405020304" pitchFamily="18" charset="0"/>
              <a:cs typeface="Times New Roman" panose="02020603050405020304" pitchFamily="18" charset="0"/>
            </a:endParaRPr>
          </a:p>
          <a:p>
            <a:pPr marL="0" indent="0" eaLnBrk="1" hangingPunct="1">
              <a:lnSpc>
                <a:spcPct val="90000"/>
              </a:lnSpc>
              <a:buNone/>
              <a:defRPr/>
            </a:pPr>
            <a:r>
              <a:rPr lang="en-CA" sz="2200" kern="0" dirty="0" err="1">
                <a:solidFill>
                  <a:schemeClr val="bg1">
                    <a:lumMod val="60000"/>
                    <a:lumOff val="40000"/>
                  </a:schemeClr>
                </a:solidFill>
                <a:latin typeface="Times New Roman" panose="02020603050405020304" pitchFamily="18" charset="0"/>
                <a:cs typeface="Times New Roman" panose="02020603050405020304" pitchFamily="18" charset="0"/>
              </a:rPr>
              <a:t>Doktrin</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en-CA" sz="2200" kern="0" dirty="0" err="1">
                <a:solidFill>
                  <a:schemeClr val="bg1">
                    <a:lumMod val="60000"/>
                    <a:lumOff val="40000"/>
                  </a:schemeClr>
                </a:solidFill>
                <a:latin typeface="Times New Roman" panose="02020603050405020304" pitchFamily="18" charset="0"/>
                <a:cs typeface="Times New Roman" panose="02020603050405020304" pitchFamily="18" charset="0"/>
              </a:rPr>
              <a:t>gerçek</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en-CA" sz="2200" kern="0" dirty="0" err="1">
                <a:solidFill>
                  <a:schemeClr val="bg1">
                    <a:lumMod val="60000"/>
                    <a:lumOff val="40000"/>
                  </a:schemeClr>
                </a:solidFill>
                <a:latin typeface="Times New Roman" panose="02020603050405020304" pitchFamily="18" charset="0"/>
                <a:cs typeface="Times New Roman" panose="02020603050405020304" pitchFamily="18" charset="0"/>
              </a:rPr>
              <a:t>deneyimle</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en-CA" sz="2200" kern="0" dirty="0" err="1">
                <a:solidFill>
                  <a:schemeClr val="bg1">
                    <a:lumMod val="60000"/>
                    <a:lumOff val="40000"/>
                  </a:schemeClr>
                </a:solidFill>
                <a:latin typeface="Times New Roman" panose="02020603050405020304" pitchFamily="18" charset="0"/>
                <a:cs typeface="Times New Roman" panose="02020603050405020304" pitchFamily="18" charset="0"/>
              </a:rPr>
              <a:t>güncellenmedi</a:t>
            </a:r>
            <a:endParaRPr lang="en-CA" sz="2200" kern="0" dirty="0">
              <a:solidFill>
                <a:schemeClr val="bg1">
                  <a:lumMod val="60000"/>
                  <a:lumOff val="40000"/>
                </a:schemeClr>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Char char="ü"/>
              <a:defRPr/>
            </a:pPr>
            <a:r>
              <a:rPr lang="en-CA" sz="2400" kern="0" dirty="0">
                <a:solidFill>
                  <a:schemeClr val="accent5">
                    <a:lumMod val="25000"/>
                  </a:schemeClr>
                </a:solidFill>
                <a:latin typeface="Times New Roman" panose="02020603050405020304" pitchFamily="18" charset="0"/>
                <a:cs typeface="Times New Roman" panose="02020603050405020304" pitchFamily="18" charset="0"/>
              </a:rPr>
              <a:t>2000'den </a:t>
            </a:r>
            <a:r>
              <a:rPr lang="en-CA" sz="2400" kern="0" dirty="0" err="1">
                <a:solidFill>
                  <a:schemeClr val="accent5">
                    <a:lumMod val="25000"/>
                  </a:schemeClr>
                </a:solidFill>
                <a:latin typeface="Times New Roman" panose="02020603050405020304" pitchFamily="18" charset="0"/>
                <a:cs typeface="Times New Roman" panose="02020603050405020304" pitchFamily="18" charset="0"/>
              </a:rPr>
              <a:t>beri</a:t>
            </a:r>
            <a:r>
              <a:rPr lang="en-CA" sz="2400" kern="0" dirty="0">
                <a:solidFill>
                  <a:schemeClr val="accent5">
                    <a:lumMod val="25000"/>
                  </a:schemeClr>
                </a:solidFill>
                <a:latin typeface="Times New Roman" panose="02020603050405020304" pitchFamily="18" charset="0"/>
                <a:cs typeface="Times New Roman" panose="02020603050405020304" pitchFamily="18" charset="0"/>
              </a:rPr>
              <a:t> </a:t>
            </a:r>
            <a:r>
              <a:rPr lang="en-CA" sz="2400" kern="0" dirty="0" err="1">
                <a:solidFill>
                  <a:schemeClr val="accent5">
                    <a:lumMod val="25000"/>
                  </a:schemeClr>
                </a:solidFill>
                <a:latin typeface="Times New Roman" panose="02020603050405020304" pitchFamily="18" charset="0"/>
                <a:cs typeface="Times New Roman" panose="02020603050405020304" pitchFamily="18" charset="0"/>
              </a:rPr>
              <a:t>çeşitli</a:t>
            </a:r>
            <a:r>
              <a:rPr lang="en-CA" sz="2400" kern="0" dirty="0">
                <a:solidFill>
                  <a:schemeClr val="accent5">
                    <a:lumMod val="25000"/>
                  </a:schemeClr>
                </a:solidFill>
                <a:latin typeface="Times New Roman" panose="02020603050405020304" pitchFamily="18" charset="0"/>
                <a:cs typeface="Times New Roman" panose="02020603050405020304" pitchFamily="18" charset="0"/>
              </a:rPr>
              <a:t> </a:t>
            </a:r>
            <a:r>
              <a:rPr lang="en-CA" sz="2400" kern="0" dirty="0" err="1">
                <a:solidFill>
                  <a:schemeClr val="accent5">
                    <a:lumMod val="25000"/>
                  </a:schemeClr>
                </a:solidFill>
                <a:latin typeface="Times New Roman" panose="02020603050405020304" pitchFamily="18" charset="0"/>
                <a:cs typeface="Times New Roman" panose="02020603050405020304" pitchFamily="18" charset="0"/>
              </a:rPr>
              <a:t>harekatlar</a:t>
            </a:r>
            <a:endParaRPr lang="en-CA" sz="2400" kern="0" dirty="0">
              <a:solidFill>
                <a:schemeClr val="accent5">
                  <a:lumMod val="25000"/>
                </a:schemeClr>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Char char="ü"/>
              <a:defRPr/>
            </a:pP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OP</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Active</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E</a:t>
            </a:r>
            <a:r>
              <a:rPr lang="tr-TR" sz="2200" kern="0" dirty="0" err="1">
                <a:solidFill>
                  <a:schemeClr val="bg1">
                    <a:lumMod val="60000"/>
                    <a:lumOff val="40000"/>
                  </a:schemeClr>
                </a:solidFill>
                <a:latin typeface="Times New Roman" panose="02020603050405020304" pitchFamily="18" charset="0"/>
                <a:cs typeface="Times New Roman" panose="02020603050405020304" pitchFamily="18" charset="0"/>
              </a:rPr>
              <a:t>ndeavour</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 NATO </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Med</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a:t>
            </a:r>
            <a:endParaRPr lang="en-CA" sz="2200" kern="0" dirty="0">
              <a:solidFill>
                <a:schemeClr val="bg1">
                  <a:lumMod val="60000"/>
                  <a:lumOff val="40000"/>
                </a:schemeClr>
              </a:solidFill>
              <a:latin typeface="Times New Roman" panose="02020603050405020304" pitchFamily="18" charset="0"/>
              <a:cs typeface="Times New Roman" panose="02020603050405020304" pitchFamily="18" charset="0"/>
            </a:endParaRPr>
          </a:p>
          <a:p>
            <a:pPr lvl="1" eaLnBrk="1" hangingPunct="1">
              <a:lnSpc>
                <a:spcPct val="90000"/>
              </a:lnSpc>
              <a:defRPr/>
            </a:pP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OP</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Ocean </a:t>
            </a:r>
            <a:r>
              <a:rPr lang="tr-TR" sz="2200" kern="0" dirty="0" err="1">
                <a:solidFill>
                  <a:schemeClr val="bg1">
                    <a:lumMod val="60000"/>
                    <a:lumOff val="40000"/>
                  </a:schemeClr>
                </a:solidFill>
                <a:latin typeface="Times New Roman" panose="02020603050405020304" pitchFamily="18" charset="0"/>
                <a:cs typeface="Times New Roman" panose="02020603050405020304" pitchFamily="18" charset="0"/>
              </a:rPr>
              <a:t>Shield</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NATO </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Somali</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 Basin)</a:t>
            </a:r>
            <a:endParaRPr lang="en-CA" sz="2200" kern="0" dirty="0">
              <a:solidFill>
                <a:schemeClr val="bg1">
                  <a:lumMod val="60000"/>
                  <a:lumOff val="40000"/>
                </a:schemeClr>
              </a:solidFill>
              <a:latin typeface="Times New Roman" panose="02020603050405020304" pitchFamily="18" charset="0"/>
              <a:cs typeface="Times New Roman" panose="02020603050405020304" pitchFamily="18" charset="0"/>
            </a:endParaRPr>
          </a:p>
          <a:p>
            <a:pPr lvl="1" eaLnBrk="1" hangingPunct="1">
              <a:lnSpc>
                <a:spcPct val="90000"/>
              </a:lnSpc>
              <a:defRPr/>
            </a:pP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OP</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tr-TR" sz="2200" kern="0" dirty="0" err="1">
                <a:solidFill>
                  <a:schemeClr val="bg1">
                    <a:lumMod val="60000"/>
                    <a:lumOff val="40000"/>
                  </a:schemeClr>
                </a:solidFill>
                <a:latin typeface="Times New Roman" panose="02020603050405020304" pitchFamily="18" charset="0"/>
                <a:cs typeface="Times New Roman" panose="02020603050405020304" pitchFamily="18" charset="0"/>
              </a:rPr>
              <a:t>Unified</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tr-TR" sz="2200" kern="0" dirty="0" err="1">
                <a:solidFill>
                  <a:schemeClr val="bg1">
                    <a:lumMod val="60000"/>
                    <a:lumOff val="40000"/>
                  </a:schemeClr>
                </a:solidFill>
                <a:latin typeface="Times New Roman" panose="02020603050405020304" pitchFamily="18" charset="0"/>
                <a:cs typeface="Times New Roman" panose="02020603050405020304" pitchFamily="18" charset="0"/>
              </a:rPr>
              <a:t>Protector</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 NATO </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 (</a:t>
            </a:r>
            <a:r>
              <a:rPr lang="en-CA" sz="2200" kern="0" dirty="0">
                <a:solidFill>
                  <a:schemeClr val="bg1">
                    <a:lumMod val="60000"/>
                    <a:lumOff val="40000"/>
                  </a:schemeClr>
                </a:solidFill>
                <a:latin typeface="Times New Roman" panose="02020603050405020304" pitchFamily="18" charset="0"/>
                <a:cs typeface="Times New Roman" panose="02020603050405020304" pitchFamily="18" charset="0"/>
              </a:rPr>
              <a:t>Libya</a:t>
            </a:r>
            <a:r>
              <a:rPr lang="tr-TR" sz="2200" kern="0" dirty="0">
                <a:solidFill>
                  <a:schemeClr val="bg1">
                    <a:lumMod val="60000"/>
                    <a:lumOff val="40000"/>
                  </a:schemeClr>
                </a:solidFill>
                <a:latin typeface="Times New Roman" panose="02020603050405020304" pitchFamily="18" charset="0"/>
                <a:cs typeface="Times New Roman" panose="02020603050405020304" pitchFamily="18" charset="0"/>
              </a:rPr>
              <a:t>)</a:t>
            </a:r>
            <a:endParaRPr lang="en-CA" sz="2200" kern="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6">
            <a:extLst>
              <a:ext uri="{FF2B5EF4-FFF2-40B4-BE49-F238E27FC236}">
                <a16:creationId xmlns:a16="http://schemas.microsoft.com/office/drawing/2014/main" id="{AC944EE5-6E4D-63AA-10B6-DCBDBED4B741}"/>
              </a:ext>
            </a:extLst>
          </p:cNvPr>
          <p:cNvSpPr txBox="1">
            <a:spLocks noChangeArrowheads="1"/>
          </p:cNvSpPr>
          <p:nvPr/>
        </p:nvSpPr>
        <p:spPr bwMode="auto">
          <a:xfrm>
            <a:off x="549275" y="1816100"/>
            <a:ext cx="4013200" cy="523875"/>
          </a:xfrm>
          <a:prstGeom prst="rect">
            <a:avLst/>
          </a:prstGeom>
          <a:solidFill>
            <a:schemeClr val="accent4"/>
          </a:solidFill>
          <a:ln>
            <a:noFill/>
          </a:ln>
          <a:effectLst/>
        </p:spPr>
        <p:txBody>
          <a:bodyPr lIns="92075" tIns="46038" rIns="92075" bIns="46038">
            <a:spAutoFit/>
          </a:bodyPr>
          <a:lstStyle>
            <a:lvl1pPr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defRPr/>
            </a:pPr>
            <a:r>
              <a:rPr lang="tr-TR" altLang="tr-TR" sz="2800">
                <a:solidFill>
                  <a:schemeClr val="bg1"/>
                </a:solidFill>
                <a:latin typeface="Times New Roman" panose="02020603050405020304" pitchFamily="18" charset="0"/>
                <a:cs typeface="Times New Roman" panose="02020603050405020304" pitchFamily="18" charset="0"/>
              </a:rPr>
              <a:t>MSCHOA</a:t>
            </a:r>
          </a:p>
        </p:txBody>
      </p:sp>
      <p:sp>
        <p:nvSpPr>
          <p:cNvPr id="22531" name="Text Box 6">
            <a:extLst>
              <a:ext uri="{FF2B5EF4-FFF2-40B4-BE49-F238E27FC236}">
                <a16:creationId xmlns:a16="http://schemas.microsoft.com/office/drawing/2014/main" id="{2D8E5A34-2C0F-C7B5-7CBD-A61C07E68EA4}"/>
              </a:ext>
            </a:extLst>
          </p:cNvPr>
          <p:cNvSpPr txBox="1">
            <a:spLocks noChangeArrowheads="1"/>
          </p:cNvSpPr>
          <p:nvPr/>
        </p:nvSpPr>
        <p:spPr bwMode="auto">
          <a:xfrm>
            <a:off x="549275" y="2616200"/>
            <a:ext cx="4013200" cy="523875"/>
          </a:xfrm>
          <a:prstGeom prst="rect">
            <a:avLst/>
          </a:prstGeom>
          <a:solidFill>
            <a:schemeClr val="accent4"/>
          </a:solidFill>
          <a:ln>
            <a:noFill/>
          </a:ln>
          <a:effectLst/>
        </p:spPr>
        <p:txBody>
          <a:bodyPr lIns="92075" tIns="46038" rIns="92075" bIns="46038">
            <a:spAutoFit/>
          </a:bodyPr>
          <a:lstStyle>
            <a:lvl1pPr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defRPr/>
            </a:pPr>
            <a:r>
              <a:rPr lang="tr-TR" altLang="tr-TR" sz="2800">
                <a:solidFill>
                  <a:schemeClr val="bg1"/>
                </a:solidFill>
                <a:latin typeface="Times New Roman" panose="02020603050405020304" pitchFamily="18" charset="0"/>
                <a:cs typeface="Times New Roman" panose="02020603050405020304" pitchFamily="18" charset="0"/>
              </a:rPr>
              <a:t>UKMTO</a:t>
            </a:r>
          </a:p>
        </p:txBody>
      </p:sp>
      <p:sp>
        <p:nvSpPr>
          <p:cNvPr id="22532" name="Text Box 6">
            <a:extLst>
              <a:ext uri="{FF2B5EF4-FFF2-40B4-BE49-F238E27FC236}">
                <a16:creationId xmlns:a16="http://schemas.microsoft.com/office/drawing/2014/main" id="{9DE1131C-5FD2-8E93-D126-9B2155D22C49}"/>
              </a:ext>
            </a:extLst>
          </p:cNvPr>
          <p:cNvSpPr txBox="1">
            <a:spLocks noChangeArrowheads="1"/>
          </p:cNvSpPr>
          <p:nvPr/>
        </p:nvSpPr>
        <p:spPr bwMode="auto">
          <a:xfrm>
            <a:off x="549275" y="3416300"/>
            <a:ext cx="4013200" cy="523875"/>
          </a:xfrm>
          <a:prstGeom prst="rect">
            <a:avLst/>
          </a:prstGeom>
          <a:solidFill>
            <a:schemeClr val="accent4"/>
          </a:solidFill>
          <a:ln>
            <a:noFill/>
          </a:ln>
          <a:effectLst/>
        </p:spPr>
        <p:txBody>
          <a:bodyPr lIns="92075" tIns="46038" rIns="92075" bIns="46038">
            <a:spAutoFit/>
          </a:bodyPr>
          <a:lstStyle>
            <a:lvl1pPr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algn="ctr" defTabSz="762000">
              <a:spcBef>
                <a:spcPct val="50000"/>
              </a:spcBef>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algn="ctr" defTabSz="762000" eaLnBrk="0" fontAlgn="base" hangingPunct="0">
              <a:spcBef>
                <a:spcPct val="5000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defRPr/>
            </a:pPr>
            <a:r>
              <a:rPr lang="tr-TR" altLang="tr-TR" sz="2800">
                <a:solidFill>
                  <a:schemeClr val="bg1"/>
                </a:solidFill>
                <a:latin typeface="Times New Roman" panose="02020603050405020304" pitchFamily="18" charset="0"/>
                <a:cs typeface="Times New Roman" panose="02020603050405020304" pitchFamily="18" charset="0"/>
              </a:rPr>
              <a:t>MARLO Bahreyn </a:t>
            </a:r>
          </a:p>
        </p:txBody>
      </p:sp>
      <p:sp>
        <p:nvSpPr>
          <p:cNvPr id="29701" name="Sol Ayraç 7">
            <a:extLst>
              <a:ext uri="{FF2B5EF4-FFF2-40B4-BE49-F238E27FC236}">
                <a16:creationId xmlns:a16="http://schemas.microsoft.com/office/drawing/2014/main" id="{4DF3D9F5-1811-61C8-FAF5-27204EDA046F}"/>
              </a:ext>
            </a:extLst>
          </p:cNvPr>
          <p:cNvSpPr>
            <a:spLocks/>
          </p:cNvSpPr>
          <p:nvPr/>
        </p:nvSpPr>
        <p:spPr bwMode="auto">
          <a:xfrm rot="10800000">
            <a:off x="4651375" y="1689100"/>
            <a:ext cx="520700" cy="2525713"/>
          </a:xfrm>
          <a:prstGeom prst="leftBrace">
            <a:avLst>
              <a:gd name="adj1" fmla="val 8331"/>
              <a:gd name="adj2" fmla="val 50000"/>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nchorCtr="1"/>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300"/>
              </a:spcBef>
              <a:spcAft>
                <a:spcPts val="300"/>
              </a:spcAft>
            </a:pPr>
            <a:endParaRPr lang="tr-TR" altLang="tr-TR" sz="2000">
              <a:solidFill>
                <a:schemeClr val="bg1"/>
              </a:solidFill>
              <a:latin typeface="Times New Roman" panose="02020603050405020304" pitchFamily="18" charset="0"/>
              <a:cs typeface="Times New Roman" panose="02020603050405020304" pitchFamily="18" charset="0"/>
            </a:endParaRPr>
          </a:p>
        </p:txBody>
      </p:sp>
      <p:sp>
        <p:nvSpPr>
          <p:cNvPr id="29702" name="Text Box 6">
            <a:extLst>
              <a:ext uri="{FF2B5EF4-FFF2-40B4-BE49-F238E27FC236}">
                <a16:creationId xmlns:a16="http://schemas.microsoft.com/office/drawing/2014/main" id="{4C8ADD73-86E7-B7C7-58CE-60874181D764}"/>
              </a:ext>
            </a:extLst>
          </p:cNvPr>
          <p:cNvSpPr txBox="1">
            <a:spLocks noChangeArrowheads="1"/>
          </p:cNvSpPr>
          <p:nvPr/>
        </p:nvSpPr>
        <p:spPr bwMode="auto">
          <a:xfrm>
            <a:off x="5260975" y="1676400"/>
            <a:ext cx="4013200" cy="831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dirty="0">
                <a:solidFill>
                  <a:srgbClr val="FF0000"/>
                </a:solidFill>
                <a:latin typeface="Times New Roman" panose="02020603050405020304" pitchFamily="18" charset="0"/>
                <a:cs typeface="Times New Roman" panose="02020603050405020304" pitchFamily="18" charset="0"/>
              </a:rPr>
              <a:t>NCAGS Prosedürleri</a:t>
            </a:r>
          </a:p>
          <a:p>
            <a:pPr algn="ctr"/>
            <a:r>
              <a:rPr lang="tr-TR" altLang="tr-TR" dirty="0">
                <a:solidFill>
                  <a:schemeClr val="bg1"/>
                </a:solidFill>
                <a:latin typeface="Times New Roman" panose="02020603050405020304" pitchFamily="18" charset="0"/>
                <a:cs typeface="Times New Roman" panose="02020603050405020304" pitchFamily="18" charset="0"/>
              </a:rPr>
              <a:t>Format Alfa/Bravo, </a:t>
            </a:r>
            <a:r>
              <a:rPr lang="tr-TR" altLang="tr-TR" dirty="0" err="1">
                <a:solidFill>
                  <a:schemeClr val="bg1"/>
                </a:solidFill>
                <a:latin typeface="Times New Roman" panose="02020603050405020304" pitchFamily="18" charset="0"/>
                <a:cs typeface="Times New Roman" panose="02020603050405020304" pitchFamily="18" charset="0"/>
              </a:rPr>
              <a:t>Briefings</a:t>
            </a:r>
            <a:endParaRPr lang="tr-TR" altLang="tr-TR" dirty="0">
              <a:solidFill>
                <a:schemeClr val="bg1"/>
              </a:solidFill>
              <a:latin typeface="Times New Roman" panose="02020603050405020304" pitchFamily="18" charset="0"/>
              <a:cs typeface="Times New Roman" panose="02020603050405020304" pitchFamily="18" charset="0"/>
            </a:endParaRPr>
          </a:p>
        </p:txBody>
      </p:sp>
      <p:sp>
        <p:nvSpPr>
          <p:cNvPr id="29703" name="Text Box 6">
            <a:extLst>
              <a:ext uri="{FF2B5EF4-FFF2-40B4-BE49-F238E27FC236}">
                <a16:creationId xmlns:a16="http://schemas.microsoft.com/office/drawing/2014/main" id="{1AA03B56-7082-5AC3-5FC0-94698DC2B316}"/>
              </a:ext>
            </a:extLst>
          </p:cNvPr>
          <p:cNvSpPr txBox="1">
            <a:spLocks noChangeArrowheads="1"/>
          </p:cNvSpPr>
          <p:nvPr/>
        </p:nvSpPr>
        <p:spPr bwMode="auto">
          <a:xfrm>
            <a:off x="5260975" y="2476500"/>
            <a:ext cx="4013200" cy="831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r>
              <a:rPr lang="tr-TR" altLang="tr-TR" dirty="0">
                <a:solidFill>
                  <a:srgbClr val="FF0000"/>
                </a:solidFill>
                <a:latin typeface="Times New Roman" panose="02020603050405020304" pitchFamily="18" charset="0"/>
                <a:cs typeface="Times New Roman" panose="02020603050405020304" pitchFamily="18" charset="0"/>
              </a:rPr>
              <a:t>NCAGS </a:t>
            </a:r>
            <a:r>
              <a:rPr lang="tr-TR" altLang="tr-TR" dirty="0" err="1">
                <a:solidFill>
                  <a:srgbClr val="FF0000"/>
                </a:solidFill>
                <a:latin typeface="Times New Roman" panose="02020603050405020304" pitchFamily="18" charset="0"/>
                <a:cs typeface="Times New Roman" panose="02020603050405020304" pitchFamily="18" charset="0"/>
              </a:rPr>
              <a:t>Personnel</a:t>
            </a:r>
            <a:endParaRPr lang="tr-TR" altLang="tr-TR" dirty="0">
              <a:solidFill>
                <a:srgbClr val="FF0000"/>
              </a:solidFill>
              <a:latin typeface="Times New Roman" panose="02020603050405020304" pitchFamily="18" charset="0"/>
              <a:cs typeface="Times New Roman" panose="02020603050405020304" pitchFamily="18" charset="0"/>
            </a:endParaRPr>
          </a:p>
          <a:p>
            <a:pPr algn="ctr"/>
            <a:r>
              <a:rPr lang="tr-TR" altLang="tr-TR" dirty="0" err="1">
                <a:solidFill>
                  <a:schemeClr val="bg1"/>
                </a:solidFill>
                <a:latin typeface="Times New Roman" panose="02020603050405020304" pitchFamily="18" charset="0"/>
                <a:cs typeface="Times New Roman" panose="02020603050405020304" pitchFamily="18" charset="0"/>
              </a:rPr>
              <a:t>Reserve</a:t>
            </a:r>
            <a:r>
              <a:rPr lang="tr-TR" altLang="tr-TR" dirty="0">
                <a:solidFill>
                  <a:schemeClr val="bg1"/>
                </a:solidFill>
                <a:latin typeface="Times New Roman" panose="02020603050405020304" pitchFamily="18" charset="0"/>
                <a:cs typeface="Times New Roman" panose="02020603050405020304" pitchFamily="18" charset="0"/>
              </a:rPr>
              <a:t> Personel</a:t>
            </a:r>
          </a:p>
        </p:txBody>
      </p:sp>
      <p:sp>
        <p:nvSpPr>
          <p:cNvPr id="29704" name="Text Box 6">
            <a:extLst>
              <a:ext uri="{FF2B5EF4-FFF2-40B4-BE49-F238E27FC236}">
                <a16:creationId xmlns:a16="http://schemas.microsoft.com/office/drawing/2014/main" id="{602A1981-8365-7EC0-EFE1-4DCD4E2C99B1}"/>
              </a:ext>
            </a:extLst>
          </p:cNvPr>
          <p:cNvSpPr txBox="1">
            <a:spLocks noChangeArrowheads="1"/>
          </p:cNvSpPr>
          <p:nvPr/>
        </p:nvSpPr>
        <p:spPr bwMode="auto">
          <a:xfrm>
            <a:off x="5260975" y="3276600"/>
            <a:ext cx="4013200" cy="831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r>
              <a:rPr lang="tr-TR" altLang="tr-TR" dirty="0">
                <a:solidFill>
                  <a:srgbClr val="FF0000"/>
                </a:solidFill>
                <a:latin typeface="Times New Roman" panose="02020603050405020304" pitchFamily="18" charset="0"/>
                <a:cs typeface="Times New Roman" panose="02020603050405020304" pitchFamily="18" charset="0"/>
              </a:rPr>
              <a:t>IRTC</a:t>
            </a:r>
          </a:p>
          <a:p>
            <a:pPr algn="ctr"/>
            <a:r>
              <a:rPr lang="tr-TR" altLang="tr-TR" dirty="0">
                <a:solidFill>
                  <a:schemeClr val="bg1"/>
                </a:solidFill>
                <a:latin typeface="Times New Roman" panose="02020603050405020304" pitchFamily="18" charset="0"/>
                <a:cs typeface="Times New Roman" panose="02020603050405020304" pitchFamily="18" charset="0"/>
              </a:rPr>
              <a:t>Geçiş Koridoru</a:t>
            </a:r>
          </a:p>
        </p:txBody>
      </p:sp>
      <p:sp>
        <p:nvSpPr>
          <p:cNvPr id="29705" name="Sol Ayraç 23">
            <a:extLst>
              <a:ext uri="{FF2B5EF4-FFF2-40B4-BE49-F238E27FC236}">
                <a16:creationId xmlns:a16="http://schemas.microsoft.com/office/drawing/2014/main" id="{F4F54BA4-4569-7569-D0F8-B3F7AFC8AA96}"/>
              </a:ext>
            </a:extLst>
          </p:cNvPr>
          <p:cNvSpPr>
            <a:spLocks/>
          </p:cNvSpPr>
          <p:nvPr/>
        </p:nvSpPr>
        <p:spPr bwMode="auto">
          <a:xfrm rot="-5400000">
            <a:off x="4692650" y="247650"/>
            <a:ext cx="520700" cy="8928100"/>
          </a:xfrm>
          <a:prstGeom prst="leftBrace">
            <a:avLst>
              <a:gd name="adj1" fmla="val 8335"/>
              <a:gd name="adj2" fmla="val 50000"/>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nchorCtr="1"/>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ts val="300"/>
              </a:spcBef>
              <a:spcAft>
                <a:spcPts val="300"/>
              </a:spcAft>
            </a:pPr>
            <a:endParaRPr lang="tr-TR" altLang="tr-TR" sz="2000">
              <a:solidFill>
                <a:srgbClr val="FFFFFF"/>
              </a:solidFill>
              <a:latin typeface="Monotype Corsiva" panose="03010101010201010101" pitchFamily="66" charset="0"/>
              <a:cs typeface="Arial" panose="020B0604020202020204" pitchFamily="34" charset="0"/>
            </a:endParaRPr>
          </a:p>
        </p:txBody>
      </p:sp>
      <p:sp>
        <p:nvSpPr>
          <p:cNvPr id="29706" name="Text Box 6">
            <a:extLst>
              <a:ext uri="{FF2B5EF4-FFF2-40B4-BE49-F238E27FC236}">
                <a16:creationId xmlns:a16="http://schemas.microsoft.com/office/drawing/2014/main" id="{8E82E419-DBED-5955-6F31-EC775CE428F0}"/>
              </a:ext>
            </a:extLst>
          </p:cNvPr>
          <p:cNvSpPr txBox="1">
            <a:spLocks noChangeArrowheads="1"/>
          </p:cNvSpPr>
          <p:nvPr/>
        </p:nvSpPr>
        <p:spPr bwMode="auto">
          <a:xfrm>
            <a:off x="945355" y="893763"/>
            <a:ext cx="7932738" cy="523862"/>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tabLst>
                <a:tab pos="381000" algn="l"/>
                <a:tab pos="762000" algn="l"/>
                <a:tab pos="1143000" algn="l"/>
                <a:tab pos="1524000" algn="l"/>
              </a:tabLst>
              <a:defRPr sz="2400" b="1">
                <a:solidFill>
                  <a:schemeClr val="tx1"/>
                </a:solidFill>
                <a:latin typeface="Arial" panose="020B0604020202020204" pitchFamily="34" charset="0"/>
              </a:defRPr>
            </a:lvl1pPr>
            <a:lvl2pPr marL="742950" indent="-285750" defTabSz="762000">
              <a:tabLst>
                <a:tab pos="381000" algn="l"/>
                <a:tab pos="762000" algn="l"/>
                <a:tab pos="1143000" algn="l"/>
                <a:tab pos="1524000" algn="l"/>
              </a:tabLst>
              <a:defRPr sz="2400" b="1">
                <a:solidFill>
                  <a:schemeClr val="tx1"/>
                </a:solidFill>
                <a:latin typeface="Arial" panose="020B0604020202020204" pitchFamily="34" charset="0"/>
              </a:defRPr>
            </a:lvl2pPr>
            <a:lvl3pPr marL="1143000" indent="-228600" defTabSz="762000">
              <a:tabLst>
                <a:tab pos="381000" algn="l"/>
                <a:tab pos="762000" algn="l"/>
                <a:tab pos="1143000" algn="l"/>
                <a:tab pos="1524000" algn="l"/>
              </a:tabLst>
              <a:defRPr sz="2400" b="1">
                <a:solidFill>
                  <a:schemeClr val="tx1"/>
                </a:solidFill>
                <a:latin typeface="Arial" panose="020B0604020202020204" pitchFamily="34" charset="0"/>
              </a:defRPr>
            </a:lvl3pPr>
            <a:lvl4pPr marL="1600200" indent="-228600" defTabSz="762000">
              <a:tabLst>
                <a:tab pos="381000" algn="l"/>
                <a:tab pos="762000" algn="l"/>
                <a:tab pos="1143000" algn="l"/>
                <a:tab pos="1524000" algn="l"/>
              </a:tabLst>
              <a:defRPr sz="2400" b="1">
                <a:solidFill>
                  <a:schemeClr val="tx1"/>
                </a:solidFill>
                <a:latin typeface="Arial" panose="020B0604020202020204" pitchFamily="34" charset="0"/>
              </a:defRPr>
            </a:lvl4pPr>
            <a:lvl5pPr marL="2057400" indent="-228600" defTabSz="762000">
              <a:tabLst>
                <a:tab pos="381000" algn="l"/>
                <a:tab pos="762000" algn="l"/>
                <a:tab pos="1143000" algn="l"/>
                <a:tab pos="1524000" algn="l"/>
              </a:tabLst>
              <a:defRPr sz="2400" b="1">
                <a:solidFill>
                  <a:schemeClr val="tx1"/>
                </a:solidFill>
                <a:latin typeface="Arial" panose="020B0604020202020204" pitchFamily="34" charset="0"/>
              </a:defRPr>
            </a:lvl5pPr>
            <a:lvl6pPr marL="25146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6pPr>
            <a:lvl7pPr marL="29718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7pPr>
            <a:lvl8pPr marL="34290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8pPr>
            <a:lvl9pPr marL="3886200" indent="-228600" defTabSz="762000" eaLnBrk="0" fontAlgn="base" hangingPunct="0">
              <a:spcBef>
                <a:spcPct val="0"/>
              </a:spcBef>
              <a:spcAft>
                <a:spcPct val="0"/>
              </a:spcAft>
              <a:tabLst>
                <a:tab pos="381000" algn="l"/>
                <a:tab pos="762000" algn="l"/>
                <a:tab pos="1143000" algn="l"/>
                <a:tab pos="1524000" algn="l"/>
              </a:tabLst>
              <a:defRPr sz="2400" b="1">
                <a:solidFill>
                  <a:schemeClr val="tx1"/>
                </a:solidFill>
                <a:latin typeface="Arial" panose="020B0604020202020204" pitchFamily="34" charset="0"/>
              </a:defRPr>
            </a:lvl9pPr>
          </a:lstStyle>
          <a:p>
            <a:pPr algn="ctr">
              <a:spcBef>
                <a:spcPct val="50000"/>
              </a:spcBef>
            </a:pPr>
            <a:r>
              <a:rPr lang="tr-TR" altLang="tr-TR" sz="2800" dirty="0" err="1">
                <a:solidFill>
                  <a:srgbClr val="FFFF00"/>
                </a:solidFill>
                <a:latin typeface="Times New Roman" panose="02020603050405020304" pitchFamily="18" charset="0"/>
                <a:cs typeface="Times New Roman" panose="02020603050405020304" pitchFamily="18" charset="0"/>
              </a:rPr>
              <a:t>Operation</a:t>
            </a:r>
            <a:r>
              <a:rPr lang="tr-TR" altLang="tr-TR" sz="2800" dirty="0">
                <a:solidFill>
                  <a:srgbClr val="FFFF00"/>
                </a:solidFill>
                <a:latin typeface="Times New Roman" panose="02020603050405020304" pitchFamily="18" charset="0"/>
                <a:cs typeface="Times New Roman" panose="02020603050405020304" pitchFamily="18" charset="0"/>
              </a:rPr>
              <a:t> Ocean </a:t>
            </a:r>
            <a:r>
              <a:rPr lang="tr-TR" altLang="tr-TR" sz="2800" dirty="0" err="1">
                <a:solidFill>
                  <a:srgbClr val="FFFF00"/>
                </a:solidFill>
                <a:latin typeface="Times New Roman" panose="02020603050405020304" pitchFamily="18" charset="0"/>
                <a:cs typeface="Times New Roman" panose="02020603050405020304" pitchFamily="18" charset="0"/>
              </a:rPr>
              <a:t>Shield</a:t>
            </a:r>
            <a:r>
              <a:rPr lang="tr-TR" altLang="tr-TR" sz="2800" dirty="0">
                <a:solidFill>
                  <a:srgbClr val="FFFF00"/>
                </a:solidFill>
                <a:latin typeface="Times New Roman" panose="02020603050405020304" pitchFamily="18" charset="0"/>
                <a:cs typeface="Times New Roman" panose="02020603050405020304" pitchFamily="18" charset="0"/>
              </a:rPr>
              <a:t> </a:t>
            </a:r>
            <a:r>
              <a:rPr lang="tr-TR" altLang="tr-TR" sz="2000" dirty="0">
                <a:latin typeface="Times New Roman" panose="02020603050405020304" pitchFamily="18" charset="0"/>
                <a:cs typeface="Times New Roman" panose="02020603050405020304" pitchFamily="18" charset="0"/>
              </a:rPr>
              <a:t>(Deniz Haydutluğu ile Mücadele)</a:t>
            </a:r>
          </a:p>
        </p:txBody>
      </p:sp>
      <p:pic>
        <p:nvPicPr>
          <p:cNvPr id="29707" name="Picture 45" descr="ropeline2">
            <a:extLst>
              <a:ext uri="{FF2B5EF4-FFF2-40B4-BE49-F238E27FC236}">
                <a16:creationId xmlns:a16="http://schemas.microsoft.com/office/drawing/2014/main" id="{44BD2FFF-9734-3C9A-2879-059721F72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595313"/>
            <a:ext cx="49180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8" name="Rectangle 24">
            <a:extLst>
              <a:ext uri="{FF2B5EF4-FFF2-40B4-BE49-F238E27FC236}">
                <a16:creationId xmlns:a16="http://schemas.microsoft.com/office/drawing/2014/main" id="{86F5EA92-29BB-419D-C100-99B0F276B44F}"/>
              </a:ext>
            </a:extLst>
          </p:cNvPr>
          <p:cNvSpPr>
            <a:spLocks noChangeArrowheads="1"/>
          </p:cNvSpPr>
          <p:nvPr/>
        </p:nvSpPr>
        <p:spPr bwMode="auto">
          <a:xfrm>
            <a:off x="2457450" y="7938"/>
            <a:ext cx="4967288" cy="5032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sy="-100000" kx="3284103" algn="bl" rotWithShape="0">
                    <a:schemeClr val="tx2">
                      <a:alpha val="50000"/>
                    </a:schemeClr>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spcBef>
                <a:spcPct val="40000"/>
              </a:spcBef>
              <a:spcAft>
                <a:spcPct val="40000"/>
              </a:spcAft>
            </a:pPr>
            <a:r>
              <a:rPr lang="tr-TR" altLang="tr-TR" sz="2800" dirty="0">
                <a:solidFill>
                  <a:schemeClr val="bg1">
                    <a:lumMod val="60000"/>
                    <a:lumOff val="40000"/>
                  </a:schemeClr>
                </a:solidFill>
                <a:latin typeface="Times New Roman" panose="02020603050405020304" pitchFamily="18" charset="0"/>
                <a:cs typeface="Times New Roman" panose="02020603050405020304" pitchFamily="18" charset="0"/>
              </a:rPr>
              <a:t>NCAGS </a:t>
            </a:r>
          </a:p>
        </p:txBody>
      </p:sp>
      <p:sp>
        <p:nvSpPr>
          <p:cNvPr id="29709" name="Text Box 6">
            <a:extLst>
              <a:ext uri="{FF2B5EF4-FFF2-40B4-BE49-F238E27FC236}">
                <a16:creationId xmlns:a16="http://schemas.microsoft.com/office/drawing/2014/main" id="{7380208B-BA2C-B4B2-8F19-8750EE0A7D8B}"/>
              </a:ext>
            </a:extLst>
          </p:cNvPr>
          <p:cNvSpPr txBox="1">
            <a:spLocks noChangeArrowheads="1"/>
          </p:cNvSpPr>
          <p:nvPr/>
        </p:nvSpPr>
        <p:spPr bwMode="auto">
          <a:xfrm>
            <a:off x="641350" y="5089525"/>
            <a:ext cx="86995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20000"/>
              </a:spcBef>
            </a:pPr>
            <a:r>
              <a:rPr lang="tr-TR" altLang="tr-TR" sz="2800" dirty="0">
                <a:solidFill>
                  <a:srgbClr val="FF0000"/>
                </a:solidFill>
                <a:latin typeface="Times New Roman" panose="02020603050405020304" pitchFamily="18" charset="0"/>
                <a:cs typeface="Times New Roman" panose="02020603050405020304" pitchFamily="18" charset="0"/>
              </a:rPr>
              <a:t>NCAGS Teknikler, Taktikler ve Prosedürler (</a:t>
            </a:r>
            <a:r>
              <a:rPr lang="tr-TR" altLang="tr-TR" sz="2800" dirty="0" err="1">
                <a:solidFill>
                  <a:srgbClr val="FF0000"/>
                </a:solidFill>
                <a:latin typeface="Times New Roman" panose="02020603050405020304" pitchFamily="18" charset="0"/>
                <a:cs typeface="Times New Roman" panose="02020603050405020304" pitchFamily="18" charset="0"/>
              </a:rPr>
              <a:t>TTP'ler</a:t>
            </a:r>
            <a:r>
              <a:rPr lang="tr-TR" altLang="tr-TR" sz="2800" dirty="0">
                <a:solidFill>
                  <a:srgbClr val="FF0000"/>
                </a:solidFill>
                <a:latin typeface="Times New Roman" panose="02020603050405020304" pitchFamily="18" charset="0"/>
                <a:cs typeface="Times New Roman" panose="02020603050405020304" pitchFamily="18" charset="0"/>
              </a:rPr>
              <a:t>) 
çözüm olarak esnek bir yaklaşımla kullanılmaktadır</a:t>
            </a:r>
            <a:endParaRPr lang="tr-TR" altLang="tr-TR" sz="28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theme/theme1.xml><?xml version="1.0" encoding="utf-8"?>
<a:theme xmlns:a="http://schemas.openxmlformats.org/drawingml/2006/main" name="Default Design">
  <a:themeElements>
    <a:clrScheme name="">
      <a:dk1>
        <a:srgbClr val="000000"/>
      </a:dk1>
      <a:lt1>
        <a:srgbClr val="FFFFFF"/>
      </a:lt1>
      <a:dk2>
        <a:srgbClr val="000066"/>
      </a:dk2>
      <a:lt2>
        <a:srgbClr val="FFFF00"/>
      </a:lt2>
      <a:accent1>
        <a:srgbClr val="FF9900"/>
      </a:accent1>
      <a:accent2>
        <a:srgbClr val="00FFFF"/>
      </a:accent2>
      <a:accent3>
        <a:srgbClr val="AAAAB8"/>
      </a:accent3>
      <a:accent4>
        <a:srgbClr val="DADADA"/>
      </a:accent4>
      <a:accent5>
        <a:srgbClr val="FFCAAA"/>
      </a:accent5>
      <a:accent6>
        <a:srgbClr val="00E7E7"/>
      </a:accent6>
      <a:hlink>
        <a:srgbClr val="FF0033"/>
      </a:hlink>
      <a:folHlink>
        <a:srgbClr val="969696"/>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0000">
                <a:gamma/>
                <a:shade val="46275"/>
                <a:invGamma/>
              </a:srgbClr>
            </a:gs>
            <a:gs pos="50000">
              <a:srgbClr val="FF0000"/>
            </a:gs>
            <a:gs pos="100000">
              <a:srgbClr val="FF0000">
                <a:gamma/>
                <a:shade val="46275"/>
                <a:invGamma/>
              </a:srgbClr>
            </a:gs>
          </a:gsLst>
          <a:lin ang="5400000" scaled="1"/>
        </a:gradFill>
        <a:ln w="571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tx2">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tr-TR"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rgbClr val="FF0000">
                <a:gamma/>
                <a:shade val="46275"/>
                <a:invGamma/>
              </a:srgbClr>
            </a:gs>
            <a:gs pos="50000">
              <a:srgbClr val="FF0000"/>
            </a:gs>
            <a:gs pos="100000">
              <a:srgbClr val="FF0000">
                <a:gamma/>
                <a:shade val="46275"/>
                <a:invGamma/>
              </a:srgbClr>
            </a:gs>
          </a:gsLst>
          <a:lin ang="5400000" scaled="1"/>
        </a:gradFill>
        <a:ln w="571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tx2">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tr-TR" sz="2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18090</TotalTime>
  <Words>2829</Words>
  <Application>Microsoft Macintosh PowerPoint</Application>
  <PresentationFormat>A4 Kağıt (210x297 mm)</PresentationFormat>
  <Paragraphs>290</Paragraphs>
  <Slides>30</Slides>
  <Notes>28</Notes>
  <HiddenSlides>0</HiddenSlides>
  <MMClips>0</MMClips>
  <ScaleCrop>false</ScaleCrop>
  <HeadingPairs>
    <vt:vector size="8" baseType="variant">
      <vt:variant>
        <vt:lpstr>Kullanılan Yazı Tipleri</vt:lpstr>
      </vt:variant>
      <vt:variant>
        <vt:i4>10</vt:i4>
      </vt:variant>
      <vt:variant>
        <vt:lpstr>Tema</vt:lpstr>
      </vt:variant>
      <vt:variant>
        <vt:i4>1</vt:i4>
      </vt:variant>
      <vt:variant>
        <vt:lpstr>Eklenmiş OLE Hizmet Programları</vt:lpstr>
      </vt:variant>
      <vt:variant>
        <vt:i4>1</vt:i4>
      </vt:variant>
      <vt:variant>
        <vt:lpstr>Slayt Başlıkları</vt:lpstr>
      </vt:variant>
      <vt:variant>
        <vt:i4>30</vt:i4>
      </vt:variant>
    </vt:vector>
  </HeadingPairs>
  <TitlesOfParts>
    <vt:vector size="42" baseType="lpstr">
      <vt:lpstr>Arial</vt:lpstr>
      <vt:lpstr>Century Gothic</vt:lpstr>
      <vt:lpstr>Times New Roman</vt:lpstr>
      <vt:lpstr>Monotype Corsiva</vt:lpstr>
      <vt:lpstr>Arial Unicode MS</vt:lpstr>
      <vt:lpstr>Wingdings</vt:lpstr>
      <vt:lpstr>Lucida Handwriting</vt:lpstr>
      <vt:lpstr>Symbol</vt:lpstr>
      <vt:lpstr>MS PGothic</vt:lpstr>
      <vt:lpstr>SimSun</vt:lpstr>
      <vt:lpstr>Default Design</vt:lpstr>
      <vt:lpstr>Photo Editor Photo</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enver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russian presentation</dc:title>
  <dc:creator>enver</dc:creator>
  <cp:lastModifiedBy>sümer kayser</cp:lastModifiedBy>
  <cp:revision>1556</cp:revision>
  <cp:lastPrinted>2001-06-14T10:55:10Z</cp:lastPrinted>
  <dcterms:created xsi:type="dcterms:W3CDTF">1999-09-20T16:11:16Z</dcterms:created>
  <dcterms:modified xsi:type="dcterms:W3CDTF">2024-03-24T20:09:06Z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5bad03b1-f3e0-45da-ba70-e8434ae202a4</vt:lpwstr>
  </property>
  <property fmtid="{D5CDD505-2E9C-101B-9397-08002B2CF9AE}" pid="3" name="Category">
    <vt:lpwstr>CT1</vt:lpwstr>
  </property>
  <property fmtid="{D5CDD505-2E9C-101B-9397-08002B2CF9AE}" pid="4" name="Language">
    <vt:lpwstr>TR</vt:lpwstr>
  </property>
  <property fmtid="{D5CDD505-2E9C-101B-9397-08002B2CF9AE}" pid="5" name="Classification">
    <vt:lpwstr>Hc2n3B9s</vt:lpwstr>
  </property>
  <property fmtid="{D5CDD505-2E9C-101B-9397-08002B2CF9AE}" pid="6" name="Unclassified">
    <vt:lpwstr>JK8PNdPA</vt:lpwstr>
  </property>
  <property fmtid="{D5CDD505-2E9C-101B-9397-08002B2CF9AE}" pid="7" name="KVKK">
    <vt:lpwstr>65veE7AK</vt:lpwstr>
  </property>
</Properties>
</file>