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89"/>
  </p:notesMasterIdLst>
  <p:sldIdLst>
    <p:sldId id="256" r:id="rId2"/>
    <p:sldId id="428" r:id="rId3"/>
    <p:sldId id="429" r:id="rId4"/>
    <p:sldId id="424" r:id="rId5"/>
    <p:sldId id="383" r:id="rId6"/>
    <p:sldId id="378" r:id="rId7"/>
    <p:sldId id="286" r:id="rId8"/>
    <p:sldId id="379" r:id="rId9"/>
    <p:sldId id="287" r:id="rId10"/>
    <p:sldId id="288" r:id="rId11"/>
    <p:sldId id="427" r:id="rId12"/>
    <p:sldId id="289" r:id="rId13"/>
    <p:sldId id="290" r:id="rId14"/>
    <p:sldId id="325" r:id="rId15"/>
    <p:sldId id="291" r:id="rId16"/>
    <p:sldId id="292" r:id="rId17"/>
    <p:sldId id="380" r:id="rId18"/>
    <p:sldId id="293" r:id="rId19"/>
    <p:sldId id="381" r:id="rId20"/>
    <p:sldId id="294" r:id="rId21"/>
    <p:sldId id="326" r:id="rId22"/>
    <p:sldId id="296" r:id="rId23"/>
    <p:sldId id="297" r:id="rId24"/>
    <p:sldId id="382" r:id="rId25"/>
    <p:sldId id="299" r:id="rId26"/>
    <p:sldId id="327" r:id="rId27"/>
    <p:sldId id="304" r:id="rId28"/>
    <p:sldId id="309" r:id="rId29"/>
    <p:sldId id="298" r:id="rId30"/>
    <p:sldId id="302" r:id="rId31"/>
    <p:sldId id="310" r:id="rId32"/>
    <p:sldId id="311" r:id="rId33"/>
    <p:sldId id="303" r:id="rId34"/>
    <p:sldId id="312" r:id="rId35"/>
    <p:sldId id="314" r:id="rId36"/>
    <p:sldId id="316" r:id="rId37"/>
    <p:sldId id="317" r:id="rId38"/>
    <p:sldId id="320" r:id="rId39"/>
    <p:sldId id="318" r:id="rId40"/>
    <p:sldId id="324" r:id="rId41"/>
    <p:sldId id="323" r:id="rId42"/>
    <p:sldId id="319" r:id="rId43"/>
    <p:sldId id="444" r:id="rId44"/>
    <p:sldId id="366" r:id="rId45"/>
    <p:sldId id="328" r:id="rId46"/>
    <p:sldId id="329" r:id="rId47"/>
    <p:sldId id="330" r:id="rId48"/>
    <p:sldId id="332" r:id="rId49"/>
    <p:sldId id="333" r:id="rId50"/>
    <p:sldId id="363" r:id="rId51"/>
    <p:sldId id="334" r:id="rId52"/>
    <p:sldId id="335" r:id="rId53"/>
    <p:sldId id="370" r:id="rId54"/>
    <p:sldId id="362" r:id="rId55"/>
    <p:sldId id="336" r:id="rId56"/>
    <p:sldId id="365" r:id="rId57"/>
    <p:sldId id="374" r:id="rId58"/>
    <p:sldId id="375" r:id="rId59"/>
    <p:sldId id="376" r:id="rId60"/>
    <p:sldId id="377" r:id="rId61"/>
    <p:sldId id="443" r:id="rId62"/>
    <p:sldId id="371" r:id="rId63"/>
    <p:sldId id="338" r:id="rId64"/>
    <p:sldId id="372" r:id="rId65"/>
    <p:sldId id="445" r:id="rId66"/>
    <p:sldId id="432" r:id="rId67"/>
    <p:sldId id="433" r:id="rId68"/>
    <p:sldId id="434" r:id="rId69"/>
    <p:sldId id="435" r:id="rId70"/>
    <p:sldId id="436" r:id="rId71"/>
    <p:sldId id="437" r:id="rId72"/>
    <p:sldId id="438" r:id="rId73"/>
    <p:sldId id="440" r:id="rId74"/>
    <p:sldId id="441" r:id="rId75"/>
    <p:sldId id="442" r:id="rId76"/>
    <p:sldId id="446" r:id="rId77"/>
    <p:sldId id="447" r:id="rId78"/>
    <p:sldId id="448" r:id="rId79"/>
    <p:sldId id="449" r:id="rId80"/>
    <p:sldId id="450" r:id="rId81"/>
    <p:sldId id="451" r:id="rId82"/>
    <p:sldId id="452" r:id="rId83"/>
    <p:sldId id="453" r:id="rId84"/>
    <p:sldId id="454" r:id="rId85"/>
    <p:sldId id="455" r:id="rId86"/>
    <p:sldId id="431" r:id="rId87"/>
    <p:sldId id="430" r:id="rId8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5" autoAdjust="0"/>
    <p:restoredTop sz="93922" autoAdjust="0"/>
  </p:normalViewPr>
  <p:slideViewPr>
    <p:cSldViewPr snapToGrid="0">
      <p:cViewPr varScale="1">
        <p:scale>
          <a:sx n="70" d="100"/>
          <a:sy n="70" d="100"/>
        </p:scale>
        <p:origin x="15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000"/>
            </a:pPr>
            <a:r>
              <a:rPr lang="tr-TR" sz="1400" b="1" dirty="0">
                <a:latin typeface="Times New Roman" panose="02020603050405020304" charset="0"/>
                <a:cs typeface="Times New Roman" panose="02020603050405020304" charset="0"/>
                <a:sym typeface="+mn-ea"/>
              </a:rPr>
              <a:t>Vizyon,</a:t>
            </a:r>
            <a:r>
              <a:rPr sz="1400" dirty="0">
                <a:latin typeface="Times New Roman" panose="02020603050405020304" charset="0"/>
                <a:cs typeface="Times New Roman" panose="02020603050405020304" charset="0"/>
                <a:sym typeface="+mn-ea"/>
              </a:rPr>
              <a:t>  </a:t>
            </a:r>
            <a:r>
              <a:rPr lang="tr-TR" sz="1400" i="1" dirty="0">
                <a:latin typeface="Times New Roman" panose="02020603050405020304" charset="0"/>
                <a:cs typeface="Times New Roman" panose="02020603050405020304" charset="0"/>
                <a:sym typeface="+mn-ea"/>
              </a:rPr>
              <a:t>“</a:t>
            </a:r>
            <a:r>
              <a:rPr sz="1400" i="1" dirty="0" err="1">
                <a:latin typeface="Times New Roman" panose="02020603050405020304" charset="0"/>
                <a:cs typeface="Times New Roman" panose="02020603050405020304" charset="0"/>
                <a:sym typeface="+mn-ea"/>
              </a:rPr>
              <a:t>ki</a:t>
            </a:r>
            <a:r>
              <a:rPr lang="tr-TR" sz="1400" i="1" dirty="0">
                <a:latin typeface="Times New Roman" panose="02020603050405020304" charset="0"/>
                <a:cs typeface="Times New Roman" panose="02020603050405020304" charset="0"/>
                <a:sym typeface="+mn-ea"/>
              </a:rPr>
              <a:t>ş</a:t>
            </a:r>
            <a:r>
              <a:rPr sz="1400" i="1" dirty="0" err="1">
                <a:latin typeface="Times New Roman" panose="02020603050405020304" charset="0"/>
                <a:cs typeface="Times New Roman" panose="02020603050405020304" charset="0"/>
                <a:sym typeface="+mn-ea"/>
              </a:rPr>
              <a:t>ilerin</a:t>
            </a:r>
            <a:r>
              <a:rPr sz="1400" i="1" dirty="0">
                <a:latin typeface="Times New Roman" panose="02020603050405020304" charset="0"/>
                <a:cs typeface="Times New Roman" panose="02020603050405020304" charset="0"/>
                <a:sym typeface="+mn-ea"/>
              </a:rPr>
              <a:t>, </a:t>
            </a:r>
            <a:r>
              <a:rPr sz="1400" i="1" dirty="0" err="1">
                <a:latin typeface="Times New Roman" panose="02020603050405020304" charset="0"/>
                <a:cs typeface="Times New Roman" panose="02020603050405020304" charset="0"/>
                <a:sym typeface="+mn-ea"/>
              </a:rPr>
              <a:t>kurumlar</a:t>
            </a:r>
            <a:r>
              <a:rPr lang="tr-TR" sz="1400" i="1" dirty="0">
                <a:latin typeface="Times New Roman" panose="02020603050405020304" charset="0"/>
                <a:cs typeface="Times New Roman" panose="02020603050405020304" charset="0"/>
                <a:sym typeface="+mn-ea"/>
              </a:rPr>
              <a:t>ı</a:t>
            </a:r>
            <a:r>
              <a:rPr sz="1400" i="1" dirty="0">
                <a:latin typeface="Times New Roman" panose="02020603050405020304" charset="0"/>
                <a:cs typeface="Times New Roman" panose="02020603050405020304" charset="0"/>
                <a:sym typeface="+mn-ea"/>
              </a:rPr>
              <a:t>n </a:t>
            </a:r>
            <a:r>
              <a:rPr sz="1400" i="1" dirty="0" err="1">
                <a:latin typeface="Times New Roman" panose="02020603050405020304" charset="0"/>
                <a:cs typeface="Times New Roman" panose="02020603050405020304" charset="0"/>
                <a:sym typeface="+mn-ea"/>
              </a:rPr>
              <a:t>kendilerinin</a:t>
            </a:r>
            <a:r>
              <a:rPr sz="1400" i="1" dirty="0">
                <a:latin typeface="Times New Roman" panose="02020603050405020304" charset="0"/>
                <a:cs typeface="Times New Roman" panose="02020603050405020304" charset="0"/>
                <a:sym typeface="+mn-ea"/>
              </a:rPr>
              <a:t> </a:t>
            </a:r>
            <a:r>
              <a:rPr sz="1400" i="1" dirty="0" err="1">
                <a:latin typeface="Times New Roman" panose="02020603050405020304" charset="0"/>
                <a:cs typeface="Times New Roman" panose="02020603050405020304" charset="0"/>
                <a:sym typeface="+mn-ea"/>
              </a:rPr>
              <a:t>veya</a:t>
            </a:r>
            <a:r>
              <a:rPr sz="1400" i="1" dirty="0">
                <a:latin typeface="Times New Roman" panose="02020603050405020304" charset="0"/>
                <a:cs typeface="Times New Roman" panose="02020603050405020304" charset="0"/>
                <a:sym typeface="+mn-ea"/>
              </a:rPr>
              <a:t> </a:t>
            </a:r>
            <a:r>
              <a:rPr sz="1400" i="1" dirty="0" err="1">
                <a:latin typeface="Times New Roman" panose="02020603050405020304" charset="0"/>
                <a:cs typeface="Times New Roman" panose="02020603050405020304" charset="0"/>
                <a:sym typeface="+mn-ea"/>
              </a:rPr>
              <a:t>i</a:t>
            </a:r>
            <a:r>
              <a:rPr lang="tr-TR" sz="1400" i="1" dirty="0" err="1">
                <a:latin typeface="Times New Roman" panose="02020603050405020304" charset="0"/>
                <a:cs typeface="Times New Roman" panose="02020603050405020304" charset="0"/>
                <a:sym typeface="+mn-ea"/>
              </a:rPr>
              <a:t>şl</a:t>
            </a:r>
            <a:r>
              <a:rPr sz="1400" i="1" dirty="0" err="1">
                <a:latin typeface="Times New Roman" panose="02020603050405020304" charset="0"/>
                <a:cs typeface="Times New Roman" panose="02020603050405020304" charset="0"/>
                <a:sym typeface="+mn-ea"/>
              </a:rPr>
              <a:t>etmelerinin</a:t>
            </a:r>
            <a:r>
              <a:rPr sz="1400" i="1" dirty="0">
                <a:latin typeface="Times New Roman" panose="02020603050405020304" charset="0"/>
                <a:cs typeface="Times New Roman" panose="02020603050405020304" charset="0"/>
                <a:sym typeface="+mn-ea"/>
              </a:rPr>
              <a:t> </a:t>
            </a:r>
            <a:r>
              <a:rPr sz="1400" i="1" dirty="0" err="1">
                <a:latin typeface="Times New Roman" panose="02020603050405020304" charset="0"/>
                <a:cs typeface="Times New Roman" panose="02020603050405020304" charset="0"/>
                <a:sym typeface="+mn-ea"/>
              </a:rPr>
              <a:t>gelecekte</a:t>
            </a:r>
            <a:r>
              <a:rPr sz="1400" i="1" dirty="0">
                <a:latin typeface="Times New Roman" panose="02020603050405020304" charset="0"/>
                <a:cs typeface="Times New Roman" panose="02020603050405020304" charset="0"/>
                <a:sym typeface="+mn-ea"/>
              </a:rPr>
              <a:t> </a:t>
            </a:r>
            <a:r>
              <a:rPr sz="1400" i="1" dirty="0" err="1">
                <a:latin typeface="Times New Roman" panose="02020603050405020304" charset="0"/>
                <a:cs typeface="Times New Roman" panose="02020603050405020304" charset="0"/>
                <a:sym typeface="+mn-ea"/>
              </a:rPr>
              <a:t>olmas</a:t>
            </a:r>
            <a:r>
              <a:rPr lang="tr-TR" sz="1400" i="1" dirty="0" err="1">
                <a:latin typeface="Times New Roman" panose="02020603050405020304" charset="0"/>
                <a:cs typeface="Times New Roman" panose="02020603050405020304" charset="0"/>
                <a:sym typeface="+mn-ea"/>
              </a:rPr>
              <a:t>ını</a:t>
            </a:r>
            <a:r>
              <a:rPr lang="tr-TR" sz="1400" i="1" dirty="0">
                <a:latin typeface="Times New Roman" panose="02020603050405020304" charset="0"/>
                <a:cs typeface="Times New Roman" panose="02020603050405020304" charset="0"/>
                <a:sym typeface="+mn-ea"/>
              </a:rPr>
              <a:t> </a:t>
            </a:r>
            <a:r>
              <a:rPr sz="1400" i="1" dirty="0" err="1">
                <a:latin typeface="Times New Roman" panose="02020603050405020304" charset="0"/>
                <a:cs typeface="Times New Roman" panose="02020603050405020304" charset="0"/>
                <a:sym typeface="+mn-ea"/>
              </a:rPr>
              <a:t>arzu</a:t>
            </a:r>
            <a:r>
              <a:rPr sz="1400" i="1" dirty="0">
                <a:latin typeface="Times New Roman" panose="02020603050405020304" charset="0"/>
                <a:cs typeface="Times New Roman" panose="02020603050405020304" charset="0"/>
                <a:sym typeface="+mn-ea"/>
              </a:rPr>
              <a:t> </a:t>
            </a:r>
            <a:r>
              <a:rPr sz="1400" i="1" dirty="0" err="1">
                <a:latin typeface="Times New Roman" panose="02020603050405020304" charset="0"/>
                <a:cs typeface="Times New Roman" panose="02020603050405020304" charset="0"/>
                <a:sym typeface="+mn-ea"/>
              </a:rPr>
              <a:t>ettikleri</a:t>
            </a:r>
            <a:r>
              <a:rPr sz="1400" i="1" dirty="0">
                <a:latin typeface="Times New Roman" panose="02020603050405020304" charset="0"/>
                <a:cs typeface="Times New Roman" panose="02020603050405020304" charset="0"/>
                <a:sym typeface="+mn-ea"/>
              </a:rPr>
              <a:t> </a:t>
            </a:r>
            <a:r>
              <a:rPr sz="1400" i="1" dirty="0" err="1">
                <a:latin typeface="Times New Roman" panose="02020603050405020304" charset="0"/>
                <a:cs typeface="Times New Roman" panose="02020603050405020304" charset="0"/>
                <a:sym typeface="+mn-ea"/>
              </a:rPr>
              <a:t>durumun</a:t>
            </a:r>
            <a:r>
              <a:rPr sz="1400" i="1" dirty="0">
                <a:latin typeface="Times New Roman" panose="02020603050405020304" charset="0"/>
                <a:cs typeface="Times New Roman" panose="02020603050405020304" charset="0"/>
                <a:sym typeface="+mn-ea"/>
              </a:rPr>
              <a:t> </a:t>
            </a:r>
            <a:r>
              <a:rPr sz="1400" i="1" dirty="0" err="1">
                <a:latin typeface="Times New Roman" panose="02020603050405020304" charset="0"/>
                <a:cs typeface="Times New Roman" panose="02020603050405020304" charset="0"/>
                <a:sym typeface="+mn-ea"/>
              </a:rPr>
              <a:t>ifadesidir</a:t>
            </a:r>
            <a:r>
              <a:rPr lang="tr-TR" sz="1400" i="1" dirty="0">
                <a:latin typeface="Times New Roman" panose="02020603050405020304" charset="0"/>
                <a:cs typeface="Times New Roman" panose="02020603050405020304" charset="0"/>
                <a:sym typeface="+mn-ea"/>
              </a:rPr>
              <a:t>”. </a:t>
            </a:r>
            <a:r>
              <a:rPr lang="tr-TR" sz="1400" dirty="0">
                <a:latin typeface="Times New Roman" panose="02020603050405020304" charset="0"/>
                <a:cs typeface="Times New Roman" panose="02020603050405020304" charset="0"/>
                <a:sym typeface="+mn-ea"/>
              </a:rPr>
              <a:t>Vizyon şu anda nerede olduğumuzla ile ilgili ifadeler barındırmaz. Vizyon gelecekte nerede olmak istediğimizin ifadesidir. Vizyon amaç veya hedefler gibi iç ve dış etmenlere göre değişen bir yapıda değildir, kararlılığın ifadesini ve “asil amacı” nitelemektedir. İyi tasarlanmış bir vizyonun temelde iki bileşeni bulunmaktadır. </a:t>
            </a:r>
            <a:r>
              <a:rPr lang="tr-TR" sz="1400" b="1" dirty="0">
                <a:latin typeface="Times New Roman" panose="02020603050405020304" charset="0"/>
                <a:cs typeface="Times New Roman" panose="02020603050405020304" charset="0"/>
                <a:sym typeface="+mn-ea"/>
              </a:rPr>
              <a:t>Temel İdeoloji</a:t>
            </a:r>
            <a:r>
              <a:rPr lang="tr-TR" sz="1400" dirty="0">
                <a:latin typeface="Times New Roman" panose="02020603050405020304" charset="0"/>
                <a:cs typeface="Times New Roman" panose="02020603050405020304" charset="0"/>
                <a:sym typeface="+mn-ea"/>
              </a:rPr>
              <a:t> örgütü bir arada tutan bir tutkal olarak, örgütün karakterini oluşturmaktadır. </a:t>
            </a:r>
            <a:r>
              <a:rPr lang="tr-TR" sz="1400" b="1" dirty="0">
                <a:latin typeface="Times New Roman" panose="02020603050405020304" charset="0"/>
                <a:cs typeface="Times New Roman" panose="02020603050405020304" charset="0"/>
                <a:sym typeface="+mn-ea"/>
              </a:rPr>
              <a:t>Öngörülmüş Gelecek  </a:t>
            </a:r>
            <a:r>
              <a:rPr lang="tr-TR" sz="1400" dirty="0">
                <a:latin typeface="Times New Roman" panose="02020603050405020304" charset="0"/>
                <a:cs typeface="Times New Roman" panose="02020603050405020304" charset="0"/>
                <a:sym typeface="+mn-ea"/>
              </a:rPr>
              <a:t>uzun dönemli cesaretli planlar ve gelecekte başarmayı hedeflediğimiz şeylerin parlak bir tanımını oluşturur.</a:t>
            </a:r>
            <a:endParaRPr lang="tr-TR" sz="1400" dirty="0">
              <a:latin typeface="Times New Roman" panose="02020603050405020304" charset="0"/>
              <a:cs typeface="Times New Roman" panose="02020603050405020304" charset="0"/>
            </a:endParaRPr>
          </a:p>
          <a:p>
            <a:pPr lvl="0" algn="l" rtl="0">
              <a:spcBef>
                <a:spcPts val="600"/>
              </a:spcBef>
              <a:spcAft>
                <a:spcPts val="0"/>
              </a:spcAft>
              <a:buSzPts val="2000"/>
            </a:pPr>
            <a:r>
              <a:rPr lang="tr-TR" sz="1400" b="1" dirty="0">
                <a:latin typeface="Times New Roman" panose="02020603050405020304" charset="0"/>
                <a:cs typeface="Times New Roman" panose="02020603050405020304" charset="0"/>
                <a:sym typeface="+mn-ea"/>
              </a:rPr>
              <a:t>Vizyon,</a:t>
            </a:r>
            <a:r>
              <a:rPr lang="tr-TR" sz="1400" dirty="0">
                <a:latin typeface="Times New Roman" panose="02020603050405020304" charset="0"/>
                <a:cs typeface="Times New Roman" panose="02020603050405020304" charset="0"/>
                <a:sym typeface="+mn-ea"/>
              </a:rPr>
              <a:t> bir reklam sloganı, bir strateji, gurur duyulan geçmişin tasviri </a:t>
            </a:r>
            <a:r>
              <a:rPr lang="tr-TR" sz="1400" b="1" dirty="0">
                <a:latin typeface="Times New Roman" panose="02020603050405020304" charset="0"/>
                <a:cs typeface="Times New Roman" panose="02020603050405020304" charset="0"/>
                <a:sym typeface="+mn-ea"/>
              </a:rPr>
              <a:t>değildir</a:t>
            </a:r>
            <a:r>
              <a:rPr lang="tr-TR" sz="1400" dirty="0">
                <a:latin typeface="Times New Roman" panose="02020603050405020304" charset="0"/>
                <a:cs typeface="Times New Roman" panose="02020603050405020304" charset="0"/>
                <a:sym typeface="+mn-ea"/>
              </a:rPr>
              <a:t>. Vizyon bağlılığın bildirisi, biricikliğin göstergesidir. Vizyon yol gösterici, ilham verici ve kontrol edicidir, performansı ölçmeye imkan tanır ve stratejinin temelini oluşturur.</a:t>
            </a:r>
            <a:endParaRPr lang="tr-TR" sz="1400" dirty="0">
              <a:latin typeface="Times New Roman" panose="02020603050405020304" charset="0"/>
              <a:cs typeface="Times New Roman" panose="02020603050405020304" charset="0"/>
            </a:endParaRPr>
          </a:p>
          <a:p>
            <a:pPr lvl="0" algn="l" rtl="0">
              <a:spcBef>
                <a:spcPts val="600"/>
              </a:spcBef>
              <a:spcAft>
                <a:spcPts val="0"/>
              </a:spcAft>
              <a:buSzPts val="2000"/>
            </a:pPr>
            <a:r>
              <a:rPr lang="tr-TR" sz="1400" b="1" dirty="0">
                <a:latin typeface="Times New Roman" panose="02020603050405020304" charset="0"/>
                <a:cs typeface="Times New Roman" panose="02020603050405020304" charset="0"/>
                <a:sym typeface="+mn-ea"/>
              </a:rPr>
              <a:t>Garanti Bankası: “Avrupa'nın en iyi bankası olmak” </a:t>
            </a:r>
          </a:p>
          <a:p>
            <a:pPr lvl="0" algn="l" rtl="0">
              <a:spcBef>
                <a:spcPts val="600"/>
              </a:spcBef>
              <a:spcAft>
                <a:spcPts val="0"/>
              </a:spcAft>
              <a:buSzPts val="2000"/>
            </a:pPr>
            <a:r>
              <a:rPr lang="tr-TR" sz="1400" b="1" dirty="0">
                <a:latin typeface="Times New Roman" panose="02020603050405020304" charset="0"/>
                <a:cs typeface="Times New Roman" panose="02020603050405020304" charset="0"/>
                <a:sym typeface="+mn-ea"/>
              </a:rPr>
              <a:t>Misyon,</a:t>
            </a:r>
            <a:r>
              <a:rPr sz="1400" dirty="0">
                <a:latin typeface="Times New Roman" panose="02020603050405020304" charset="0"/>
                <a:cs typeface="Times New Roman" panose="02020603050405020304" charset="0"/>
                <a:sym typeface="+mn-ea"/>
              </a:rPr>
              <a:t>  </a:t>
            </a:r>
            <a:r>
              <a:rPr lang="tr-TR" sz="1400" i="1" dirty="0">
                <a:latin typeface="Times New Roman" panose="02020603050405020304" charset="0"/>
                <a:cs typeface="Times New Roman" panose="02020603050405020304" charset="0"/>
                <a:sym typeface="+mn-ea"/>
              </a:rPr>
              <a:t>“var olma nedenidir”. </a:t>
            </a:r>
            <a:r>
              <a:rPr lang="tr-TR" sz="1400" dirty="0">
                <a:latin typeface="Times New Roman" panose="02020603050405020304" charset="0"/>
                <a:cs typeface="Times New Roman" panose="02020603050405020304" charset="0"/>
                <a:sym typeface="+mn-ea"/>
              </a:rPr>
              <a:t>Örgütün öğretisi olarak da tanımlanabilmekte ve niyetinin, amacının, felsefesinin, inançlarının ve ilkelerinin yansıtılmasıdır. Misyon faaliyet alanının sınırlarını belirlemektedir. Misyonun örgüte özgün olması beklenmekte ve kısa dönemden ziyade uzun dönemi nitelemesi gerekmektedir. Yapıcı ve pozitif olması büyük bir öneme sahiptir. Paydaşlar hakkında ifadeler barındırmaktadır. Burada işlevsellik büyük bir öneme sahiptir. Bu işlevsellikle faaliyet alanı sınırlandırması örgütlerin sağlıklı stratejiler oluşturmasının başat koşulu olarak algılanmaktadır.</a:t>
            </a:r>
            <a:endParaRPr lang="tr-TR" sz="1400" dirty="0">
              <a:latin typeface="Times New Roman" panose="02020603050405020304" charset="0"/>
              <a:cs typeface="Times New Roman" panose="02020603050405020304" charset="0"/>
            </a:endParaRPr>
          </a:p>
          <a:p>
            <a:pPr lvl="0" algn="l" rtl="0">
              <a:spcBef>
                <a:spcPts val="600"/>
              </a:spcBef>
              <a:spcAft>
                <a:spcPts val="0"/>
              </a:spcAft>
              <a:buSzPts val="2000"/>
            </a:pPr>
            <a:r>
              <a:rPr lang="tr-TR" sz="1400" b="1" dirty="0">
                <a:latin typeface="Times New Roman" panose="02020603050405020304" charset="0"/>
                <a:cs typeface="Times New Roman" panose="02020603050405020304" charset="0"/>
                <a:sym typeface="+mn-ea"/>
              </a:rPr>
              <a:t>Garanti Bankası: “Etkinliğimiz, çevikliğimiz ve örgütsel verimliliğimizle </a:t>
            </a:r>
            <a:r>
              <a:rPr lang="tr-TR" sz="1400" b="1" dirty="0" err="1">
                <a:latin typeface="Times New Roman" panose="02020603050405020304" charset="0"/>
                <a:cs typeface="Times New Roman" panose="02020603050405020304" charset="0"/>
                <a:sym typeface="+mn-ea"/>
              </a:rPr>
              <a:t>müflterilerimize</a:t>
            </a:r>
            <a:r>
              <a:rPr lang="tr-TR" sz="1400" b="1" dirty="0">
                <a:latin typeface="Times New Roman" panose="02020603050405020304" charset="0"/>
                <a:cs typeface="Times New Roman" panose="02020603050405020304" charset="0"/>
                <a:sym typeface="+mn-ea"/>
              </a:rPr>
              <a:t>, hissedarlarımıza, </a:t>
            </a:r>
            <a:r>
              <a:rPr lang="tr-TR" sz="1400" b="1" dirty="0" err="1">
                <a:latin typeface="Times New Roman" panose="02020603050405020304" charset="0"/>
                <a:cs typeface="Times New Roman" panose="02020603050405020304" charset="0"/>
                <a:sym typeface="+mn-ea"/>
              </a:rPr>
              <a:t>çalışlanlarımıza</a:t>
            </a:r>
            <a:r>
              <a:rPr lang="tr-TR" sz="1400" b="1" dirty="0">
                <a:latin typeface="Times New Roman" panose="02020603050405020304" charset="0"/>
                <a:cs typeface="Times New Roman" panose="02020603050405020304" charset="0"/>
                <a:sym typeface="+mn-ea"/>
              </a:rPr>
              <a:t>, topluma ve çevreye kattığımız değeri sürekli ve belirgin bir biçimde arttırmak.”</a:t>
            </a:r>
          </a:p>
          <a:p>
            <a:pPr lvl="0" algn="l" rtl="0">
              <a:spcBef>
                <a:spcPts val="600"/>
              </a:spcBef>
              <a:spcAft>
                <a:spcPts val="0"/>
              </a:spcAft>
              <a:buSzPts val="2000"/>
            </a:pPr>
            <a:r>
              <a:rPr lang="tr-TR" sz="1400" b="1" dirty="0">
                <a:latin typeface="Times New Roman" panose="02020603050405020304" charset="0"/>
                <a:cs typeface="Times New Roman" panose="02020603050405020304" charset="0"/>
              </a:rPr>
              <a:t>Amaçlar</a:t>
            </a:r>
            <a:r>
              <a:rPr lang="tr-TR" sz="1400" dirty="0">
                <a:latin typeface="Times New Roman" panose="02020603050405020304" charset="0"/>
                <a:cs typeface="Times New Roman" panose="02020603050405020304" charset="0"/>
              </a:rPr>
              <a:t> yönetimi yönlendiren, örgütün ulaşmak ve gerçekleştirmek istediği neticelerdir. Hedefler bir yönü ile belirleyicidirler. Bunun nedeni stratejiler, planlar, öncelikler ve kaynakların dağılımında, hedefler hep amaçlara göre belirlenmektedirler. </a:t>
            </a:r>
          </a:p>
          <a:p>
            <a:pPr lvl="0" algn="l" rtl="0">
              <a:spcBef>
                <a:spcPts val="600"/>
              </a:spcBef>
              <a:spcAft>
                <a:spcPts val="0"/>
              </a:spcAft>
              <a:buSzPts val="2000"/>
            </a:pPr>
            <a:r>
              <a:rPr lang="tr-TR" sz="1400" b="1" dirty="0">
                <a:latin typeface="Times New Roman" panose="02020603050405020304" charset="0"/>
                <a:cs typeface="Times New Roman" panose="02020603050405020304" charset="0"/>
              </a:rPr>
              <a:t>Politikala</a:t>
            </a:r>
            <a:r>
              <a:rPr lang="tr-TR" sz="1400" dirty="0">
                <a:latin typeface="Times New Roman" panose="02020603050405020304" charset="0"/>
                <a:cs typeface="Times New Roman" panose="02020603050405020304" charset="0"/>
              </a:rPr>
              <a:t>r yol gösterme ve belirlenmiş hedeflere ulaşmak amacıyla izlenen yol veya genel planlar olarak ifade edilmektedir. Bir kere belirlendikten sonra kolay kolay değişim göstermezler. Örneğin örgütün hamilelik veya zorunlu görevler hakkında uygulanan ücret politikası, tüm çalışanlar için aynı şekilde geçerlidir ve farklı durumlar için özel bir kararı gerekli kılmaz. Stratejinin devamlı değişken olması sebebiyle kontrol altında bulundurulması gereklidir, ne yönde değişim göstereceği kesin olarak bilinmeyen bir ortamda kurulmaktadır. Politikadan farklı bir olarak strateji, her özel duruma, özel bir görüş ve karar gerektirmektedir. “Strateji ileride ortaya çıkacak bütün durumların önceden belirlenmesi kısmi belirsizlik şartlarında alınan ve örgütün bütününü ilgilendirmiş olan kararların karar türü iken politika; örgütün bir fonksiyonu ile ilgili ve devamlı karalardan oluşmaktadır.”</a:t>
            </a:r>
          </a:p>
          <a:p>
            <a:pPr lvl="0" algn="l" rtl="0">
              <a:spcBef>
                <a:spcPts val="600"/>
              </a:spcBef>
              <a:spcAft>
                <a:spcPts val="0"/>
              </a:spcAft>
              <a:buSzPts val="2000"/>
            </a:pPr>
            <a:r>
              <a:rPr lang="tr-TR" sz="1400" b="1" dirty="0">
                <a:latin typeface="Times New Roman" panose="02020603050405020304" charset="0"/>
                <a:cs typeface="Times New Roman" panose="02020603050405020304" charset="0"/>
              </a:rPr>
              <a:t>Hedefler</a:t>
            </a:r>
            <a:r>
              <a:rPr lang="tr-TR" sz="1400" dirty="0">
                <a:latin typeface="Times New Roman" panose="02020603050405020304" charset="0"/>
                <a:cs typeface="Times New Roman" panose="02020603050405020304" charset="0"/>
              </a:rPr>
              <a:t>, amaçların gerçekleştirilmesi açısından ortaya konan alt amaçlarını oluşturmaktadır. Hedef, özel ve ölçülebilir özellikte olmalı, sayısal olarak ifade edilebilmelidir. Hedefler amaçlara göre daha kısa vadeyi kapsamalı, sonuca odaklanmalı ve hedefe ulaşmadaki zaman önceden hesaplanabilir olmalıdır.</a:t>
            </a:r>
          </a:p>
          <a:p>
            <a:pPr lvl="0" algn="l" rtl="0">
              <a:spcBef>
                <a:spcPts val="600"/>
              </a:spcBef>
              <a:spcAft>
                <a:spcPts val="0"/>
              </a:spcAft>
              <a:buSzPts val="2000"/>
            </a:pPr>
            <a:r>
              <a:rPr lang="tr-TR" sz="1400" b="1" dirty="0">
                <a:latin typeface="Times New Roman" panose="02020603050405020304" charset="0"/>
                <a:cs typeface="Times New Roman" panose="02020603050405020304" charset="0"/>
              </a:rPr>
              <a:t>Planlama</a:t>
            </a:r>
            <a:r>
              <a:rPr lang="tr-TR" sz="1400" dirty="0">
                <a:latin typeface="Times New Roman" panose="02020603050405020304" charset="0"/>
                <a:cs typeface="Times New Roman" panose="02020603050405020304" charset="0"/>
              </a:rPr>
              <a:t>, stratejik hedeflere ulaşmak amacıyla takip edilecek yolu gösterir. Plan hesap edilebilen, </a:t>
            </a:r>
            <a:r>
              <a:rPr lang="tr-TR" sz="1400" dirty="0" err="1">
                <a:latin typeface="Times New Roman" panose="02020603050405020304" charset="0"/>
                <a:cs typeface="Times New Roman" panose="02020603050405020304" charset="0"/>
              </a:rPr>
              <a:t>rakamlandırılmış</a:t>
            </a:r>
            <a:r>
              <a:rPr lang="tr-TR" sz="1400" dirty="0">
                <a:latin typeface="Times New Roman" panose="02020603050405020304" charset="0"/>
                <a:cs typeface="Times New Roman" panose="02020603050405020304" charset="0"/>
              </a:rPr>
              <a:t> olmalıdır. Planlama “yazılmış bir öngörü türü olarak ifade edilebilir”.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Stratejik yönetim, değişken çevre içerisinde organizasyonun zayıf ve güçlü yönlerinden, sahip olunan kaynaklara kadar çeşitli verilere bakılarak kararlar verilmesini gerektirmektedir. </a:t>
            </a:r>
            <a:r>
              <a:rPr lang="tr-TR"/>
              <a:t>Verilen kararlar neticesinde stratejik yönetim uzun dönemli değişimlerinin sistematik olarak öngörülmesini kolaylaştırmaktadır. Böylece organizasyonun başarısı zamana ve dış faktörlere yönelik kontrol kazandırmaktadır. “Stratejik yönetim süreçlerinde, mevcut kaynaklar hizmet talepleri, talepte meydana gelen değişim ve hizmet önceliklerine uygun bir değerlendirme yapılmak şartıyla sunulacak hizmetlerde etkinlik ve kalitenin arttırılması yolları aranmakta ve bir taraftan da mevcut kaynakların geliştirilmesine çalışılmaktadır”. yöneticilik kriterleri stratejik yönetim için oldukça önem taşımaktadır. Liderliğin, vizyon sahibi olmanın, stratejik yönetimin başarısı içindeki payı uygulama ve personelleri motive etme konusunda kendini göstermektedir.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Stratejik yönetim, değişken çevre içerisinde organizasyonun zayıf ve güçlü yönlerinden, sahip olunan kaynaklara kadar çeşitli verilere bakılarak kararlar verilmesini gerektirmektedir. </a:t>
            </a:r>
            <a:r>
              <a:rPr lang="tr-TR"/>
              <a:t>Verilen kararlar neticesinde stratejik yönetim uzun dönemli değişimlerinin sistematik olarak öngörülmesini kolaylaştırmaktadır. Böylece organizasyonun başarısı zamana ve dış faktörlere yönelik kontrol kazandırmaktadır. “Stratejik yönetim süreçlerinde, mevcut kaynaklar hizmet talepleri, talepte meydana gelen değişim ve hizmet önceliklerine uygun bir değerlendirme yapılmak şartıyla sunulacak hizmetlerde etkinlik ve kalitenin arttırılması yolları aranmakta ve bir taraftan da mevcut kaynakların geliştirilmesine çalışılmaktadır”. yöneticilik kriterleri stratejik yönetim için oldukça önem taşımaktadır. Liderliğin, vizyon sahibi olmanın, stratejik yönetimin başarısı içindeki payı uygulama ve personelleri motive etme konusunda kendini göstermektedir.</a:t>
            </a:r>
          </a:p>
        </p:txBody>
      </p:sp>
    </p:spTree>
    <p:extLst>
      <p:ext uri="{BB962C8B-B14F-4D97-AF65-F5344CB8AC3E}">
        <p14:creationId xmlns:p14="http://schemas.microsoft.com/office/powerpoint/2010/main" val="1982527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242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693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79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r>
              <a:rPr lang="en-US" sz="1400">
                <a:latin typeface="Times New Roman" panose="02020603050405020304" charset="0"/>
                <a:cs typeface="Times New Roman" panose="02020603050405020304" charset="0"/>
              </a:rPr>
              <a:t>Tasarım Okulu: Stratejik yönetime dair ilk ve en etkili düşünce okulu olarak tanımlanan bu düşünce sisteminin oluşmasında en büyük katkıları Philip Selznick (Kaliforniya Üniversitesi/ Leadership in Administration/ 1957) ve Alfred Chandler (M.I.T. / Strategy and Structure / 1962) sağlamıştır. </a:t>
            </a:r>
            <a:r>
              <a:rPr lang="tr-TR" altLang="en-US" sz="1400">
                <a:latin typeface="Times New Roman" panose="02020603050405020304" charset="0"/>
                <a:cs typeface="Times New Roman" panose="02020603050405020304" charset="0"/>
              </a:rPr>
              <a:t>“</a:t>
            </a:r>
            <a:r>
              <a:rPr lang="en-US" sz="1400">
                <a:latin typeface="Times New Roman" panose="02020603050405020304" charset="0"/>
                <a:cs typeface="Times New Roman" panose="02020603050405020304" charset="0"/>
              </a:rPr>
              <a:t>Tasarım okulunun temel görüşü, strateji oluşturmayı iç çevrenin güçlü yönleri ve zaaflarıyla dış çevrenin tehditleri ve fırsatları arasında dengeyi ve uygunluğu sağlamak olarak görmesidir.” -SWOT analizinin düşünsel kökleri- Tasarım okuluna göre strateji oluşturma; denetimli, şuurlu bir düşünce aşaması olarak tasarlanmalı, geliştirilecek strateji modeli ise basit ve informal olmalıdır. Stratejik düşünceyi ilk defa bilimsel ve ciddi bir şekilde ele aldığından ve örgütün iç ve dış çevresiyle arasındaki uyumu, örgütün güçlü ve zayıf yönleri, dış çerçevenin fırsatları ve tehditleri bağlamında incelediği için, çok önemli bir rol oynamıştır</a:t>
            </a:r>
          </a:p>
          <a:p>
            <a:r>
              <a:rPr lang="en-US" sz="1400">
                <a:latin typeface="Times New Roman" panose="02020603050405020304" charset="0"/>
                <a:cs typeface="Times New Roman" panose="02020603050405020304" charset="0"/>
              </a:rPr>
              <a:t>Planlama Okulu: Stratejiye örgütsel bir formalite kazandırmıştır. Stratejiyi uzun periodlu ve resmi bir şekilde gerçekleşen planlama süreci olarak görmektedir. Planlama okunu Tasarım okulundan ayıran en önemli başlık yöneticilere karşı tutumlarıdır. Planlama okulu yöneticileri stratejist olarak görür ve stratejist yöneticilerin nasıl olması gerektiğine dair tavsiyelerde bulunmaktadır. Bu düşünce okulu içerisinde stratejinin sürekli, sistematik ve resmi şekilde işlemesi gerekliliğinin altı çizilmektedir. Strateji üretimi bilinçli bir çalışma ve rasyonel bir süreç olarak algılanmak zorundadır.</a:t>
            </a:r>
          </a:p>
          <a:p>
            <a:r>
              <a:rPr lang="en-US" sz="1400">
                <a:latin typeface="Times New Roman" panose="02020603050405020304" charset="0"/>
                <a:cs typeface="Times New Roman" panose="02020603050405020304" charset="0"/>
              </a:rPr>
              <a:t>Konumlandırma Okulu: Porter’ın 1980 yılında yayınladığı Competitive Strategy: Techniques for Analyzing Industries and Competitors isimli eseri kaynak noktasını oluşturmaktadır. Konumlandırma okulunun  önemi, stratejileri somutlaştırması ve özel sektör örgütlerine, rakiplerine karşı daha etkili şekilde rekabet edebilmeleri için farklılaştırma, düşük maliyet ve odaklanma gibi somut stratejileri önermesinden kaynaklanmaktadır</a:t>
            </a:r>
          </a:p>
          <a:p>
            <a:r>
              <a:rPr lang="en-US" sz="1400">
                <a:latin typeface="Times New Roman" panose="02020603050405020304" charset="0"/>
                <a:cs typeface="Times New Roman" panose="02020603050405020304" charset="0"/>
              </a:rPr>
              <a:t>Girişimcilik Okulu: Liderliğe verilen önem diğer düşünce okullarından farklılaşmasını sağlamıştır. Girişimcilik okulu, stratejiyi liderin vizyonu olarak tanımlamaktadır. Konumsal yaklaşımla stratejiyi genel olarak liderlerin inisiyatifinde yer almakta, liderin sezgilerine ve düşüncelerine göre şekillenmektedir. Stratejinin salt kişisel bir bakış açısıyla üretilmesini öneren Girişimcilik Okulu yaklaşımı,  strateji oluşturma sürecini kişisel düzeye indirdiği için eleştirilmektedir. </a:t>
            </a:r>
          </a:p>
          <a:p>
            <a:r>
              <a:rPr lang="en-US" sz="1400">
                <a:latin typeface="Times New Roman" panose="02020603050405020304" charset="0"/>
                <a:cs typeface="Times New Roman" panose="02020603050405020304" charset="0"/>
              </a:rPr>
              <a:t>Bilişsel Okulu: Bilişsel okulun stratejik yönetim düşüncesine en önemli katkısı, stratejik yönetim süreciiçinde bilişsel süreçlerin önemini vurgulaması ve örgütlerde uygulanan stratejik yönetim uygulamalarında bilişsel psikolojinden yararlanılmasını önermesidir. Çünkü karar verici konumunu tutan her birey farklı bilişsel süreçlere sahiptir ve strateji oluşturulurken bilişsel süreçleri ile birlikte sunulmak durumundadır.</a:t>
            </a:r>
          </a:p>
          <a:p>
            <a:pPr marL="139700" indent="0">
              <a:buNone/>
            </a:pPr>
            <a:endParaRPr lang="en-US" sz="1400">
              <a:latin typeface="Times New Roman" panose="02020603050405020304" charset="0"/>
              <a:cs typeface="Times New Roman" panose="020206030504050203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pPr marL="139700" indent="0">
              <a:buNone/>
            </a:pPr>
            <a:r>
              <a:rPr lang="en-US" sz="1400" b="1">
                <a:latin typeface="Times New Roman" panose="02020603050405020304" charset="0"/>
                <a:cs typeface="Times New Roman" panose="02020603050405020304" charset="0"/>
              </a:rPr>
              <a:t>Öğrenme Okulu:</a:t>
            </a:r>
            <a:r>
              <a:rPr lang="en-US" sz="1400">
                <a:latin typeface="Times New Roman" panose="02020603050405020304" charset="0"/>
                <a:cs typeface="Times New Roman" panose="02020603050405020304" charset="0"/>
              </a:rPr>
              <a:t> Stratejilerin bir öğrenim ve tecrübe sonucu ortaya çıktığını savunun öğrenme okulu, stratejilerin alınan kararlar ve gerçekleştirilen eylemlerin sonuçlarına bağlı olarak ortaya çıkmakta ve stratejilerin biçimlenmesi bir öğrenme süreci çerçevesi şeklinde gerçekleştiğini savunmaktadır. Daha reaktif bir strateji kurmayı önermektedir çünkü deneyim edilmeden stratejinin çalışma olanağını zayıf görmektedir. Öğrenme okulunun en önemli katkısı, strateji belirleme ve uygulama süreçlerinin aslında tek süreç olarak algılanması gerektiğidir. Lakin geleceğe yönelik hazırlıkların işlevsiz olabileceği gibi bir görüşü barındırdığından yoğun eleştirilere maruz kalmıştırç</a:t>
            </a:r>
          </a:p>
          <a:p>
            <a:pPr marL="139700" indent="0">
              <a:buNone/>
            </a:pPr>
            <a:endParaRPr lang="en-US" sz="1400">
              <a:latin typeface="Times New Roman" panose="02020603050405020304" charset="0"/>
              <a:cs typeface="Times New Roman" panose="02020603050405020304" charset="0"/>
            </a:endParaRPr>
          </a:p>
          <a:p>
            <a:pPr marL="139700" indent="0">
              <a:buNone/>
            </a:pPr>
            <a:r>
              <a:rPr lang="en-US" sz="1400" b="1">
                <a:latin typeface="Times New Roman" panose="02020603050405020304" charset="0"/>
                <a:cs typeface="Times New Roman" panose="02020603050405020304" charset="0"/>
              </a:rPr>
              <a:t>Güç Okulu:</a:t>
            </a:r>
            <a:r>
              <a:rPr lang="en-US" sz="1400">
                <a:latin typeface="Times New Roman" panose="02020603050405020304" charset="0"/>
                <a:cs typeface="Times New Roman" panose="02020603050405020304" charset="0"/>
              </a:rPr>
              <a:t> Stratejik yönetim sürecinde güç ve yetki unsurlarına odaklanan bu yaklaşım örgütün hedeflere ulaşmasında rol oynayan usurların stratejik koşul bağımlılığı yarattığını ve noktaların gücün yoğunlaştığı alanlar olrak algılanması geretiğini savunmaktadır. “Bu bağlamda örgüt için stratejik koşul bağımlılık unsurlarını yaratan birimler ya da kişiler örgütlerde diğer birimlere yada kişilere göre güç sahibi olacaktır.” </a:t>
            </a:r>
          </a:p>
          <a:p>
            <a:pPr marL="139700" indent="0">
              <a:buNone/>
            </a:pPr>
            <a:r>
              <a:rPr lang="en-US" sz="1400" b="1">
                <a:latin typeface="Times New Roman" panose="02020603050405020304" charset="0"/>
                <a:cs typeface="Times New Roman" panose="02020603050405020304" charset="0"/>
              </a:rPr>
              <a:t>Kültür Okulu:</a:t>
            </a:r>
            <a:r>
              <a:rPr lang="en-US" sz="1400">
                <a:latin typeface="Times New Roman" panose="02020603050405020304" charset="0"/>
                <a:cs typeface="Times New Roman" panose="02020603050405020304" charset="0"/>
              </a:rPr>
              <a:t> Örgüt üyelerinin paylaştığı değer ve yargıların strateji oluşturulmasında büyük öneme sahip olduğunu savunmaktadır. Girişimcilik okulunun aksine kararların ortak değerleri taşıyan örgüt üyelerince komünal bir şekilde alınmasının sağlıklı olacağından sçz etmektedir.</a:t>
            </a:r>
          </a:p>
          <a:p>
            <a:pPr marL="139700" indent="0">
              <a:buNone/>
            </a:pPr>
            <a:r>
              <a:rPr lang="en-US" sz="1400">
                <a:latin typeface="Times New Roman" panose="02020603050405020304" charset="0"/>
                <a:cs typeface="Times New Roman" panose="02020603050405020304" charset="0"/>
              </a:rPr>
              <a:t>“Kültür yaklaşımının stratejik yönetim anlayışına en önemli katkısı stratejik yönetimsürecinin başarıya ulaşması için örgüt üyelerinin ortak değer ve inançlarının ve örgütkültürünün belirleyici rol oynadığını ileri sürmesidir.” </a:t>
            </a:r>
          </a:p>
          <a:p>
            <a:pPr marL="139700" indent="0">
              <a:buNone/>
            </a:pPr>
            <a:r>
              <a:rPr lang="en-US" sz="1400" b="1">
                <a:latin typeface="Times New Roman" panose="02020603050405020304" charset="0"/>
                <a:cs typeface="Times New Roman" panose="02020603050405020304" charset="0"/>
              </a:rPr>
              <a:t>Çevre Okulu:</a:t>
            </a:r>
            <a:r>
              <a:rPr lang="en-US" sz="1400">
                <a:latin typeface="Times New Roman" panose="02020603050405020304" charset="0"/>
                <a:cs typeface="Times New Roman" panose="02020603050405020304" charset="0"/>
              </a:rPr>
              <a:t> “Temel olarak kurumsallaşma kuramı, kaynak bağımlılığı kuramı, popülasyon ekolojisi kuramı ve koşul bağımlılık kuramına dayanan çevre okuluna göre stratejilerin belirlenmesinde çevreye uyum ve dış çevrenin beklentilerine cevap verebilme temel amaç olmalıdır.” Çevrenin asıl belirleyeci olduğunu söyleyen bu okula göre çevreye uyum sağlayamayan örgütler başarısızlığa mahkumdur.</a:t>
            </a:r>
          </a:p>
          <a:p>
            <a:pPr marL="139700" indent="0">
              <a:buNone/>
            </a:pPr>
            <a:r>
              <a:rPr lang="en-US" sz="1400">
                <a:latin typeface="Times New Roman" panose="02020603050405020304" charset="0"/>
                <a:cs typeface="Times New Roman" panose="02020603050405020304" charset="0"/>
              </a:rPr>
              <a:t>Biçimleşme Okulu: Kendinden önceki görüşlerin hem bir eleştirisi hem de sağlayacısı konumundadır. Biçimleşme okulu diğer okulların öne sürdükleri varsayımları örgütlerin biçimleşme süreçleri olarak görmekte ve bu noktada diğer okullardan kapsayıcılık yönünden ayrılmaktadır. </a:t>
            </a:r>
          </a:p>
          <a:p>
            <a:pPr marL="139700" indent="0">
              <a:buNone/>
            </a:pPr>
            <a:endParaRPr lang="en-US" sz="1400">
              <a:latin typeface="Times New Roman" panose="02020603050405020304" charset="0"/>
              <a:cs typeface="Times New Roman" panose="02020603050405020304" charset="0"/>
            </a:endParaRPr>
          </a:p>
          <a:p>
            <a:pPr marL="139700" indent="0">
              <a:buNone/>
            </a:pPr>
            <a:endParaRPr lang="en-US" sz="1400">
              <a:latin typeface="Times New Roman" panose="02020603050405020304" charset="0"/>
              <a:cs typeface="Times New Roman" panose="02020603050405020304" charset="0"/>
            </a:endParaRPr>
          </a:p>
          <a:p>
            <a:pPr marL="139700" indent="0">
              <a:buNone/>
            </a:pPr>
            <a:endParaRPr lang="en-US" sz="1400">
              <a:latin typeface="Times New Roman" panose="02020603050405020304" charset="0"/>
              <a:cs typeface="Times New Roman" panose="020206030504050203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pPr lvl="0" algn="l" rtl="0">
              <a:spcBef>
                <a:spcPts val="600"/>
              </a:spcBef>
              <a:spcAft>
                <a:spcPts val="0"/>
              </a:spcAft>
              <a:buSzPts val="2000"/>
            </a:pPr>
            <a:r>
              <a:rPr lang="tr-TR" altLang="en-GB" b="1">
                <a:latin typeface="Times New Roman" panose="02020603050405020304" charset="0"/>
                <a:cs typeface="Times New Roman" panose="02020603050405020304" charset="0"/>
                <a:sym typeface="+mn-ea"/>
              </a:rPr>
              <a:t>Dış çevre,</a:t>
            </a:r>
            <a:r>
              <a:rPr lang="tr-TR" altLang="en-GB">
                <a:latin typeface="Times New Roman" panose="02020603050405020304" charset="0"/>
                <a:cs typeface="Times New Roman" panose="02020603050405020304" charset="0"/>
                <a:sym typeface="+mn-ea"/>
              </a:rPr>
              <a:t> işletmenin dışında kalan ve işletminin amarına ulaşmasına doğrudan veya dolaylı etkisi bulunan tüm çevreleri nitelemektedir. Dış çevre genellikle iki alt başlık üzerinden açıklanmaktadır. </a:t>
            </a:r>
            <a:r>
              <a:rPr lang="tr-TR" altLang="en-GB" b="1">
                <a:latin typeface="Times New Roman" panose="02020603050405020304" charset="0"/>
                <a:cs typeface="Times New Roman" panose="02020603050405020304" charset="0"/>
                <a:sym typeface="+mn-ea"/>
              </a:rPr>
              <a:t>Endüstri veya iş çevresi</a:t>
            </a:r>
            <a:r>
              <a:rPr lang="tr-TR" altLang="en-GB">
                <a:latin typeface="Times New Roman" panose="02020603050405020304" charset="0"/>
                <a:cs typeface="Times New Roman" panose="02020603050405020304" charset="0"/>
                <a:sym typeface="+mn-ea"/>
              </a:rPr>
              <a:t>   potansiyel rakipler, tedarikçiler, alıcılar, sektör içerisinde ikame ürün/hizmet sunan işletmeler akla gelmektedir. </a:t>
            </a:r>
            <a:r>
              <a:rPr lang="tr-TR" altLang="en-GB" b="1">
                <a:latin typeface="Times New Roman" panose="02020603050405020304" charset="0"/>
                <a:cs typeface="Times New Roman" panose="02020603050405020304" charset="0"/>
                <a:sym typeface="+mn-ea"/>
              </a:rPr>
              <a:t>Genel çevre </a:t>
            </a:r>
            <a:r>
              <a:rPr lang="tr-TR" altLang="en-GB">
                <a:latin typeface="Times New Roman" panose="02020603050405020304" charset="0"/>
                <a:cs typeface="Times New Roman" panose="02020603050405020304" charset="0"/>
                <a:sym typeface="+mn-ea"/>
              </a:rPr>
              <a:t>ise politik ve yasal, makroekonomik, demografik, sosyokültürel, teknolojik ve uluslar arası faktörleri nitelemektedir. Genel çevre unsurları örgütün iş çevresinin belirleyicisi olarak görülmektedir ve genellikle dolaylı yoldan etkilere sahiptir. </a:t>
            </a:r>
            <a:endParaRPr lang="tr-TR" altLang="en-GB">
              <a:latin typeface="Times New Roman" panose="02020603050405020304" charset="0"/>
              <a:cs typeface="Times New Roman" panose="02020603050405020304" charset="0"/>
            </a:endParaRPr>
          </a:p>
          <a:p>
            <a:pPr lvl="0" algn="l" rtl="0">
              <a:spcBef>
                <a:spcPts val="600"/>
              </a:spcBef>
              <a:spcAft>
                <a:spcPts val="0"/>
              </a:spcAft>
              <a:buSzPts val="2000"/>
            </a:pPr>
            <a:r>
              <a:rPr lang="tr-TR" altLang="en-GB">
                <a:latin typeface="Times New Roman" panose="02020603050405020304" charset="0"/>
                <a:cs typeface="Times New Roman" panose="02020603050405020304" charset="0"/>
                <a:sym typeface="+mn-ea"/>
              </a:rPr>
              <a:t>Çevrenin analizi, şirketin stratejisinin oluşması ve işe yaraması açısından geniş kapsamlı yapılmak zorunluluğunu taşır. Görünen sebeplerin ardına bakılarak yapılması gereken analizlerin bütünü anlamına gelmektedir. Çevre analizlerini stratejik bilgi toplama yöntemleri olarak görmek mümkündür.</a:t>
            </a:r>
          </a:p>
          <a:p>
            <a:pPr lvl="0" algn="l" rtl="0">
              <a:spcBef>
                <a:spcPts val="600"/>
              </a:spcBef>
              <a:spcAft>
                <a:spcPts val="0"/>
              </a:spcAft>
              <a:buSzPts val="2000"/>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pPr lvl="0" algn="l" rtl="0">
              <a:spcBef>
                <a:spcPts val="600"/>
              </a:spcBef>
              <a:spcAft>
                <a:spcPts val="0"/>
              </a:spcAft>
              <a:buSzPts val="2000"/>
            </a:pPr>
            <a:r>
              <a:rPr lang="tr-TR" altLang="en-GB" b="1">
                <a:latin typeface="Times New Roman" panose="02020603050405020304" charset="0"/>
                <a:cs typeface="Times New Roman" panose="02020603050405020304" charset="0"/>
                <a:sym typeface="+mn-ea"/>
              </a:rPr>
              <a:t>İç çevre analizi, </a:t>
            </a:r>
            <a:r>
              <a:rPr lang="tr-TR" altLang="en-GB">
                <a:latin typeface="Times New Roman" panose="02020603050405020304" charset="0"/>
                <a:cs typeface="Times New Roman" panose="02020603050405020304" charset="0"/>
                <a:sym typeface="+mn-ea"/>
              </a:rPr>
              <a:t>dış çevre analizi ile birbirinden bağımsız düşünülmemesi gerekmektedir. Bu analizlerden elde edilen veriler birlikte bir anlam bütünlüğü oluşturmaktadır. İç çevre analizi aynı zamanda işletmenin analizi anlamına gelmektedir.Stratejik yönetim içerisinde iç çevrenin sadece kar ve işlev açısından tek yönlü değerlendirilmemekte aynı zamanda üretilen değer gibi çok sayıda değişkenin eş zamanlı ele alınmasını gerçekleştirmektedir. Bu analizler Stratejik yönetim uygulamalarına yönelik çok sayıda araç ile mümkün kılınabilmektedir. Bu araçlardan en işlevsel olanı SWOT analizi olarak karşımıza çıkmaktadır.</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tr-TR" altLang="en-GB" sz="2000" b="1" i="1" dirty="0">
                <a:latin typeface="Times New Roman" panose="02020603050405020304" charset="0"/>
                <a:ea typeface="Playfair Display"/>
                <a:cs typeface="Times New Roman" panose="02020603050405020304" charset="0"/>
                <a:sym typeface="Playfair Display"/>
              </a:rPr>
              <a:t>Portföy Analizi</a:t>
            </a:r>
            <a:endParaRPr lang="tr-TR" sz="2000" b="1" i="1" dirty="0">
              <a:latin typeface="Times New Roman" panose="02020603050405020304" charset="0"/>
              <a:ea typeface="Playfair Display"/>
              <a:cs typeface="Times New Roman" panose="02020603050405020304" charset="0"/>
              <a:sym typeface="Playfair Display"/>
            </a:endParaRPr>
          </a:p>
          <a:p>
            <a:pPr marL="0" indent="0" algn="just">
              <a:buNone/>
            </a:pPr>
            <a:r>
              <a:rPr lang="tr-TR" altLang="tr-TR" sz="1400" dirty="0">
                <a:solidFill>
                  <a:schemeClr val="tx1"/>
                </a:solidFill>
                <a:latin typeface="Times New Roman" panose="02020603050405020304" charset="0"/>
                <a:cs typeface="Times New Roman" panose="02020603050405020304" charset="0"/>
              </a:rPr>
              <a:t>Organizasyonda strateji tespitinde kullanılan analizlerdir. Portföy analizleri genellikle matrisler ile yapılır. Stratejik yönetimde en yaygın olarak bilinen matris analizleri şunlardır: </a:t>
            </a:r>
            <a:r>
              <a:rPr lang="tr-TR" altLang="tr-TR" sz="1400" dirty="0" err="1">
                <a:solidFill>
                  <a:schemeClr val="tx1"/>
                </a:solidFill>
                <a:latin typeface="Times New Roman" panose="02020603050405020304" charset="0"/>
                <a:cs typeface="Times New Roman" panose="02020603050405020304" charset="0"/>
              </a:rPr>
              <a:t>McKinsey</a:t>
            </a:r>
            <a:r>
              <a:rPr lang="tr-TR" altLang="tr-TR" sz="1400" dirty="0">
                <a:solidFill>
                  <a:schemeClr val="tx1"/>
                </a:solidFill>
                <a:latin typeface="Times New Roman" panose="02020603050405020304" charset="0"/>
                <a:cs typeface="Times New Roman" panose="02020603050405020304" charset="0"/>
              </a:rPr>
              <a:t> matrisi, pazar rekabet matrisi, Boston Danışmanlık Şirketinin geliştirdiği büyüme/pazar payı matrisi , ürün yaşam analizi (</a:t>
            </a:r>
            <a:r>
              <a:rPr lang="tr-TR" altLang="tr-TR" sz="1400" dirty="0" err="1">
                <a:solidFill>
                  <a:schemeClr val="tx1"/>
                </a:solidFill>
                <a:latin typeface="Times New Roman" panose="02020603050405020304" charset="0"/>
                <a:cs typeface="Times New Roman" panose="02020603050405020304" charset="0"/>
              </a:rPr>
              <a:t>Hofer</a:t>
            </a:r>
            <a:r>
              <a:rPr lang="tr-TR" altLang="tr-TR" sz="1400" dirty="0">
                <a:solidFill>
                  <a:schemeClr val="tx1"/>
                </a:solidFill>
                <a:latin typeface="Times New Roman" panose="02020603050405020304" charset="0"/>
                <a:cs typeface="Times New Roman" panose="02020603050405020304" charset="0"/>
              </a:rPr>
              <a:t> analizi), </a:t>
            </a:r>
            <a:r>
              <a:rPr lang="tr-TR" altLang="tr-TR" sz="1400" dirty="0" err="1">
                <a:solidFill>
                  <a:schemeClr val="tx1"/>
                </a:solidFill>
                <a:latin typeface="Times New Roman" panose="02020603050405020304" charset="0"/>
                <a:cs typeface="Times New Roman" panose="02020603050405020304" charset="0"/>
              </a:rPr>
              <a:t>Ansoff</a:t>
            </a:r>
            <a:r>
              <a:rPr lang="tr-TR" altLang="tr-TR" sz="1400" dirty="0">
                <a:solidFill>
                  <a:schemeClr val="tx1"/>
                </a:solidFill>
                <a:latin typeface="Times New Roman" panose="02020603050405020304" charset="0"/>
                <a:cs typeface="Times New Roman" panose="02020603050405020304" charset="0"/>
              </a:rPr>
              <a:t> büyüme matrisi, </a:t>
            </a:r>
            <a:r>
              <a:rPr lang="tr-TR" altLang="tr-TR" sz="1400" dirty="0" err="1">
                <a:solidFill>
                  <a:schemeClr val="tx1"/>
                </a:solidFill>
                <a:latin typeface="Times New Roman" panose="02020603050405020304" charset="0"/>
                <a:cs typeface="Times New Roman" panose="02020603050405020304" charset="0"/>
              </a:rPr>
              <a:t>Porter</a:t>
            </a:r>
            <a:r>
              <a:rPr lang="tr-TR" altLang="tr-TR" sz="1400" dirty="0">
                <a:solidFill>
                  <a:schemeClr val="tx1"/>
                </a:solidFill>
                <a:latin typeface="Times New Roman" panose="02020603050405020304" charset="0"/>
                <a:cs typeface="Times New Roman" panose="02020603050405020304" charset="0"/>
              </a:rPr>
              <a:t> rekabet analizidir. </a:t>
            </a:r>
          </a:p>
          <a:p>
            <a:pPr marL="0" lvl="0" indent="0" algn="ctr" rtl="0">
              <a:spcBef>
                <a:spcPts val="600"/>
              </a:spcBef>
              <a:spcAft>
                <a:spcPts val="0"/>
              </a:spcAft>
              <a:buNone/>
            </a:pPr>
            <a:r>
              <a:rPr lang="tr-TR" sz="2000" b="1" i="1" dirty="0" err="1">
                <a:latin typeface="Times New Roman" panose="02020603050405020304" charset="0"/>
                <a:ea typeface="Playfair Display"/>
                <a:cs typeface="Times New Roman" panose="02020603050405020304" charset="0"/>
                <a:sym typeface="Playfair Display"/>
              </a:rPr>
              <a:t>Delphi</a:t>
            </a:r>
            <a:r>
              <a:rPr lang="tr-TR" sz="2000" b="1" i="1" dirty="0">
                <a:latin typeface="Times New Roman" panose="02020603050405020304" charset="0"/>
                <a:ea typeface="Playfair Display"/>
                <a:cs typeface="Times New Roman" panose="02020603050405020304" charset="0"/>
                <a:sym typeface="Playfair Display"/>
              </a:rPr>
              <a:t> Tekniği</a:t>
            </a:r>
          </a:p>
          <a:p>
            <a:pPr marL="0" lvl="0" indent="0" algn="just">
              <a:buNone/>
            </a:pPr>
            <a:r>
              <a:rPr lang="tr-TR" sz="1400" dirty="0">
                <a:latin typeface="Times New Roman" panose="02020603050405020304" charset="0"/>
                <a:cs typeface="Times New Roman" panose="02020603050405020304" charset="0"/>
              </a:rPr>
              <a:t>Geleceğe ilişkin tahminler yapmada yararlanılan bir karar verme ve uzlaşma tekniğidir. Organizasyonda bir sorunun çözümü için uzman kişilerin yüz yüze görüşmeler yapmadan bir konu hakkında karar vermelerine ve uzlaşmalarını sağlar. Bu karar verme tekniğinde önce konunun uzmanı kişilere sorunlara bakış açıları ve çözüm önerileri hakkında yazılı bir form gönderilir. Formlar uzman kişiler tarafından doldurularak geri gönderilir. Tüm grup üyelerinin veya uzmanların görüş ve önerileri sınıflandırılır ve tekrar yazılı olarak kendilerine gönderilir. Bu işlem karar alıncıya ve uzlaşma gerçekleşinceye kadar devam eder.</a:t>
            </a:r>
          </a:p>
          <a:p>
            <a:pPr marL="0" lvl="0" indent="0" algn="ctr" rtl="0">
              <a:spcBef>
                <a:spcPts val="600"/>
              </a:spcBef>
              <a:spcAft>
                <a:spcPts val="0"/>
              </a:spcAft>
              <a:buNone/>
            </a:pPr>
            <a:r>
              <a:rPr lang="tr-TR" sz="2000" b="1" i="1" dirty="0">
                <a:latin typeface="Times New Roman" panose="02020603050405020304" charset="0"/>
                <a:ea typeface="Playfair Display"/>
                <a:cs typeface="Times New Roman" panose="02020603050405020304" charset="0"/>
                <a:sym typeface="Playfair Display"/>
              </a:rPr>
              <a:t>Risk Analizi</a:t>
            </a:r>
          </a:p>
          <a:p>
            <a:pPr marL="0" lvl="0" indent="0" algn="just">
              <a:buNone/>
            </a:pPr>
            <a:r>
              <a:rPr lang="tr-TR" sz="1400" dirty="0">
                <a:latin typeface="Times New Roman" panose="02020603050405020304" charset="0"/>
                <a:cs typeface="Times New Roman" panose="02020603050405020304" charset="0"/>
              </a:rPr>
              <a:t>Yapılacak yatırımın ne ölçüde riskli olduğunu tespit için yapılan analizlerdir. Risk analizleri, “ekonomik-mali risk”, “siyasi risk”, “ülke riski” ve saire analizlerden oluşur. Son yıllarda özellikle yabancı sermaye yatırımlarında risk analizleri yaygın olarak kullanılmaktadır. Dış borç ihtiyacı içinde olan ülkeler için kredi değerlemesi ve risk analizi yapan </a:t>
            </a:r>
            <a:r>
              <a:rPr lang="tr-TR" sz="1400" dirty="0" err="1">
                <a:latin typeface="Times New Roman" panose="02020603050405020304" charset="0"/>
                <a:cs typeface="Times New Roman" panose="02020603050405020304" charset="0"/>
              </a:rPr>
              <a:t>rating</a:t>
            </a:r>
            <a:r>
              <a:rPr lang="tr-TR" sz="1400" dirty="0">
                <a:latin typeface="Times New Roman" panose="02020603050405020304" charset="0"/>
                <a:cs typeface="Times New Roman" panose="02020603050405020304" charset="0"/>
              </a:rPr>
              <a:t> kuruluşlarının sayısı son yıllarda hızla artmıştır.</a:t>
            </a:r>
          </a:p>
          <a:p>
            <a:pPr marL="0" lvl="0" indent="0" algn="ctr" rtl="0">
              <a:spcBef>
                <a:spcPts val="600"/>
              </a:spcBef>
              <a:spcAft>
                <a:spcPts val="0"/>
              </a:spcAft>
              <a:buNone/>
            </a:pPr>
            <a:r>
              <a:rPr lang="tr-TR" sz="2000" b="1" i="1" dirty="0">
                <a:latin typeface="Times New Roman" panose="02020603050405020304" charset="0"/>
                <a:ea typeface="Playfair Display"/>
                <a:cs typeface="Times New Roman" panose="02020603050405020304" charset="0"/>
                <a:sym typeface="Playfair Display"/>
              </a:rPr>
              <a:t>Fayda-Maliyet Analizi</a:t>
            </a:r>
          </a:p>
          <a:p>
            <a:pPr marL="0" lvl="0" indent="0" algn="just">
              <a:buNone/>
            </a:pPr>
            <a:r>
              <a:rPr lang="en-GB" sz="1400" dirty="0" err="1">
                <a:latin typeface="Times New Roman" panose="02020603050405020304" charset="0"/>
                <a:cs typeface="Times New Roman" panose="02020603050405020304" charset="0"/>
              </a:rPr>
              <a:t>Fayda-Maliyet</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analizi</a:t>
            </a:r>
            <a:r>
              <a:rPr lang="en-GB" sz="140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ö</a:t>
            </a:r>
            <a:r>
              <a:rPr lang="en-GB" sz="1400" dirty="0" err="1">
                <a:latin typeface="Times New Roman" panose="02020603050405020304" charset="0"/>
                <a:cs typeface="Times New Roman" panose="02020603050405020304" charset="0"/>
              </a:rPr>
              <a:t>zellikle</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yatırım</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projelerinin</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değerlendirilmesinde</a:t>
            </a:r>
            <a:r>
              <a:rPr lang="tr-TR"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kullanılan</a:t>
            </a:r>
            <a:r>
              <a:rPr lang="en-GB" sz="140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b</a:t>
            </a:r>
            <a:r>
              <a:rPr lang="en-GB" sz="1400" dirty="0" err="1">
                <a:latin typeface="Times New Roman" panose="02020603050405020304" charset="0"/>
                <a:cs typeface="Times New Roman" panose="02020603050405020304" charset="0"/>
              </a:rPr>
              <a:t>ir</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karar</a:t>
            </a:r>
            <a:r>
              <a:rPr lang="en-GB" sz="1400" dirty="0">
                <a:latin typeface="Times New Roman" panose="02020603050405020304" charset="0"/>
                <a:cs typeface="Times New Roman" panose="02020603050405020304" charset="0"/>
              </a:rPr>
              <a:t> alma </a:t>
            </a:r>
            <a:r>
              <a:rPr lang="en-GB" sz="1400" dirty="0" err="1">
                <a:latin typeface="Times New Roman" panose="02020603050405020304" charset="0"/>
                <a:cs typeface="Times New Roman" panose="02020603050405020304" charset="0"/>
              </a:rPr>
              <a:t>tekniğidir</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Yatırım</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projelerinin</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fayda</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ve</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maliyetleri</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tes</a:t>
            </a:r>
            <a:r>
              <a:rPr lang="tr-TR" sz="1400" dirty="0">
                <a:latin typeface="Times New Roman" panose="02020603050405020304" charset="0"/>
                <a:cs typeface="Times New Roman" panose="02020603050405020304" charset="0"/>
              </a:rPr>
              <a:t>p</a:t>
            </a:r>
            <a:r>
              <a:rPr lang="en-GB" sz="1400" dirty="0">
                <a:latin typeface="Times New Roman" panose="02020603050405020304" charset="0"/>
                <a:cs typeface="Times New Roman" panose="02020603050405020304" charset="0"/>
              </a:rPr>
              <a:t>it </a:t>
            </a:r>
            <a:r>
              <a:rPr lang="en-GB" sz="1400" dirty="0" err="1">
                <a:latin typeface="Times New Roman" panose="02020603050405020304" charset="0"/>
                <a:cs typeface="Times New Roman" panose="02020603050405020304" charset="0"/>
              </a:rPr>
              <a:t>edilmeye</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çalışılarak</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daha</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rasyonel</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karar</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alınmasına</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çalışılır</a:t>
            </a:r>
            <a:r>
              <a:rPr lang="en-GB" sz="1400" dirty="0">
                <a:latin typeface="Times New Roman" panose="02020603050405020304" charset="0"/>
                <a:cs typeface="Times New Roman" panose="02020603050405020304" charset="0"/>
              </a:rPr>
              <a:t>.</a:t>
            </a:r>
          </a:p>
          <a:p>
            <a:pPr lvl="0" algn="l" rtl="0">
              <a:spcBef>
                <a:spcPts val="600"/>
              </a:spcBef>
              <a:spcAft>
                <a:spcPts val="0"/>
              </a:spcAft>
              <a:buSzPts val="2000"/>
            </a:pPr>
            <a:endParaRPr lang="tr-TR" sz="1400" dirty="0">
              <a:latin typeface="Times New Roman" panose="02020603050405020304" charset="0"/>
              <a:cs typeface="Times New Roman" panose="020206030504050203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9243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000"/>
            </a:pPr>
            <a:endParaRPr lang="tr-TR" sz="1400">
              <a:latin typeface="Times New Roman" panose="02020603050405020304" charset="0"/>
              <a:cs typeface="Times New Roman" panose="0202060305040502030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000"/>
            </a:pPr>
            <a:endParaRPr lang="tr-TR" sz="1400">
              <a:latin typeface="Times New Roman" panose="02020603050405020304" charset="0"/>
              <a:cs typeface="Times New Roman" panose="0202060305040502030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35000"/>
              </a:lnSpc>
              <a:buNone/>
            </a:pPr>
            <a:r>
              <a:rPr sz="1400" b="1" dirty="0" err="1">
                <a:solidFill>
                  <a:schemeClr val="bg1"/>
                </a:solidFill>
                <a:latin typeface="Arial" panose="020B0604020202020204" pitchFamily="34" charset="0"/>
                <a:sym typeface="+mn-ea"/>
              </a:rPr>
              <a:t>İşletme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literatüründe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büyüme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iki</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şekilde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ifade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edilir</a:t>
            </a:r>
            <a:r>
              <a:rPr sz="1400" b="1" dirty="0">
                <a:solidFill>
                  <a:schemeClr val="bg1"/>
                </a:solidFill>
                <a:latin typeface="Arial" panose="020B0604020202020204" pitchFamily="34" charset="0"/>
                <a:sym typeface="+mn-ea"/>
              </a:rPr>
              <a:t> :</a:t>
            </a:r>
            <a:endParaRPr sz="1400" b="1" dirty="0">
              <a:solidFill>
                <a:schemeClr val="bg1"/>
              </a:solidFill>
              <a:latin typeface="Arial" panose="020B0604020202020204" pitchFamily="34" charset="0"/>
            </a:endParaRPr>
          </a:p>
          <a:p>
            <a:pPr>
              <a:lnSpc>
                <a:spcPct val="135000"/>
              </a:lnSpc>
              <a:buNone/>
            </a:pPr>
            <a:endParaRPr sz="1400" b="1" dirty="0">
              <a:solidFill>
                <a:schemeClr val="bg1"/>
              </a:solidFill>
              <a:latin typeface="Arial" panose="020B0604020202020204" pitchFamily="34" charset="0"/>
            </a:endParaRPr>
          </a:p>
          <a:p>
            <a:pPr>
              <a:lnSpc>
                <a:spcPct val="135000"/>
              </a:lnSpc>
            </a:pPr>
            <a:r>
              <a:rPr sz="1400" b="1" i="1" dirty="0" err="1">
                <a:solidFill>
                  <a:srgbClr val="FFCC00"/>
                </a:solidFill>
                <a:latin typeface="Arial" panose="020B0604020202020204" pitchFamily="34" charset="0"/>
                <a:sym typeface="+mn-ea"/>
              </a:rPr>
              <a:t>Sayısal</a:t>
            </a:r>
            <a:r>
              <a:rPr sz="1400" b="1" i="1" dirty="0">
                <a:solidFill>
                  <a:srgbClr val="FFCC00"/>
                </a:solidFill>
                <a:latin typeface="Arial" panose="020B0604020202020204" pitchFamily="34" charset="0"/>
                <a:sym typeface="+mn-ea"/>
              </a:rPr>
              <a:t> </a:t>
            </a:r>
            <a:r>
              <a:rPr sz="1400" b="1" i="1" dirty="0" err="1">
                <a:solidFill>
                  <a:srgbClr val="FFCC00"/>
                </a:solidFill>
                <a:latin typeface="Arial" panose="020B0604020202020204" pitchFamily="34" charset="0"/>
                <a:sym typeface="+mn-ea"/>
              </a:rPr>
              <a:t>büyüme</a:t>
            </a:r>
            <a:r>
              <a:rPr sz="1400" b="1" i="1" dirty="0">
                <a:solidFill>
                  <a:srgbClr val="FFCC00"/>
                </a:solidFill>
                <a:latin typeface="Arial" panose="020B0604020202020204" pitchFamily="34" charset="0"/>
                <a:sym typeface="+mn-ea"/>
              </a:rPr>
              <a:t> </a:t>
            </a:r>
            <a:r>
              <a:rPr sz="1400" b="1" i="1" dirty="0" err="1">
                <a:solidFill>
                  <a:srgbClr val="FFCC00"/>
                </a:solidFill>
                <a:latin typeface="Arial" panose="020B0604020202020204" pitchFamily="34" charset="0"/>
                <a:sym typeface="+mn-ea"/>
              </a:rPr>
              <a:t>ve</a:t>
            </a:r>
            <a:r>
              <a:rPr sz="1400" b="1" i="1" dirty="0">
                <a:solidFill>
                  <a:srgbClr val="FFCC00"/>
                </a:solidFill>
                <a:latin typeface="Arial" panose="020B0604020202020204" pitchFamily="34" charset="0"/>
                <a:sym typeface="+mn-ea"/>
              </a:rPr>
              <a:t> </a:t>
            </a:r>
            <a:r>
              <a:rPr sz="1400" b="1" i="1" dirty="0" err="1">
                <a:solidFill>
                  <a:srgbClr val="FFCC00"/>
                </a:solidFill>
                <a:latin typeface="Arial" panose="020B0604020202020204" pitchFamily="34" charset="0"/>
                <a:sym typeface="+mn-ea"/>
              </a:rPr>
              <a:t>gelişme</a:t>
            </a:r>
            <a:r>
              <a:rPr sz="1400" b="1" dirty="0">
                <a:solidFill>
                  <a:srgbClr val="FFCC00"/>
                </a:solidFill>
                <a:latin typeface="Arial" panose="020B0604020202020204" pitchFamily="34" charset="0"/>
                <a:sym typeface="+mn-ea"/>
              </a:rPr>
              <a:t> :</a:t>
            </a:r>
            <a:r>
              <a:rPr sz="1400" b="1" dirty="0">
                <a:latin typeface="Arial" panose="020B0604020202020204" pitchFamily="3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a:t>
            </a:r>
            <a:r>
              <a:rPr sz="1400" b="1" dirty="0" err="1">
                <a:solidFill>
                  <a:schemeClr val="bg1"/>
                </a:solidFill>
                <a:latin typeface="Arial" panose="020B0604020202020204" pitchFamily="34" charset="0"/>
                <a:sym typeface="+mn-ea"/>
              </a:rPr>
              <a:t>ş</a:t>
            </a:r>
            <a:r>
              <a:rPr lang="en-US" altLang="x-none" sz="1400" b="1" dirty="0" err="1">
                <a:solidFill>
                  <a:schemeClr val="bg1"/>
                </a:solidFill>
                <a:latin typeface="Arial" panose="020B0604020202020204" pitchFamily="34" charset="0"/>
                <a:cs typeface="Times New Roman" panose="02020603050405020304" charset="0"/>
                <a:sym typeface="+mn-ea"/>
              </a:rPr>
              <a:t>letmenin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özelliklerine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göre</a:t>
            </a:r>
            <a:r>
              <a:rPr lang="en-US" altLang="x-none" sz="1400" b="1" dirty="0">
                <a:solidFill>
                  <a:schemeClr val="bg1"/>
                </a:solidFill>
                <a:latin typeface="Arial" panose="020B0604020202020204" pitchFamily="34" charset="0"/>
                <a:cs typeface="Times New Roman" panose="02020603050405020304" charset="0"/>
                <a:sym typeface="+mn-ea"/>
              </a:rPr>
              <a:t>; </a:t>
            </a:r>
            <a:endParaRPr sz="1400" b="1" dirty="0">
              <a:solidFill>
                <a:schemeClr val="bg1"/>
              </a:solidFill>
              <a:latin typeface="Arial" panose="020B0604020202020204" pitchFamily="34" charset="0"/>
              <a:cs typeface="Times New Roman" panose="02020603050405020304" charset="0"/>
            </a:endParaRPr>
          </a:p>
          <a:p>
            <a:pPr>
              <a:lnSpc>
                <a:spcPct val="135000"/>
              </a:lnSpc>
              <a:buNone/>
            </a:pP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sat</a:t>
            </a:r>
            <a:r>
              <a:rPr sz="1400" b="1" dirty="0" err="1">
                <a:solidFill>
                  <a:schemeClr val="bg1"/>
                </a:solidFill>
                <a:latin typeface="Arial" panose="020B0604020202020204" pitchFamily="34" charset="0"/>
                <a:sym typeface="+mn-ea"/>
              </a:rPr>
              <a:t>ış</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getirilerinde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ürün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çe</a:t>
            </a:r>
            <a:r>
              <a:rPr sz="1400" b="1" dirty="0" err="1">
                <a:solidFill>
                  <a:schemeClr val="bg1"/>
                </a:solidFill>
                <a:latin typeface="Arial" panose="020B0604020202020204" pitchFamily="34" charset="0"/>
                <a:sym typeface="+mn-ea"/>
              </a:rPr>
              <a:t>ş</a:t>
            </a:r>
            <a:r>
              <a:rPr lang="en-US" altLang="x-none" sz="1400" b="1" dirty="0" err="1">
                <a:solidFill>
                  <a:schemeClr val="bg1"/>
                </a:solidFill>
                <a:latin typeface="Arial" panose="020B0604020202020204" pitchFamily="34" charset="0"/>
                <a:cs typeface="Times New Roman" panose="02020603050405020304" charset="0"/>
                <a:sym typeface="+mn-ea"/>
              </a:rPr>
              <a:t>itlili</a:t>
            </a:r>
            <a:r>
              <a:rPr sz="1400" b="1" dirty="0" err="1">
                <a:solidFill>
                  <a:schemeClr val="bg1"/>
                </a:solidFill>
                <a:latin typeface="Arial" panose="020B0604020202020204" pitchFamily="34" charset="0"/>
                <a:sym typeface="+mn-ea"/>
              </a:rPr>
              <a:t>ğ</a:t>
            </a:r>
            <a:r>
              <a:rPr lang="en-US" altLang="x-none" sz="1400" b="1" dirty="0" err="1">
                <a:solidFill>
                  <a:schemeClr val="bg1"/>
                </a:solidFill>
                <a:latin typeface="Arial" panose="020B0604020202020204" pitchFamily="34" charset="0"/>
                <a:cs typeface="Times New Roman" panose="02020603050405020304" charset="0"/>
                <a:sym typeface="+mn-ea"/>
              </a:rPr>
              <a:t>inde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kaynak</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büyüklü</a:t>
            </a:r>
            <a:r>
              <a:rPr sz="1400" b="1" dirty="0" err="1">
                <a:solidFill>
                  <a:schemeClr val="bg1"/>
                </a:solidFill>
                <a:latin typeface="Arial" panose="020B0604020202020204" pitchFamily="34" charset="0"/>
                <a:sym typeface="+mn-ea"/>
              </a:rPr>
              <a:t>ğ</a:t>
            </a:r>
            <a:r>
              <a:rPr lang="en-US" altLang="x-none" sz="1400" b="1" dirty="0" err="1">
                <a:solidFill>
                  <a:schemeClr val="bg1"/>
                </a:solidFill>
                <a:latin typeface="Arial" panose="020B0604020202020204" pitchFamily="34" charset="0"/>
                <a:cs typeface="Times New Roman" panose="02020603050405020304" charset="0"/>
                <a:sym typeface="+mn-ea"/>
              </a:rPr>
              <a:t>ünde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çal</a:t>
            </a:r>
            <a:r>
              <a:rPr sz="1400" b="1" dirty="0" err="1">
                <a:solidFill>
                  <a:schemeClr val="bg1"/>
                </a:solidFill>
                <a:latin typeface="Arial" panose="020B0604020202020204" pitchFamily="34" charset="0"/>
                <a:sym typeface="+mn-ea"/>
              </a:rPr>
              <a:t>ış</a:t>
            </a:r>
            <a:r>
              <a:rPr lang="en-US" altLang="x-none" sz="1400" b="1" dirty="0" err="1">
                <a:solidFill>
                  <a:schemeClr val="bg1"/>
                </a:solidFill>
                <a:latin typeface="Arial" panose="020B0604020202020204" pitchFamily="34" charset="0"/>
                <a:cs typeface="Times New Roman" panose="02020603050405020304" charset="0"/>
                <a:sym typeface="+mn-ea"/>
              </a:rPr>
              <a:t>anlar</a:t>
            </a:r>
            <a:r>
              <a:rPr sz="1400" b="1" dirty="0" err="1">
                <a:solidFill>
                  <a:schemeClr val="bg1"/>
                </a:solidFill>
                <a:latin typeface="Arial" panose="020B0604020202020204" pitchFamily="34" charset="0"/>
                <a:sym typeface="+mn-ea"/>
              </a:rPr>
              <a:t>ı</a:t>
            </a:r>
            <a:r>
              <a:rPr lang="en-US" altLang="x-none" sz="1400" b="1" dirty="0" err="1">
                <a:solidFill>
                  <a:schemeClr val="bg1"/>
                </a:solidFill>
                <a:latin typeface="Arial" panose="020B0604020202020204" pitchFamily="34" charset="0"/>
                <a:cs typeface="Times New Roman" panose="02020603050405020304" charset="0"/>
                <a:sym typeface="+mn-ea"/>
              </a:rPr>
              <a:t>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say</a:t>
            </a:r>
            <a:r>
              <a:rPr sz="1400" b="1" dirty="0" err="1">
                <a:solidFill>
                  <a:schemeClr val="bg1"/>
                </a:solidFill>
                <a:latin typeface="Arial" panose="020B0604020202020204" pitchFamily="34" charset="0"/>
                <a:sym typeface="+mn-ea"/>
              </a:rPr>
              <a:t>ısı</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sermaye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büyüklü</a:t>
            </a:r>
            <a:r>
              <a:rPr sz="1400" b="1" dirty="0" err="1">
                <a:solidFill>
                  <a:schemeClr val="bg1"/>
                </a:solidFill>
                <a:latin typeface="Arial" panose="020B0604020202020204" pitchFamily="34" charset="0"/>
                <a:sym typeface="+mn-ea"/>
              </a:rPr>
              <a:t>ğ</a:t>
            </a:r>
            <a:r>
              <a:rPr lang="en-US" altLang="x-none" sz="1400" b="1" dirty="0" err="1">
                <a:solidFill>
                  <a:schemeClr val="bg1"/>
                </a:solidFill>
                <a:latin typeface="Arial" panose="020B0604020202020204" pitchFamily="34" charset="0"/>
                <a:cs typeface="Times New Roman" panose="02020603050405020304" charset="0"/>
                <a:sym typeface="+mn-ea"/>
              </a:rPr>
              <a:t>ü</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varl</a:t>
            </a:r>
            <a:r>
              <a:rPr sz="1400" b="1" dirty="0" err="1">
                <a:solidFill>
                  <a:schemeClr val="bg1"/>
                </a:solidFill>
                <a:latin typeface="Arial" panose="020B0604020202020204" pitchFamily="34" charset="0"/>
                <a:sym typeface="+mn-ea"/>
              </a:rPr>
              <a:t>ı</a:t>
            </a:r>
            <a:r>
              <a:rPr lang="en-US" altLang="x-none" sz="1400" b="1" dirty="0" err="1">
                <a:solidFill>
                  <a:schemeClr val="bg1"/>
                </a:solidFill>
                <a:latin typeface="Arial" panose="020B0604020202020204" pitchFamily="34" charset="0"/>
                <a:cs typeface="Times New Roman" panose="02020603050405020304" charset="0"/>
                <a:sym typeface="+mn-ea"/>
              </a:rPr>
              <a:t>k</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büyüklü</a:t>
            </a:r>
            <a:r>
              <a:rPr sz="1400" b="1" dirty="0" err="1">
                <a:solidFill>
                  <a:schemeClr val="bg1"/>
                </a:solidFill>
                <a:latin typeface="Arial" panose="020B0604020202020204" pitchFamily="34" charset="0"/>
                <a:sym typeface="+mn-ea"/>
              </a:rPr>
              <a:t>ğ</a:t>
            </a:r>
            <a:r>
              <a:rPr lang="en-US" altLang="x-none" sz="1400" b="1" dirty="0" err="1">
                <a:solidFill>
                  <a:schemeClr val="bg1"/>
                </a:solidFill>
                <a:latin typeface="Arial" panose="020B0604020202020204" pitchFamily="34" charset="0"/>
                <a:cs typeface="Times New Roman" panose="02020603050405020304" charset="0"/>
                <a:sym typeface="+mn-ea"/>
              </a:rPr>
              <a:t>ünde</a:t>
            </a:r>
            <a:r>
              <a:rPr lang="en-US" altLang="x-none" sz="1400" b="1" dirty="0">
                <a:solidFill>
                  <a:schemeClr val="bg1"/>
                </a:solidFill>
                <a:latin typeface="Arial" panose="020B0604020202020204" pitchFamily="34" charset="0"/>
                <a:cs typeface="Times New Roman" panose="02020603050405020304" charset="0"/>
                <a:sym typeface="+mn-ea"/>
              </a:rPr>
              <a:t> </a:t>
            </a:r>
            <a:endParaRPr sz="1400" b="1" dirty="0">
              <a:solidFill>
                <a:schemeClr val="bg1"/>
              </a:solidFill>
              <a:latin typeface="Arial" panose="020B0604020202020204" pitchFamily="34" charset="0"/>
              <a:cs typeface="Times New Roman" panose="02020603050405020304" charset="0"/>
            </a:endParaRPr>
          </a:p>
          <a:p>
            <a:pPr>
              <a:lnSpc>
                <a:spcPct val="135000"/>
              </a:lnSpc>
              <a:buNone/>
            </a:pP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ve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kapasite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kullan</a:t>
            </a:r>
            <a:r>
              <a:rPr sz="1400" b="1" dirty="0" err="1">
                <a:solidFill>
                  <a:schemeClr val="bg1"/>
                </a:solidFill>
                <a:latin typeface="Arial" panose="020B0604020202020204" pitchFamily="34" charset="0"/>
                <a:sym typeface="+mn-ea"/>
              </a:rPr>
              <a:t>ımı</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gibi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unsurlarda</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niceliksel</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art</a:t>
            </a:r>
            <a:r>
              <a:rPr sz="1400" b="1" dirty="0" err="1">
                <a:solidFill>
                  <a:schemeClr val="bg1"/>
                </a:solidFill>
                <a:latin typeface="Arial" panose="020B0604020202020204" pitchFamily="34" charset="0"/>
                <a:sym typeface="+mn-ea"/>
              </a:rPr>
              <a:t>ış</a:t>
            </a:r>
            <a:r>
              <a:rPr sz="1400" b="1" dirty="0">
                <a:solidFill>
                  <a:schemeClr val="bg1"/>
                </a:solidFill>
                <a:latin typeface="Arial" panose="020B0604020202020204" pitchFamily="34" charset="0"/>
                <a:sym typeface="+mn-ea"/>
              </a:rPr>
              <a:t>,</a:t>
            </a:r>
            <a:endParaRPr sz="1400" b="1" dirty="0">
              <a:solidFill>
                <a:schemeClr val="bg1"/>
              </a:solidFill>
              <a:latin typeface="Arial" panose="020B0604020202020204" pitchFamily="34" charset="0"/>
            </a:endParaRPr>
          </a:p>
          <a:p>
            <a:pPr>
              <a:lnSpc>
                <a:spcPct val="135000"/>
              </a:lnSpc>
              <a:buNone/>
            </a:pPr>
            <a:endParaRPr sz="1400" b="1" dirty="0">
              <a:solidFill>
                <a:srgbClr val="FFCC00"/>
              </a:solidFill>
              <a:latin typeface="Arial" panose="020B0604020202020204" pitchFamily="34" charset="0"/>
            </a:endParaRPr>
          </a:p>
          <a:p>
            <a:pPr>
              <a:lnSpc>
                <a:spcPct val="135000"/>
              </a:lnSpc>
            </a:pPr>
            <a:r>
              <a:rPr lang="en-US" altLang="x-none" sz="1400" b="1" i="1" dirty="0">
                <a:solidFill>
                  <a:srgbClr val="FFCC00"/>
                </a:solidFill>
                <a:latin typeface="Arial" panose="020B0604020202020204" pitchFamily="34" charset="0"/>
                <a:cs typeface="Times New Roman" panose="02020603050405020304" charset="0"/>
                <a:sym typeface="+mn-ea"/>
              </a:rPr>
              <a:t> </a:t>
            </a:r>
            <a:r>
              <a:rPr sz="1400" b="1" i="1" dirty="0" err="1">
                <a:solidFill>
                  <a:srgbClr val="FFCC00"/>
                </a:solidFill>
                <a:latin typeface="Arial" panose="020B0604020202020204" pitchFamily="34" charset="0"/>
                <a:sym typeface="+mn-ea"/>
              </a:rPr>
              <a:t>Nitelik</a:t>
            </a:r>
            <a:r>
              <a:rPr sz="1400" b="1" i="1" dirty="0">
                <a:solidFill>
                  <a:srgbClr val="FFCC00"/>
                </a:solidFill>
                <a:latin typeface="Arial" panose="020B0604020202020204" pitchFamily="34" charset="0"/>
                <a:sym typeface="+mn-ea"/>
              </a:rPr>
              <a:t> </a:t>
            </a:r>
            <a:r>
              <a:rPr sz="1400" b="1" i="1" dirty="0" err="1">
                <a:solidFill>
                  <a:srgbClr val="FFCC00"/>
                </a:solidFill>
                <a:latin typeface="Arial" panose="020B0604020202020204" pitchFamily="34" charset="0"/>
                <a:sym typeface="+mn-ea"/>
              </a:rPr>
              <a:t>olarak</a:t>
            </a:r>
            <a:r>
              <a:rPr sz="1400" b="1" i="1" dirty="0">
                <a:solidFill>
                  <a:srgbClr val="FFCC00"/>
                </a:solidFill>
                <a:latin typeface="Arial" panose="020B0604020202020204" pitchFamily="34" charset="0"/>
                <a:sym typeface="+mn-ea"/>
              </a:rPr>
              <a:t> </a:t>
            </a:r>
            <a:r>
              <a:rPr sz="1400" b="1" i="1" dirty="0" err="1">
                <a:solidFill>
                  <a:srgbClr val="FFCC00"/>
                </a:solidFill>
                <a:latin typeface="Arial" panose="020B0604020202020204" pitchFamily="34" charset="0"/>
                <a:sym typeface="+mn-ea"/>
              </a:rPr>
              <a:t>büyüme</a:t>
            </a:r>
            <a:r>
              <a:rPr sz="1400" b="1" dirty="0">
                <a:solidFill>
                  <a:srgbClr val="FFCC00"/>
                </a:solidFill>
                <a:latin typeface="Arial" panose="020B0604020202020204" pitchFamily="34" charset="0"/>
                <a:sym typeface="+mn-ea"/>
              </a:rPr>
              <a:t> :  </a:t>
            </a:r>
            <a:r>
              <a:rPr lang="en-US" altLang="x-none" sz="1400" b="1" dirty="0">
                <a:solidFill>
                  <a:srgbClr val="FFCC00"/>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a:t>
            </a:r>
            <a:r>
              <a:rPr sz="1400" b="1" dirty="0" err="1">
                <a:solidFill>
                  <a:schemeClr val="bg1"/>
                </a:solidFill>
                <a:latin typeface="Arial" panose="020B0604020202020204" pitchFamily="34" charset="0"/>
                <a:sym typeface="+mn-ea"/>
              </a:rPr>
              <a:t>ş</a:t>
            </a:r>
            <a:r>
              <a:rPr lang="en-US" altLang="x-none" sz="1400" b="1" dirty="0" err="1">
                <a:solidFill>
                  <a:schemeClr val="bg1"/>
                </a:solidFill>
                <a:latin typeface="Arial" panose="020B0604020202020204" pitchFamily="34" charset="0"/>
                <a:cs typeface="Times New Roman" panose="02020603050405020304" charset="0"/>
                <a:sym typeface="+mn-ea"/>
              </a:rPr>
              <a:t>letmede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bulunan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unsurlar</a:t>
            </a:r>
            <a:r>
              <a:rPr sz="1400" b="1" dirty="0" err="1">
                <a:solidFill>
                  <a:schemeClr val="bg1"/>
                </a:solidFill>
                <a:latin typeface="Arial" panose="020B0604020202020204" pitchFamily="34" charset="0"/>
                <a:sym typeface="+mn-ea"/>
              </a:rPr>
              <a:t>ı</a:t>
            </a:r>
            <a:r>
              <a:rPr lang="en-US" altLang="x-none" sz="1400" b="1" dirty="0" err="1">
                <a:solidFill>
                  <a:schemeClr val="bg1"/>
                </a:solidFill>
                <a:latin typeface="Arial" panose="020B0604020202020204" pitchFamily="34" charset="0"/>
                <a:cs typeface="Times New Roman" panose="02020603050405020304" charset="0"/>
                <a:sym typeface="+mn-ea"/>
              </a:rPr>
              <a:t>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kalitesinin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yükselmesi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ile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ilgilidir</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Niteliksel</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büyüme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a:t>
            </a:r>
            <a:r>
              <a:rPr sz="1400" b="1" dirty="0" err="1">
                <a:solidFill>
                  <a:schemeClr val="bg1"/>
                </a:solidFill>
                <a:latin typeface="Arial" panose="020B0604020202020204" pitchFamily="34" charset="0"/>
                <a:sym typeface="+mn-ea"/>
              </a:rPr>
              <a:t>ş</a:t>
            </a:r>
            <a:r>
              <a:rPr lang="en-US" altLang="x-none" sz="1400" b="1" dirty="0" err="1">
                <a:solidFill>
                  <a:schemeClr val="bg1"/>
                </a:solidFill>
                <a:latin typeface="Arial" panose="020B0604020202020204" pitchFamily="34" charset="0"/>
                <a:cs typeface="Times New Roman" panose="02020603050405020304" charset="0"/>
                <a:sym typeface="+mn-ea"/>
              </a:rPr>
              <a:t>letmelerde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fark</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edilebilir</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ama</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say</a:t>
            </a:r>
            <a:r>
              <a:rPr sz="1400" b="1" dirty="0" err="1">
                <a:solidFill>
                  <a:schemeClr val="bg1"/>
                </a:solidFill>
                <a:latin typeface="Arial" panose="020B0604020202020204" pitchFamily="34" charset="0"/>
                <a:sym typeface="+mn-ea"/>
              </a:rPr>
              <a:t>ı</a:t>
            </a:r>
            <a:r>
              <a:rPr lang="en-US" altLang="x-none" sz="1400" b="1" dirty="0" err="1">
                <a:solidFill>
                  <a:schemeClr val="bg1"/>
                </a:solidFill>
                <a:latin typeface="Arial" panose="020B0604020202020204" pitchFamily="34" charset="0"/>
                <a:cs typeface="Times New Roman" panose="02020603050405020304" charset="0"/>
                <a:sym typeface="+mn-ea"/>
              </a:rPr>
              <a:t>sal</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olarak</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ifade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edilmesi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oldukça</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güçtür</a:t>
            </a:r>
            <a:r>
              <a:rPr sz="1400" b="1" dirty="0">
                <a:solidFill>
                  <a:schemeClr val="bg1"/>
                </a:solidFill>
                <a:latin typeface="Arial" panose="020B0604020202020204" pitchFamily="34" charset="0"/>
                <a:sym typeface="+mn-ea"/>
              </a:rPr>
              <a:t>.</a:t>
            </a:r>
            <a:r>
              <a:rPr sz="1400" b="1" dirty="0">
                <a:latin typeface="Arial" panose="020B0604020202020204" pitchFamily="34" charset="0"/>
                <a:sym typeface="+mn-ea"/>
              </a:rPr>
              <a:t> </a:t>
            </a:r>
          </a:p>
          <a:p>
            <a:pPr>
              <a:lnSpc>
                <a:spcPct val="135000"/>
              </a:lnSpc>
              <a:buNone/>
            </a:pPr>
            <a:r>
              <a:rPr sz="1400" b="1" dirty="0" err="1">
                <a:solidFill>
                  <a:schemeClr val="bg1"/>
                </a:solidFill>
                <a:latin typeface="Arial" panose="020B0604020202020204" pitchFamily="34" charset="0"/>
                <a:sym typeface="+mn-ea"/>
              </a:rPr>
              <a:t>Büyüme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stratejileri</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iki</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şekilde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uygulanır</a:t>
            </a:r>
            <a:r>
              <a:rPr sz="1400" b="1" dirty="0">
                <a:solidFill>
                  <a:schemeClr val="bg1"/>
                </a:solidFill>
                <a:latin typeface="Arial" panose="020B0604020202020204" pitchFamily="34" charset="0"/>
                <a:sym typeface="+mn-ea"/>
              </a:rPr>
              <a:t> :</a:t>
            </a:r>
            <a:endParaRPr sz="1400" b="1" dirty="0">
              <a:solidFill>
                <a:schemeClr val="bg1"/>
              </a:solidFill>
              <a:latin typeface="Arial" panose="020B0604020202020204" pitchFamily="34" charset="0"/>
            </a:endParaRPr>
          </a:p>
          <a:p>
            <a:pPr>
              <a:lnSpc>
                <a:spcPct val="135000"/>
              </a:lnSpc>
            </a:pPr>
            <a:r>
              <a:rPr sz="1400" b="1" dirty="0" err="1">
                <a:solidFill>
                  <a:srgbClr val="FFCC00"/>
                </a:solidFill>
                <a:latin typeface="Arial" panose="020B0604020202020204" pitchFamily="34" charset="0"/>
                <a:sym typeface="+mn-ea"/>
              </a:rPr>
              <a:t>Mevcut</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işin</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tanımını</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değiştirerek</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büyüme</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stratejisi</a:t>
            </a:r>
            <a:r>
              <a:rPr sz="1400" b="1" dirty="0">
                <a:solidFill>
                  <a:srgbClr val="FFCC00"/>
                </a:solidFill>
                <a:latin typeface="Arial" panose="020B0604020202020204" pitchFamily="34" charset="0"/>
                <a:sym typeface="+mn-ea"/>
              </a:rPr>
              <a:t> : </a:t>
            </a:r>
            <a:endParaRPr sz="1400" b="1" dirty="0">
              <a:solidFill>
                <a:srgbClr val="FFCC00"/>
              </a:solidFill>
              <a:latin typeface="Arial" panose="020B0604020202020204" pitchFamily="34" charset="0"/>
            </a:endParaRPr>
          </a:p>
          <a:p>
            <a:pPr lvl="1">
              <a:lnSpc>
                <a:spcPct val="135000"/>
              </a:lnSpc>
            </a:pPr>
            <a:r>
              <a:rPr sz="1400" b="1" dirty="0" err="1">
                <a:solidFill>
                  <a:schemeClr val="bg1"/>
                </a:solidFill>
                <a:latin typeface="Arial" panose="020B0604020202020204" pitchFamily="34" charset="0"/>
                <a:sym typeface="+mn-ea"/>
              </a:rPr>
              <a:t>Ürettiği</a:t>
            </a:r>
            <a:r>
              <a:rPr sz="1400" b="1" dirty="0">
                <a:solidFill>
                  <a:schemeClr val="bg1"/>
                </a:solidFill>
                <a:latin typeface="Arial" panose="020B0604020202020204" pitchFamily="34" charset="0"/>
                <a:sym typeface="+mn-ea"/>
              </a:rPr>
              <a:t> mal </a:t>
            </a:r>
            <a:r>
              <a:rPr sz="1400" b="1" dirty="0" err="1">
                <a:solidFill>
                  <a:schemeClr val="bg1"/>
                </a:solidFill>
                <a:latin typeface="Arial" panose="020B0604020202020204" pitchFamily="34" charset="0"/>
                <a:sym typeface="+mn-ea"/>
              </a:rPr>
              <a:t>ve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hizmetlere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yeni</a:t>
            </a:r>
            <a:r>
              <a:rPr sz="1400" b="1" dirty="0">
                <a:solidFill>
                  <a:schemeClr val="bg1"/>
                </a:solidFill>
                <a:latin typeface="Arial" panose="020B0604020202020204" pitchFamily="34" charset="0"/>
                <a:sym typeface="+mn-ea"/>
              </a:rPr>
              <a:t> mal </a:t>
            </a:r>
            <a:r>
              <a:rPr sz="1400" b="1" dirty="0" err="1">
                <a:solidFill>
                  <a:schemeClr val="bg1"/>
                </a:solidFill>
                <a:latin typeface="Arial" panose="020B0604020202020204" pitchFamily="34" charset="0"/>
                <a:sym typeface="+mn-ea"/>
              </a:rPr>
              <a:t>ve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hizmetler</a:t>
            </a:r>
            <a:r>
              <a:rPr sz="1400" b="1" dirty="0">
                <a:solidFill>
                  <a:schemeClr val="bg1"/>
                </a:solidFill>
                <a:latin typeface="Arial" panose="020B0604020202020204" pitchFamily="34" charset="0"/>
                <a:sym typeface="+mn-ea"/>
              </a:rPr>
              <a:t>,</a:t>
            </a:r>
            <a:endParaRPr sz="1400" b="1" dirty="0">
              <a:solidFill>
                <a:schemeClr val="bg1"/>
              </a:solidFill>
              <a:latin typeface="Arial" panose="020B0604020202020204" pitchFamily="34" charset="0"/>
            </a:endParaRPr>
          </a:p>
          <a:p>
            <a:pPr lvl="1">
              <a:lnSpc>
                <a:spcPct val="135000"/>
              </a:lnSpc>
            </a:pPr>
            <a:r>
              <a:rPr sz="1400" b="1" dirty="0" err="1">
                <a:solidFill>
                  <a:schemeClr val="bg1"/>
                </a:solidFill>
                <a:latin typeface="Arial" panose="020B0604020202020204" pitchFamily="34" charset="0"/>
                <a:sym typeface="+mn-ea"/>
              </a:rPr>
              <a:t>Faaliyette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bulunduğu</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pazarlara</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yeni</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pazarlar</a:t>
            </a:r>
            <a:r>
              <a:rPr sz="1400" b="1" dirty="0">
                <a:solidFill>
                  <a:schemeClr val="bg1"/>
                </a:solidFill>
                <a:latin typeface="Arial" panose="020B0604020202020204" pitchFamily="34" charset="0"/>
                <a:sym typeface="+mn-ea"/>
              </a:rPr>
              <a:t>,</a:t>
            </a:r>
            <a:endParaRPr sz="1400" b="1" dirty="0">
              <a:solidFill>
                <a:schemeClr val="bg1"/>
              </a:solidFill>
              <a:latin typeface="Arial" panose="020B0604020202020204" pitchFamily="34" charset="0"/>
            </a:endParaRPr>
          </a:p>
          <a:p>
            <a:pPr lvl="1">
              <a:lnSpc>
                <a:spcPct val="135000"/>
              </a:lnSpc>
            </a:pPr>
            <a:r>
              <a:rPr sz="1400" b="1" dirty="0" err="1">
                <a:solidFill>
                  <a:schemeClr val="bg1"/>
                </a:solidFill>
                <a:latin typeface="Arial" panose="020B0604020202020204" pitchFamily="34" charset="0"/>
                <a:sym typeface="+mn-ea"/>
              </a:rPr>
              <a:t>Mevcut</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üretim</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ve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operasyon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faaliyetleri</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ve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süreçlerine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yenilerini</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ekler</a:t>
            </a:r>
            <a:r>
              <a:rPr sz="1400" b="1" dirty="0">
                <a:solidFill>
                  <a:schemeClr val="bg1"/>
                </a:solidFill>
                <a:latin typeface="Arial" panose="020B0604020202020204" pitchFamily="34" charset="0"/>
                <a:sym typeface="+mn-ea"/>
              </a:rPr>
              <a:t>.</a:t>
            </a:r>
            <a:endParaRPr sz="1400" b="1" dirty="0">
              <a:solidFill>
                <a:schemeClr val="bg1"/>
              </a:solidFill>
              <a:latin typeface="Arial" panose="020B0604020202020204" pitchFamily="34" charset="0"/>
            </a:endParaRPr>
          </a:p>
          <a:p>
            <a:pPr lvl="1">
              <a:lnSpc>
                <a:spcPct val="135000"/>
              </a:lnSpc>
              <a:buNone/>
            </a:pPr>
            <a:endParaRPr sz="1400" b="1" dirty="0">
              <a:solidFill>
                <a:schemeClr val="bg1"/>
              </a:solidFill>
              <a:latin typeface="Arial" panose="020B0604020202020204" pitchFamily="34" charset="0"/>
            </a:endParaRPr>
          </a:p>
          <a:p>
            <a:pPr>
              <a:lnSpc>
                <a:spcPct val="135000"/>
              </a:lnSpc>
            </a:pPr>
            <a:r>
              <a:rPr sz="1400" b="1" dirty="0" err="1">
                <a:solidFill>
                  <a:srgbClr val="FFCC00"/>
                </a:solidFill>
                <a:latin typeface="Arial" panose="020B0604020202020204" pitchFamily="34" charset="0"/>
                <a:sym typeface="+mn-ea"/>
              </a:rPr>
              <a:t>Mevcut</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işin</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tanımını</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değiştirmeden</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faaliyetlerin</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hızını</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ve</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etkisini</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değiştirerek</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büyüme</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stratejisi</a:t>
            </a:r>
            <a:r>
              <a:rPr sz="1400" b="1" dirty="0">
                <a:solidFill>
                  <a:srgbClr val="FFCC00"/>
                </a:solidFill>
                <a:latin typeface="Arial" panose="020B0604020202020204" pitchFamily="34" charset="0"/>
                <a:sym typeface="+mn-ea"/>
              </a:rPr>
              <a:t> :</a:t>
            </a:r>
            <a:endParaRPr sz="1400" b="1" dirty="0">
              <a:solidFill>
                <a:schemeClr val="bg1"/>
              </a:solidFill>
              <a:latin typeface="Arial" panose="020B0604020202020204" pitchFamily="34" charset="0"/>
            </a:endParaRPr>
          </a:p>
          <a:p>
            <a:pPr lvl="1">
              <a:lnSpc>
                <a:spcPct val="135000"/>
              </a:lnSpc>
            </a:pPr>
            <a:r>
              <a:rPr sz="1400" b="1" dirty="0" err="1">
                <a:solidFill>
                  <a:schemeClr val="bg1"/>
                </a:solidFill>
                <a:latin typeface="Arial" panose="020B0604020202020204" pitchFamily="34" charset="0"/>
                <a:sym typeface="+mn-ea"/>
              </a:rPr>
              <a:t>Mevcut</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ürünlerde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kullanım</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geliştirmeleri</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yapar</a:t>
            </a:r>
            <a:endParaRPr sz="1400" b="1" dirty="0">
              <a:solidFill>
                <a:schemeClr val="bg1"/>
              </a:solidFill>
              <a:latin typeface="Arial" panose="020B0604020202020204" pitchFamily="34" charset="0"/>
            </a:endParaRPr>
          </a:p>
          <a:p>
            <a:pPr lvl="1">
              <a:lnSpc>
                <a:spcPct val="135000"/>
              </a:lnSpc>
            </a:pPr>
            <a:r>
              <a:rPr sz="1400" b="1" dirty="0" err="1">
                <a:solidFill>
                  <a:schemeClr val="bg1"/>
                </a:solidFill>
                <a:latin typeface="Arial" panose="020B0604020202020204" pitchFamily="34" charset="0"/>
                <a:sym typeface="+mn-ea"/>
              </a:rPr>
              <a:t>Yeni</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pazarlara</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girmeden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mevcut</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pazarlara</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daha</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etkin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girişimler</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yapar</a:t>
            </a:r>
            <a:r>
              <a:rPr sz="1400" b="1" dirty="0">
                <a:solidFill>
                  <a:schemeClr val="bg1"/>
                </a:solidFill>
                <a:latin typeface="Arial" panose="020B0604020202020204" pitchFamily="34" charset="0"/>
                <a:sym typeface="+mn-ea"/>
              </a:rPr>
              <a:t>.</a:t>
            </a:r>
            <a:endParaRPr sz="1400" b="1" dirty="0">
              <a:solidFill>
                <a:schemeClr val="bg1"/>
              </a:solidFill>
              <a:latin typeface="Arial" panose="020B0604020202020204" pitchFamily="34" charset="0"/>
            </a:endParaRPr>
          </a:p>
          <a:p>
            <a:pPr lvl="1">
              <a:lnSpc>
                <a:spcPct val="135000"/>
              </a:lnSpc>
            </a:pPr>
            <a:r>
              <a:rPr sz="1400" b="1" dirty="0" err="1">
                <a:solidFill>
                  <a:schemeClr val="bg1"/>
                </a:solidFill>
                <a:latin typeface="Arial" panose="020B0604020202020204" pitchFamily="34" charset="0"/>
                <a:sym typeface="+mn-ea"/>
              </a:rPr>
              <a:t>Yeni</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üretim</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yatırımı</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ve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süreçler</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eklemeden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mevcut</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faaliyetlerin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kapasitesini</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arttırır</a:t>
            </a:r>
            <a:r>
              <a:rPr sz="1400" b="1" dirty="0">
                <a:solidFill>
                  <a:schemeClr val="bg1"/>
                </a:solidFill>
                <a:latin typeface="Arial" panose="020B0604020202020204" pitchFamily="34" charset="0"/>
                <a:sym typeface="+mn-ea"/>
              </a:rPr>
              <a:t>.</a:t>
            </a:r>
          </a:p>
          <a:p>
            <a:pPr>
              <a:lnSpc>
                <a:spcPct val="135000"/>
              </a:lnSpc>
              <a:buNone/>
            </a:pPr>
            <a:r>
              <a:rPr sz="1400" b="1" dirty="0" err="1">
                <a:solidFill>
                  <a:schemeClr val="bg1"/>
                </a:solidFill>
                <a:latin typeface="Arial" panose="020B0604020202020204" pitchFamily="34" charset="0"/>
                <a:sym typeface="+mn-ea"/>
              </a:rPr>
              <a:t>Küçülme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Stratejileri</a:t>
            </a:r>
            <a:r>
              <a:rPr sz="1400" b="1" dirty="0">
                <a:solidFill>
                  <a:schemeClr val="bg1"/>
                </a:solidFill>
                <a:latin typeface="Arial" panose="020B0604020202020204" pitchFamily="34" charset="0"/>
                <a:sym typeface="+mn-ea"/>
              </a:rPr>
              <a:t>; </a:t>
            </a:r>
            <a:endParaRPr sz="1400" b="1" dirty="0">
              <a:solidFill>
                <a:schemeClr val="bg1"/>
              </a:solidFill>
              <a:latin typeface="Arial" panose="020B0604020202020204" pitchFamily="34" charset="0"/>
            </a:endParaRPr>
          </a:p>
          <a:p>
            <a:pPr>
              <a:lnSpc>
                <a:spcPct val="135000"/>
              </a:lnSpc>
              <a:buNone/>
            </a:pPr>
            <a:endParaRPr sz="1400" b="1" dirty="0">
              <a:solidFill>
                <a:schemeClr val="bg1"/>
              </a:solidFill>
              <a:latin typeface="Arial" panose="020B0604020202020204" pitchFamily="34" charset="0"/>
            </a:endParaRPr>
          </a:p>
          <a:p>
            <a:pPr>
              <a:lnSpc>
                <a:spcPct val="135000"/>
              </a:lnSpc>
            </a:pPr>
            <a:r>
              <a:rPr sz="1400" b="1" dirty="0" err="1">
                <a:solidFill>
                  <a:schemeClr val="bg1"/>
                </a:solidFill>
                <a:latin typeface="Arial" panose="020B0604020202020204" pitchFamily="34" charset="0"/>
                <a:sym typeface="+mn-ea"/>
              </a:rPr>
              <a:t>İş</a:t>
            </a:r>
            <a:r>
              <a:rPr sz="1400" b="1" dirty="0" err="1">
                <a:solidFill>
                  <a:schemeClr val="bg1"/>
                </a:solidFill>
                <a:latin typeface="Arial" panose="020B0604020202020204" pitchFamily="34" charset="0"/>
                <a:cs typeface="Times New Roman" panose="02020603050405020304" charset="0"/>
                <a:sym typeface="+mn-ea"/>
              </a:rPr>
              <a:t>letmenin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piyasa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pay</a:t>
            </a:r>
            <a:r>
              <a:rPr sz="1400" b="1" dirty="0" err="1">
                <a:solidFill>
                  <a:schemeClr val="bg1"/>
                </a:solidFill>
                <a:latin typeface="Arial" panose="020B0604020202020204" pitchFamily="34" charset="0"/>
                <a:sym typeface="+mn-ea"/>
              </a:rPr>
              <a:t>ı</a:t>
            </a:r>
            <a:r>
              <a:rPr sz="1400" b="1" dirty="0">
                <a:solidFill>
                  <a:schemeClr val="bg1"/>
                </a:solidFill>
                <a:latin typeface="Arial" panose="020B0604020202020204" pitchFamily="34" charset="0"/>
                <a:cs typeface="Times New Roman" panose="02020603050405020304" charset="0"/>
                <a:sym typeface="+mn-ea"/>
              </a:rPr>
              <a:t>/</a:t>
            </a:r>
            <a:r>
              <a:rPr sz="1400" b="1" dirty="0" err="1">
                <a:solidFill>
                  <a:schemeClr val="bg1"/>
                </a:solidFill>
                <a:latin typeface="Arial" panose="020B0604020202020204" pitchFamily="34" charset="0"/>
                <a:cs typeface="Times New Roman" panose="02020603050405020304" charset="0"/>
                <a:sym typeface="+mn-ea"/>
              </a:rPr>
              <a:t>sat</a:t>
            </a:r>
            <a:r>
              <a:rPr sz="1400" b="1" dirty="0" err="1">
                <a:solidFill>
                  <a:schemeClr val="bg1"/>
                </a:solidFill>
                <a:latin typeface="Arial" panose="020B0604020202020204" pitchFamily="34" charset="0"/>
                <a:sym typeface="+mn-ea"/>
              </a:rPr>
              <a:t>ış</a:t>
            </a:r>
            <a:r>
              <a:rPr sz="1400" b="1" dirty="0" err="1">
                <a:solidFill>
                  <a:schemeClr val="bg1"/>
                </a:solidFill>
                <a:latin typeface="Arial" panose="020B0604020202020204" pitchFamily="34" charset="0"/>
                <a:cs typeface="Times New Roman" panose="02020603050405020304" charset="0"/>
                <a:sym typeface="+mn-ea"/>
              </a:rPr>
              <a:t>lar</a:t>
            </a:r>
            <a:r>
              <a:rPr sz="1400" b="1" dirty="0" err="1">
                <a:solidFill>
                  <a:schemeClr val="bg1"/>
                </a:solidFill>
                <a:latin typeface="Arial" panose="020B0604020202020204" pitchFamily="34" charset="0"/>
                <a:sym typeface="+mn-ea"/>
              </a:rPr>
              <a:t>ını</a:t>
            </a:r>
            <a:r>
              <a:rPr sz="1400" b="1" dirty="0" err="1">
                <a:solidFill>
                  <a:schemeClr val="bg1"/>
                </a:solidFill>
                <a:latin typeface="Arial" panose="020B0604020202020204" pitchFamily="34" charset="0"/>
                <a:cs typeface="Times New Roman" panose="02020603050405020304" charset="0"/>
                <a:sym typeface="+mn-ea"/>
              </a:rPr>
              <a:t>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yetersiz</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oldu</a:t>
            </a:r>
            <a:r>
              <a:rPr sz="1400" b="1" dirty="0" err="1">
                <a:solidFill>
                  <a:schemeClr val="bg1"/>
                </a:solidFill>
                <a:latin typeface="Arial" panose="020B0604020202020204" pitchFamily="34" charset="0"/>
                <a:sym typeface="+mn-ea"/>
              </a:rPr>
              <a:t>ğ</a:t>
            </a:r>
            <a:r>
              <a:rPr sz="1400" b="1" dirty="0" err="1">
                <a:solidFill>
                  <a:schemeClr val="bg1"/>
                </a:solidFill>
                <a:latin typeface="Arial" panose="020B0604020202020204" pitchFamily="34" charset="0"/>
                <a:cs typeface="Times New Roman" panose="02020603050405020304" charset="0"/>
                <a:sym typeface="+mn-ea"/>
              </a:rPr>
              <a:t>u</a:t>
            </a:r>
            <a:r>
              <a:rPr sz="1400" b="1" dirty="0">
                <a:solidFill>
                  <a:schemeClr val="bg1"/>
                </a:solidFill>
                <a:latin typeface="Arial" panose="020B0604020202020204" pitchFamily="34" charset="0"/>
                <a:cs typeface="Times New Roman" panose="02020603050405020304" charset="0"/>
                <a:sym typeface="+mn-ea"/>
              </a:rPr>
              <a:t>,</a:t>
            </a:r>
            <a:endParaRPr sz="1400" b="1" dirty="0">
              <a:solidFill>
                <a:schemeClr val="bg1"/>
              </a:solidFill>
              <a:latin typeface="Arial" panose="020B0604020202020204" pitchFamily="34" charset="0"/>
            </a:endParaRPr>
          </a:p>
          <a:p>
            <a:pPr>
              <a:lnSpc>
                <a:spcPct val="135000"/>
              </a:lnSpc>
            </a:pPr>
            <a:r>
              <a:rPr sz="1400" b="1" dirty="0" err="1">
                <a:solidFill>
                  <a:schemeClr val="bg1"/>
                </a:solidFill>
                <a:latin typeface="Arial" panose="020B0604020202020204" pitchFamily="34" charset="0"/>
                <a:sym typeface="+mn-ea"/>
              </a:rPr>
              <a:t>Başka</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alanlarda</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d</a:t>
            </a:r>
            <a:r>
              <a:rPr sz="1400" b="1" dirty="0" err="1">
                <a:solidFill>
                  <a:schemeClr val="bg1"/>
                </a:solidFill>
                <a:latin typeface="Arial" panose="020B0604020202020204" pitchFamily="34" charset="0"/>
                <a:cs typeface="Times New Roman" panose="02020603050405020304" charset="0"/>
                <a:sym typeface="+mn-ea"/>
              </a:rPr>
              <a:t>aha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iyi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yat</a:t>
            </a:r>
            <a:r>
              <a:rPr sz="1400" b="1" dirty="0" err="1">
                <a:solidFill>
                  <a:schemeClr val="bg1"/>
                </a:solidFill>
                <a:latin typeface="Arial" panose="020B0604020202020204" pitchFamily="34" charset="0"/>
                <a:sym typeface="+mn-ea"/>
              </a:rPr>
              <a:t>ırı</a:t>
            </a:r>
            <a:r>
              <a:rPr sz="1400" b="1" dirty="0" err="1">
                <a:solidFill>
                  <a:schemeClr val="bg1"/>
                </a:solidFill>
                <a:latin typeface="Arial" panose="020B0604020202020204" pitchFamily="34" charset="0"/>
                <a:cs typeface="Times New Roman" panose="02020603050405020304" charset="0"/>
                <a:sym typeface="+mn-ea"/>
              </a:rPr>
              <a:t>m</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olanaklar</a:t>
            </a:r>
            <a:r>
              <a:rPr sz="1400" b="1" dirty="0" err="1">
                <a:solidFill>
                  <a:schemeClr val="bg1"/>
                </a:solidFill>
                <a:latin typeface="Arial" panose="020B0604020202020204" pitchFamily="34" charset="0"/>
                <a:sym typeface="+mn-ea"/>
              </a:rPr>
              <a:t>ını</a:t>
            </a:r>
            <a:r>
              <a:rPr sz="1400" b="1" dirty="0" err="1">
                <a:solidFill>
                  <a:schemeClr val="bg1"/>
                </a:solidFill>
                <a:latin typeface="Arial" panose="020B0604020202020204" pitchFamily="34" charset="0"/>
                <a:cs typeface="Times New Roman" panose="02020603050405020304" charset="0"/>
                <a:sym typeface="+mn-ea"/>
              </a:rPr>
              <a:t>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mevcut</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oldu</a:t>
            </a:r>
            <a:r>
              <a:rPr sz="1400" b="1" dirty="0" err="1">
                <a:solidFill>
                  <a:schemeClr val="bg1"/>
                </a:solidFill>
                <a:latin typeface="Arial" panose="020B0604020202020204" pitchFamily="34" charset="0"/>
                <a:sym typeface="+mn-ea"/>
              </a:rPr>
              <a:t>ğ</a:t>
            </a:r>
            <a:r>
              <a:rPr sz="1400" b="1" dirty="0" err="1">
                <a:solidFill>
                  <a:schemeClr val="bg1"/>
                </a:solidFill>
                <a:latin typeface="Arial" panose="020B0604020202020204" pitchFamily="34" charset="0"/>
                <a:cs typeface="Times New Roman" panose="02020603050405020304" charset="0"/>
                <a:sym typeface="+mn-ea"/>
              </a:rPr>
              <a:t>u</a:t>
            </a:r>
            <a:r>
              <a:rPr sz="1400" b="1" dirty="0">
                <a:solidFill>
                  <a:schemeClr val="bg1"/>
                </a:solidFill>
                <a:latin typeface="Arial" panose="020B0604020202020204" pitchFamily="34" charset="0"/>
                <a:cs typeface="Times New Roman" panose="02020603050405020304" charset="0"/>
                <a:sym typeface="+mn-ea"/>
              </a:rPr>
              <a:t>,</a:t>
            </a:r>
            <a:endParaRPr sz="1400" b="1" dirty="0">
              <a:solidFill>
                <a:schemeClr val="bg1"/>
              </a:solidFill>
              <a:latin typeface="Arial" panose="020B0604020202020204" pitchFamily="34" charset="0"/>
            </a:endParaRPr>
          </a:p>
          <a:p>
            <a:pPr>
              <a:lnSpc>
                <a:spcPct val="135000"/>
              </a:lnSpc>
            </a:pPr>
            <a:r>
              <a:rPr sz="1400" b="1" dirty="0" err="1">
                <a:solidFill>
                  <a:schemeClr val="bg1"/>
                </a:solidFill>
                <a:latin typeface="Arial" panose="020B0604020202020204" pitchFamily="34" charset="0"/>
                <a:cs typeface="Times New Roman" panose="02020603050405020304" charset="0"/>
                <a:sym typeface="+mn-ea"/>
              </a:rPr>
              <a:t>Yeni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teknolojiler</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için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yeterli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kaynak</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bulunmad</a:t>
            </a:r>
            <a:r>
              <a:rPr sz="1400" b="1" dirty="0" err="1">
                <a:solidFill>
                  <a:schemeClr val="bg1"/>
                </a:solidFill>
                <a:latin typeface="Arial" panose="020B0604020202020204" pitchFamily="34" charset="0"/>
                <a:sym typeface="+mn-ea"/>
              </a:rPr>
              <a:t>ığı</a:t>
            </a:r>
            <a:r>
              <a:rPr sz="1400" b="1" dirty="0">
                <a:solidFill>
                  <a:schemeClr val="bg1"/>
                </a:solidFill>
                <a:latin typeface="Arial" panose="020B0604020202020204" pitchFamily="34" charset="0"/>
                <a:cs typeface="Times New Roman" panose="02020603050405020304" charset="0"/>
                <a:sym typeface="+mn-ea"/>
              </a:rPr>
              <a:t>,</a:t>
            </a:r>
            <a:endParaRPr sz="1400" b="1" dirty="0">
              <a:solidFill>
                <a:schemeClr val="bg1"/>
              </a:solidFill>
              <a:latin typeface="Arial" panose="020B0604020202020204" pitchFamily="34" charset="0"/>
            </a:endParaRPr>
          </a:p>
          <a:p>
            <a:pPr>
              <a:lnSpc>
                <a:spcPct val="135000"/>
              </a:lnSpc>
            </a:pPr>
            <a:r>
              <a:rPr sz="1400" b="1" dirty="0" err="1">
                <a:solidFill>
                  <a:schemeClr val="bg1"/>
                </a:solidFill>
                <a:latin typeface="Arial" panose="020B0604020202020204" pitchFamily="34" charset="0"/>
                <a:sym typeface="+mn-ea"/>
              </a:rPr>
              <a:t>Birleşme</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sonrası</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uyumsuzluk</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gösteren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bölüm</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veya</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birimlerin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olduğu</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durumlarda</a:t>
            </a:r>
            <a:r>
              <a:rPr sz="1400" b="1" dirty="0">
                <a:solidFill>
                  <a:schemeClr val="bg1"/>
                </a:solidFill>
                <a:latin typeface="Arial" panose="020B0604020202020204" pitchFamily="34" charset="0"/>
                <a:cs typeface="Times New Roman" panose="02020603050405020304" charset="0"/>
                <a:sym typeface="+mn-ea"/>
              </a:rPr>
              <a:t>, </a:t>
            </a:r>
            <a:endParaRPr sz="1400" b="1" dirty="0">
              <a:solidFill>
                <a:schemeClr val="bg1"/>
              </a:solidFill>
              <a:latin typeface="Arial" panose="020B0604020202020204" pitchFamily="34" charset="0"/>
              <a:cs typeface="Times New Roman" panose="02020603050405020304" charset="0"/>
            </a:endParaRPr>
          </a:p>
          <a:p>
            <a:pPr>
              <a:lnSpc>
                <a:spcPct val="135000"/>
              </a:lnSpc>
              <a:buNone/>
            </a:pP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başvurulan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bir</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stratejidir</a:t>
            </a:r>
            <a:r>
              <a:rPr sz="1400" b="1" dirty="0">
                <a:solidFill>
                  <a:schemeClr val="bg1"/>
                </a:solidFill>
                <a:latin typeface="Arial" panose="020B0604020202020204" pitchFamily="34" charset="0"/>
                <a:sym typeface="+mn-ea"/>
              </a:rPr>
              <a:t> :</a:t>
            </a:r>
            <a:endParaRPr sz="1400" b="1" dirty="0">
              <a:solidFill>
                <a:schemeClr val="bg1"/>
              </a:solidFill>
              <a:latin typeface="Arial" panose="020B0604020202020204" pitchFamily="34" charset="0"/>
            </a:endParaRPr>
          </a:p>
          <a:p>
            <a:pPr algn="l">
              <a:lnSpc>
                <a:spcPct val="140000"/>
              </a:lnSpc>
              <a:buNone/>
            </a:pPr>
            <a:r>
              <a:rPr sz="1400" dirty="0">
                <a:solidFill>
                  <a:schemeClr val="bg1"/>
                </a:solidFill>
                <a:latin typeface="Arial" panose="020B0604020202020204" pitchFamily="34" charset="0"/>
                <a:cs typeface="Times New Roman" panose="02020603050405020304" charset="0"/>
                <a:sym typeface="+mn-ea"/>
              </a:rPr>
              <a:t>Karma  </a:t>
            </a:r>
            <a:r>
              <a:rPr sz="1400" dirty="0" err="1">
                <a:solidFill>
                  <a:schemeClr val="bg1"/>
                </a:solidFill>
                <a:latin typeface="Arial" panose="020B0604020202020204" pitchFamily="34" charset="0"/>
                <a:cs typeface="Times New Roman" panose="02020603050405020304" charset="0"/>
                <a:sym typeface="+mn-ea"/>
              </a:rPr>
              <a:t>Stratejiler</a:t>
            </a:r>
            <a:r>
              <a:rPr sz="1400" b="1" dirty="0">
                <a:solidFill>
                  <a:schemeClr val="bg1"/>
                </a:solidFill>
                <a:latin typeface="Arial" panose="020B0604020202020204" pitchFamily="34" charset="0"/>
                <a:sym typeface="+mn-ea"/>
              </a:rPr>
              <a:t>,</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sym typeface="+mn-ea"/>
              </a:rPr>
              <a:t>iş</a:t>
            </a:r>
            <a:r>
              <a:rPr sz="1400" b="1" dirty="0" err="1">
                <a:solidFill>
                  <a:schemeClr val="bg1"/>
                </a:solidFill>
                <a:latin typeface="Arial" panose="020B0604020202020204" pitchFamily="34" charset="0"/>
                <a:cs typeface="Times New Roman" panose="02020603050405020304" charset="0"/>
                <a:sym typeface="+mn-ea"/>
              </a:rPr>
              <a:t>letmenin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temel</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stratejilerin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birka</a:t>
            </a:r>
            <a:r>
              <a:rPr sz="1400" b="1" dirty="0" err="1">
                <a:solidFill>
                  <a:schemeClr val="bg1"/>
                </a:solidFill>
                <a:latin typeface="Arial" panose="020B0604020202020204" pitchFamily="34" charset="0"/>
                <a:sym typeface="+mn-ea"/>
              </a:rPr>
              <a:t>çı</a:t>
            </a:r>
            <a:r>
              <a:rPr sz="1400" b="1" dirty="0" err="1">
                <a:solidFill>
                  <a:schemeClr val="bg1"/>
                </a:solidFill>
                <a:latin typeface="Arial" panose="020B0604020202020204" pitchFamily="34" charset="0"/>
                <a:cs typeface="Times New Roman" panose="02020603050405020304" charset="0"/>
                <a:sym typeface="+mn-ea"/>
              </a:rPr>
              <a:t>n</a:t>
            </a:r>
            <a:r>
              <a:rPr sz="1400" b="1" dirty="0" err="1">
                <a:solidFill>
                  <a:schemeClr val="bg1"/>
                </a:solidFill>
                <a:latin typeface="Arial" panose="020B0604020202020204" pitchFamily="34" charset="0"/>
                <a:sym typeface="+mn-ea"/>
              </a:rPr>
              <a:t>ı</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ayn</a:t>
            </a:r>
            <a:r>
              <a:rPr sz="1400" b="1" dirty="0" err="1">
                <a:solidFill>
                  <a:schemeClr val="bg1"/>
                </a:solidFill>
                <a:latin typeface="Arial" panose="020B0604020202020204" pitchFamily="34" charset="0"/>
                <a:sym typeface="+mn-ea"/>
              </a:rPr>
              <a:t>ı</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zamanda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izlemesi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veya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kullanmas</a:t>
            </a:r>
            <a:r>
              <a:rPr sz="1400" b="1" dirty="0" err="1">
                <a:solidFill>
                  <a:schemeClr val="bg1"/>
                </a:solidFill>
                <a:latin typeface="Arial" panose="020B0604020202020204" pitchFamily="34" charset="0"/>
                <a:sym typeface="+mn-ea"/>
              </a:rPr>
              <a:t>ı</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ile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olu</a:t>
            </a:r>
            <a:r>
              <a:rPr sz="1400" b="1" dirty="0" err="1">
                <a:solidFill>
                  <a:schemeClr val="bg1"/>
                </a:solidFill>
                <a:latin typeface="Arial" panose="020B0604020202020204" pitchFamily="34" charset="0"/>
                <a:sym typeface="+mn-ea"/>
              </a:rPr>
              <a:t>ş</a:t>
            </a:r>
            <a:r>
              <a:rPr sz="1400" b="1" dirty="0" err="1">
                <a:solidFill>
                  <a:schemeClr val="bg1"/>
                </a:solidFill>
                <a:latin typeface="Arial" panose="020B0604020202020204" pitchFamily="34" charset="0"/>
                <a:cs typeface="Times New Roman" panose="02020603050405020304" charset="0"/>
                <a:sym typeface="+mn-ea"/>
              </a:rPr>
              <a:t>an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strateji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türüdür</a:t>
            </a:r>
            <a:r>
              <a:rPr sz="1400" b="1" dirty="0">
                <a:solidFill>
                  <a:schemeClr val="bg1"/>
                </a:solidFill>
                <a:latin typeface="Arial" panose="020B0604020202020204" pitchFamily="34" charset="0"/>
                <a:sym typeface="+mn-ea"/>
              </a:rPr>
              <a:t>. </a:t>
            </a:r>
            <a:endParaRPr sz="1400" b="1" dirty="0">
              <a:latin typeface="Arial" panose="020B0604020202020204" pitchFamily="34" charset="0"/>
              <a:sym typeface="+mn-ea"/>
            </a:endParaRPr>
          </a:p>
          <a:p>
            <a:pPr>
              <a:lnSpc>
                <a:spcPct val="135000"/>
              </a:lnSpc>
            </a:pPr>
            <a:endParaRPr lang="tr-TR" sz="1400" dirty="0">
              <a:latin typeface="Times New Roman" panose="02020603050405020304" charset="0"/>
              <a:cs typeface="Times New Roman" panose="0202060305040502030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l" rtl="0">
              <a:spcBef>
                <a:spcPts val="600"/>
              </a:spcBef>
              <a:spcAft>
                <a:spcPts val="0"/>
              </a:spcAft>
              <a:buSzPts val="2000"/>
            </a:pPr>
            <a:r>
              <a:rPr lang="tr-TR" altLang="en-GB" sz="1400" b="1" dirty="0">
                <a:latin typeface="Times New Roman" panose="02020603050405020304" charset="0"/>
                <a:cs typeface="Times New Roman" panose="02020603050405020304" charset="0"/>
                <a:sym typeface="+mn-ea"/>
              </a:rPr>
              <a:t>Stratejik Yönetim</a:t>
            </a:r>
            <a:r>
              <a:rPr lang="tr-TR" altLang="en-GB" sz="1400" dirty="0">
                <a:latin typeface="Times New Roman" panose="02020603050405020304" charset="0"/>
                <a:cs typeface="Times New Roman" panose="02020603050405020304" charset="0"/>
                <a:sym typeface="+mn-ea"/>
              </a:rPr>
              <a:t> uygulayıcıların (taktiksel uygulayıcılar) </a:t>
            </a:r>
            <a:r>
              <a:rPr lang="tr-TR" altLang="en-GB" sz="1400" b="1" dirty="0">
                <a:latin typeface="Times New Roman" panose="02020603050405020304" charset="0"/>
                <a:cs typeface="Times New Roman" panose="02020603050405020304" charset="0"/>
                <a:sym typeface="+mn-ea"/>
              </a:rPr>
              <a:t>analitik akıl yürütmeden</a:t>
            </a:r>
            <a:r>
              <a:rPr lang="tr-TR" altLang="en-GB" sz="1400" dirty="0">
                <a:latin typeface="Times New Roman" panose="02020603050405020304" charset="0"/>
                <a:cs typeface="Times New Roman" panose="02020603050405020304" charset="0"/>
                <a:sym typeface="+mn-ea"/>
              </a:rPr>
              <a:t> ziyade </a:t>
            </a:r>
            <a:r>
              <a:rPr lang="tr-TR" altLang="en-GB" sz="1400" b="1" dirty="0">
                <a:latin typeface="Times New Roman" panose="02020603050405020304" charset="0"/>
                <a:cs typeface="Times New Roman" panose="02020603050405020304" charset="0"/>
                <a:sym typeface="+mn-ea"/>
              </a:rPr>
              <a:t>tanısal akıl yürütme</a:t>
            </a:r>
            <a:r>
              <a:rPr lang="tr-TR" altLang="en-GB" sz="1400" dirty="0">
                <a:latin typeface="Times New Roman" panose="02020603050405020304" charset="0"/>
                <a:cs typeface="Times New Roman" panose="02020603050405020304" charset="0"/>
                <a:sym typeface="+mn-ea"/>
              </a:rPr>
              <a:t> becerisine sahip olması gerekmektedir. Analitik akıl yürütme düzenli ve sistematik bir şekilde çözüme ulaşılmasını sağlamaktadır. Örneğin bir bilgisayar programcısının sistemdeki hataların kaynağını anlamak için tek tek programları kapatıp sorunun nereden kaynakladığını bulabilmektedir. Böylece hangi programın hatalı olduğu anlaşılabilir. Tanısal akıl yürütme ise bütün bilgiler olmadan doğru sonuca direk olarak çıkabilme yetisini nitelemektedir. </a:t>
            </a:r>
            <a:endParaRPr lang="tr-TR" sz="1400" dirty="0">
              <a:latin typeface="Times New Roman" panose="02020603050405020304" charset="0"/>
              <a:cs typeface="Times New Roman" panose="0202060305040502030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20000"/>
              </a:lnSpc>
            </a:pPr>
            <a:r>
              <a:rPr sz="1400" b="1" dirty="0" err="1">
                <a:solidFill>
                  <a:srgbClr val="FFCC00"/>
                </a:solidFill>
                <a:latin typeface="Arial" panose="020B0604020202020204" pitchFamily="34" charset="0"/>
                <a:sym typeface="+mn-ea"/>
              </a:rPr>
              <a:t>Bağımsız</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iç</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Temel</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Stratejiler</a:t>
            </a:r>
            <a:endParaRPr sz="1400" b="1" dirty="0">
              <a:solidFill>
                <a:srgbClr val="FFCC00"/>
              </a:solidFill>
              <a:latin typeface="Arial" panose="020B0604020202020204" pitchFamily="34" charset="0"/>
            </a:endParaRPr>
          </a:p>
          <a:p>
            <a:pPr>
              <a:lnSpc>
                <a:spcPct val="120000"/>
              </a:lnSpc>
              <a:buNone/>
            </a:pPr>
            <a:r>
              <a:rPr sz="1400" b="1" dirty="0">
                <a:latin typeface="Arial" panose="020B0604020202020204" pitchFamily="34" charset="0"/>
                <a:sym typeface="+mn-ea"/>
              </a:rPr>
              <a:t>	</a:t>
            </a:r>
            <a:r>
              <a:rPr sz="1400" b="1" dirty="0" err="1">
                <a:solidFill>
                  <a:schemeClr val="bg1"/>
                </a:solidFill>
                <a:latin typeface="Arial" panose="020B0604020202020204" pitchFamily="34" charset="0"/>
                <a:sym typeface="+mn-ea"/>
              </a:rPr>
              <a:t>İşletmenin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sym typeface="+mn-ea"/>
              </a:rPr>
              <a:t>t</a:t>
            </a:r>
            <a:r>
              <a:rPr lang="en-US" altLang="x-none" sz="1400" b="1" dirty="0" err="1">
                <a:solidFill>
                  <a:schemeClr val="bg1"/>
                </a:solidFill>
                <a:latin typeface="Arial" panose="020B0604020202020204" pitchFamily="34" charset="0"/>
                <a:cs typeface="Times New Roman" panose="02020603050405020304" charset="0"/>
                <a:sym typeface="+mn-ea"/>
              </a:rPr>
              <a:t>amamen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kendi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varl</a:t>
            </a:r>
            <a:r>
              <a:rPr sz="1400" b="1" dirty="0" err="1">
                <a:solidFill>
                  <a:schemeClr val="bg1"/>
                </a:solidFill>
                <a:latin typeface="Arial" panose="020B0604020202020204" pitchFamily="34" charset="0"/>
                <a:sym typeface="+mn-ea"/>
              </a:rPr>
              <a:t>ı</a:t>
            </a:r>
            <a:r>
              <a:rPr lang="en-US" altLang="x-none" sz="1400" b="1" dirty="0" err="1">
                <a:solidFill>
                  <a:schemeClr val="bg1"/>
                </a:solidFill>
                <a:latin typeface="Arial" panose="020B0604020202020204" pitchFamily="34" charset="0"/>
                <a:cs typeface="Times New Roman" panose="02020603050405020304" charset="0"/>
                <a:sym typeface="+mn-ea"/>
              </a:rPr>
              <a:t>k</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ve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yeteneklerine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dayanarak</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ba</a:t>
            </a:r>
            <a:r>
              <a:rPr sz="1400" b="1" dirty="0" err="1">
                <a:solidFill>
                  <a:schemeClr val="bg1"/>
                </a:solidFill>
                <a:latin typeface="Arial" panose="020B0604020202020204" pitchFamily="34" charset="0"/>
                <a:sym typeface="+mn-ea"/>
              </a:rPr>
              <a:t>ş</a:t>
            </a:r>
            <a:r>
              <a:rPr lang="en-US" altLang="x-none" sz="1400" b="1" dirty="0" err="1">
                <a:solidFill>
                  <a:schemeClr val="bg1"/>
                </a:solidFill>
                <a:latin typeface="Arial" panose="020B0604020202020204" pitchFamily="34" charset="0"/>
                <a:cs typeface="Times New Roman" panose="02020603050405020304" charset="0"/>
                <a:sym typeface="+mn-ea"/>
              </a:rPr>
              <a:t>ka</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bir</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a:t>
            </a:r>
            <a:r>
              <a:rPr sz="1400" b="1" dirty="0" err="1">
                <a:solidFill>
                  <a:schemeClr val="bg1"/>
                </a:solidFill>
                <a:latin typeface="Arial" panose="020B0604020202020204" pitchFamily="34" charset="0"/>
                <a:sym typeface="+mn-ea"/>
              </a:rPr>
              <a:t>ş</a:t>
            </a:r>
            <a:r>
              <a:rPr lang="en-US" altLang="x-none" sz="1400" b="1" dirty="0" err="1">
                <a:solidFill>
                  <a:schemeClr val="bg1"/>
                </a:solidFill>
                <a:latin typeface="Arial" panose="020B0604020202020204" pitchFamily="34" charset="0"/>
                <a:cs typeface="Times New Roman" panose="02020603050405020304" charset="0"/>
                <a:sym typeface="+mn-ea"/>
              </a:rPr>
              <a:t>letmenin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deste</a:t>
            </a:r>
            <a:r>
              <a:rPr sz="1400" b="1" dirty="0" err="1">
                <a:solidFill>
                  <a:schemeClr val="bg1"/>
                </a:solidFill>
                <a:latin typeface="Arial" panose="020B0604020202020204" pitchFamily="34" charset="0"/>
                <a:sym typeface="+mn-ea"/>
              </a:rPr>
              <a:t>ğ</a:t>
            </a:r>
            <a:r>
              <a:rPr lang="en-US" altLang="x-none" sz="1400" b="1" dirty="0" err="1">
                <a:solidFill>
                  <a:schemeClr val="bg1"/>
                </a:solidFill>
                <a:latin typeface="Arial" panose="020B0604020202020204" pitchFamily="34" charset="0"/>
                <a:cs typeface="Times New Roman" panose="02020603050405020304" charset="0"/>
                <a:sym typeface="+mn-ea"/>
              </a:rPr>
              <a:t>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ve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ili</a:t>
            </a:r>
            <a:r>
              <a:rPr sz="1400" b="1" dirty="0" err="1">
                <a:solidFill>
                  <a:schemeClr val="bg1"/>
                </a:solidFill>
                <a:latin typeface="Arial" panose="020B0604020202020204" pitchFamily="34" charset="0"/>
                <a:sym typeface="+mn-ea"/>
              </a:rPr>
              <a:t>ş</a:t>
            </a:r>
            <a:r>
              <a:rPr lang="en-US" altLang="x-none" sz="1400" b="1" dirty="0" err="1">
                <a:solidFill>
                  <a:schemeClr val="bg1"/>
                </a:solidFill>
                <a:latin typeface="Arial" panose="020B0604020202020204" pitchFamily="34" charset="0"/>
                <a:cs typeface="Times New Roman" panose="02020603050405020304" charset="0"/>
                <a:sym typeface="+mn-ea"/>
              </a:rPr>
              <a:t>kisi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olmadan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ba</a:t>
            </a:r>
            <a:r>
              <a:rPr sz="1400" b="1" dirty="0" err="1">
                <a:solidFill>
                  <a:schemeClr val="bg1"/>
                </a:solidFill>
                <a:latin typeface="Arial" panose="020B0604020202020204" pitchFamily="34" charset="0"/>
                <a:sym typeface="+mn-ea"/>
              </a:rPr>
              <a:t>ğı</a:t>
            </a:r>
            <a:r>
              <a:rPr lang="en-US" altLang="x-none" sz="1400" b="1" dirty="0" err="1">
                <a:solidFill>
                  <a:schemeClr val="bg1"/>
                </a:solidFill>
                <a:latin typeface="Arial" panose="020B0604020202020204" pitchFamily="34" charset="0"/>
                <a:cs typeface="Times New Roman" panose="02020603050405020304" charset="0"/>
                <a:sym typeface="+mn-ea"/>
              </a:rPr>
              <a:t>ms</a:t>
            </a:r>
            <a:r>
              <a:rPr sz="1400" b="1" dirty="0" err="1">
                <a:solidFill>
                  <a:schemeClr val="bg1"/>
                </a:solidFill>
                <a:latin typeface="Arial" panose="020B0604020202020204" pitchFamily="34" charset="0"/>
                <a:sym typeface="+mn-ea"/>
              </a:rPr>
              <a:t>ı</a:t>
            </a:r>
            <a:r>
              <a:rPr lang="en-US" altLang="x-none" sz="1400" b="1" dirty="0" err="1">
                <a:solidFill>
                  <a:schemeClr val="bg1"/>
                </a:solidFill>
                <a:latin typeface="Arial" panose="020B0604020202020204" pitchFamily="34" charset="0"/>
                <a:cs typeface="Times New Roman" panose="02020603050405020304" charset="0"/>
                <a:sym typeface="+mn-ea"/>
              </a:rPr>
              <a:t>z</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bir</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ana</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strateji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uygula</a:t>
            </a:r>
            <a:r>
              <a:rPr sz="1400" b="1" dirty="0" err="1">
                <a:solidFill>
                  <a:schemeClr val="bg1"/>
                </a:solidFill>
                <a:latin typeface="Arial" panose="020B0604020202020204" pitchFamily="34" charset="0"/>
                <a:sym typeface="+mn-ea"/>
              </a:rPr>
              <a:t>ması’dır</a:t>
            </a:r>
            <a:r>
              <a:rPr sz="1400" b="1" dirty="0">
                <a:solidFill>
                  <a:schemeClr val="bg1"/>
                </a:solidFill>
                <a:latin typeface="Arial" panose="020B0604020202020204" pitchFamily="34" charset="0"/>
                <a:sym typeface="+mn-ea"/>
              </a:rPr>
              <a:t>.</a:t>
            </a:r>
            <a:endParaRPr sz="1400" b="1" dirty="0">
              <a:solidFill>
                <a:schemeClr val="bg1"/>
              </a:solidFill>
              <a:latin typeface="Arial" panose="020B0604020202020204" pitchFamily="34" charset="0"/>
            </a:endParaRPr>
          </a:p>
          <a:p>
            <a:pPr>
              <a:lnSpc>
                <a:spcPct val="120000"/>
              </a:lnSpc>
              <a:buNone/>
            </a:pPr>
            <a:endParaRPr sz="1400" b="1" dirty="0">
              <a:solidFill>
                <a:schemeClr val="bg1"/>
              </a:solidFill>
              <a:latin typeface="Arial" panose="020B0604020202020204" pitchFamily="34" charset="0"/>
            </a:endParaRPr>
          </a:p>
          <a:p>
            <a:pPr>
              <a:lnSpc>
                <a:spcPct val="120000"/>
              </a:lnSpc>
            </a:pPr>
            <a:r>
              <a:rPr sz="1400" b="1" dirty="0" err="1">
                <a:solidFill>
                  <a:srgbClr val="FFCC00"/>
                </a:solidFill>
                <a:latin typeface="Arial" panose="020B0604020202020204" pitchFamily="34" charset="0"/>
                <a:sym typeface="+mn-ea"/>
              </a:rPr>
              <a:t>Bağımlı</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Dış</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Temel</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Stratejiler</a:t>
            </a:r>
            <a:endParaRPr sz="1400" b="1" dirty="0">
              <a:solidFill>
                <a:srgbClr val="FFCC00"/>
              </a:solidFill>
              <a:latin typeface="Arial" panose="020B0604020202020204" pitchFamily="34" charset="0"/>
            </a:endParaRPr>
          </a:p>
          <a:p>
            <a:pPr>
              <a:lnSpc>
                <a:spcPct val="120000"/>
              </a:lnSpc>
              <a:buNone/>
            </a:pPr>
            <a:r>
              <a:rPr sz="1400" b="1" i="1" dirty="0">
                <a:latin typeface="Arial" panose="020B0604020202020204" pitchFamily="34" charset="0"/>
                <a:sym typeface="+mn-ea"/>
              </a:rPr>
              <a:t>	</a:t>
            </a:r>
            <a:r>
              <a:rPr sz="1400" b="1" dirty="0" err="1">
                <a:solidFill>
                  <a:schemeClr val="bg1"/>
                </a:solidFill>
                <a:latin typeface="Arial" panose="020B0604020202020204" pitchFamily="34" charset="0"/>
                <a:sym typeface="+mn-ea"/>
              </a:rPr>
              <a:t>İşletmenin</a:t>
            </a:r>
            <a:r>
              <a:rPr sz="1400" b="1" dirty="0">
                <a:solidFill>
                  <a:schemeClr val="bg1"/>
                </a:solidFill>
                <a:latin typeface="Arial" panose="020B0604020202020204" pitchFamily="3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d</a:t>
            </a:r>
            <a:r>
              <a:rPr sz="1400" b="1" dirty="0" err="1">
                <a:solidFill>
                  <a:schemeClr val="bg1"/>
                </a:solidFill>
                <a:latin typeface="Arial" panose="020B0604020202020204" pitchFamily="34" charset="0"/>
                <a:sym typeface="+mn-ea"/>
              </a:rPr>
              <a:t>ış</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çevreden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ba</a:t>
            </a:r>
            <a:r>
              <a:rPr sz="1400" b="1" dirty="0" err="1">
                <a:solidFill>
                  <a:schemeClr val="bg1"/>
                </a:solidFill>
                <a:latin typeface="Arial" panose="020B0604020202020204" pitchFamily="34" charset="0"/>
                <a:sym typeface="+mn-ea"/>
              </a:rPr>
              <a:t>ş</a:t>
            </a:r>
            <a:r>
              <a:rPr lang="en-US" altLang="x-none" sz="1400" b="1" dirty="0" err="1">
                <a:solidFill>
                  <a:schemeClr val="bg1"/>
                </a:solidFill>
                <a:latin typeface="Arial" panose="020B0604020202020204" pitchFamily="34" charset="0"/>
                <a:cs typeface="Times New Roman" panose="02020603050405020304" charset="0"/>
                <a:sym typeface="+mn-ea"/>
              </a:rPr>
              <a:t>ka</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bir</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a:t>
            </a:r>
            <a:r>
              <a:rPr sz="1400" b="1" dirty="0" err="1">
                <a:solidFill>
                  <a:schemeClr val="bg1"/>
                </a:solidFill>
                <a:latin typeface="Arial" panose="020B0604020202020204" pitchFamily="34" charset="0"/>
                <a:sym typeface="+mn-ea"/>
              </a:rPr>
              <a:t>ş</a:t>
            </a:r>
            <a:r>
              <a:rPr lang="en-US" altLang="x-none" sz="1400" b="1" dirty="0" err="1">
                <a:solidFill>
                  <a:schemeClr val="bg1"/>
                </a:solidFill>
                <a:latin typeface="Arial" panose="020B0604020202020204" pitchFamily="34" charset="0"/>
                <a:cs typeface="Times New Roman" panose="02020603050405020304" charset="0"/>
                <a:sym typeface="+mn-ea"/>
              </a:rPr>
              <a:t>letmenin</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deste</a:t>
            </a:r>
            <a:r>
              <a:rPr sz="1400" b="1" dirty="0" err="1">
                <a:solidFill>
                  <a:schemeClr val="bg1"/>
                </a:solidFill>
                <a:latin typeface="Arial" panose="020B0604020202020204" pitchFamily="34" charset="0"/>
                <a:sym typeface="+mn-ea"/>
              </a:rPr>
              <a:t>ğ</a:t>
            </a:r>
            <a:r>
              <a:rPr lang="en-US" altLang="x-none" sz="1400" b="1" dirty="0" err="1">
                <a:solidFill>
                  <a:schemeClr val="bg1"/>
                </a:solidFill>
                <a:latin typeface="Arial" panose="020B0604020202020204" pitchFamily="34" charset="0"/>
                <a:cs typeface="Times New Roman" panose="02020603050405020304" charset="0"/>
                <a:sym typeface="+mn-ea"/>
              </a:rPr>
              <a:t>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ile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veya</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onunla</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birlikte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veya</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ili</a:t>
            </a:r>
            <a:r>
              <a:rPr sz="1400" b="1" dirty="0" err="1">
                <a:solidFill>
                  <a:schemeClr val="bg1"/>
                </a:solidFill>
                <a:latin typeface="Arial" panose="020B0604020202020204" pitchFamily="34" charset="0"/>
                <a:sym typeface="+mn-ea"/>
              </a:rPr>
              <a:t>ş</a:t>
            </a:r>
            <a:r>
              <a:rPr lang="en-US" altLang="x-none" sz="1400" b="1" dirty="0" err="1">
                <a:solidFill>
                  <a:schemeClr val="bg1"/>
                </a:solidFill>
                <a:latin typeface="Arial" panose="020B0604020202020204" pitchFamily="34" charset="0"/>
                <a:cs typeface="Times New Roman" panose="02020603050405020304" charset="0"/>
                <a:sym typeface="+mn-ea"/>
              </a:rPr>
              <a:t>kili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olarak</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bir</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strateji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uygul</a:t>
            </a:r>
            <a:r>
              <a:rPr sz="1400" b="1" dirty="0" err="1">
                <a:solidFill>
                  <a:schemeClr val="bg1"/>
                </a:solidFill>
                <a:latin typeface="Arial" panose="020B0604020202020204" pitchFamily="34" charset="0"/>
                <a:sym typeface="+mn-ea"/>
              </a:rPr>
              <a:t>aması’dır</a:t>
            </a:r>
            <a:r>
              <a:rPr sz="1400" b="1" dirty="0">
                <a:solidFill>
                  <a:schemeClr val="bg1"/>
                </a:solidFill>
                <a:latin typeface="Arial" panose="020B0604020202020204" pitchFamily="34" charset="0"/>
                <a:sym typeface="+mn-ea"/>
              </a:rPr>
              <a:t>. </a:t>
            </a:r>
            <a:r>
              <a:rPr lang="en-US" altLang="x-none" sz="1400" b="1" i="1" dirty="0">
                <a:solidFill>
                  <a:schemeClr val="bg1"/>
                </a:solidFill>
                <a:latin typeface="Arial" panose="020B0604020202020204" pitchFamily="34" charset="0"/>
                <a:cs typeface="Times New Roman" panose="02020603050405020304" charset="0"/>
                <a:sym typeface="+mn-ea"/>
              </a:rPr>
              <a:t> </a:t>
            </a:r>
          </a:p>
          <a:p>
            <a:pPr>
              <a:lnSpc>
                <a:spcPct val="120000"/>
              </a:lnSpc>
            </a:pPr>
            <a:r>
              <a:rPr sz="1400" b="1" dirty="0" err="1">
                <a:solidFill>
                  <a:srgbClr val="FFCC00"/>
                </a:solidFill>
                <a:latin typeface="Arial" panose="020B0604020202020204" pitchFamily="34" charset="0"/>
                <a:sym typeface="+mn-ea"/>
              </a:rPr>
              <a:t>İlişkili</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Temel</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Stratejiler</a:t>
            </a:r>
            <a:endParaRPr sz="1400" b="1" dirty="0">
              <a:solidFill>
                <a:srgbClr val="FFCC00"/>
              </a:solidFill>
              <a:latin typeface="Arial" panose="020B0604020202020204" pitchFamily="34" charset="0"/>
            </a:endParaRPr>
          </a:p>
          <a:p>
            <a:pPr>
              <a:lnSpc>
                <a:spcPct val="120000"/>
              </a:lnSpc>
              <a:buNone/>
            </a:pPr>
            <a:r>
              <a:rPr sz="1400" b="1" dirty="0">
                <a:latin typeface="Arial" panose="020B0604020202020204" pitchFamily="34" charset="0"/>
                <a:sym typeface="+mn-ea"/>
              </a:rPr>
              <a:t>	</a:t>
            </a:r>
            <a:r>
              <a:rPr sz="1400" b="1" dirty="0" err="1">
                <a:solidFill>
                  <a:schemeClr val="bg1"/>
                </a:solidFill>
                <a:latin typeface="Arial" panose="020B0604020202020204" pitchFamily="34" charset="0"/>
                <a:sym typeface="+mn-ea"/>
              </a:rPr>
              <a:t>İşletmenin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cs typeface="Times New Roman" panose="02020603050405020304" charset="0"/>
                <a:sym typeface="+mn-ea"/>
              </a:rPr>
              <a:t>temel</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stratejilerini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kendi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mevcut</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a:t>
            </a:r>
            <a:r>
              <a:rPr sz="1400" b="1" dirty="0" err="1">
                <a:solidFill>
                  <a:schemeClr val="bg1"/>
                </a:solidFill>
                <a:latin typeface="Arial" panose="020B0604020202020204" pitchFamily="34" charset="0"/>
                <a:sym typeface="+mn-ea"/>
              </a:rPr>
              <a:t>ş</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kolunda</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sektöründe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benzer</a:t>
            </a:r>
            <a:r>
              <a:rPr lang="en-US" altLang="x-none" sz="1400" b="1" dirty="0">
                <a:solidFill>
                  <a:schemeClr val="bg1"/>
                </a:solidFill>
                <a:latin typeface="Arial" panose="020B0604020202020204" pitchFamily="34" charset="0"/>
                <a:cs typeface="Times New Roman" panose="02020603050405020304" charset="0"/>
                <a:sym typeface="+mn-ea"/>
              </a:rPr>
              <a:t> mal </a:t>
            </a:r>
            <a:r>
              <a:rPr lang="en-US" altLang="x-none" sz="1400" b="1" dirty="0" err="1">
                <a:solidFill>
                  <a:schemeClr val="bg1"/>
                </a:solidFill>
                <a:latin typeface="Arial" panose="020B0604020202020204" pitchFamily="34" charset="0"/>
                <a:cs typeface="Times New Roman" panose="02020603050405020304" charset="0"/>
                <a:sym typeface="+mn-ea"/>
              </a:rPr>
              <a:t>ve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hizmetler</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pazarlar</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üretim</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faaliyet</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ve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süreçleri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ile</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ilgili</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olarak</a:t>
            </a:r>
            <a:r>
              <a:rPr lang="en-US" altLang="x-none" sz="1400" b="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uygula</a:t>
            </a:r>
            <a:r>
              <a:rPr sz="1400" b="1" dirty="0" err="1">
                <a:solidFill>
                  <a:schemeClr val="bg1"/>
                </a:solidFill>
                <a:latin typeface="Arial" panose="020B0604020202020204" pitchFamily="34" charset="0"/>
                <a:sym typeface="+mn-ea"/>
              </a:rPr>
              <a:t>ması</a:t>
            </a:r>
            <a:r>
              <a:rPr sz="1400" b="1" dirty="0">
                <a:solidFill>
                  <a:schemeClr val="bg1"/>
                </a:solidFill>
                <a:latin typeface="Arial" panose="020B0604020202020204" pitchFamily="34" charset="0"/>
                <a:sym typeface="+mn-ea"/>
              </a:rPr>
              <a:t>.</a:t>
            </a:r>
            <a:endParaRPr sz="1400" b="1" dirty="0">
              <a:solidFill>
                <a:schemeClr val="bg1"/>
              </a:solidFill>
              <a:latin typeface="Arial" panose="020B0604020202020204" pitchFamily="34" charset="0"/>
            </a:endParaRPr>
          </a:p>
          <a:p>
            <a:pPr>
              <a:lnSpc>
                <a:spcPct val="120000"/>
              </a:lnSpc>
              <a:buNone/>
            </a:pPr>
            <a:endParaRPr sz="1400" b="1" dirty="0">
              <a:solidFill>
                <a:schemeClr val="bg1"/>
              </a:solidFill>
              <a:latin typeface="Arial" panose="020B0604020202020204" pitchFamily="34" charset="0"/>
            </a:endParaRPr>
          </a:p>
          <a:p>
            <a:pPr>
              <a:lnSpc>
                <a:spcPct val="120000"/>
              </a:lnSpc>
            </a:pPr>
            <a:r>
              <a:rPr sz="1400" b="1" dirty="0" err="1">
                <a:solidFill>
                  <a:srgbClr val="FFCC00"/>
                </a:solidFill>
                <a:latin typeface="Arial" panose="020B0604020202020204" pitchFamily="34" charset="0"/>
                <a:sym typeface="+mn-ea"/>
              </a:rPr>
              <a:t>İlişkisiz</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Temel</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Stratejiler</a:t>
            </a:r>
            <a:endParaRPr sz="1400" b="1" dirty="0">
              <a:solidFill>
                <a:srgbClr val="FFCC00"/>
              </a:solidFill>
              <a:latin typeface="Arial" panose="020B0604020202020204" pitchFamily="34" charset="0"/>
            </a:endParaRPr>
          </a:p>
          <a:p>
            <a:pPr>
              <a:lnSpc>
                <a:spcPct val="120000"/>
              </a:lnSpc>
              <a:buNone/>
            </a:pPr>
            <a:r>
              <a:rPr sz="1400" b="1" i="1" dirty="0">
                <a:latin typeface="Arial" panose="020B0604020202020204" pitchFamily="34" charset="0"/>
                <a:sym typeface="+mn-ea"/>
              </a:rPr>
              <a:t>	</a:t>
            </a:r>
            <a:r>
              <a:rPr sz="1400" b="1" dirty="0" err="1">
                <a:solidFill>
                  <a:schemeClr val="bg1"/>
                </a:solidFill>
                <a:latin typeface="Arial" panose="020B0604020202020204" pitchFamily="34" charset="0"/>
                <a:sym typeface="+mn-ea"/>
              </a:rPr>
              <a:t>İşletmenin</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cs typeface="Times New Roman" panose="02020603050405020304" charset="0"/>
                <a:sym typeface="+mn-ea"/>
              </a:rPr>
              <a:t>temel</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stratejiyi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halihaz</a:t>
            </a:r>
            <a:r>
              <a:rPr sz="1400" b="1" dirty="0" err="1">
                <a:solidFill>
                  <a:schemeClr val="bg1"/>
                </a:solidFill>
                <a:latin typeface="Arial" panose="020B0604020202020204" pitchFamily="34" charset="0"/>
                <a:sym typeface="+mn-ea"/>
              </a:rPr>
              <a:t>ı</a:t>
            </a:r>
            <a:r>
              <a:rPr sz="1400" b="1" dirty="0" err="1">
                <a:solidFill>
                  <a:schemeClr val="bg1"/>
                </a:solidFill>
                <a:latin typeface="Arial" panose="020B0604020202020204" pitchFamily="34" charset="0"/>
                <a:cs typeface="Times New Roman" panose="02020603050405020304" charset="0"/>
                <a:sym typeface="+mn-ea"/>
              </a:rPr>
              <a:t>rda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yapt</a:t>
            </a:r>
            <a:r>
              <a:rPr sz="1400" b="1" dirty="0" err="1">
                <a:solidFill>
                  <a:schemeClr val="bg1"/>
                </a:solidFill>
                <a:latin typeface="Arial" panose="020B0604020202020204" pitchFamily="34" charset="0"/>
                <a:sym typeface="+mn-ea"/>
              </a:rPr>
              <a:t>ığı</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a:t>
            </a:r>
            <a:r>
              <a:rPr sz="1400" b="1" dirty="0" err="1">
                <a:solidFill>
                  <a:schemeClr val="bg1"/>
                </a:solidFill>
                <a:latin typeface="Arial" panose="020B0604020202020204" pitchFamily="34" charset="0"/>
                <a:sym typeface="+mn-ea"/>
              </a:rPr>
              <a:t>ş</a:t>
            </a:r>
            <a:r>
              <a:rPr sz="1400" b="1" dirty="0" err="1">
                <a:solidFill>
                  <a:schemeClr val="bg1"/>
                </a:solidFill>
                <a:latin typeface="Arial" panose="020B0604020202020204" pitchFamily="34" charset="0"/>
                <a:cs typeface="Times New Roman" panose="02020603050405020304" charset="0"/>
                <a:sym typeface="+mn-ea"/>
              </a:rPr>
              <a:t>in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tan</a:t>
            </a:r>
            <a:r>
              <a:rPr sz="1400" b="1" dirty="0" err="1">
                <a:solidFill>
                  <a:schemeClr val="bg1"/>
                </a:solidFill>
                <a:latin typeface="Arial" panose="020B0604020202020204" pitchFamily="34" charset="0"/>
                <a:sym typeface="+mn-ea"/>
              </a:rPr>
              <a:t>ı</a:t>
            </a:r>
            <a:r>
              <a:rPr sz="1400" b="1" dirty="0" err="1">
                <a:solidFill>
                  <a:schemeClr val="bg1"/>
                </a:solidFill>
                <a:latin typeface="Arial" panose="020B0604020202020204" pitchFamily="34" charset="0"/>
                <a:cs typeface="Times New Roman" panose="02020603050405020304" charset="0"/>
                <a:sym typeface="+mn-ea"/>
              </a:rPr>
              <a:t>m</a:t>
            </a:r>
            <a:r>
              <a:rPr sz="1400" b="1" dirty="0" err="1">
                <a:solidFill>
                  <a:schemeClr val="bg1"/>
                </a:solidFill>
                <a:latin typeface="Arial" panose="020B0604020202020204" pitchFamily="34" charset="0"/>
                <a:sym typeface="+mn-ea"/>
              </a:rPr>
              <a:t>ı</a:t>
            </a:r>
            <a:r>
              <a:rPr sz="1400" b="1" dirty="0" err="1">
                <a:solidFill>
                  <a:schemeClr val="bg1"/>
                </a:solidFill>
                <a:latin typeface="Arial" panose="020B0604020202020204" pitchFamily="34" charset="0"/>
                <a:cs typeface="Times New Roman" panose="02020603050405020304" charset="0"/>
                <a:sym typeface="+mn-ea"/>
              </a:rPr>
              <a:t>n</a:t>
            </a:r>
            <a:r>
              <a:rPr sz="1400" b="1" dirty="0" err="1">
                <a:solidFill>
                  <a:schemeClr val="bg1"/>
                </a:solidFill>
                <a:latin typeface="Arial" panose="020B0604020202020204" pitchFamily="34" charset="0"/>
                <a:sym typeface="+mn-ea"/>
              </a:rPr>
              <a:t>ı</a:t>
            </a:r>
            <a:r>
              <a:rPr sz="1400" b="1" dirty="0" err="1">
                <a:solidFill>
                  <a:schemeClr val="bg1"/>
                </a:solidFill>
                <a:latin typeface="Arial" panose="020B0604020202020204" pitchFamily="34" charset="0"/>
                <a:cs typeface="Times New Roman" panose="02020603050405020304" charset="0"/>
                <a:sym typeface="+mn-ea"/>
              </a:rPr>
              <a:t>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d</a:t>
            </a:r>
            <a:r>
              <a:rPr sz="1400" b="1" dirty="0" err="1">
                <a:solidFill>
                  <a:schemeClr val="bg1"/>
                </a:solidFill>
                <a:latin typeface="Arial" panose="020B0604020202020204" pitchFamily="34" charset="0"/>
                <a:sym typeface="+mn-ea"/>
              </a:rPr>
              <a:t>ışı</a:t>
            </a:r>
            <a:r>
              <a:rPr sz="1400" b="1" dirty="0" err="1">
                <a:solidFill>
                  <a:schemeClr val="bg1"/>
                </a:solidFill>
                <a:latin typeface="Arial" panose="020B0604020202020204" pitchFamily="34" charset="0"/>
                <a:cs typeface="Times New Roman" panose="02020603050405020304" charset="0"/>
                <a:sym typeface="+mn-ea"/>
              </a:rPr>
              <a:t>nda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kalan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farkl</a:t>
            </a:r>
            <a:r>
              <a:rPr sz="1400" b="1" dirty="0" err="1">
                <a:solidFill>
                  <a:schemeClr val="bg1"/>
                </a:solidFill>
                <a:latin typeface="Arial" panose="020B0604020202020204" pitchFamily="34" charset="0"/>
                <a:sym typeface="+mn-ea"/>
              </a:rPr>
              <a:t>ı</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ürün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pazar</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süreçlerle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kendisine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yabanc</a:t>
            </a:r>
            <a:r>
              <a:rPr sz="1400" b="1" dirty="0" err="1">
                <a:solidFill>
                  <a:schemeClr val="bg1"/>
                </a:solidFill>
                <a:latin typeface="Arial" panose="020B0604020202020204" pitchFamily="34" charset="0"/>
                <a:sym typeface="+mn-ea"/>
              </a:rPr>
              <a:t>ı</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farkl</a:t>
            </a:r>
            <a:r>
              <a:rPr sz="1400" b="1" dirty="0" err="1">
                <a:solidFill>
                  <a:schemeClr val="bg1"/>
                </a:solidFill>
                <a:latin typeface="Arial" panose="020B0604020202020204" pitchFamily="34" charset="0"/>
                <a:sym typeface="+mn-ea"/>
              </a:rPr>
              <a:t>ı</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bir</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sym typeface="+mn-ea"/>
              </a:rPr>
              <a:t>iş</a:t>
            </a:r>
            <a:r>
              <a:rPr sz="1400" b="1" dirty="0" err="1">
                <a:solidFill>
                  <a:schemeClr val="bg1"/>
                </a:solidFill>
                <a:latin typeface="Arial" panose="020B0604020202020204" pitchFamily="34" charset="0"/>
                <a:cs typeface="Times New Roman" panose="02020603050405020304" charset="0"/>
                <a:sym typeface="+mn-ea"/>
              </a:rPr>
              <a:t>kolunda</a:t>
            </a:r>
            <a:r>
              <a:rPr sz="1400" b="1" i="1" dirty="0">
                <a:solidFill>
                  <a:schemeClr val="bg1"/>
                </a:solidFill>
                <a:latin typeface="Arial" panose="020B0604020202020204" pitchFamily="34" charset="0"/>
                <a:cs typeface="Times New Roman" panose="02020603050405020304" charset="0"/>
                <a:sym typeface="+mn-ea"/>
              </a:rPr>
              <a:t> </a:t>
            </a:r>
            <a:r>
              <a:rPr lang="en-US" altLang="x-none" sz="1400" b="1" dirty="0" err="1">
                <a:solidFill>
                  <a:schemeClr val="bg1"/>
                </a:solidFill>
                <a:latin typeface="Arial" panose="020B0604020202020204" pitchFamily="34" charset="0"/>
                <a:cs typeface="Times New Roman" panose="02020603050405020304" charset="0"/>
                <a:sym typeface="+mn-ea"/>
              </a:rPr>
              <a:t>uygul</a:t>
            </a:r>
            <a:r>
              <a:rPr sz="1400" b="1" dirty="0" err="1">
                <a:solidFill>
                  <a:schemeClr val="bg1"/>
                </a:solidFill>
                <a:latin typeface="Arial" panose="020B0604020202020204" pitchFamily="34" charset="0"/>
                <a:sym typeface="+mn-ea"/>
              </a:rPr>
              <a:t>aması</a:t>
            </a:r>
            <a:r>
              <a:rPr sz="1400" b="1" dirty="0">
                <a:solidFill>
                  <a:schemeClr val="bg1"/>
                </a:solidFill>
                <a:latin typeface="Arial" panose="020B0604020202020204" pitchFamily="34" charset="0"/>
                <a:sym typeface="+mn-ea"/>
              </a:rPr>
              <a:t>.</a:t>
            </a:r>
            <a:r>
              <a:rPr sz="1400" b="1" dirty="0">
                <a:latin typeface="Arial" panose="020B0604020202020204" pitchFamily="34" charset="0"/>
                <a:sym typeface="+mn-ea"/>
              </a:rPr>
              <a:t> </a:t>
            </a:r>
            <a:r>
              <a:rPr lang="en-US" altLang="x-none" sz="1400" b="1" i="1" dirty="0">
                <a:latin typeface="Arial" panose="020B0604020202020204" pitchFamily="34" charset="0"/>
                <a:cs typeface="Times New Roman" panose="02020603050405020304" charset="0"/>
                <a:sym typeface="+mn-ea"/>
              </a:rPr>
              <a:t> </a:t>
            </a:r>
            <a:endParaRPr sz="1400" b="1" i="1" dirty="0">
              <a:latin typeface="Arial" panose="020B0604020202020204" pitchFamily="34" charset="0"/>
              <a:ea typeface="Times New Roman" panose="02020603050405020304" charset="0"/>
            </a:endParaRPr>
          </a:p>
          <a:p>
            <a:pPr>
              <a:lnSpc>
                <a:spcPct val="120000"/>
              </a:lnSpc>
            </a:pPr>
            <a:r>
              <a:rPr sz="1400" b="1" dirty="0" err="1">
                <a:solidFill>
                  <a:srgbClr val="FFCC00"/>
                </a:solidFill>
                <a:latin typeface="Arial" panose="020B0604020202020204" pitchFamily="34" charset="0"/>
                <a:sym typeface="+mn-ea"/>
              </a:rPr>
              <a:t>Yatay</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Temel</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Stratejiler</a:t>
            </a:r>
            <a:endParaRPr sz="1400" b="1" dirty="0">
              <a:solidFill>
                <a:srgbClr val="FFCC00"/>
              </a:solidFill>
              <a:latin typeface="Arial" panose="020B0604020202020204" pitchFamily="34" charset="0"/>
            </a:endParaRPr>
          </a:p>
          <a:p>
            <a:pPr>
              <a:lnSpc>
                <a:spcPct val="120000"/>
              </a:lnSpc>
              <a:buNone/>
            </a:pPr>
            <a:r>
              <a:rPr sz="1400" b="1" dirty="0">
                <a:latin typeface="Arial" panose="020B0604020202020204" pitchFamily="34" charset="0"/>
                <a:sym typeface="+mn-ea"/>
              </a:rPr>
              <a:t>	</a:t>
            </a:r>
            <a:r>
              <a:rPr sz="1400" b="1" dirty="0" err="1">
                <a:solidFill>
                  <a:schemeClr val="bg1"/>
                </a:solidFill>
                <a:latin typeface="Arial" panose="020B0604020202020204" pitchFamily="34" charset="0"/>
                <a:sym typeface="+mn-ea"/>
              </a:rPr>
              <a:t>İş</a:t>
            </a:r>
            <a:r>
              <a:rPr sz="1400" b="1" dirty="0" err="1">
                <a:solidFill>
                  <a:schemeClr val="bg1"/>
                </a:solidFill>
                <a:latin typeface="Arial" panose="020B0604020202020204" pitchFamily="34" charset="0"/>
                <a:cs typeface="Times New Roman" panose="02020603050405020304" charset="0"/>
                <a:sym typeface="+mn-ea"/>
              </a:rPr>
              <a:t>letmenin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halihaz</a:t>
            </a:r>
            <a:r>
              <a:rPr sz="1400" b="1" dirty="0" err="1">
                <a:solidFill>
                  <a:schemeClr val="bg1"/>
                </a:solidFill>
                <a:latin typeface="Arial" panose="020B0604020202020204" pitchFamily="34" charset="0"/>
                <a:sym typeface="+mn-ea"/>
              </a:rPr>
              <a:t>ı</a:t>
            </a:r>
            <a:r>
              <a:rPr sz="1400" b="1" dirty="0" err="1">
                <a:solidFill>
                  <a:schemeClr val="bg1"/>
                </a:solidFill>
                <a:latin typeface="Arial" panose="020B0604020202020204" pitchFamily="34" charset="0"/>
                <a:cs typeface="Times New Roman" panose="02020603050405020304" charset="0"/>
                <a:sym typeface="+mn-ea"/>
              </a:rPr>
              <a:t>rda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faaliyette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bulundu</a:t>
            </a:r>
            <a:r>
              <a:rPr sz="1400" b="1" dirty="0" err="1">
                <a:solidFill>
                  <a:schemeClr val="bg1"/>
                </a:solidFill>
                <a:latin typeface="Arial" panose="020B0604020202020204" pitchFamily="34" charset="0"/>
                <a:sym typeface="+mn-ea"/>
              </a:rPr>
              <a:t>ğ</a:t>
            </a:r>
            <a:r>
              <a:rPr sz="1400" b="1" dirty="0" err="1">
                <a:solidFill>
                  <a:schemeClr val="bg1"/>
                </a:solidFill>
                <a:latin typeface="Arial" panose="020B0604020202020204" pitchFamily="34" charset="0"/>
                <a:cs typeface="Times New Roman" panose="02020603050405020304" charset="0"/>
                <a:sym typeface="+mn-ea"/>
              </a:rPr>
              <a:t>u</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ürün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pazar</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ile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üretim</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operasyon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etkinliklerine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veya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süreçlerine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tamamlay</a:t>
            </a:r>
            <a:r>
              <a:rPr sz="1400" b="1" dirty="0" err="1">
                <a:solidFill>
                  <a:schemeClr val="bg1"/>
                </a:solidFill>
                <a:latin typeface="Arial" panose="020B0604020202020204" pitchFamily="34" charset="0"/>
                <a:sym typeface="+mn-ea"/>
              </a:rPr>
              <a:t>ıcı</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ürün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pazar</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süreçlerin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eklenmesi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durumunda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sym typeface="+mn-ea"/>
              </a:rPr>
              <a:t>oluşmaktadır</a:t>
            </a:r>
            <a:r>
              <a:rPr sz="1400" b="1" dirty="0">
                <a:solidFill>
                  <a:schemeClr val="bg1"/>
                </a:solidFill>
                <a:latin typeface="Arial" panose="020B0604020202020204" pitchFamily="34" charset="0"/>
                <a:sym typeface="+mn-ea"/>
              </a:rPr>
              <a:t>.</a:t>
            </a:r>
            <a:endParaRPr sz="1400" b="1" dirty="0">
              <a:solidFill>
                <a:schemeClr val="bg1"/>
              </a:solidFill>
              <a:latin typeface="Arial" panose="020B0604020202020204" pitchFamily="34" charset="0"/>
            </a:endParaRPr>
          </a:p>
          <a:p>
            <a:pPr>
              <a:lnSpc>
                <a:spcPct val="120000"/>
              </a:lnSpc>
              <a:buNone/>
            </a:pPr>
            <a:endParaRPr sz="1400" b="1" dirty="0">
              <a:solidFill>
                <a:schemeClr val="bg1"/>
              </a:solidFill>
              <a:latin typeface="Arial" panose="020B0604020202020204" pitchFamily="34" charset="0"/>
            </a:endParaRPr>
          </a:p>
          <a:p>
            <a:pPr>
              <a:lnSpc>
                <a:spcPct val="120000"/>
              </a:lnSpc>
            </a:pPr>
            <a:r>
              <a:rPr sz="1400" b="1" dirty="0" err="1">
                <a:solidFill>
                  <a:srgbClr val="FFCC00"/>
                </a:solidFill>
                <a:latin typeface="Arial" panose="020B0604020202020204" pitchFamily="34" charset="0"/>
                <a:sym typeface="+mn-ea"/>
              </a:rPr>
              <a:t>Dikey</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Temel</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Stratejiler</a:t>
            </a:r>
            <a:endParaRPr sz="1400" b="1" dirty="0">
              <a:solidFill>
                <a:srgbClr val="FFCC00"/>
              </a:solidFill>
              <a:latin typeface="Arial" panose="020B0604020202020204" pitchFamily="34" charset="0"/>
            </a:endParaRPr>
          </a:p>
          <a:p>
            <a:pPr>
              <a:lnSpc>
                <a:spcPct val="120000"/>
              </a:lnSpc>
              <a:buNone/>
            </a:pPr>
            <a:r>
              <a:rPr sz="1400" b="1" i="1" dirty="0">
                <a:latin typeface="Arial" panose="020B0604020202020204" pitchFamily="34" charset="0"/>
                <a:sym typeface="+mn-ea"/>
              </a:rPr>
              <a:t>	</a:t>
            </a:r>
            <a:r>
              <a:rPr sz="1400" b="1" dirty="0" err="1">
                <a:solidFill>
                  <a:schemeClr val="bg1"/>
                </a:solidFill>
                <a:latin typeface="Arial" panose="020B0604020202020204" pitchFamily="34" charset="0"/>
                <a:sym typeface="+mn-ea"/>
              </a:rPr>
              <a:t>G</a:t>
            </a:r>
            <a:r>
              <a:rPr sz="1400" b="1" dirty="0" err="1">
                <a:solidFill>
                  <a:schemeClr val="bg1"/>
                </a:solidFill>
                <a:latin typeface="Arial" panose="020B0604020202020204" pitchFamily="34" charset="0"/>
                <a:cs typeface="Times New Roman" panose="02020603050405020304" charset="0"/>
                <a:sym typeface="+mn-ea"/>
              </a:rPr>
              <a:t>enellikle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a:t>
            </a:r>
            <a:r>
              <a:rPr sz="1400" b="1" dirty="0" err="1">
                <a:solidFill>
                  <a:schemeClr val="bg1"/>
                </a:solidFill>
                <a:latin typeface="Arial" panose="020B0604020202020204" pitchFamily="34" charset="0"/>
                <a:sym typeface="+mn-ea"/>
              </a:rPr>
              <a:t>ş</a:t>
            </a:r>
            <a:r>
              <a:rPr sz="1400" b="1" dirty="0" err="1">
                <a:solidFill>
                  <a:schemeClr val="bg1"/>
                </a:solidFill>
                <a:latin typeface="Arial" panose="020B0604020202020204" pitchFamily="34" charset="0"/>
                <a:cs typeface="Times New Roman" panose="02020603050405020304" charset="0"/>
                <a:sym typeface="+mn-ea"/>
              </a:rPr>
              <a:t>letmenin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üretim</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operasyon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faaliyetleri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süreçleri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ile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ilgili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uygulamalar</a:t>
            </a:r>
            <a:r>
              <a:rPr sz="1400" b="1" dirty="0" err="1">
                <a:solidFill>
                  <a:schemeClr val="bg1"/>
                </a:solidFill>
                <a:latin typeface="Arial" panose="020B0604020202020204" pitchFamily="34" charset="0"/>
                <a:sym typeface="+mn-ea"/>
              </a:rPr>
              <a:t>ı</a:t>
            </a:r>
            <a:r>
              <a:rPr sz="1400" b="1" dirty="0">
                <a:solidFill>
                  <a:schemeClr val="bg1"/>
                </a:solidFill>
                <a:latin typeface="Arial" panose="020B0604020202020204" pitchFamily="34" charset="0"/>
                <a:sym typeface="+mn-ea"/>
              </a:rPr>
              <a:t> </a:t>
            </a:r>
            <a:r>
              <a:rPr sz="1400" b="1" dirty="0" err="1">
                <a:solidFill>
                  <a:schemeClr val="bg1"/>
                </a:solidFill>
                <a:latin typeface="Arial" panose="020B0604020202020204" pitchFamily="34" charset="0"/>
                <a:cs typeface="Times New Roman" panose="02020603050405020304" charset="0"/>
                <a:sym typeface="+mn-ea"/>
              </a:rPr>
              <a:t>kapsar</a:t>
            </a:r>
            <a:r>
              <a:rPr sz="1400" b="1" dirty="0">
                <a:solidFill>
                  <a:schemeClr val="bg1"/>
                </a:solidFill>
                <a:latin typeface="Arial" panose="020B0604020202020204" pitchFamily="34" charset="0"/>
                <a:cs typeface="Times New Roman" panose="02020603050405020304" charset="0"/>
                <a:sym typeface="+mn-ea"/>
              </a:rPr>
              <a:t>. </a:t>
            </a:r>
            <a:r>
              <a:rPr sz="1400" b="1" dirty="0">
                <a:solidFill>
                  <a:schemeClr val="bg1"/>
                </a:solidFill>
                <a:latin typeface="Arial" panose="020B0604020202020204" pitchFamily="34" charset="0"/>
                <a:sym typeface="+mn-ea"/>
              </a:rPr>
              <a:t> </a:t>
            </a:r>
            <a:r>
              <a:rPr lang="en-US" altLang="x-none" sz="1400" b="1" i="1" dirty="0">
                <a:solidFill>
                  <a:schemeClr val="bg1"/>
                </a:solidFill>
                <a:latin typeface="Arial" panose="020B0604020202020204" pitchFamily="34" charset="0"/>
                <a:cs typeface="Times New Roman" panose="02020603050405020304" charset="0"/>
                <a:sym typeface="+mn-ea"/>
              </a:rPr>
              <a:t> </a:t>
            </a:r>
          </a:p>
          <a:p>
            <a:pPr>
              <a:lnSpc>
                <a:spcPct val="120000"/>
              </a:lnSpc>
            </a:pPr>
            <a:r>
              <a:rPr sz="1400" b="1" dirty="0" err="1">
                <a:solidFill>
                  <a:srgbClr val="FFCC00"/>
                </a:solidFill>
                <a:latin typeface="Arial" panose="020B0604020202020204" pitchFamily="34" charset="0"/>
                <a:sym typeface="+mn-ea"/>
              </a:rPr>
              <a:t>Aktif</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Temel</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Stratejiler</a:t>
            </a:r>
            <a:endParaRPr sz="1400" b="1" dirty="0">
              <a:solidFill>
                <a:srgbClr val="FFCC00"/>
              </a:solidFill>
              <a:latin typeface="Arial" panose="020B0604020202020204" pitchFamily="34" charset="0"/>
            </a:endParaRPr>
          </a:p>
          <a:p>
            <a:pPr>
              <a:lnSpc>
                <a:spcPct val="120000"/>
              </a:lnSpc>
              <a:buNone/>
            </a:pPr>
            <a:r>
              <a:rPr sz="1400" b="1" dirty="0">
                <a:latin typeface="Arial" panose="020B0604020202020204" pitchFamily="34" charset="0"/>
                <a:sym typeface="+mn-ea"/>
              </a:rPr>
              <a:t>	</a:t>
            </a:r>
            <a:r>
              <a:rPr sz="1400" b="1" dirty="0" err="1">
                <a:solidFill>
                  <a:schemeClr val="bg1"/>
                </a:solidFill>
                <a:latin typeface="Arial" panose="020B0604020202020204" pitchFamily="34" charset="0"/>
                <a:cs typeface="Times New Roman" panose="02020603050405020304" charset="0"/>
                <a:sym typeface="+mn-ea"/>
              </a:rPr>
              <a:t>D</a:t>
            </a:r>
            <a:r>
              <a:rPr sz="1400" b="1" dirty="0" err="1">
                <a:solidFill>
                  <a:schemeClr val="bg1"/>
                </a:solidFill>
                <a:latin typeface="Arial" panose="020B0604020202020204" pitchFamily="34" charset="0"/>
                <a:sym typeface="+mn-ea"/>
              </a:rPr>
              <a:t>ış</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çevreyi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etkilemeye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yönelik</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atak</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proaktif</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tutum</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davran</a:t>
            </a:r>
            <a:r>
              <a:rPr sz="1400" b="1" dirty="0" err="1">
                <a:solidFill>
                  <a:schemeClr val="bg1"/>
                </a:solidFill>
                <a:latin typeface="Arial" panose="020B0604020202020204" pitchFamily="34" charset="0"/>
                <a:sym typeface="+mn-ea"/>
              </a:rPr>
              <a:t>ış</a:t>
            </a:r>
            <a:r>
              <a:rPr sz="1400" b="1" dirty="0" err="1">
                <a:solidFill>
                  <a:schemeClr val="bg1"/>
                </a:solidFill>
                <a:latin typeface="Arial" panose="020B0604020202020204" pitchFamily="34" charset="0"/>
                <a:cs typeface="Times New Roman" panose="02020603050405020304" charset="0"/>
                <a:sym typeface="+mn-ea"/>
              </a:rPr>
              <a:t>larla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uygulanan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genel</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stratejiler</a:t>
            </a:r>
            <a:r>
              <a:rPr sz="1400" b="1" dirty="0">
                <a:solidFill>
                  <a:schemeClr val="bg1"/>
                </a:solidFill>
                <a:latin typeface="Arial" panose="020B0604020202020204" pitchFamily="34" charset="0"/>
                <a:sym typeface="+mn-ea"/>
              </a:rPr>
              <a:t>.</a:t>
            </a:r>
            <a:endParaRPr sz="1400" b="1" dirty="0">
              <a:solidFill>
                <a:schemeClr val="bg1"/>
              </a:solidFill>
              <a:latin typeface="Arial" panose="020B0604020202020204" pitchFamily="34" charset="0"/>
            </a:endParaRPr>
          </a:p>
          <a:p>
            <a:pPr>
              <a:lnSpc>
                <a:spcPct val="120000"/>
              </a:lnSpc>
              <a:buNone/>
            </a:pPr>
            <a:endParaRPr sz="1400" b="1" dirty="0">
              <a:solidFill>
                <a:schemeClr val="bg1"/>
              </a:solidFill>
              <a:latin typeface="Arial" panose="020B0604020202020204" pitchFamily="34" charset="0"/>
            </a:endParaRPr>
          </a:p>
          <a:p>
            <a:pPr>
              <a:lnSpc>
                <a:spcPct val="120000"/>
              </a:lnSpc>
            </a:pPr>
            <a:r>
              <a:rPr sz="1400" b="1" dirty="0" err="1">
                <a:solidFill>
                  <a:srgbClr val="FFCC00"/>
                </a:solidFill>
                <a:latin typeface="Arial" panose="020B0604020202020204" pitchFamily="34" charset="0"/>
                <a:sym typeface="+mn-ea"/>
              </a:rPr>
              <a:t>Pasif</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Temel</a:t>
            </a:r>
            <a:r>
              <a:rPr sz="1400" b="1" dirty="0">
                <a:solidFill>
                  <a:srgbClr val="FFCC00"/>
                </a:solidFill>
                <a:latin typeface="Arial" panose="020B0604020202020204" pitchFamily="34" charset="0"/>
                <a:sym typeface="+mn-ea"/>
              </a:rPr>
              <a:t> </a:t>
            </a:r>
            <a:r>
              <a:rPr sz="1400" b="1" dirty="0" err="1">
                <a:solidFill>
                  <a:srgbClr val="FFCC00"/>
                </a:solidFill>
                <a:latin typeface="Arial" panose="020B0604020202020204" pitchFamily="34" charset="0"/>
                <a:sym typeface="+mn-ea"/>
              </a:rPr>
              <a:t>Stratejiler</a:t>
            </a:r>
            <a:endParaRPr sz="1400" b="1" dirty="0">
              <a:solidFill>
                <a:srgbClr val="FFCC00"/>
              </a:solidFill>
              <a:latin typeface="Arial" panose="020B0604020202020204" pitchFamily="34" charset="0"/>
            </a:endParaRPr>
          </a:p>
          <a:p>
            <a:pPr>
              <a:lnSpc>
                <a:spcPct val="120000"/>
              </a:lnSpc>
              <a:buNone/>
            </a:pPr>
            <a:r>
              <a:rPr sz="1400" b="1" i="1" dirty="0">
                <a:latin typeface="Arial" panose="020B0604020202020204" pitchFamily="34" charset="0"/>
                <a:sym typeface="+mn-ea"/>
              </a:rPr>
              <a:t>	</a:t>
            </a:r>
            <a:r>
              <a:rPr sz="1400" b="1" dirty="0" err="1">
                <a:solidFill>
                  <a:schemeClr val="bg1"/>
                </a:solidFill>
                <a:latin typeface="Arial" panose="020B0604020202020204" pitchFamily="34" charset="0"/>
                <a:cs typeface="Times New Roman" panose="02020603050405020304" charset="0"/>
                <a:sym typeface="+mn-ea"/>
              </a:rPr>
              <a:t>D</a:t>
            </a:r>
            <a:r>
              <a:rPr sz="1400" b="1" dirty="0" err="1">
                <a:solidFill>
                  <a:schemeClr val="bg1"/>
                </a:solidFill>
                <a:latin typeface="Arial" panose="020B0604020202020204" pitchFamily="34" charset="0"/>
                <a:sym typeface="+mn-ea"/>
              </a:rPr>
              <a:t>ış</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çevreden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gelen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uyar</a:t>
            </a:r>
            <a:r>
              <a:rPr sz="1400" b="1" dirty="0" err="1">
                <a:solidFill>
                  <a:schemeClr val="bg1"/>
                </a:solidFill>
                <a:latin typeface="Arial" panose="020B0604020202020204" pitchFamily="34" charset="0"/>
                <a:sym typeface="+mn-ea"/>
              </a:rPr>
              <a:t>ı</a:t>
            </a:r>
            <a:r>
              <a:rPr sz="1400" b="1" dirty="0" err="1">
                <a:solidFill>
                  <a:schemeClr val="bg1"/>
                </a:solidFill>
                <a:latin typeface="Arial" panose="020B0604020202020204" pitchFamily="34" charset="0"/>
                <a:cs typeface="Times New Roman" panose="02020603050405020304" charset="0"/>
                <a:sym typeface="+mn-ea"/>
              </a:rPr>
              <a:t>lar</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nedeni</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ile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uyumlu</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yava</a:t>
            </a:r>
            <a:r>
              <a:rPr sz="1400" b="1" dirty="0" err="1">
                <a:solidFill>
                  <a:schemeClr val="bg1"/>
                </a:solidFill>
                <a:latin typeface="Arial" panose="020B0604020202020204" pitchFamily="34" charset="0"/>
                <a:sym typeface="+mn-ea"/>
              </a:rPr>
              <a:t>ş</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reaktif</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tutum</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ve</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davran</a:t>
            </a:r>
            <a:r>
              <a:rPr sz="1400" b="1" dirty="0" err="1">
                <a:solidFill>
                  <a:schemeClr val="bg1"/>
                </a:solidFill>
                <a:latin typeface="Arial" panose="020B0604020202020204" pitchFamily="34" charset="0"/>
                <a:sym typeface="+mn-ea"/>
              </a:rPr>
              <a:t>ış</a:t>
            </a:r>
            <a:r>
              <a:rPr sz="1400" b="1" dirty="0" err="1">
                <a:solidFill>
                  <a:schemeClr val="bg1"/>
                </a:solidFill>
                <a:latin typeface="Arial" panose="020B0604020202020204" pitchFamily="34" charset="0"/>
                <a:cs typeface="Times New Roman" panose="02020603050405020304" charset="0"/>
                <a:sym typeface="+mn-ea"/>
              </a:rPr>
              <a:t>larla</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uygulanan</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genel</a:t>
            </a:r>
            <a:r>
              <a:rPr sz="1400" b="1" dirty="0">
                <a:solidFill>
                  <a:schemeClr val="bg1"/>
                </a:solidFill>
                <a:latin typeface="Arial" panose="020B0604020202020204" pitchFamily="34" charset="0"/>
                <a:cs typeface="Times New Roman" panose="02020603050405020304" charset="0"/>
                <a:sym typeface="+mn-ea"/>
              </a:rPr>
              <a:t> </a:t>
            </a:r>
            <a:r>
              <a:rPr sz="1400" b="1" dirty="0" err="1">
                <a:solidFill>
                  <a:schemeClr val="bg1"/>
                </a:solidFill>
                <a:latin typeface="Arial" panose="020B0604020202020204" pitchFamily="34" charset="0"/>
                <a:cs typeface="Times New Roman" panose="02020603050405020304" charset="0"/>
                <a:sym typeface="+mn-ea"/>
              </a:rPr>
              <a:t>stratejiler</a:t>
            </a:r>
            <a:r>
              <a:rPr sz="1400" b="1" dirty="0">
                <a:solidFill>
                  <a:schemeClr val="bg1"/>
                </a:solidFill>
                <a:latin typeface="Arial" panose="020B0604020202020204" pitchFamily="34" charset="0"/>
                <a:cs typeface="Times New Roman" panose="02020603050405020304" charset="0"/>
                <a:sym typeface="+mn-ea"/>
              </a:rPr>
              <a:t>.</a:t>
            </a:r>
            <a:r>
              <a:rPr sz="1400" b="1" dirty="0">
                <a:latin typeface="Arial" panose="020B0604020202020204" pitchFamily="34" charset="0"/>
                <a:cs typeface="Times New Roman" panose="02020603050405020304" charset="0"/>
                <a:sym typeface="+mn-ea"/>
              </a:rPr>
              <a:t> </a:t>
            </a:r>
            <a:r>
              <a:rPr sz="1400" b="1" dirty="0">
                <a:latin typeface="Arial" panose="020B0604020202020204" pitchFamily="34" charset="0"/>
                <a:sym typeface="+mn-ea"/>
              </a:rPr>
              <a:t> </a:t>
            </a:r>
            <a:endParaRPr sz="1400" b="1" i="1" dirty="0">
              <a:solidFill>
                <a:schemeClr val="bg1"/>
              </a:solidFill>
              <a:latin typeface="Arial" panose="020B0604020202020204" pitchFamily="34" charset="0"/>
              <a:ea typeface="Times New Roman" panose="02020603050405020304" charset="0"/>
            </a:endParaRPr>
          </a:p>
          <a:p>
            <a:pPr>
              <a:lnSpc>
                <a:spcPct val="120000"/>
              </a:lnSpc>
              <a:buNone/>
            </a:pPr>
            <a:endParaRPr sz="1400" b="1" i="1" dirty="0">
              <a:solidFill>
                <a:schemeClr val="bg1"/>
              </a:solidFill>
              <a:latin typeface="Arial" panose="020B0604020202020204" pitchFamily="34" charset="0"/>
              <a:ea typeface="Times New Roman" panose="02020603050405020304" charset="0"/>
            </a:endParaRPr>
          </a:p>
          <a:p>
            <a:pPr lvl="0" algn="l" rtl="0">
              <a:spcBef>
                <a:spcPts val="600"/>
              </a:spcBef>
              <a:spcAft>
                <a:spcPts val="0"/>
              </a:spcAft>
              <a:buSzPts val="2000"/>
            </a:pPr>
            <a:endParaRPr lang="tr-TR" sz="1400" dirty="0">
              <a:latin typeface="Times New Roman" panose="02020603050405020304" charset="0"/>
              <a:cs typeface="Times New Roman" panose="0202060305040502030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a:latin typeface="Times New Roman" panose="02020603050405020304" charset="0"/>
              <a:cs typeface="Times New Roman" panose="0202060305040502030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836798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996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pPr marL="139700" lvl="0" indent="0" algn="l" rtl="0">
              <a:spcBef>
                <a:spcPts val="600"/>
              </a:spcBef>
              <a:spcAft>
                <a:spcPts val="0"/>
              </a:spcAft>
              <a:buSzPts val="2000"/>
              <a:buNone/>
            </a:pP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pPr marL="139700" lvl="0" indent="0" algn="l" rtl="0">
              <a:spcBef>
                <a:spcPts val="600"/>
              </a:spcBef>
              <a:spcAft>
                <a:spcPts val="0"/>
              </a:spcAft>
              <a:buSzPts val="20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2800" b="1" dirty="0" err="1">
                <a:solidFill>
                  <a:schemeClr val="tx1">
                    <a:lumMod val="50000"/>
                  </a:schemeClr>
                </a:solidFill>
                <a:latin typeface="Times New Roman" panose="02020603050405020304" charset="0"/>
                <a:cs typeface="Times New Roman" panose="02020603050405020304" charset="0"/>
                <a:sym typeface="+mn-ea"/>
              </a:rPr>
              <a:t>Örgütlerin</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daha</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karmaşık</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yapıya bürünmesi</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çevrenin</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dinamiklerinin</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ve </a:t>
            </a:r>
            <a:r>
              <a:rPr lang="tr-TR" sz="2800" b="1" dirty="0" err="1">
                <a:solidFill>
                  <a:schemeClr val="tx1">
                    <a:lumMod val="50000"/>
                  </a:schemeClr>
                </a:solidFill>
                <a:latin typeface="Times New Roman" panose="02020603050405020304" charset="0"/>
                <a:cs typeface="Times New Roman" panose="02020603050405020304" charset="0"/>
                <a:sym typeface="+mn-ea"/>
              </a:rPr>
              <a:t>piyasının</a:t>
            </a:r>
            <a:r>
              <a:rPr lang="tr-T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sürekli</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değişimi</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belirsizli</a:t>
            </a:r>
            <a:r>
              <a:rPr lang="tr-TR" sz="2800" b="1" dirty="0" err="1">
                <a:solidFill>
                  <a:schemeClr val="tx1">
                    <a:lumMod val="50000"/>
                  </a:schemeClr>
                </a:solidFill>
                <a:latin typeface="Times New Roman" panose="02020603050405020304" charset="0"/>
                <a:cs typeface="Times New Roman" panose="02020603050405020304" charset="0"/>
                <a:sym typeface="+mn-ea"/>
              </a:rPr>
              <a:t>ğin</a:t>
            </a:r>
            <a:r>
              <a:rPr lang="tr-TR" sz="2800" b="1" dirty="0">
                <a:solidFill>
                  <a:schemeClr val="tx1">
                    <a:lumMod val="50000"/>
                  </a:schemeClr>
                </a:solidFill>
                <a:latin typeface="Times New Roman" panose="02020603050405020304" charset="0"/>
                <a:cs typeface="Times New Roman" panose="02020603050405020304" charset="0"/>
                <a:sym typeface="+mn-ea"/>
              </a:rPr>
              <a:t> yükselişi</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rekabetin küresel düzeye ulaşımı</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kaynakların giderek daha sınırlı hale gelmesi</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değişen sosyal yapılar </a:t>
            </a:r>
            <a:r>
              <a:rPr sz="2800" b="1" dirty="0" err="1">
                <a:solidFill>
                  <a:schemeClr val="tx1">
                    <a:lumMod val="50000"/>
                  </a:schemeClr>
                </a:solidFill>
                <a:latin typeface="Times New Roman" panose="02020603050405020304" charset="0"/>
                <a:cs typeface="Times New Roman" panose="02020603050405020304" charset="0"/>
                <a:sym typeface="+mn-ea"/>
              </a:rPr>
              <a:t>gibi</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nedenlerle</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örgütlerin</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ayakta</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kalabilmeleri</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ve</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başarılı</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olmaları</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gittikçe</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zorlaşmaktadır</a:t>
            </a:r>
            <a:r>
              <a:rPr sz="2800" b="1" dirty="0">
                <a:solidFill>
                  <a:schemeClr val="tx1">
                    <a:lumMod val="50000"/>
                  </a:schemeClr>
                </a:solidFill>
                <a:latin typeface="Times New Roman" panose="02020603050405020304" charset="0"/>
                <a:cs typeface="Times New Roman" panose="02020603050405020304" charset="0"/>
                <a:sym typeface="+mn-ea"/>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pPr marL="139700" lvl="0" indent="0" algn="l" rtl="0">
              <a:spcBef>
                <a:spcPts val="600"/>
              </a:spcBef>
              <a:spcAft>
                <a:spcPts val="0"/>
              </a:spcAft>
              <a:buSzPts val="2000"/>
              <a:buNone/>
            </a:pPr>
            <a:r>
              <a:rPr lang="tr-TR" dirty="0"/>
              <a:t>Psikoloji, insan performansı veya organizasyon literatürüne bakıldığında bireylerin yaşamı</a:t>
            </a:r>
            <a:r>
              <a:rPr lang="tr-TR" baseline="0" dirty="0"/>
              <a:t> boyunca sahip oldukları kalıcı karakter özelliklerine göre sınıflandırılabildiklerini görmekteyiz. Problem çözme üzerinden bir sınıflandırılma yapıldığında bilişsel olarak uyarlanabilir ve bilişsel olarak tutucu şeklinde ikili bir sınıflandırma yapmak mümkün gözükmektedir.  Bilişsel olarak muhafazakar özellikleri sergileyen taktiksel liderler, taktik ve stratejinin arasındaki köprü kopmadan önce askeriyenin liderlik ihtiyacını yeterli bir şekilde karşılamaktaydı. Konu stratejik karar olduğunda taktiksel yeterlilikler modern çağ içerisinde yetersiz kalabilmektedir. Taktiksel liderlik başarısı modern dünya düzeninde her zaman stratejik liderlik başarısı anlamına gelmemektedir. </a:t>
            </a:r>
          </a:p>
          <a:p>
            <a:pPr marL="139700" lvl="0" indent="0" algn="l" rtl="0">
              <a:spcBef>
                <a:spcPts val="600"/>
              </a:spcBef>
              <a:spcAft>
                <a:spcPts val="0"/>
              </a:spcAft>
              <a:buSzPts val="2000"/>
              <a:buNone/>
            </a:pPr>
            <a:endParaRPr lang="tr-TR" baseline="0" dirty="0"/>
          </a:p>
          <a:p>
            <a:pPr marL="139700" lvl="0" indent="0" algn="l" rtl="0">
              <a:spcBef>
                <a:spcPts val="600"/>
              </a:spcBef>
              <a:spcAft>
                <a:spcPts val="0"/>
              </a:spcAft>
              <a:buSzPts val="2000"/>
              <a:buNone/>
            </a:pPr>
            <a:r>
              <a:rPr lang="tr-TR"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Örneğin;</a:t>
            </a:r>
            <a:r>
              <a:rPr lang="tr-TR" sz="1100" b="0" i="0" u="none" strike="noStrike" cap="none" baseline="0" dirty="0">
                <a:solidFill>
                  <a:srgbClr val="000000"/>
                </a:solidFill>
                <a:effectLst/>
                <a:latin typeface="Arial" panose="020B0604020202020204"/>
                <a:ea typeface="Arial" panose="020B0604020202020204"/>
                <a:cs typeface="Arial" panose="020B0604020202020204"/>
                <a:sym typeface="Arial" panose="020B0604020202020204"/>
              </a:rPr>
              <a:t> </a:t>
            </a:r>
            <a:r>
              <a:rPr lang="tr-TR"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Bu</a:t>
            </a:r>
            <a:r>
              <a:rPr lang="tr-TR" sz="1100" b="0" i="0" u="none" strike="noStrike" cap="none" baseline="0" dirty="0">
                <a:solidFill>
                  <a:srgbClr val="000000"/>
                </a:solidFill>
                <a:effectLst/>
                <a:latin typeface="Arial" panose="020B0604020202020204"/>
                <a:ea typeface="Arial" panose="020B0604020202020204"/>
                <a:cs typeface="Arial" panose="020B0604020202020204"/>
                <a:sym typeface="Arial" panose="020B0604020202020204"/>
              </a:rPr>
              <a:t> değişen yapılara ayak uydurma konusunda ABD ordusu a</a:t>
            </a:r>
            <a:r>
              <a:rPr lang="tr-TR"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rtan tehdit türleri ve çevredeki belirsizliğe bağlı olarak «tehdit temelli planlama anlayışından» «yetenek temelli</a:t>
            </a:r>
            <a:r>
              <a:rPr lang="tr-TR" sz="1100" b="0" i="0" u="none" strike="noStrike" cap="none" baseline="0" dirty="0">
                <a:solidFill>
                  <a:srgbClr val="000000"/>
                </a:solidFill>
                <a:effectLst/>
                <a:latin typeface="Arial" panose="020B0604020202020204"/>
                <a:ea typeface="Arial" panose="020B0604020202020204"/>
                <a:cs typeface="Arial" panose="020B0604020202020204"/>
                <a:sym typeface="Arial" panose="020B0604020202020204"/>
              </a:rPr>
              <a:t> planlama anlayışına» geçmiş,</a:t>
            </a:r>
            <a:r>
              <a:rPr lang="tr-TR"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“ABD Küresel Savunma Duruşunda Yeni Stratejik Yaklaşım” ile ABD Silahlı Kuvvetleri teşkilat yapısı içerisinde; Askerî yetenek ölçümünde yeni araçlar kullanılmaya başlanmış,</a:t>
            </a:r>
            <a:r>
              <a:rPr lang="tr-TR" sz="1100" b="0" i="0" u="none" strike="noStrike" cap="none" baseline="0" dirty="0">
                <a:solidFill>
                  <a:srgbClr val="000000"/>
                </a:solidFill>
                <a:effectLst/>
                <a:latin typeface="Arial" panose="020B0604020202020204"/>
                <a:ea typeface="Arial" panose="020B0604020202020204"/>
                <a:cs typeface="Arial" panose="020B0604020202020204"/>
                <a:sym typeface="Arial" panose="020B0604020202020204"/>
              </a:rPr>
              <a:t> </a:t>
            </a:r>
            <a:r>
              <a:rPr lang="tr-TR"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Kuvvetler arası müşterek operasyonlar yaygınlaş </a:t>
            </a:r>
            <a:r>
              <a:rPr lang="tr-TR" sz="11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mış</a:t>
            </a:r>
            <a:r>
              <a:rPr lang="tr-TR"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ve bu da daha hızlı ve çevik birliklerin oluşmasına yol açmış </a:t>
            </a:r>
            <a:r>
              <a:rPr lang="tr-TR" sz="1100" b="0" i="0" u="none" strike="noStrike" cap="none" baseline="0" dirty="0">
                <a:solidFill>
                  <a:srgbClr val="000000"/>
                </a:solidFill>
                <a:effectLst/>
                <a:latin typeface="Arial" panose="020B0604020202020204"/>
                <a:ea typeface="Arial" panose="020B0604020202020204"/>
                <a:cs typeface="Arial" panose="020B0604020202020204"/>
                <a:sym typeface="Arial" panose="020B0604020202020204"/>
              </a:rPr>
              <a:t> ve y</a:t>
            </a:r>
            <a:r>
              <a:rPr lang="tr-TR"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önetim uygulamalarında yeni süreçlere girilmiştir</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tr-TR" sz="1400" dirty="0"/>
              <a:t>İlk</a:t>
            </a:r>
            <a:r>
              <a:rPr lang="tr-TR" sz="1400" baseline="0" dirty="0"/>
              <a:t> olarak,</a:t>
            </a:r>
            <a:r>
              <a:rPr lang="tr-TR" sz="1400" dirty="0"/>
              <a:t> stratejiler organizasyonun genel amaçlarını belirler ve tüm kaynaklarının kullanımının organizasyonunu sağlar. Taktik ise amaçlara yönelik, belirlenmiş alt hedeflere ulaşmak için ayrılmış kaynakları kullanır. </a:t>
            </a:r>
          </a:p>
          <a:p>
            <a:pPr marL="139700" indent="0">
              <a:buNone/>
            </a:pPr>
            <a:r>
              <a:rPr lang="tr-TR" sz="1400" dirty="0"/>
              <a:t> </a:t>
            </a:r>
          </a:p>
          <a:p>
            <a:r>
              <a:rPr lang="tr-TR" sz="1400" dirty="0"/>
              <a:t>İkincincisi roller açısından bir farklılaşmadır. Stratejiyi belirleyenler aynı zamanda kaynak kullanımını ve hangi taktiklerin kullanılacağını belirlerler. Taktik uygulayıcıları ise kendisine verilen hedefler ve kaynaklar içerisinde manevra imkanı bulur.</a:t>
            </a:r>
          </a:p>
          <a:p>
            <a:pPr marL="139700" indent="0">
              <a:buNone/>
            </a:pPr>
            <a:r>
              <a:rPr lang="tr-TR" sz="1400" dirty="0"/>
              <a:t> </a:t>
            </a:r>
          </a:p>
          <a:p>
            <a:r>
              <a:rPr lang="tr-TR" sz="1400" dirty="0"/>
              <a:t>Üçüncü fark sorumlulukta. Stratejiyi belirleyenler, organizasyonun genel başarısından sorumludur. Taktikleri uygulayanlar ise belirli bir alandaki başarıdan ve o alana ayrılan kaynaklardan.</a:t>
            </a:r>
          </a:p>
          <a:p>
            <a:pPr marL="139700" indent="0">
              <a:buNone/>
            </a:pPr>
            <a:r>
              <a:rPr lang="tr-TR" sz="1400" dirty="0"/>
              <a:t> </a:t>
            </a:r>
          </a:p>
          <a:p>
            <a:r>
              <a:rPr lang="tr-TR" sz="1400" dirty="0"/>
              <a:t>Dördüncü fark kapsamda. Strateji, daha geniş olarak organizasyonun tüm kaynaklarını kapsar. Taktik ise bir plan ya da süreç dahilinde kaynakların bir alt kümesini kullanır.  </a:t>
            </a:r>
          </a:p>
          <a:p>
            <a:pPr marL="139700" indent="0">
              <a:buNone/>
            </a:pPr>
            <a:r>
              <a:rPr lang="tr-TR" sz="1400" dirty="0"/>
              <a:t> </a:t>
            </a:r>
          </a:p>
          <a:p>
            <a:r>
              <a:rPr lang="tr-TR" sz="1400" dirty="0"/>
              <a:t>Beşinci fark sürede. Bu konuda stratejinin daha uzun vadeli, taktiklerin ise daha kısa vadeli ve koşullara göre daha esnek sürelidir</a:t>
            </a:r>
          </a:p>
          <a:p>
            <a:pPr marL="139700" indent="0">
              <a:buNone/>
            </a:pPr>
            <a:r>
              <a:rPr lang="tr-TR" sz="1400" dirty="0"/>
              <a:t> </a:t>
            </a:r>
          </a:p>
          <a:p>
            <a:r>
              <a:rPr lang="tr-TR" sz="1400" dirty="0"/>
              <a:t>Altıncı fark yöntemde. Strateji, «deneyim, araştırma, düşünce ve bunların üstüne iletişim yöntemini kullanır». Taktik ise «deneyimi, en iyi uygulamaları, planları, süreçleri ve ekipleri» kullanır.  </a:t>
            </a:r>
          </a:p>
          <a:p>
            <a:pPr marL="139700" indent="0">
              <a:buNone/>
            </a:pPr>
            <a:r>
              <a:rPr lang="tr-TR" sz="1400" dirty="0"/>
              <a:t> </a:t>
            </a:r>
          </a:p>
          <a:p>
            <a:r>
              <a:rPr lang="tr-TR" sz="1400" dirty="0"/>
              <a:t>Yedinci ve son fark ise çıktılarda. Strateji,» açık örgütsel hedefler, planlar, haritalar, trafik işaretleri ve anahtar ölçüm kriterleri» üretir. Taktikler ise insanları, «zamanı ve araçları kullanarak açık ve net proje çıktıları» üretir. </a:t>
            </a:r>
          </a:p>
          <a:p>
            <a:pPr marL="139700" lvl="0" indent="0" algn="l" rtl="0">
              <a:spcBef>
                <a:spcPts val="600"/>
              </a:spcBef>
              <a:spcAft>
                <a:spcPts val="0"/>
              </a:spcAft>
              <a:buSzPts val="2000"/>
              <a:buNone/>
            </a:pPr>
            <a:endParaRPr lang="tr-TR" sz="1400" dirty="0">
              <a:latin typeface="Times New Roman" panose="02020603050405020304" charset="0"/>
              <a:cs typeface="Times New Roman" panose="0202060305040502030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pPr marL="139700" lvl="0" indent="0" algn="l" rtl="0">
              <a:spcBef>
                <a:spcPts val="600"/>
              </a:spcBef>
              <a:spcAft>
                <a:spcPts val="0"/>
              </a:spcAft>
              <a:buSzPts val="2000"/>
              <a:buNone/>
            </a:pPr>
            <a:r>
              <a:rPr lang="tr-TR" dirty="0">
                <a:latin typeface="Times New Roman" panose="02020603050405020304" charset="0"/>
                <a:cs typeface="Times New Roman" panose="02020603050405020304" charset="0"/>
                <a:sym typeface="+mn-ea"/>
              </a:rPr>
              <a:t>Askeri bir durumdaki strateji ya kazan ya kaybettir.</a:t>
            </a:r>
            <a:r>
              <a:rPr lang="tr-TR" baseline="0" dirty="0">
                <a:latin typeface="Times New Roman" panose="02020603050405020304" charset="0"/>
                <a:cs typeface="Times New Roman" panose="02020603050405020304" charset="0"/>
                <a:sym typeface="+mn-ea"/>
              </a:rPr>
              <a:t> </a:t>
            </a:r>
            <a:r>
              <a:rPr lang="tr-TR" dirty="0">
                <a:latin typeface="Times New Roman" panose="02020603050405020304" charset="0"/>
                <a:cs typeface="Times New Roman" panose="02020603050405020304" charset="0"/>
                <a:sym typeface="+mn-ea"/>
              </a:rPr>
              <a:t>Nihai amaç, rakibi</a:t>
            </a:r>
            <a:r>
              <a:rPr lang="tr-TR" baseline="0" dirty="0">
                <a:latin typeface="Times New Roman" panose="02020603050405020304" charset="0"/>
                <a:cs typeface="Times New Roman" panose="02020603050405020304" charset="0"/>
                <a:sym typeface="+mn-ea"/>
              </a:rPr>
              <a:t> felç ederek </a:t>
            </a:r>
            <a:r>
              <a:rPr lang="tr-TR" dirty="0">
                <a:latin typeface="Times New Roman" panose="02020603050405020304" charset="0"/>
                <a:cs typeface="Times New Roman" panose="02020603050405020304" charset="0"/>
                <a:sym typeface="+mn-ea"/>
              </a:rPr>
              <a:t>savaşı sonlandırmaktır. Ancak iş stratejisinde, rakiplerin iş sürekliliğini etkilemeden  iş hedeflerine ulaşmak için kullanılabilecek bir çok yol mevcuttur.. İş stratejisindeki sonuç, kazan-kazan veya kazan-kaybet olabilir. Bir iş stratejisi, hedeflere ulaşma yöntemlerimizle ilgilidir</a:t>
            </a:r>
            <a:r>
              <a:rPr lang="tr-TR" baseline="0" dirty="0">
                <a:latin typeface="Times New Roman" panose="02020603050405020304" charset="0"/>
                <a:cs typeface="Times New Roman" panose="02020603050405020304" charset="0"/>
                <a:sym typeface="+mn-ea"/>
              </a:rPr>
              <a:t> ve başka bir rakip hedefte değildir</a:t>
            </a:r>
            <a:r>
              <a:rPr lang="tr-TR" dirty="0">
                <a:latin typeface="Times New Roman" panose="02020603050405020304" charset="0"/>
                <a:cs typeface="Times New Roman" panose="02020603050405020304" charset="0"/>
                <a:sym typeface="+mn-ea"/>
              </a:rPr>
              <a:t>. </a:t>
            </a:r>
          </a:p>
          <a:p>
            <a:pPr marL="139700" lvl="0" indent="0" algn="l" rtl="0">
              <a:spcBef>
                <a:spcPts val="600"/>
              </a:spcBef>
              <a:spcAft>
                <a:spcPts val="0"/>
              </a:spcAft>
              <a:buSzPts val="2000"/>
              <a:buNone/>
            </a:pPr>
            <a:endParaRPr lang="tr-TR" dirty="0">
              <a:latin typeface="Times New Roman" panose="02020603050405020304" charset="0"/>
              <a:cs typeface="Times New Roman" panose="02020603050405020304" charset="0"/>
            </a:endParaRPr>
          </a:p>
          <a:p>
            <a:pPr marL="139700" lvl="0" indent="0" algn="l" rtl="0">
              <a:spcBef>
                <a:spcPts val="600"/>
              </a:spcBef>
              <a:spcAft>
                <a:spcPts val="0"/>
              </a:spcAft>
              <a:buSzPts val="2000"/>
              <a:buNone/>
            </a:pPr>
            <a:r>
              <a:rPr lang="tr-TR" dirty="0">
                <a:latin typeface="Times New Roman" panose="02020603050405020304" charset="0"/>
                <a:cs typeface="Times New Roman" panose="02020603050405020304" charset="0"/>
                <a:sym typeface="+mn-ea"/>
              </a:rPr>
              <a:t>İş ve askeri stratejiler benzer midir? Birçok kurum, savaşta kullanılan stratejik, taktiksel ve operasyonel stratejileri uygulamak, stratejilerini formüle etmek için uğraşmaktadır. Gerçekten</a:t>
            </a:r>
            <a:r>
              <a:rPr lang="tr-TR" baseline="0" dirty="0">
                <a:latin typeface="Times New Roman" panose="02020603050405020304" charset="0"/>
                <a:cs typeface="Times New Roman" panose="02020603050405020304" charset="0"/>
                <a:sym typeface="+mn-ea"/>
              </a:rPr>
              <a:t> iş </a:t>
            </a:r>
            <a:r>
              <a:rPr lang="tr-TR" dirty="0">
                <a:latin typeface="Times New Roman" panose="02020603050405020304" charset="0"/>
                <a:cs typeface="Times New Roman" panose="02020603050405020304" charset="0"/>
                <a:sym typeface="+mn-ea"/>
              </a:rPr>
              <a:t>dünyasında birçok askeri strateji</a:t>
            </a:r>
            <a:r>
              <a:rPr lang="tr-TR" baseline="0" dirty="0">
                <a:latin typeface="Times New Roman" panose="02020603050405020304" charset="0"/>
                <a:cs typeface="Times New Roman" panose="02020603050405020304" charset="0"/>
                <a:sym typeface="+mn-ea"/>
              </a:rPr>
              <a:t> </a:t>
            </a:r>
            <a:r>
              <a:rPr lang="tr-TR" dirty="0">
                <a:latin typeface="Times New Roman" panose="02020603050405020304" charset="0"/>
                <a:cs typeface="Times New Roman" panose="02020603050405020304" charset="0"/>
                <a:sym typeface="+mn-ea"/>
              </a:rPr>
              <a:t>uygulanabilir</a:t>
            </a:r>
            <a:r>
              <a:rPr lang="tr-TR" baseline="0" dirty="0">
                <a:latin typeface="Times New Roman" panose="02020603050405020304" charset="0"/>
                <a:cs typeface="Times New Roman" panose="02020603050405020304" charset="0"/>
                <a:sym typeface="+mn-ea"/>
              </a:rPr>
              <a:t> haldedir</a:t>
            </a:r>
            <a:r>
              <a:rPr lang="tr-TR" dirty="0">
                <a:latin typeface="Times New Roman" panose="02020603050405020304" charset="0"/>
                <a:cs typeface="Times New Roman" panose="02020603050405020304" charset="0"/>
                <a:sym typeface="+mn-ea"/>
              </a:rPr>
              <a:t>. “Endüstri liderliği savaşını kazandık” ve “pazardaki konumumuzu savunduk” gibi ifadeler, ticaretteki başarısını ifade etmek için kullanılan askeri ifadelerdir. Hem askeri hem de iş dünyası için öncelikli mesele rekabet ve kararlı rakipler karşısında nasıl başarılı olunacağıdır. Her iki taraf da strateji olarak tanımlanan kazanma yollarını tam olarak belirlemeye çalışan zihinsel etkinliği kullanır. Ordu, işletmelerin aksine müşterileri bulmak ve sürdürmek için mücadele etmeyen kamu kurumudur.</a:t>
            </a:r>
            <a:endParaRPr lang="tr-TR" dirty="0">
              <a:latin typeface="Times New Roman" panose="02020603050405020304" charset="0"/>
              <a:cs typeface="Times New Roman" panose="02020603050405020304" charset="0"/>
            </a:endParaRPr>
          </a:p>
          <a:p>
            <a:pPr marL="139700" lvl="0" indent="0" algn="l" rtl="0">
              <a:spcBef>
                <a:spcPts val="600"/>
              </a:spcBef>
              <a:spcAft>
                <a:spcPts val="0"/>
              </a:spcAft>
              <a:buSzPts val="2000"/>
              <a:buNone/>
            </a:pPr>
            <a:endParaRPr lang="tr-TR" dirty="0">
              <a:latin typeface="Times New Roman" panose="02020603050405020304" charset="0"/>
              <a:cs typeface="Times New Roman" panose="02020603050405020304" charset="0"/>
            </a:endParaRPr>
          </a:p>
          <a:p>
            <a:pPr marL="139700" lvl="0" indent="0" algn="l" rtl="0">
              <a:spcBef>
                <a:spcPts val="600"/>
              </a:spcBef>
              <a:spcAft>
                <a:spcPts val="0"/>
              </a:spcAft>
              <a:buSzPts val="2000"/>
              <a:buNone/>
            </a:pPr>
            <a:r>
              <a:rPr lang="tr-TR" dirty="0">
                <a:latin typeface="Times New Roman" panose="02020603050405020304" charset="0"/>
                <a:cs typeface="Times New Roman" panose="02020603050405020304" charset="0"/>
                <a:sym typeface="+mn-ea"/>
              </a:rPr>
              <a:t>Rekabet çoğu zaman kötü tanımlanmış bir bölgede gerçekleşir. Modern savaş, doğrudan askeri angajman dışındaki topluluk eylemleri ve çatışmalarla ilgilidir. Birincil hedef, gücünüze karşı çalışan çeşitli güçleri dengesiz hale getirmek, onları etkisiz hale getirmek ve onları sonlandırmak yerine onlardan üstün olduğunuzu sürekli bir biçimde kanıtlamak ve onların varlığıyla kendi başarısını yakalamak olabilmektedir. </a:t>
            </a:r>
          </a:p>
          <a:p>
            <a:pPr marL="139700" lvl="0" indent="0" algn="l" rtl="0">
              <a:spcBef>
                <a:spcPts val="600"/>
              </a:spcBef>
              <a:spcAft>
                <a:spcPts val="0"/>
              </a:spcAft>
              <a:buSzPts val="2000"/>
              <a:buNone/>
            </a:pPr>
            <a:endParaRPr lang="en-US" dirty="0"/>
          </a:p>
          <a:p>
            <a:pPr marL="139700" lvl="0" indent="0" algn="l" rtl="0">
              <a:spcBef>
                <a:spcPts val="600"/>
              </a:spcBef>
              <a:spcAft>
                <a:spcPts val="0"/>
              </a:spcAft>
              <a:buSzPts val="2000"/>
              <a:buNone/>
            </a:pPr>
            <a:r>
              <a:rPr lang="tr-TR" dirty="0"/>
              <a:t>İçinde Türkiye’nin de olduğu</a:t>
            </a:r>
            <a:r>
              <a:rPr lang="tr-TR" baseline="0" dirty="0"/>
              <a:t> 3 ülke üzerinde yapılan iş ve ordu yöneticilerinin strateji algısı konu edilen bir çalışmada, İş örnekleminde stratejiye yönelik ana vurgu </a:t>
            </a:r>
            <a:r>
              <a:rPr lang="en-US" dirty="0"/>
              <a:t>“</a:t>
            </a:r>
            <a:r>
              <a:rPr lang="en-US" dirty="0" err="1"/>
              <a:t>rekabet</a:t>
            </a:r>
            <a:r>
              <a:rPr lang="en-US" dirty="0"/>
              <a:t> avantajı ve dış çevre” </a:t>
            </a:r>
            <a:r>
              <a:rPr lang="tr-TR" dirty="0"/>
              <a:t>ifadeleri</a:t>
            </a:r>
            <a:r>
              <a:rPr lang="tr-TR" baseline="0" dirty="0"/>
              <a:t> üzerine</a:t>
            </a:r>
            <a:r>
              <a:rPr lang="en-US" dirty="0"/>
              <a:t>, </a:t>
            </a:r>
            <a:r>
              <a:rPr lang="tr-TR" dirty="0"/>
              <a:t>a</a:t>
            </a:r>
            <a:r>
              <a:rPr lang="en-US" dirty="0" err="1"/>
              <a:t>skeri</a:t>
            </a:r>
            <a:r>
              <a:rPr lang="en-US" dirty="0"/>
              <a:t> örneklem </a:t>
            </a:r>
            <a:r>
              <a:rPr lang="en-US" dirty="0" err="1"/>
              <a:t>için</a:t>
            </a:r>
            <a:r>
              <a:rPr lang="en-US" dirty="0"/>
              <a:t> </a:t>
            </a:r>
            <a:r>
              <a:rPr lang="tr-TR" dirty="0"/>
              <a:t>ise </a:t>
            </a:r>
            <a:r>
              <a:rPr lang="en-US" dirty="0" err="1"/>
              <a:t>ana</a:t>
            </a:r>
            <a:r>
              <a:rPr lang="en-US" dirty="0"/>
              <a:t> </a:t>
            </a:r>
            <a:r>
              <a:rPr lang="en-US" dirty="0" err="1"/>
              <a:t>vurgu</a:t>
            </a:r>
            <a:r>
              <a:rPr lang="tr-TR" dirty="0"/>
              <a:t> </a:t>
            </a:r>
            <a:r>
              <a:rPr lang="en-US" dirty="0"/>
              <a:t>“uzun vadeli amaç ve hedefler” </a:t>
            </a:r>
            <a:r>
              <a:rPr lang="tr-TR" dirty="0"/>
              <a:t>üzerinde olduğu anlaşılmıştır.</a:t>
            </a:r>
            <a:endParaRPr lang="en-US" dirty="0"/>
          </a:p>
          <a:p>
            <a:pPr marL="139700" lvl="0" indent="0" algn="l" rtl="0">
              <a:spcBef>
                <a:spcPts val="600"/>
              </a:spcBef>
              <a:spcAft>
                <a:spcPts val="0"/>
              </a:spcAft>
              <a:buSzPts val="2000"/>
              <a:buNone/>
            </a:pP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a:latin typeface="Times New Roman" panose="02020603050405020304" charset="0"/>
              <a:cs typeface="Times New Roman" panose="0202060305040502030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a:latin typeface="Times New Roman" panose="02020603050405020304" charset="0"/>
              <a:cs typeface="Times New Roman" panose="0202060305040502030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pPr marL="139700" lvl="0" indent="0" algn="l" rtl="0">
              <a:spcBef>
                <a:spcPts val="600"/>
              </a:spcBef>
              <a:spcAft>
                <a:spcPts val="0"/>
              </a:spcAft>
              <a:buSzPts val="2000"/>
              <a:buNone/>
            </a:pPr>
            <a:endParaRPr lang="en-US" dirty="0"/>
          </a:p>
        </p:txBody>
      </p:sp>
    </p:spTree>
    <p:extLst>
      <p:ext uri="{BB962C8B-B14F-4D97-AF65-F5344CB8AC3E}">
        <p14:creationId xmlns:p14="http://schemas.microsoft.com/office/powerpoint/2010/main" val="2916716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dirty="0">
              <a:latin typeface="Times New Roman" panose="02020603050405020304" charset="0"/>
              <a:cs typeface="Times New Roman" panose="0202060305040502030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dirty="0">
              <a:latin typeface="Times New Roman" panose="02020603050405020304" charset="0"/>
              <a:cs typeface="Times New Roman" panose="02020603050405020304" charset="0"/>
            </a:endParaRP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NATO, stratejik iletişimden güttüğü amacı, «geleneksel iletişim</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anlayışını kinetik yetenekleri ile birleştirerek geliştirdiği eylem-söylem paketlerini stratejik hedefleri doğrultusunda etkin bir şekilde ve</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sürekli olarak hedef kamuoyu ile paylaşmak» şeklinde tanımlamıştır.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dirty="0">
              <a:latin typeface="Times New Roman" panose="02020603050405020304" charset="0"/>
              <a:cs typeface="Times New Roman" panose="02020603050405020304" charset="0"/>
            </a:endParaRP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NATO stratejik iletişim prensipleri olarak;</a:t>
            </a: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a. Eylem-söylem Paketlerindeki Tutarlılık: Kurum, ilgili kamuoyuna, kendisini ilgilendiren her konuda en güvenilir ve en tatmin</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edici bilgiyi ve sürekli olarak sunabilmelidir. Ayrıca iletişim sürecinde, kurumun eylem ve söylemleri</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birbirini desteklemeli ve asla</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çelişmemelidir. </a:t>
            </a: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b. Bütünlük: Taktik ve stratejik düzeyin birbiriyle entegre ve</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söylem birliği içinde olmasını ifade eder.</a:t>
            </a: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c. Süratli Reaksiyon: Kurum, yüksek doğruluktaki bilgiye en süratli ve en doğru şekilde ulaşarak ilgili kamuoyu ile paylaşabilmelidir.</a:t>
            </a: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d. Şeffaflık: Kurum, vizyonunu, niyet ve maksadını ve en önemlisi bilgiyi paylaşırken şeffaf olmalıdır.</a:t>
            </a: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e. Stratejik Liderlik: Stratejik iletişim, kurumun en tepesinden yönetilmesi gereken ve aslında bir lider sorumluluğudur. Stratejik liderlik</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kurumun resmi söylemlerini oluşturmak üzere politikalar belirler.</a:t>
            </a: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f. Stratejik Söylemlerde adem-i merkezi yaklaşım ve inisiyatif:</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Belirlenmiş stratejik söylemlerden kurumun tüm personeli bilgilendirilerek bu söylemlerin her zaman, her yerde, sürekli olarak ve herkesle paylaşılması gerekmektedir. Bu nedenle kurum, “belirlenen</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stratejik söylemleri sadece karar alıcılar dile getirir” geleneksel anlayışı yerine – her ne kadar bazı riskler içerse de (Gen. </a:t>
            </a:r>
            <a:r>
              <a:rPr lang="tr-TR" sz="1400" dirty="0" err="1">
                <a:latin typeface="Times New Roman" panose="02020603050405020304" charset="0"/>
                <a:cs typeface="Times New Roman" panose="02020603050405020304" charset="0"/>
              </a:rPr>
              <a:t>McChrystal</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örneğinde olduğu gibi) - uygun yer ve zamanlarda belirlenmiş</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stratejik</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söylemlerin tüm kurum personeli tarafından kamuoyu ile</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paylaşılmasını teşvik eder. Bu sayede resmi söylemlerin kamuoyu</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ile paylaşılması, iletişim hızını arttırmaktadır.</a:t>
            </a: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g. Süreklilik: Kurum, ilgili kamuoyu ile sürekli iletişim içinde</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olmalıdır. İletişim sürecinde kesintiler olmamalıdır. Kurumun hedef_x0002_lerine vurgu yapacak eylem ve söylemler her fırsatta, sözlü, yazılı</a:t>
            </a:r>
            <a:r>
              <a:rPr lang="tr-TR" sz="1400" baseline="0" dirty="0">
                <a:latin typeface="Times New Roman" panose="02020603050405020304" charset="0"/>
                <a:cs typeface="Times New Roman" panose="02020603050405020304" charset="0"/>
              </a:rPr>
              <a:t> </a:t>
            </a:r>
            <a:r>
              <a:rPr lang="tr-TR" sz="1400" dirty="0">
                <a:latin typeface="Times New Roman" panose="02020603050405020304" charset="0"/>
                <a:cs typeface="Times New Roman" panose="02020603050405020304" charset="0"/>
              </a:rPr>
              <a:t>olarak ve görsel materyal destekli olarak kamuoyu ile paylaşılmalıdır.</a:t>
            </a: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h. Netlik: İletişim hedefleri ve ulaşılmak istenen nihai sonuç net olarak ifade edilebilmelidir. Hedefi olmayan ve nihai sonuçları kestirilemeyen iletişim süreçlerinden uzak durulmalıdır. </a:t>
            </a: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i. Yaratıcılık: Kurum, ilgili kamuoyu nezdinde “kurumsal farkındalığını” arttırmak için sürekli yenilikler peşinde olmalıdır.</a:t>
            </a:r>
          </a:p>
          <a:p>
            <a:pPr marL="139700" lvl="0" indent="0" algn="l" rtl="0">
              <a:spcBef>
                <a:spcPts val="600"/>
              </a:spcBef>
              <a:spcAft>
                <a:spcPts val="0"/>
              </a:spcAft>
              <a:buSzPts val="2000"/>
              <a:buNone/>
            </a:pPr>
            <a:r>
              <a:rPr lang="tr-TR" sz="1400" dirty="0">
                <a:latin typeface="Times New Roman" panose="02020603050405020304" charset="0"/>
                <a:cs typeface="Times New Roman" panose="02020603050405020304" charset="0"/>
              </a:rPr>
              <a:t>j. Analiz yeteneği: Kurum iletişim ortamını ve ilgili kamuoylarını çok iyi analiz edebilmelidir.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360211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sz="2800" b="1" dirty="0" err="1">
                <a:solidFill>
                  <a:schemeClr val="tx1">
                    <a:lumMod val="50000"/>
                  </a:schemeClr>
                </a:solidFill>
                <a:latin typeface="Times New Roman" panose="02020603050405020304" charset="0"/>
                <a:cs typeface="Times New Roman" panose="02020603050405020304" charset="0"/>
                <a:sym typeface="+mn-ea"/>
              </a:rPr>
              <a:t>Örgütlerin</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daha</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karmaşık</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yapıya bürünmesi</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çevrenin</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dinamiklerinin</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ve </a:t>
            </a:r>
            <a:r>
              <a:rPr lang="tr-TR" sz="2800" b="1" dirty="0" err="1">
                <a:solidFill>
                  <a:schemeClr val="tx1">
                    <a:lumMod val="50000"/>
                  </a:schemeClr>
                </a:solidFill>
                <a:latin typeface="Times New Roman" panose="02020603050405020304" charset="0"/>
                <a:cs typeface="Times New Roman" panose="02020603050405020304" charset="0"/>
                <a:sym typeface="+mn-ea"/>
              </a:rPr>
              <a:t>piyasının</a:t>
            </a:r>
            <a:r>
              <a:rPr lang="tr-T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sürekli</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değişimi</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belirsizli</a:t>
            </a:r>
            <a:r>
              <a:rPr lang="tr-TR" sz="2800" b="1" dirty="0" err="1">
                <a:solidFill>
                  <a:schemeClr val="tx1">
                    <a:lumMod val="50000"/>
                  </a:schemeClr>
                </a:solidFill>
                <a:latin typeface="Times New Roman" panose="02020603050405020304" charset="0"/>
                <a:cs typeface="Times New Roman" panose="02020603050405020304" charset="0"/>
                <a:sym typeface="+mn-ea"/>
              </a:rPr>
              <a:t>ğin</a:t>
            </a:r>
            <a:r>
              <a:rPr lang="tr-TR" sz="2800" b="1" dirty="0">
                <a:solidFill>
                  <a:schemeClr val="tx1">
                    <a:lumMod val="50000"/>
                  </a:schemeClr>
                </a:solidFill>
                <a:latin typeface="Times New Roman" panose="02020603050405020304" charset="0"/>
                <a:cs typeface="Times New Roman" panose="02020603050405020304" charset="0"/>
                <a:sym typeface="+mn-ea"/>
              </a:rPr>
              <a:t> yükselişi</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rekabetin küresel düzeye ulaşımı</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kaynakların giderek daha sınırlı hale gelmesi</a:t>
            </a:r>
            <a:r>
              <a:rPr sz="2800" b="1" dirty="0">
                <a:solidFill>
                  <a:schemeClr val="tx1">
                    <a:lumMod val="50000"/>
                  </a:schemeClr>
                </a:solidFill>
                <a:latin typeface="Times New Roman" panose="02020603050405020304" charset="0"/>
                <a:cs typeface="Times New Roman" panose="02020603050405020304" charset="0"/>
                <a:sym typeface="+mn-ea"/>
              </a:rPr>
              <a:t>, </a:t>
            </a:r>
            <a:r>
              <a:rPr lang="tr-TR" sz="2800" b="1" dirty="0">
                <a:solidFill>
                  <a:schemeClr val="tx1">
                    <a:lumMod val="50000"/>
                  </a:schemeClr>
                </a:solidFill>
                <a:latin typeface="Times New Roman" panose="02020603050405020304" charset="0"/>
                <a:cs typeface="Times New Roman" panose="02020603050405020304" charset="0"/>
                <a:sym typeface="+mn-ea"/>
              </a:rPr>
              <a:t>değişen sosyal yapılar </a:t>
            </a:r>
            <a:r>
              <a:rPr sz="2800" b="1" dirty="0" err="1">
                <a:solidFill>
                  <a:schemeClr val="tx1">
                    <a:lumMod val="50000"/>
                  </a:schemeClr>
                </a:solidFill>
                <a:latin typeface="Times New Roman" panose="02020603050405020304" charset="0"/>
                <a:cs typeface="Times New Roman" panose="02020603050405020304" charset="0"/>
                <a:sym typeface="+mn-ea"/>
              </a:rPr>
              <a:t>gibi</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nedenlerle</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örgütlerin</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ayakta</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kalabilmeleri</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ve</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başarılı</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olmaları</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gittikçe</a:t>
            </a:r>
            <a:r>
              <a:rPr sz="2800" b="1" dirty="0">
                <a:solidFill>
                  <a:schemeClr val="tx1">
                    <a:lumMod val="50000"/>
                  </a:schemeClr>
                </a:solidFill>
                <a:latin typeface="Times New Roman" panose="02020603050405020304" charset="0"/>
                <a:cs typeface="Times New Roman" panose="02020603050405020304" charset="0"/>
                <a:sym typeface="+mn-ea"/>
              </a:rPr>
              <a:t> </a:t>
            </a:r>
            <a:r>
              <a:rPr sz="2800" b="1" dirty="0" err="1">
                <a:solidFill>
                  <a:schemeClr val="tx1">
                    <a:lumMod val="50000"/>
                  </a:schemeClr>
                </a:solidFill>
                <a:latin typeface="Times New Roman" panose="02020603050405020304" charset="0"/>
                <a:cs typeface="Times New Roman" panose="02020603050405020304" charset="0"/>
                <a:sym typeface="+mn-ea"/>
              </a:rPr>
              <a:t>zorlaşmaktadır</a:t>
            </a:r>
            <a:r>
              <a:rPr sz="2800" b="1" dirty="0">
                <a:solidFill>
                  <a:schemeClr val="tx1">
                    <a:lumMod val="50000"/>
                  </a:schemeClr>
                </a:solidFill>
                <a:latin typeface="Times New Roman" panose="02020603050405020304" charset="0"/>
                <a:cs typeface="Times New Roman" panose="02020603050405020304" charset="0"/>
                <a:sym typeface="+mn-ea"/>
              </a:rPr>
              <a:t>. </a:t>
            </a:r>
          </a:p>
        </p:txBody>
      </p:sp>
    </p:spTree>
    <p:extLst>
      <p:ext uri="{BB962C8B-B14F-4D97-AF65-F5344CB8AC3E}">
        <p14:creationId xmlns:p14="http://schemas.microsoft.com/office/powerpoint/2010/main" val="72375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135665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7018306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1665442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1100CC8D-EF34-470C-ABE9-E64841953F94}" type="slidenum">
              <a:rPr lang="en-US" altLang="tr-TR" sz="1200"/>
              <a:pPr/>
              <a:t>61</a:t>
            </a:fld>
            <a:endParaRPr lang="en-US" altLang="tr-TR" sz="1200"/>
          </a:p>
        </p:txBody>
      </p:sp>
      <p:sp>
        <p:nvSpPr>
          <p:cNvPr id="128003" name="Rectangle 2"/>
          <p:cNvSpPr>
            <a:spLocks noGrp="1" noRot="1" noChangeAspect="1" noChangeArrowheads="1" noTextEdit="1"/>
          </p:cNvSpPr>
          <p:nvPr>
            <p:ph type="sldImg"/>
          </p:nvPr>
        </p:nvSpPr>
        <p:spPr>
          <a:xfrm>
            <a:off x="1143000" y="685800"/>
            <a:ext cx="4572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13951889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40582282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2000"/>
              <a:buNone/>
            </a:pPr>
            <a:endParaRPr lang="tr-TR" sz="1400" dirty="0">
              <a:latin typeface="Times New Roman" panose="02020603050405020304" charset="0"/>
              <a:cs typeface="Times New Roman" panose="0202060305040502030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tr-TR" sz="14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5240897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8E539E03-0633-48B4-86B7-460CCE14B6DB}" type="slidenum">
              <a:rPr lang="en-US" altLang="tr-TR" sz="1200"/>
              <a:pPr/>
              <a:t>66</a:t>
            </a:fld>
            <a:endParaRPr lang="en-US" altLang="tr-TR" sz="1200"/>
          </a:p>
        </p:txBody>
      </p:sp>
      <p:sp>
        <p:nvSpPr>
          <p:cNvPr id="97283" name="Rectangle 2"/>
          <p:cNvSpPr>
            <a:spLocks noGrp="1" noRot="1" noChangeAspect="1" noChangeArrowheads="1" noTextEdit="1"/>
          </p:cNvSpPr>
          <p:nvPr>
            <p:ph type="sldImg"/>
          </p:nvPr>
        </p:nvSpPr>
        <p:spPr>
          <a:xfrm>
            <a:off x="1143000" y="685800"/>
            <a:ext cx="4572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21512648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84C09E89-A16C-4156-993A-126E37B3BC74}" type="slidenum">
              <a:rPr lang="en-US" altLang="tr-TR" sz="1200"/>
              <a:pPr/>
              <a:t>67</a:t>
            </a:fld>
            <a:endParaRPr lang="en-US" altLang="tr-TR" sz="1200"/>
          </a:p>
        </p:txBody>
      </p:sp>
      <p:sp>
        <p:nvSpPr>
          <p:cNvPr id="98307" name="Rectangle 2"/>
          <p:cNvSpPr>
            <a:spLocks noGrp="1" noRot="1" noChangeAspect="1" noChangeArrowheads="1" noTextEdit="1"/>
          </p:cNvSpPr>
          <p:nvPr>
            <p:ph type="sldImg"/>
          </p:nvPr>
        </p:nvSpPr>
        <p:spPr>
          <a:xfrm>
            <a:off x="1143000" y="685800"/>
            <a:ext cx="4572000"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35430311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45427806-730C-4347-843A-D7352E57DF65}" type="slidenum">
              <a:rPr lang="en-US" altLang="tr-TR" sz="1200"/>
              <a:pPr/>
              <a:t>68</a:t>
            </a:fld>
            <a:endParaRPr lang="en-US" altLang="tr-TR" sz="1200"/>
          </a:p>
        </p:txBody>
      </p:sp>
      <p:sp>
        <p:nvSpPr>
          <p:cNvPr id="99331" name="Rectangle 2"/>
          <p:cNvSpPr>
            <a:spLocks noGrp="1" noRot="1" noChangeAspect="1" noChangeArrowheads="1" noTextEdit="1"/>
          </p:cNvSpPr>
          <p:nvPr>
            <p:ph type="sldImg"/>
          </p:nvPr>
        </p:nvSpPr>
        <p:spPr>
          <a:xfrm>
            <a:off x="1143000" y="685800"/>
            <a:ext cx="4572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267312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CB66BA77-B79E-4223-8F78-BB990B11C8C9}" type="slidenum">
              <a:rPr lang="en-US" altLang="tr-TR" sz="1200"/>
              <a:pPr/>
              <a:t>69</a:t>
            </a:fld>
            <a:endParaRPr lang="en-US" altLang="tr-TR" sz="1200"/>
          </a:p>
        </p:txBody>
      </p:sp>
      <p:sp>
        <p:nvSpPr>
          <p:cNvPr id="100355" name="Rectangle 2"/>
          <p:cNvSpPr>
            <a:spLocks noGrp="1" noRot="1" noChangeAspect="1" noChangeArrowheads="1" noTextEdit="1"/>
          </p:cNvSpPr>
          <p:nvPr>
            <p:ph type="sldImg"/>
          </p:nvPr>
        </p:nvSpPr>
        <p:spPr>
          <a:xfrm>
            <a:off x="1143000" y="685800"/>
            <a:ext cx="4572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14622747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E197EB11-897F-4C8B-B823-D4617F813D55}" type="slidenum">
              <a:rPr lang="en-US" altLang="tr-TR" sz="1200"/>
              <a:pPr/>
              <a:t>70</a:t>
            </a:fld>
            <a:endParaRPr lang="en-US" altLang="tr-TR" sz="1200"/>
          </a:p>
        </p:txBody>
      </p:sp>
      <p:sp>
        <p:nvSpPr>
          <p:cNvPr id="101379" name="Rectangle 2"/>
          <p:cNvSpPr>
            <a:spLocks noGrp="1" noRot="1" noChangeAspect="1" noChangeArrowheads="1" noTextEdit="1"/>
          </p:cNvSpPr>
          <p:nvPr>
            <p:ph type="sldImg"/>
          </p:nvPr>
        </p:nvSpPr>
        <p:spPr>
          <a:xfrm>
            <a:off x="1143000" y="685800"/>
            <a:ext cx="4572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40869206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B6CF35BB-647C-4A40-8862-E4A1B4A7276F}" type="slidenum">
              <a:rPr lang="en-US" altLang="tr-TR" sz="1200"/>
              <a:pPr/>
              <a:t>71</a:t>
            </a:fld>
            <a:endParaRPr lang="en-US" altLang="tr-TR" sz="1200"/>
          </a:p>
        </p:txBody>
      </p:sp>
      <p:sp>
        <p:nvSpPr>
          <p:cNvPr id="102403" name="Rectangle 2"/>
          <p:cNvSpPr>
            <a:spLocks noGrp="1" noRot="1" noChangeAspect="1" noChangeArrowheads="1" noTextEdit="1"/>
          </p:cNvSpPr>
          <p:nvPr>
            <p:ph type="sldImg"/>
          </p:nvPr>
        </p:nvSpPr>
        <p:spPr>
          <a:xfrm>
            <a:off x="1143000" y="685800"/>
            <a:ext cx="4572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28665176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1330B78A-2911-4B91-A1B3-7A6DDD1221F7}" type="slidenum">
              <a:rPr lang="en-US" altLang="tr-TR" sz="1200"/>
              <a:pPr/>
              <a:t>72</a:t>
            </a:fld>
            <a:endParaRPr lang="en-US" altLang="tr-TR" sz="1200"/>
          </a:p>
        </p:txBody>
      </p:sp>
      <p:sp>
        <p:nvSpPr>
          <p:cNvPr id="103427" name="Rectangle 2"/>
          <p:cNvSpPr>
            <a:spLocks noGrp="1" noRot="1" noChangeAspect="1" noChangeArrowheads="1" noTextEdit="1"/>
          </p:cNvSpPr>
          <p:nvPr>
            <p:ph type="sldImg"/>
          </p:nvPr>
        </p:nvSpPr>
        <p:spPr>
          <a:xfrm>
            <a:off x="1143000" y="685800"/>
            <a:ext cx="4572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40479117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0473F726-DFA8-424E-944C-3BB9AD0CFFCC}" type="slidenum">
              <a:rPr lang="en-US" altLang="tr-TR" sz="1200"/>
              <a:pPr/>
              <a:t>73</a:t>
            </a:fld>
            <a:endParaRPr lang="en-US" altLang="tr-TR"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7955624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A60BB73A-C7BA-46BE-951A-DA26D4C4CE67}" type="slidenum">
              <a:rPr lang="en-US" altLang="tr-TR" sz="1200"/>
              <a:pPr/>
              <a:t>74</a:t>
            </a:fld>
            <a:endParaRPr lang="en-US" altLang="tr-TR" sz="1200"/>
          </a:p>
        </p:txBody>
      </p:sp>
      <p:sp>
        <p:nvSpPr>
          <p:cNvPr id="106499" name="Rectangle 2"/>
          <p:cNvSpPr>
            <a:spLocks noGrp="1" noRot="1" noChangeAspect="1" noChangeArrowheads="1" noTextEdit="1"/>
          </p:cNvSpPr>
          <p:nvPr>
            <p:ph type="sldImg"/>
          </p:nvPr>
        </p:nvSpPr>
        <p:spPr>
          <a:xfrm>
            <a:off x="1143000" y="685800"/>
            <a:ext cx="45720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11779816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fld id="{05FF7534-A630-4357-B6D4-6BCBF6E3B9A8}" type="slidenum">
              <a:rPr lang="en-US" altLang="tr-TR" sz="1200"/>
              <a:pPr/>
              <a:t>75</a:t>
            </a:fld>
            <a:endParaRPr lang="en-US" altLang="tr-TR" sz="1200"/>
          </a:p>
        </p:txBody>
      </p:sp>
      <p:sp>
        <p:nvSpPr>
          <p:cNvPr id="107523" name="Rectangle 2"/>
          <p:cNvSpPr>
            <a:spLocks noGrp="1" noRot="1" noChangeAspect="1" noChangeArrowheads="1" noTextEdit="1"/>
          </p:cNvSpPr>
          <p:nvPr>
            <p:ph type="sldImg"/>
          </p:nvPr>
        </p:nvSpPr>
        <p:spPr>
          <a:xfrm>
            <a:off x="1143000" y="685800"/>
            <a:ext cx="4572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smtClean="0">
              <a:latin typeface="Times" panose="02020603050405020304" pitchFamily="18" charset="0"/>
            </a:endParaRPr>
          </a:p>
        </p:txBody>
      </p:sp>
    </p:spTree>
    <p:extLst>
      <p:ext uri="{BB962C8B-B14F-4D97-AF65-F5344CB8AC3E}">
        <p14:creationId xmlns:p14="http://schemas.microsoft.com/office/powerpoint/2010/main" val="1007596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86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b="1" i="1">
                <a:latin typeface="Times New Roman" panose="02020603050405020304" charset="0"/>
                <a:ea typeface="Playfair Display"/>
                <a:cs typeface="Times New Roman" panose="02020603050405020304" charset="0"/>
                <a:sym typeface="Playfair Display"/>
              </a:rPr>
              <a:t>Neredeyiz ve Nerede Rekabet Edeceğiz?</a:t>
            </a:r>
            <a:endParaRPr b="1" i="1">
              <a:latin typeface="Times New Roman" panose="02020603050405020304" charset="0"/>
              <a:ea typeface="Playfair Display"/>
              <a:cs typeface="Times New Roman" panose="02020603050405020304" charset="0"/>
              <a:sym typeface="Playfair Display"/>
            </a:endParaRPr>
          </a:p>
          <a:p>
            <a:pPr marL="0" lvl="0" indent="0" algn="l" rtl="0">
              <a:spcBef>
                <a:spcPts val="600"/>
              </a:spcBef>
              <a:spcAft>
                <a:spcPts val="0"/>
              </a:spcAft>
              <a:buNone/>
            </a:pPr>
            <a:r>
              <a:rPr lang="tr-TR" altLang="en-GB">
                <a:latin typeface="Times New Roman" panose="02020603050405020304" charset="0"/>
                <a:cs typeface="Times New Roman" panose="02020603050405020304" charset="0"/>
                <a:sym typeface="+mn-ea"/>
              </a:rPr>
              <a:t>Herhangi bir alanda yakalanan fırsat, o fırsatın ihtiyaçlarına rakiplerinizden daha iyi karşılık vermedeğiniz sürece fırsat olarak algılanmamalıdır.</a:t>
            </a:r>
            <a:endParaRPr lang="tr-TR" altLang="en-GB">
              <a:latin typeface="Times New Roman" panose="02020603050405020304" charset="0"/>
              <a:cs typeface="Times New Roman" panose="02020603050405020304" charset="0"/>
            </a:endParaRPr>
          </a:p>
          <a:p>
            <a:pPr marL="0" lvl="0" indent="0" algn="l" rtl="0">
              <a:spcBef>
                <a:spcPts val="600"/>
              </a:spcBef>
              <a:spcAft>
                <a:spcPts val="0"/>
              </a:spcAft>
              <a:buNone/>
            </a:pPr>
            <a:r>
              <a:rPr lang="tr-TR" b="1" i="1">
                <a:latin typeface="Times New Roman" panose="02020603050405020304" charset="0"/>
                <a:ea typeface="Playfair Display"/>
                <a:cs typeface="Times New Roman" panose="02020603050405020304" charset="0"/>
                <a:sym typeface="Playfair Display"/>
              </a:rPr>
              <a:t>Nasıl Rekabet Edeceğiz?</a:t>
            </a:r>
            <a:endParaRPr b="1" i="1">
              <a:latin typeface="Times New Roman" panose="02020603050405020304" charset="0"/>
              <a:ea typeface="Playfair Display"/>
              <a:cs typeface="Times New Roman" panose="02020603050405020304" charset="0"/>
              <a:sym typeface="Playfair Display"/>
            </a:endParaRPr>
          </a:p>
          <a:p>
            <a:pPr marL="0" lvl="0" indent="0" algn="l" rtl="0">
              <a:spcBef>
                <a:spcPts val="600"/>
              </a:spcBef>
              <a:spcAft>
                <a:spcPts val="0"/>
              </a:spcAft>
              <a:buNone/>
            </a:pPr>
            <a:r>
              <a:rPr lang="tr-TR" altLang="en-GB">
                <a:latin typeface="Times New Roman" panose="02020603050405020304" charset="0"/>
                <a:cs typeface="Times New Roman" panose="02020603050405020304" charset="0"/>
                <a:sym typeface="+mn-ea"/>
              </a:rPr>
              <a:t>Nerede ve nasıl rekabet edeceğinizi belirlediğinizde, bir strateji ortaya çıkmaktadır. Lakin strateji oluşturmak strateji yönetiminin sadece bir ayağını oluşturmaktadır.</a:t>
            </a:r>
          </a:p>
          <a:p>
            <a:pPr marL="0" lvl="0" indent="0" algn="l" rtl="0">
              <a:spcBef>
                <a:spcPts val="600"/>
              </a:spcBef>
              <a:spcAft>
                <a:spcPts val="0"/>
              </a:spcAft>
              <a:buNone/>
            </a:pPr>
            <a:r>
              <a:rPr lang="tr-TR" altLang="en-GB" b="1" i="1">
                <a:latin typeface="Times New Roman" panose="02020603050405020304" charset="0"/>
                <a:ea typeface="Playfair Display"/>
                <a:cs typeface="Times New Roman" panose="02020603050405020304" charset="0"/>
                <a:sym typeface="Playfair Display"/>
              </a:rPr>
              <a:t>Nasıl Uygulayacağız?</a:t>
            </a:r>
            <a:endParaRPr b="1" i="1">
              <a:latin typeface="Times New Roman" panose="02020603050405020304" charset="0"/>
              <a:ea typeface="Playfair Display"/>
              <a:cs typeface="Times New Roman" panose="02020603050405020304" charset="0"/>
              <a:sym typeface="Playfair Display"/>
            </a:endParaRPr>
          </a:p>
          <a:p>
            <a:pPr marL="0" lvl="0" indent="0" algn="l" rtl="0">
              <a:spcBef>
                <a:spcPts val="600"/>
              </a:spcBef>
              <a:spcAft>
                <a:spcPts val="0"/>
              </a:spcAft>
              <a:buNone/>
            </a:pPr>
            <a:r>
              <a:rPr lang="tr-TR" altLang="en-GB">
                <a:latin typeface="Times New Roman" panose="02020603050405020304" charset="0"/>
                <a:cs typeface="Times New Roman" panose="02020603050405020304" charset="0"/>
                <a:sym typeface="+mn-ea"/>
              </a:rPr>
              <a:t>Gerçekten mükemmel bir stratejiye sahip olsanız bile uygulamada yaşanan problemler stratejinizin tamamen değersiz hale gelmesine yol açabilmektedir.</a:t>
            </a:r>
            <a:endParaRPr lang="tr-TR" altLang="en-GB">
              <a:latin typeface="Times New Roman" panose="02020603050405020304" charset="0"/>
              <a:cs typeface="Times New Roman" panose="02020603050405020304" charset="0"/>
            </a:endParaRPr>
          </a:p>
          <a:p>
            <a:pPr marL="0" lvl="0" indent="0" algn="l" rtl="0">
              <a:spcBef>
                <a:spcPts val="0"/>
              </a:spcBef>
              <a:spcAft>
                <a:spcPts val="0"/>
              </a:spcAft>
              <a:buNone/>
            </a:pPr>
            <a:endParaRPr lang="tr-TR" altLang="en-GB">
              <a:latin typeface="Times New Roman" panose="02020603050405020304" charset="0"/>
              <a:cs typeface="Times New Roman" panose="020206030504050203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Clr>
                <a:schemeClr val="dk2"/>
              </a:buClr>
              <a:buSzPts val="4800"/>
              <a:buNone/>
              <a:defRPr sz="4800">
                <a:solidFill>
                  <a:schemeClr val="dk2"/>
                </a:solidFill>
              </a:defRPr>
            </a:lvl2pPr>
            <a:lvl3pPr lvl="2">
              <a:spcBef>
                <a:spcPts val="0"/>
              </a:spcBef>
              <a:spcAft>
                <a:spcPts val="0"/>
              </a:spcAft>
              <a:buClr>
                <a:schemeClr val="dk2"/>
              </a:buClr>
              <a:buSzPts val="4800"/>
              <a:buNone/>
              <a:defRPr sz="4800">
                <a:solidFill>
                  <a:schemeClr val="dk2"/>
                </a:solidFill>
              </a:defRPr>
            </a:lvl3pPr>
            <a:lvl4pPr lvl="3">
              <a:spcBef>
                <a:spcPts val="0"/>
              </a:spcBef>
              <a:spcAft>
                <a:spcPts val="0"/>
              </a:spcAft>
              <a:buClr>
                <a:schemeClr val="dk2"/>
              </a:buClr>
              <a:buSzPts val="4800"/>
              <a:buNone/>
              <a:defRPr sz="4800">
                <a:solidFill>
                  <a:schemeClr val="dk2"/>
                </a:solidFill>
              </a:defRPr>
            </a:lvl4pPr>
            <a:lvl5pPr lvl="4">
              <a:spcBef>
                <a:spcPts val="0"/>
              </a:spcBef>
              <a:spcAft>
                <a:spcPts val="0"/>
              </a:spcAft>
              <a:buClr>
                <a:schemeClr val="dk2"/>
              </a:buClr>
              <a:buSzPts val="4800"/>
              <a:buNone/>
              <a:defRPr sz="4800">
                <a:solidFill>
                  <a:schemeClr val="dk2"/>
                </a:solidFill>
              </a:defRPr>
            </a:lvl5pPr>
            <a:lvl6pPr lvl="5">
              <a:spcBef>
                <a:spcPts val="0"/>
              </a:spcBef>
              <a:spcAft>
                <a:spcPts val="0"/>
              </a:spcAft>
              <a:buClr>
                <a:schemeClr val="dk2"/>
              </a:buClr>
              <a:buSzPts val="4800"/>
              <a:buNone/>
              <a:defRPr sz="4800">
                <a:solidFill>
                  <a:schemeClr val="dk2"/>
                </a:solidFill>
              </a:defRPr>
            </a:lvl6pPr>
            <a:lvl7pPr lvl="6">
              <a:spcBef>
                <a:spcPts val="0"/>
              </a:spcBef>
              <a:spcAft>
                <a:spcPts val="0"/>
              </a:spcAft>
              <a:buClr>
                <a:schemeClr val="dk2"/>
              </a:buClr>
              <a:buSzPts val="4800"/>
              <a:buNone/>
              <a:defRPr sz="4800">
                <a:solidFill>
                  <a:schemeClr val="dk2"/>
                </a:solidFill>
              </a:defRPr>
            </a:lvl7pPr>
            <a:lvl8pPr lvl="7">
              <a:spcBef>
                <a:spcPts val="0"/>
              </a:spcBef>
              <a:spcAft>
                <a:spcPts val="0"/>
              </a:spcAft>
              <a:buClr>
                <a:schemeClr val="dk2"/>
              </a:buClr>
              <a:buSzPts val="4800"/>
              <a:buNone/>
              <a:defRPr sz="4800">
                <a:solidFill>
                  <a:schemeClr val="dk2"/>
                </a:solidFill>
              </a:defRPr>
            </a:lvl8pPr>
            <a:lvl9pPr lvl="8">
              <a:spcBef>
                <a:spcPts val="0"/>
              </a:spcBef>
              <a:spcAft>
                <a:spcPts val="0"/>
              </a:spcAft>
              <a:buClr>
                <a:schemeClr val="dk2"/>
              </a:buClr>
              <a:buSzPts val="4800"/>
              <a:buNone/>
              <a:defRPr sz="4800">
                <a:solidFill>
                  <a:schemeClr val="dk2"/>
                </a:solidFill>
              </a:defRPr>
            </a:lvl9pPr>
          </a:lstStyle>
          <a:p>
            <a:endParaRPr/>
          </a:p>
        </p:txBody>
      </p:sp>
      <p:sp>
        <p:nvSpPr>
          <p:cNvPr id="11" name="Google Shape;11;p2"/>
          <p:cNvSpPr/>
          <p:nvPr/>
        </p:nvSpPr>
        <p:spPr>
          <a:xfrm>
            <a:off x="5938246" y="3377550"/>
            <a:ext cx="721800" cy="10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3377550"/>
            <a:ext cx="721800" cy="10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3377550"/>
            <a:ext cx="721800" cy="10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3377550"/>
            <a:ext cx="5216700" cy="10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color background">
  <p:cSld name="BLANK_1">
    <p:spTree>
      <p:nvGrpSpPr>
        <p:cNvPr id="1" name="Shape 78"/>
        <p:cNvGrpSpPr/>
        <p:nvPr/>
      </p:nvGrpSpPr>
      <p:grpSpPr>
        <a:xfrm>
          <a:off x="0" y="0"/>
          <a:ext cx="0" cy="0"/>
          <a:chOff x="0" y="0"/>
          <a:chExt cx="0" cy="0"/>
        </a:xfrm>
      </p:grpSpPr>
      <p:sp>
        <p:nvSpPr>
          <p:cNvPr id="79" name="Google Shape;79;p11"/>
          <p:cNvSpPr/>
          <p:nvPr/>
        </p:nvSpPr>
        <p:spPr>
          <a:xfrm>
            <a:off x="7356366" y="6755100"/>
            <a:ext cx="893700" cy="10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6755100"/>
            <a:ext cx="893700" cy="10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6755100"/>
            <a:ext cx="893700" cy="10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6755100"/>
            <a:ext cx="6462600" cy="10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AC00EC6-AF21-465C-8A2D-F7472C957714}"/>
              </a:ext>
            </a:extLst>
          </p:cNvPr>
          <p:cNvSpPr>
            <a:spLocks noGrp="1" noChangeArrowheads="1"/>
          </p:cNvSpPr>
          <p:nvPr>
            <p:ph type="dt" sz="half" idx="10"/>
          </p:nvPr>
        </p:nvSpPr>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CB91D840-41A0-4F18-9B41-BD61078F60C6}"/>
              </a:ext>
            </a:extLst>
          </p:cNvPr>
          <p:cNvSpPr>
            <a:spLocks noGrp="1" noChangeArrowheads="1"/>
          </p:cNvSpPr>
          <p:nvPr>
            <p:ph type="ftr" sz="quarter" idx="11"/>
          </p:nvPr>
        </p:nvSpPr>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3F068229-9C3F-4453-BC16-5131DBC0B86B}"/>
              </a:ext>
            </a:extLst>
          </p:cNvPr>
          <p:cNvSpPr>
            <a:spLocks noGrp="1" noChangeArrowheads="1"/>
          </p:cNvSpPr>
          <p:nvPr>
            <p:ph type="sldNum" sz="quarter" idx="12"/>
          </p:nvPr>
        </p:nvSpPr>
        <p:spPr/>
        <p:txBody>
          <a:bodyPr/>
          <a:lstStyle>
            <a:lvl1pPr>
              <a:defRPr/>
            </a:lvl1pPr>
          </a:lstStyle>
          <a:p>
            <a:pPr>
              <a:defRPr/>
            </a:pPr>
            <a:fld id="{3FD5E287-DA71-400A-AEB6-1D5B667E83C6}" type="slidenum">
              <a:rPr lang="tr-TR" altLang="tr-TR"/>
              <a:pPr>
                <a:defRPr/>
              </a:pPr>
              <a:t>‹#›</a:t>
            </a:fld>
            <a:endParaRPr lang="tr-TR" altLang="tr-TR"/>
          </a:p>
        </p:txBody>
      </p:sp>
    </p:spTree>
    <p:extLst>
      <p:ext uri="{BB962C8B-B14F-4D97-AF65-F5344CB8AC3E}">
        <p14:creationId xmlns:p14="http://schemas.microsoft.com/office/powerpoint/2010/main" val="2798291345"/>
      </p:ext>
    </p:extLst>
  </p:cSld>
  <p:clrMapOvr>
    <a:masterClrMapping/>
  </p:clrMapOvr>
  <p:transition spd="slow"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53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5323800"/>
            <a:ext cx="3047700" cy="10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5323800"/>
            <a:ext cx="3047700" cy="10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5323800"/>
            <a:ext cx="3047700" cy="10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noAutofit/>
          </a:bodyPr>
          <a:lstStyle>
            <a:lvl1pPr marL="457200" lvl="0" indent="-342900" algn="ctr" rtl="0">
              <a:spcBef>
                <a:spcPts val="600"/>
              </a:spcBef>
              <a:spcAft>
                <a:spcPts val="0"/>
              </a:spcAft>
              <a:buSzPts val="18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5752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600" b="1">
                <a:solidFill>
                  <a:schemeClr val="accent6"/>
                </a:solidFill>
              </a:rPr>
              <a:t>“</a:t>
            </a:r>
            <a:endParaRPr sz="9600" b="1">
              <a:solidFill>
                <a:schemeClr val="accent6"/>
              </a:solidFill>
            </a:endParaRPr>
          </a:p>
        </p:txBody>
      </p:sp>
      <p:sp>
        <p:nvSpPr>
          <p:cNvPr id="26" name="Google Shape;26;p4"/>
          <p:cNvSpPr/>
          <p:nvPr/>
        </p:nvSpPr>
        <p:spPr>
          <a:xfrm>
            <a:off x="5723283" y="2132900"/>
            <a:ext cx="1710300" cy="10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2132900"/>
            <a:ext cx="1710300" cy="10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132900"/>
            <a:ext cx="1710300" cy="10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2132900"/>
            <a:ext cx="1710300" cy="10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42900">
              <a:spcBef>
                <a:spcPts val="0"/>
              </a:spcBef>
              <a:spcAft>
                <a:spcPts val="0"/>
              </a:spcAft>
              <a:buClr>
                <a:schemeClr val="dk1"/>
              </a:buClr>
              <a:buSzPts val="1800"/>
              <a:buChar char="●"/>
              <a:defRPr>
                <a:solidFill>
                  <a:schemeClr val="dk1"/>
                </a:solidFill>
              </a:defRPr>
            </a:lvl4pPr>
            <a:lvl5pPr marL="2286000" lvl="4" indent="-342900">
              <a:spcBef>
                <a:spcPts val="0"/>
              </a:spcBef>
              <a:spcAft>
                <a:spcPts val="0"/>
              </a:spcAft>
              <a:buClr>
                <a:schemeClr val="dk1"/>
              </a:buClr>
              <a:buSzPts val="1800"/>
              <a:buChar char="○"/>
              <a:defRPr>
                <a:solidFill>
                  <a:schemeClr val="dk1"/>
                </a:solidFill>
              </a:defRPr>
            </a:lvl5pPr>
            <a:lvl6pPr marL="2743200" lvl="5" indent="-342900">
              <a:spcBef>
                <a:spcPts val="0"/>
              </a:spcBef>
              <a:spcAft>
                <a:spcPts val="0"/>
              </a:spcAft>
              <a:buClr>
                <a:schemeClr val="dk1"/>
              </a:buClr>
              <a:buSzPts val="1800"/>
              <a:buChar char="■"/>
              <a:defRPr>
                <a:solidFill>
                  <a:schemeClr val="dk1"/>
                </a:solidFill>
              </a:defRPr>
            </a:lvl6pPr>
            <a:lvl7pPr marL="3200400" lvl="6" indent="-342900">
              <a:spcBef>
                <a:spcPts val="0"/>
              </a:spcBef>
              <a:spcAft>
                <a:spcPts val="0"/>
              </a:spcAft>
              <a:buClr>
                <a:schemeClr val="dk1"/>
              </a:buClr>
              <a:buSzPts val="1800"/>
              <a:buChar char="●"/>
              <a:defRPr>
                <a:solidFill>
                  <a:schemeClr val="dk1"/>
                </a:solidFill>
              </a:defRPr>
            </a:lvl7pPr>
            <a:lvl8pPr marL="3657600" lvl="7" indent="-342900">
              <a:spcBef>
                <a:spcPts val="0"/>
              </a:spcBef>
              <a:spcAft>
                <a:spcPts val="0"/>
              </a:spcAft>
              <a:buClr>
                <a:schemeClr val="dk1"/>
              </a:buClr>
              <a:buSzPts val="1800"/>
              <a:buChar char="○"/>
              <a:defRPr>
                <a:solidFill>
                  <a:schemeClr val="dk1"/>
                </a:solidFill>
              </a:defRPr>
            </a:lvl8pPr>
            <a:lvl9pPr marL="4114800" lvl="8" indent="-342900">
              <a:spcBef>
                <a:spcPts val="0"/>
              </a:spcBef>
              <a:spcAft>
                <a:spcPts val="0"/>
              </a:spcAft>
              <a:buClr>
                <a:schemeClr val="dk1"/>
              </a:buClr>
              <a:buSzPts val="1800"/>
              <a:buChar char="■"/>
              <a:defRPr>
                <a:solidFill>
                  <a:schemeClr val="dk1"/>
                </a:solidFill>
              </a:defRPr>
            </a:lvl9pPr>
          </a:lstStyle>
          <a:p>
            <a:endParaRPr/>
          </a:p>
        </p:txBody>
      </p:sp>
      <p:sp>
        <p:nvSpPr>
          <p:cNvPr id="34" name="Google Shape;34;p5"/>
          <p:cNvSpPr/>
          <p:nvPr/>
        </p:nvSpPr>
        <p:spPr>
          <a:xfrm>
            <a:off x="7356366" y="6755100"/>
            <a:ext cx="893700" cy="10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6755100"/>
            <a:ext cx="893700" cy="10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6755100"/>
            <a:ext cx="893700" cy="10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6755100"/>
            <a:ext cx="6462600" cy="10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6755100"/>
            <a:ext cx="893700" cy="10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6755100"/>
            <a:ext cx="893700" cy="10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6755100"/>
            <a:ext cx="893700" cy="10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6755100"/>
            <a:ext cx="6462600" cy="10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5" name="Google Shape;45;p6"/>
          <p:cNvSpPr txBox="1">
            <a:spLocks noGrp="1"/>
          </p:cNvSpPr>
          <p:nvPr>
            <p:ph type="body" idx="1"/>
          </p:nvPr>
        </p:nvSpPr>
        <p:spPr>
          <a:xfrm>
            <a:off x="893625" y="1600200"/>
            <a:ext cx="3136800" cy="4967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6" name="Google Shape;46;p6"/>
          <p:cNvSpPr txBox="1">
            <a:spLocks noGrp="1"/>
          </p:cNvSpPr>
          <p:nvPr>
            <p:ph type="body" idx="2"/>
          </p:nvPr>
        </p:nvSpPr>
        <p:spPr>
          <a:xfrm>
            <a:off x="4219456" y="1600200"/>
            <a:ext cx="3136800" cy="4967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6755100"/>
            <a:ext cx="893700" cy="10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6755100"/>
            <a:ext cx="893700" cy="10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6755100"/>
            <a:ext cx="893700" cy="10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6755100"/>
            <a:ext cx="6462600" cy="10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4" name="Google Shape;54;p7"/>
          <p:cNvSpPr txBox="1">
            <a:spLocks noGrp="1"/>
          </p:cNvSpPr>
          <p:nvPr>
            <p:ph type="body" idx="1"/>
          </p:nvPr>
        </p:nvSpPr>
        <p:spPr>
          <a:xfrm>
            <a:off x="893700" y="1600200"/>
            <a:ext cx="2371200" cy="4967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600200"/>
            <a:ext cx="2371200" cy="4967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600200"/>
            <a:ext cx="2371200" cy="4967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6755100"/>
            <a:ext cx="893700" cy="10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6755100"/>
            <a:ext cx="893700" cy="10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6755100"/>
            <a:ext cx="893700" cy="10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6755100"/>
            <a:ext cx="6462600" cy="10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4" name="Google Shape;64;p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65"/>
        <p:cNvGrpSpPr/>
        <p:nvPr/>
      </p:nvGrpSpPr>
      <p:grpSpPr>
        <a:xfrm>
          <a:off x="0" y="0"/>
          <a:ext cx="0" cy="0"/>
          <a:chOff x="0" y="0"/>
          <a:chExt cx="0" cy="0"/>
        </a:xfrm>
      </p:grpSpPr>
      <p:sp>
        <p:nvSpPr>
          <p:cNvPr id="66" name="Google Shape;66;p9"/>
          <p:cNvSpPr/>
          <p:nvPr/>
        </p:nvSpPr>
        <p:spPr>
          <a:xfrm>
            <a:off x="7356366" y="6755100"/>
            <a:ext cx="893700" cy="10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8250312" y="6755100"/>
            <a:ext cx="893700" cy="10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0" y="6755100"/>
            <a:ext cx="893700" cy="10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93710" y="6755100"/>
            <a:ext cx="6462600" cy="10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body" idx="1"/>
          </p:nvPr>
        </p:nvSpPr>
        <p:spPr>
          <a:xfrm>
            <a:off x="893700" y="6199950"/>
            <a:ext cx="6462600" cy="4677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Clr>
                <a:schemeClr val="dk2"/>
              </a:buClr>
              <a:buSzPts val="1400"/>
              <a:buNone/>
              <a:defRPr sz="1400">
                <a:solidFill>
                  <a:schemeClr val="dk2"/>
                </a:solidFill>
              </a:defRPr>
            </a:lvl1pPr>
          </a:lstStyle>
          <a:p>
            <a:endParaRPr/>
          </a:p>
        </p:txBody>
      </p:sp>
      <p:sp>
        <p:nvSpPr>
          <p:cNvPr id="71" name="Google Shape;71;p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6755100"/>
            <a:ext cx="893700" cy="10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6755100"/>
            <a:ext cx="893700" cy="10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6755100"/>
            <a:ext cx="893700" cy="10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6755100"/>
            <a:ext cx="6462600" cy="10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600"/>
              <a:buFont typeface="Raleway"/>
              <a:buNone/>
              <a:defRPr sz="3600">
                <a:solidFill>
                  <a:schemeClr val="accent6"/>
                </a:solidFill>
                <a:latin typeface="Raleway"/>
                <a:ea typeface="Raleway"/>
                <a:cs typeface="Raleway"/>
                <a:sym typeface="Raleway"/>
              </a:defRPr>
            </a:lvl1pPr>
            <a:lvl2pPr lvl="1">
              <a:spcBef>
                <a:spcPts val="0"/>
              </a:spcBef>
              <a:spcAft>
                <a:spcPts val="0"/>
              </a:spcAft>
              <a:buClr>
                <a:schemeClr val="accent6"/>
              </a:buClr>
              <a:buSzPts val="3600"/>
              <a:buFont typeface="Raleway"/>
              <a:buNone/>
              <a:defRPr sz="3600">
                <a:solidFill>
                  <a:schemeClr val="accent6"/>
                </a:solidFill>
                <a:latin typeface="Raleway"/>
                <a:ea typeface="Raleway"/>
                <a:cs typeface="Raleway"/>
                <a:sym typeface="Raleway"/>
              </a:defRPr>
            </a:lvl2pPr>
            <a:lvl3pPr lvl="2">
              <a:spcBef>
                <a:spcPts val="0"/>
              </a:spcBef>
              <a:spcAft>
                <a:spcPts val="0"/>
              </a:spcAft>
              <a:buClr>
                <a:schemeClr val="accent6"/>
              </a:buClr>
              <a:buSzPts val="3600"/>
              <a:buFont typeface="Raleway"/>
              <a:buNone/>
              <a:defRPr sz="3600">
                <a:solidFill>
                  <a:schemeClr val="accent6"/>
                </a:solidFill>
                <a:latin typeface="Raleway"/>
                <a:ea typeface="Raleway"/>
                <a:cs typeface="Raleway"/>
                <a:sym typeface="Raleway"/>
              </a:defRPr>
            </a:lvl3pPr>
            <a:lvl4pPr lvl="3">
              <a:spcBef>
                <a:spcPts val="0"/>
              </a:spcBef>
              <a:spcAft>
                <a:spcPts val="0"/>
              </a:spcAft>
              <a:buClr>
                <a:schemeClr val="accent6"/>
              </a:buClr>
              <a:buSzPts val="3600"/>
              <a:buFont typeface="Raleway"/>
              <a:buNone/>
              <a:defRPr sz="3600">
                <a:solidFill>
                  <a:schemeClr val="accent6"/>
                </a:solidFill>
                <a:latin typeface="Raleway"/>
                <a:ea typeface="Raleway"/>
                <a:cs typeface="Raleway"/>
                <a:sym typeface="Raleway"/>
              </a:defRPr>
            </a:lvl4pPr>
            <a:lvl5pPr lvl="4">
              <a:spcBef>
                <a:spcPts val="0"/>
              </a:spcBef>
              <a:spcAft>
                <a:spcPts val="0"/>
              </a:spcAft>
              <a:buClr>
                <a:schemeClr val="accent6"/>
              </a:buClr>
              <a:buSzPts val="3600"/>
              <a:buFont typeface="Raleway"/>
              <a:buNone/>
              <a:defRPr sz="3600">
                <a:solidFill>
                  <a:schemeClr val="accent6"/>
                </a:solidFill>
                <a:latin typeface="Raleway"/>
                <a:ea typeface="Raleway"/>
                <a:cs typeface="Raleway"/>
                <a:sym typeface="Raleway"/>
              </a:defRPr>
            </a:lvl5pPr>
            <a:lvl6pPr lvl="5">
              <a:spcBef>
                <a:spcPts val="0"/>
              </a:spcBef>
              <a:spcAft>
                <a:spcPts val="0"/>
              </a:spcAft>
              <a:buClr>
                <a:schemeClr val="accent6"/>
              </a:buClr>
              <a:buSzPts val="3600"/>
              <a:buFont typeface="Raleway"/>
              <a:buNone/>
              <a:defRPr sz="3600">
                <a:solidFill>
                  <a:schemeClr val="accent6"/>
                </a:solidFill>
                <a:latin typeface="Raleway"/>
                <a:ea typeface="Raleway"/>
                <a:cs typeface="Raleway"/>
                <a:sym typeface="Raleway"/>
              </a:defRPr>
            </a:lvl6pPr>
            <a:lvl7pPr lvl="6">
              <a:spcBef>
                <a:spcPts val="0"/>
              </a:spcBef>
              <a:spcAft>
                <a:spcPts val="0"/>
              </a:spcAft>
              <a:buClr>
                <a:schemeClr val="accent6"/>
              </a:buClr>
              <a:buSzPts val="3600"/>
              <a:buFont typeface="Raleway"/>
              <a:buNone/>
              <a:defRPr sz="3600">
                <a:solidFill>
                  <a:schemeClr val="accent6"/>
                </a:solidFill>
                <a:latin typeface="Raleway"/>
                <a:ea typeface="Raleway"/>
                <a:cs typeface="Raleway"/>
                <a:sym typeface="Raleway"/>
              </a:defRPr>
            </a:lvl7pPr>
            <a:lvl8pPr lvl="7">
              <a:spcBef>
                <a:spcPts val="0"/>
              </a:spcBef>
              <a:spcAft>
                <a:spcPts val="0"/>
              </a:spcAft>
              <a:buClr>
                <a:schemeClr val="accent6"/>
              </a:buClr>
              <a:buSzPts val="3600"/>
              <a:buFont typeface="Raleway"/>
              <a:buNone/>
              <a:defRPr sz="3600">
                <a:solidFill>
                  <a:schemeClr val="accent6"/>
                </a:solidFill>
                <a:latin typeface="Raleway"/>
                <a:ea typeface="Raleway"/>
                <a:cs typeface="Raleway"/>
                <a:sym typeface="Raleway"/>
              </a:defRPr>
            </a:lvl8pPr>
            <a:lvl9pPr lvl="8">
              <a:spcBef>
                <a:spcPts val="0"/>
              </a:spcBef>
              <a:spcAft>
                <a:spcPts val="0"/>
              </a:spcAft>
              <a:buClr>
                <a:schemeClr val="accent6"/>
              </a:buClr>
              <a:buSzPts val="3600"/>
              <a:buFont typeface="Raleway"/>
              <a:buNone/>
              <a:defRPr sz="36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Font typeface="Lato"/>
              <a:buChar char="▷"/>
              <a:defRPr sz="30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429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4pPr>
            <a:lvl5pPr marL="2286000" lvl="4" indent="-3429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5pPr>
            <a:lvl6pPr marL="2743200" lvl="5" indent="-3429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6pPr>
            <a:lvl7pPr marL="3200400" lvl="6" indent="-3429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7pPr>
            <a:lvl8pPr marL="3657600" lvl="7" indent="-3429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8pPr>
            <a:lvl9pPr marL="4114800" lvl="8" indent="-3429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400234" y="1258548"/>
            <a:ext cx="8429867" cy="3859362"/>
          </a:xfrm>
          <a:prstGeom prst="rect">
            <a:avLst/>
          </a:prstGeom>
        </p:spPr>
        <p:txBody>
          <a:bodyPr spcFirstLastPara="1" wrap="square" lIns="91425" tIns="91425" rIns="91425" bIns="91425" anchor="t" anchorCtr="0">
            <a:noAutofit/>
          </a:bodyPr>
          <a:lstStyle/>
          <a:p>
            <a:pPr lvl="0" algn="ctr">
              <a:lnSpc>
                <a:spcPct val="150000"/>
              </a:lnSpc>
            </a:pPr>
            <a:r>
              <a:rPr lang="tr-TR" altLang="en-GB" sz="3200" b="1" dirty="0">
                <a:solidFill>
                  <a:srgbClr val="C00000"/>
                </a:solidFill>
                <a:latin typeface="Times New Roman" panose="02020603050405020304" pitchFamily="18" charset="0"/>
                <a:cs typeface="Times New Roman" panose="02020603050405020304" pitchFamily="18" charset="0"/>
                <a:sym typeface="+mn-ea"/>
              </a:rPr>
              <a:t>Stratejik Boyutuyla </a:t>
            </a:r>
            <a:br>
              <a:rPr lang="tr-TR" altLang="en-GB" sz="3200" b="1" dirty="0">
                <a:solidFill>
                  <a:srgbClr val="C00000"/>
                </a:solidFill>
                <a:latin typeface="Times New Roman" panose="02020603050405020304" pitchFamily="18" charset="0"/>
                <a:cs typeface="Times New Roman" panose="02020603050405020304" pitchFamily="18" charset="0"/>
                <a:sym typeface="+mn-ea"/>
              </a:rPr>
            </a:br>
            <a:r>
              <a:rPr lang="tr-TR" altLang="en-GB" sz="3200" b="1" dirty="0">
                <a:solidFill>
                  <a:srgbClr val="C00000"/>
                </a:solidFill>
                <a:latin typeface="Times New Roman" panose="02020603050405020304" pitchFamily="18" charset="0"/>
                <a:cs typeface="Times New Roman" panose="02020603050405020304" pitchFamily="18" charset="0"/>
                <a:sym typeface="+mn-ea"/>
              </a:rPr>
              <a:t>Örgütsel </a:t>
            </a:r>
            <a:r>
              <a:rPr lang="tr-TR" altLang="en-GB" sz="3200" b="1" dirty="0" smtClean="0">
                <a:solidFill>
                  <a:srgbClr val="C00000"/>
                </a:solidFill>
                <a:latin typeface="Times New Roman" panose="02020603050405020304" pitchFamily="18" charset="0"/>
                <a:cs typeface="Times New Roman" panose="02020603050405020304" pitchFamily="18" charset="0"/>
                <a:sym typeface="+mn-ea"/>
              </a:rPr>
              <a:t>Yönetim</a:t>
            </a:r>
            <a:r>
              <a:rPr lang="tr-TR" altLang="en-GB" sz="3200" b="1" dirty="0">
                <a:solidFill>
                  <a:srgbClr val="C00000"/>
                </a:solidFill>
                <a:latin typeface="Times New Roman" panose="02020603050405020304" pitchFamily="18" charset="0"/>
                <a:cs typeface="Times New Roman" panose="02020603050405020304" pitchFamily="18" charset="0"/>
                <a:sym typeface="+mn-ea"/>
              </a:rPr>
              <a:t/>
            </a:r>
            <a:br>
              <a:rPr lang="tr-TR" altLang="en-GB" sz="3200" b="1" dirty="0">
                <a:solidFill>
                  <a:srgbClr val="C00000"/>
                </a:solidFill>
                <a:latin typeface="Times New Roman" panose="02020603050405020304" pitchFamily="18" charset="0"/>
                <a:cs typeface="Times New Roman" panose="02020603050405020304" pitchFamily="18" charset="0"/>
                <a:sym typeface="+mn-ea"/>
              </a:rPr>
            </a:br>
            <a:r>
              <a:rPr lang="tr-TR" altLang="en-GB" sz="3200" b="1" dirty="0" smtClean="0">
                <a:solidFill>
                  <a:srgbClr val="C00000"/>
                </a:solidFill>
                <a:latin typeface="Times New Roman" panose="02020603050405020304" pitchFamily="18" charset="0"/>
                <a:cs typeface="Times New Roman" panose="02020603050405020304" pitchFamily="18" charset="0"/>
                <a:sym typeface="+mn-ea"/>
              </a:rPr>
              <a:t/>
            </a:r>
            <a:br>
              <a:rPr lang="tr-TR" altLang="en-GB" sz="3200" b="1" dirty="0" smtClean="0">
                <a:solidFill>
                  <a:srgbClr val="C00000"/>
                </a:solidFill>
                <a:latin typeface="Times New Roman" panose="02020603050405020304" pitchFamily="18" charset="0"/>
                <a:cs typeface="Times New Roman" panose="02020603050405020304" pitchFamily="18" charset="0"/>
                <a:sym typeface="+mn-ea"/>
              </a:rPr>
            </a:br>
            <a:r>
              <a:rPr lang="tr-TR" altLang="en-GB" sz="3200" b="1" dirty="0">
                <a:solidFill>
                  <a:srgbClr val="C00000"/>
                </a:solidFill>
                <a:latin typeface="Times New Roman" panose="02020603050405020304" pitchFamily="18" charset="0"/>
                <a:cs typeface="Times New Roman" panose="02020603050405020304" pitchFamily="18" charset="0"/>
                <a:sym typeface="+mn-ea"/>
              </a:rPr>
              <a:t/>
            </a:r>
            <a:br>
              <a:rPr lang="tr-TR" altLang="en-GB" sz="3200" b="1" dirty="0">
                <a:solidFill>
                  <a:srgbClr val="C00000"/>
                </a:solidFill>
                <a:latin typeface="Times New Roman" panose="02020603050405020304" pitchFamily="18" charset="0"/>
                <a:cs typeface="Times New Roman" panose="02020603050405020304" pitchFamily="18" charset="0"/>
                <a:sym typeface="+mn-ea"/>
              </a:rPr>
            </a:br>
            <a:r>
              <a:rPr lang="tr-TR" altLang="en-GB" sz="3200" b="1" dirty="0" smtClean="0">
                <a:solidFill>
                  <a:srgbClr val="C00000"/>
                </a:solidFill>
                <a:latin typeface="Times New Roman" panose="02020603050405020304" pitchFamily="18" charset="0"/>
                <a:cs typeface="Times New Roman" panose="02020603050405020304" pitchFamily="18" charset="0"/>
                <a:sym typeface="+mn-ea"/>
              </a:rPr>
              <a:t>                                  </a:t>
            </a:r>
            <a:r>
              <a:rPr lang="tr-TR" altLang="en-GB" sz="3000" b="1" i="1" dirty="0" smtClean="0">
                <a:solidFill>
                  <a:srgbClr val="002060"/>
                </a:solidFill>
                <a:latin typeface="Times New Roman" panose="02020603050405020304" pitchFamily="18" charset="0"/>
                <a:cs typeface="Times New Roman" panose="02020603050405020304" pitchFamily="18" charset="0"/>
                <a:sym typeface="+mn-ea"/>
              </a:rPr>
              <a:t>Prof. Dr. Ali Murat Vural</a:t>
            </a:r>
            <a:endParaRPr lang="tr-TR" altLang="en-GB" sz="3000" i="1" dirty="0">
              <a:solidFill>
                <a:srgbClr val="002060"/>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193299" y="245659"/>
            <a:ext cx="8691397" cy="6400591"/>
          </a:xfrm>
          <a:prstGeom prst="rect">
            <a:avLst/>
          </a:prstGeom>
        </p:spPr>
        <p:txBody>
          <a:bodyPr spcFirstLastPara="1" wrap="square" lIns="91425" tIns="91425" rIns="91425" bIns="91425" anchor="ctr" anchorCtr="0">
            <a:noAutofit/>
          </a:bodyPr>
          <a:lstStyle/>
          <a:p>
            <a:pPr marL="101600" lvl="0" indent="0" algn="l" rtl="0">
              <a:spcBef>
                <a:spcPts val="600"/>
              </a:spcBef>
              <a:spcAft>
                <a:spcPts val="0"/>
              </a:spcAft>
              <a:buSzPts val="2000"/>
              <a:buNone/>
            </a:pPr>
            <a:endParaRPr lang="tr-TR" altLang="en-GB" dirty="0">
              <a:latin typeface="Times New Roman" panose="02020603050405020304" charset="0"/>
              <a:cs typeface="Times New Roman" panose="02020603050405020304" charset="0"/>
            </a:endParaRPr>
          </a:p>
          <a:p>
            <a:pPr marL="114300" lvl="0" indent="0" algn="ctr" rtl="0">
              <a:lnSpc>
                <a:spcPct val="150000"/>
              </a:lnSpc>
              <a:spcBef>
                <a:spcPts val="600"/>
              </a:spcBef>
              <a:spcAft>
                <a:spcPts val="0"/>
              </a:spcAft>
              <a:buClr>
                <a:srgbClr val="2185C5"/>
              </a:buClr>
              <a:buSzPts val="2000"/>
              <a:buNone/>
            </a:pPr>
            <a:r>
              <a:rPr lang="tr-TR" altLang="en-GB" b="1" dirty="0">
                <a:solidFill>
                  <a:srgbClr val="000000"/>
                </a:solidFill>
                <a:latin typeface="Times New Roman" panose="02020603050405020304" charset="0"/>
                <a:cs typeface="Times New Roman" panose="02020603050405020304" charset="0"/>
                <a:sym typeface="+mn-ea"/>
              </a:rPr>
              <a:t>Stratejik örgütsel yönetim ise</a:t>
            </a:r>
            <a:r>
              <a:rPr lang="tr-TR" altLang="en-GB" dirty="0">
                <a:solidFill>
                  <a:srgbClr val="000000"/>
                </a:solidFill>
                <a:latin typeface="Times New Roman" panose="02020603050405020304" charset="0"/>
                <a:cs typeface="Times New Roman" panose="02020603050405020304" charset="0"/>
                <a:sym typeface="+mn-ea"/>
              </a:rPr>
              <a:t>, </a:t>
            </a:r>
            <a:endParaRPr lang="tr-TR" altLang="en-GB" dirty="0" smtClean="0">
              <a:solidFill>
                <a:srgbClr val="000000"/>
              </a:solidFill>
              <a:latin typeface="Times New Roman" panose="02020603050405020304" charset="0"/>
              <a:cs typeface="Times New Roman" panose="02020603050405020304" charset="0"/>
              <a:sym typeface="+mn-ea"/>
            </a:endParaRPr>
          </a:p>
          <a:p>
            <a:pPr lvl="0" rtl="0">
              <a:lnSpc>
                <a:spcPct val="150000"/>
              </a:lnSpc>
              <a:spcBef>
                <a:spcPts val="600"/>
              </a:spcBef>
              <a:spcAft>
                <a:spcPts val="0"/>
              </a:spcAft>
              <a:buClr>
                <a:srgbClr val="2185C5"/>
              </a:buClr>
              <a:buSzPts val="2000"/>
              <a:buFont typeface="Wingdings" panose="05000000000000000000" pitchFamily="2" charset="2"/>
              <a:buChar char="Ø"/>
            </a:pPr>
            <a:r>
              <a:rPr lang="tr-TR" altLang="en-GB" dirty="0" smtClean="0">
                <a:solidFill>
                  <a:srgbClr val="000000"/>
                </a:solidFill>
                <a:latin typeface="Times New Roman" panose="02020603050405020304" charset="0"/>
                <a:cs typeface="Times New Roman" panose="02020603050405020304" charset="0"/>
                <a:sym typeface="+mn-ea"/>
              </a:rPr>
              <a:t>özel ve kamuda </a:t>
            </a:r>
            <a:r>
              <a:rPr lang="tr-TR" altLang="en-GB" dirty="0">
                <a:solidFill>
                  <a:srgbClr val="000000"/>
                </a:solidFill>
                <a:latin typeface="Times New Roman" panose="02020603050405020304" charset="0"/>
                <a:cs typeface="Times New Roman" panose="02020603050405020304" charset="0"/>
                <a:sym typeface="+mn-ea"/>
              </a:rPr>
              <a:t>faaliyet gösteren </a:t>
            </a:r>
            <a:r>
              <a:rPr lang="tr-TR" altLang="en-GB" dirty="0" smtClean="0">
                <a:solidFill>
                  <a:srgbClr val="000000"/>
                </a:solidFill>
                <a:latin typeface="Times New Roman" panose="02020603050405020304" charset="0"/>
                <a:cs typeface="Times New Roman" panose="02020603050405020304" charset="0"/>
                <a:sym typeface="+mn-ea"/>
              </a:rPr>
              <a:t>kuruluşlarda</a:t>
            </a:r>
          </a:p>
          <a:p>
            <a:pPr lvl="0" rtl="0">
              <a:lnSpc>
                <a:spcPct val="150000"/>
              </a:lnSpc>
              <a:spcBef>
                <a:spcPts val="600"/>
              </a:spcBef>
              <a:spcAft>
                <a:spcPts val="0"/>
              </a:spcAft>
              <a:buClr>
                <a:srgbClr val="2185C5"/>
              </a:buClr>
              <a:buSzPts val="2000"/>
              <a:buFont typeface="Wingdings" panose="05000000000000000000" pitchFamily="2" charset="2"/>
              <a:buChar char="Ø"/>
            </a:pPr>
            <a:r>
              <a:rPr lang="tr-TR" altLang="en-GB" dirty="0" smtClean="0">
                <a:solidFill>
                  <a:srgbClr val="000000"/>
                </a:solidFill>
                <a:latin typeface="Times New Roman" panose="02020603050405020304" charset="0"/>
                <a:cs typeface="Times New Roman" panose="02020603050405020304" charset="0"/>
                <a:sym typeface="+mn-ea"/>
              </a:rPr>
              <a:t>geleceğe </a:t>
            </a:r>
            <a:r>
              <a:rPr lang="tr-TR" altLang="en-GB" dirty="0">
                <a:solidFill>
                  <a:srgbClr val="000000"/>
                </a:solidFill>
                <a:latin typeface="Times New Roman" panose="02020603050405020304" charset="0"/>
                <a:cs typeface="Times New Roman" panose="02020603050405020304" charset="0"/>
                <a:sym typeface="+mn-ea"/>
              </a:rPr>
              <a:t>yönelik amaç ve hedeflerin belirlenmesine </a:t>
            </a:r>
            <a:endParaRPr lang="tr-TR" altLang="en-GB" dirty="0" smtClean="0">
              <a:solidFill>
                <a:srgbClr val="000000"/>
              </a:solidFill>
              <a:latin typeface="Times New Roman" panose="02020603050405020304" charset="0"/>
              <a:cs typeface="Times New Roman" panose="02020603050405020304" charset="0"/>
              <a:sym typeface="+mn-ea"/>
            </a:endParaRPr>
          </a:p>
          <a:p>
            <a:pPr lvl="0" rtl="0">
              <a:lnSpc>
                <a:spcPct val="150000"/>
              </a:lnSpc>
              <a:spcBef>
                <a:spcPts val="600"/>
              </a:spcBef>
              <a:spcAft>
                <a:spcPts val="0"/>
              </a:spcAft>
              <a:buClr>
                <a:srgbClr val="2185C5"/>
              </a:buClr>
              <a:buSzPts val="2000"/>
              <a:buFont typeface="Wingdings" panose="05000000000000000000" pitchFamily="2" charset="2"/>
              <a:buChar char="Ø"/>
            </a:pPr>
            <a:r>
              <a:rPr lang="tr-TR" altLang="en-GB" dirty="0" smtClean="0">
                <a:solidFill>
                  <a:srgbClr val="000000"/>
                </a:solidFill>
                <a:latin typeface="Times New Roman" panose="02020603050405020304" charset="0"/>
                <a:cs typeface="Times New Roman" panose="02020603050405020304" charset="0"/>
                <a:sym typeface="+mn-ea"/>
              </a:rPr>
              <a:t>bu </a:t>
            </a:r>
            <a:r>
              <a:rPr lang="tr-TR" altLang="en-GB" dirty="0">
                <a:solidFill>
                  <a:srgbClr val="000000"/>
                </a:solidFill>
                <a:latin typeface="Times New Roman" panose="02020603050405020304" charset="0"/>
                <a:cs typeface="Times New Roman" panose="02020603050405020304" charset="0"/>
                <a:sym typeface="+mn-ea"/>
              </a:rPr>
              <a:t>hedeflere ulaşılabilmesi için yapılması gerekli işlemlerin tespit </a:t>
            </a:r>
            <a:r>
              <a:rPr lang="tr-TR" altLang="en-GB" dirty="0" smtClean="0">
                <a:solidFill>
                  <a:srgbClr val="000000"/>
                </a:solidFill>
                <a:latin typeface="Times New Roman" panose="02020603050405020304" charset="0"/>
                <a:cs typeface="Times New Roman" panose="02020603050405020304" charset="0"/>
                <a:sym typeface="+mn-ea"/>
              </a:rPr>
              <a:t>edilmesine, </a:t>
            </a:r>
          </a:p>
          <a:p>
            <a:pPr lvl="0" rtl="0">
              <a:lnSpc>
                <a:spcPct val="150000"/>
              </a:lnSpc>
              <a:spcBef>
                <a:spcPts val="600"/>
              </a:spcBef>
              <a:spcAft>
                <a:spcPts val="0"/>
              </a:spcAft>
              <a:buClr>
                <a:srgbClr val="2185C5"/>
              </a:buClr>
              <a:buSzPts val="2000"/>
              <a:buFont typeface="Wingdings" panose="05000000000000000000" pitchFamily="2" charset="2"/>
              <a:buChar char="Ø"/>
            </a:pPr>
            <a:r>
              <a:rPr lang="tr-TR" altLang="en-GB" dirty="0" smtClean="0">
                <a:solidFill>
                  <a:srgbClr val="000000"/>
                </a:solidFill>
                <a:latin typeface="Times New Roman" panose="02020603050405020304" charset="0"/>
                <a:cs typeface="Times New Roman" panose="02020603050405020304" charset="0"/>
                <a:sym typeface="+mn-ea"/>
              </a:rPr>
              <a:t>imkan </a:t>
            </a:r>
            <a:r>
              <a:rPr lang="tr-TR" altLang="en-GB" dirty="0">
                <a:solidFill>
                  <a:srgbClr val="000000"/>
                </a:solidFill>
                <a:latin typeface="Times New Roman" panose="02020603050405020304" charset="0"/>
                <a:cs typeface="Times New Roman" panose="02020603050405020304" charset="0"/>
                <a:sym typeface="+mn-ea"/>
              </a:rPr>
              <a:t>sağlayan bir yönetim tekniği olarak </a:t>
            </a:r>
            <a:r>
              <a:rPr lang="tr-TR" altLang="en-GB" dirty="0" smtClean="0">
                <a:solidFill>
                  <a:srgbClr val="000000"/>
                </a:solidFill>
                <a:latin typeface="Times New Roman" panose="02020603050405020304" charset="0"/>
                <a:cs typeface="Times New Roman" panose="02020603050405020304" charset="0"/>
                <a:sym typeface="+mn-ea"/>
              </a:rPr>
              <a:t>nitelenmekte. </a:t>
            </a:r>
            <a:endParaRPr lang="tr-TR" altLang="en-GB" dirty="0">
              <a:solidFill>
                <a:srgbClr val="000000"/>
              </a:solidFill>
              <a:latin typeface="Times New Roman" panose="02020603050405020304" charset="0"/>
              <a:cs typeface="Times New Roman" panose="02020603050405020304" charset="0"/>
              <a:sym typeface="+mn-ea"/>
            </a:endParaRPr>
          </a:p>
          <a:p>
            <a:pPr marL="0" lvl="0" indent="0" algn="l" rtl="0">
              <a:spcBef>
                <a:spcPts val="600"/>
              </a:spcBef>
              <a:spcAft>
                <a:spcPts val="0"/>
              </a:spcAft>
              <a:buNone/>
            </a:pPr>
            <a:endParaRPr lang="en-GB" dirty="0"/>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10</a:t>
            </a:fld>
            <a:endParaRPr lang="en-GB"/>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232012" y="504968"/>
            <a:ext cx="8729108" cy="5489750"/>
          </a:xfrm>
          <a:prstGeom prst="rect">
            <a:avLst/>
          </a:prstGeom>
        </p:spPr>
        <p:txBody>
          <a:bodyPr spcFirstLastPara="1" wrap="square" lIns="91425" tIns="91425" rIns="91425" bIns="91425" anchor="ctr" anchorCtr="0">
            <a:noAutofit/>
          </a:bodyPr>
          <a:lstStyle/>
          <a:p>
            <a:pPr marL="101600" lvl="0" indent="0" algn="l" rtl="0">
              <a:spcBef>
                <a:spcPts val="600"/>
              </a:spcBef>
              <a:spcAft>
                <a:spcPts val="0"/>
              </a:spcAft>
              <a:buSzPts val="2000"/>
              <a:buNone/>
            </a:pPr>
            <a:endParaRPr lang="tr-TR" altLang="en-GB" dirty="0">
              <a:latin typeface="Times New Roman" panose="02020603050405020304" charset="0"/>
              <a:cs typeface="Times New Roman" panose="02020603050405020304" charset="0"/>
            </a:endParaRPr>
          </a:p>
          <a:p>
            <a:pPr marL="114300" lvl="0" indent="0" algn="ctr" rtl="0">
              <a:lnSpc>
                <a:spcPct val="150000"/>
              </a:lnSpc>
              <a:spcBef>
                <a:spcPts val="600"/>
              </a:spcBef>
              <a:spcAft>
                <a:spcPts val="0"/>
              </a:spcAft>
              <a:buClr>
                <a:srgbClr val="2185C5"/>
              </a:buClr>
              <a:buSzPts val="2000"/>
              <a:buNone/>
            </a:pPr>
            <a:r>
              <a:rPr lang="tr-TR" altLang="en-GB" b="1" dirty="0" smtClean="0">
                <a:solidFill>
                  <a:srgbClr val="000000"/>
                </a:solidFill>
                <a:latin typeface="Times New Roman" panose="02020603050405020304" charset="0"/>
                <a:cs typeface="Times New Roman" panose="02020603050405020304" charset="0"/>
                <a:sym typeface="+mn-ea"/>
              </a:rPr>
              <a:t>Kritik eşik şudur ki</a:t>
            </a:r>
          </a:p>
          <a:p>
            <a:pPr marL="114300" lvl="0" indent="0" algn="ctr" rtl="0">
              <a:lnSpc>
                <a:spcPct val="150000"/>
              </a:lnSpc>
              <a:spcBef>
                <a:spcPts val="600"/>
              </a:spcBef>
              <a:spcAft>
                <a:spcPts val="0"/>
              </a:spcAft>
              <a:buClr>
                <a:srgbClr val="2185C5"/>
              </a:buClr>
              <a:buSzPts val="2000"/>
              <a:buNone/>
            </a:pPr>
            <a:r>
              <a:rPr lang="tr-TR" altLang="en-GB" dirty="0" smtClean="0">
                <a:solidFill>
                  <a:srgbClr val="000000"/>
                </a:solidFill>
                <a:latin typeface="Times New Roman" panose="02020603050405020304" charset="0"/>
                <a:cs typeface="Times New Roman" panose="02020603050405020304" charset="0"/>
                <a:sym typeface="+mn-ea"/>
              </a:rPr>
              <a:t>stratejik </a:t>
            </a:r>
            <a:r>
              <a:rPr lang="tr-TR" altLang="en-GB" dirty="0">
                <a:solidFill>
                  <a:srgbClr val="000000"/>
                </a:solidFill>
                <a:latin typeface="Times New Roman" panose="02020603050405020304" charset="0"/>
                <a:cs typeface="Times New Roman" panose="02020603050405020304" charset="0"/>
                <a:sym typeface="+mn-ea"/>
              </a:rPr>
              <a:t>yönetim, </a:t>
            </a:r>
            <a:endParaRPr lang="tr-TR" altLang="en-GB" dirty="0" smtClean="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600"/>
              </a:spcBef>
              <a:spcAft>
                <a:spcPts val="0"/>
              </a:spcAft>
              <a:buClr>
                <a:srgbClr val="2185C5"/>
              </a:buClr>
              <a:buSzPts val="2000"/>
              <a:buNone/>
            </a:pPr>
            <a:r>
              <a:rPr lang="tr-TR" altLang="en-GB" dirty="0" smtClean="0">
                <a:solidFill>
                  <a:srgbClr val="000000"/>
                </a:solidFill>
                <a:latin typeface="Times New Roman" panose="02020603050405020304" charset="0"/>
                <a:cs typeface="Times New Roman" panose="02020603050405020304" charset="0"/>
                <a:sym typeface="+mn-ea"/>
              </a:rPr>
              <a:t>bugünden </a:t>
            </a:r>
            <a:r>
              <a:rPr lang="tr-TR" altLang="en-GB" dirty="0">
                <a:solidFill>
                  <a:srgbClr val="000000"/>
                </a:solidFill>
                <a:latin typeface="Times New Roman" panose="02020603050405020304" charset="0"/>
                <a:cs typeface="Times New Roman" panose="02020603050405020304" charset="0"/>
                <a:sym typeface="+mn-ea"/>
              </a:rPr>
              <a:t>geleceğe yönelik bir planlamaya değil, gelecekten bugüne doğru bir planlamaya ihtiyaç </a:t>
            </a:r>
            <a:r>
              <a:rPr lang="tr-TR" altLang="en-GB" dirty="0" smtClean="0">
                <a:solidFill>
                  <a:srgbClr val="000000"/>
                </a:solidFill>
                <a:latin typeface="Times New Roman" panose="02020603050405020304" charset="0"/>
                <a:cs typeface="Times New Roman" panose="02020603050405020304" charset="0"/>
                <a:sym typeface="+mn-ea"/>
              </a:rPr>
              <a:t>duyar.</a:t>
            </a:r>
            <a:endParaRPr lang="tr-TR" altLang="en-GB" dirty="0">
              <a:solidFill>
                <a:srgbClr val="000000"/>
              </a:solidFill>
              <a:latin typeface="Times New Roman" panose="02020603050405020304" charset="0"/>
              <a:cs typeface="Times New Roman" panose="02020603050405020304" charset="0"/>
            </a:endParaRPr>
          </a:p>
          <a:p>
            <a:pPr marL="0" lvl="0" indent="0" algn="ctr" rtl="0">
              <a:spcBef>
                <a:spcPts val="600"/>
              </a:spcBef>
              <a:spcAft>
                <a:spcPts val="0"/>
              </a:spcAft>
              <a:buNone/>
            </a:pPr>
            <a:endParaRPr lang="en-GB" dirty="0">
              <a:solidFill>
                <a:srgbClr val="000000"/>
              </a:solidFill>
            </a:endParaRPr>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11</a:t>
            </a:fld>
            <a:endParaRPr lang="en-GB"/>
          </a:p>
        </p:txBody>
      </p:sp>
    </p:spTree>
    <p:extLst>
      <p:ext uri="{BB962C8B-B14F-4D97-AF65-F5344CB8AC3E}">
        <p14:creationId xmlns:p14="http://schemas.microsoft.com/office/powerpoint/2010/main" val="2720487786"/>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285554" y="709684"/>
            <a:ext cx="8496886" cy="13321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000000"/>
                </a:solidFill>
                <a:latin typeface="Times New Roman" panose="02020603050405020304" charset="0"/>
                <a:cs typeface="Times New Roman" panose="02020603050405020304" charset="0"/>
              </a:rPr>
              <a:t>Stratejik Örgütsel Yönetim </a:t>
            </a:r>
            <a:br>
              <a:rPr lang="tr-TR" altLang="en-GB" sz="3200" b="1" dirty="0">
                <a:solidFill>
                  <a:srgbClr val="000000"/>
                </a:solidFill>
                <a:latin typeface="Times New Roman" panose="02020603050405020304" charset="0"/>
                <a:cs typeface="Times New Roman" panose="02020603050405020304" charset="0"/>
              </a:rPr>
            </a:br>
            <a:r>
              <a:rPr lang="tr-TR" altLang="en-GB" sz="3200" b="1" dirty="0">
                <a:solidFill>
                  <a:srgbClr val="000000"/>
                </a:solidFill>
                <a:latin typeface="Times New Roman" panose="02020603050405020304" charset="0"/>
                <a:cs typeface="Times New Roman" panose="02020603050405020304" charset="0"/>
              </a:rPr>
              <a:t>3 temel soru üzerine kuruludur</a:t>
            </a:r>
          </a:p>
        </p:txBody>
      </p:sp>
      <p:sp>
        <p:nvSpPr>
          <p:cNvPr id="125" name="Google Shape;125;p17"/>
          <p:cNvSpPr txBox="1">
            <a:spLocks noGrp="1"/>
          </p:cNvSpPr>
          <p:nvPr>
            <p:ph type="body" idx="1"/>
          </p:nvPr>
        </p:nvSpPr>
        <p:spPr>
          <a:xfrm>
            <a:off x="749578" y="2511781"/>
            <a:ext cx="7903102" cy="2321560"/>
          </a:xfrm>
          <a:prstGeom prst="rect">
            <a:avLst/>
          </a:prstGeom>
        </p:spPr>
        <p:txBody>
          <a:bodyPr spcFirstLastPara="1" wrap="square" lIns="91425" tIns="91425" rIns="91425" bIns="91425" anchor="t" anchorCtr="0">
            <a:noAutofit/>
          </a:bodyPr>
          <a:lstStyle/>
          <a:p>
            <a:pPr lvl="0" algn="l" rtl="0">
              <a:lnSpc>
                <a:spcPct val="150000"/>
              </a:lnSpc>
              <a:spcBef>
                <a:spcPts val="600"/>
              </a:spcBef>
              <a:spcAft>
                <a:spcPts val="0"/>
              </a:spcAft>
              <a:buClr>
                <a:srgbClr val="C00000"/>
              </a:buClr>
              <a:buSzPts val="1800"/>
              <a:buFont typeface="Wingdings" panose="05000000000000000000" charset="0"/>
              <a:buChar char="Ø"/>
            </a:pPr>
            <a:r>
              <a:rPr lang="tr-TR" altLang="en-GB" dirty="0">
                <a:solidFill>
                  <a:srgbClr val="000000"/>
                </a:solidFill>
                <a:latin typeface="Times New Roman" panose="02020603050405020304" charset="0"/>
                <a:ea typeface="Playfair Display"/>
                <a:cs typeface="Times New Roman" panose="02020603050405020304" charset="0"/>
                <a:sym typeface="Playfair Display"/>
              </a:rPr>
              <a:t>Neredeyiz ve Nerede Mücadele Edeceğiz?</a:t>
            </a:r>
            <a:endParaRPr lang="en-GB" dirty="0">
              <a:solidFill>
                <a:srgbClr val="000000"/>
              </a:solidFill>
              <a:latin typeface="Times New Roman" panose="02020603050405020304" charset="0"/>
              <a:cs typeface="Times New Roman" panose="02020603050405020304" charset="0"/>
            </a:endParaRPr>
          </a:p>
          <a:p>
            <a:pPr lvl="0" algn="l" rtl="0">
              <a:lnSpc>
                <a:spcPct val="150000"/>
              </a:lnSpc>
              <a:spcBef>
                <a:spcPts val="0"/>
              </a:spcBef>
              <a:spcAft>
                <a:spcPts val="0"/>
              </a:spcAft>
              <a:buClr>
                <a:srgbClr val="C00000"/>
              </a:buClr>
              <a:buSzPts val="1800"/>
              <a:buFont typeface="Wingdings" panose="05000000000000000000" charset="0"/>
              <a:buChar char="Ø"/>
            </a:pPr>
            <a:r>
              <a:rPr lang="tr-TR" dirty="0">
                <a:solidFill>
                  <a:srgbClr val="000000"/>
                </a:solidFill>
                <a:latin typeface="Times New Roman" panose="02020603050405020304" charset="0"/>
                <a:ea typeface="Playfair Display"/>
                <a:cs typeface="Times New Roman" panose="02020603050405020304" charset="0"/>
                <a:sym typeface="Playfair Display"/>
              </a:rPr>
              <a:t>Nasıl Mücadele Edeceğiz?</a:t>
            </a:r>
            <a:endParaRPr lang="tr-TR" altLang="en-GB" dirty="0">
              <a:solidFill>
                <a:srgbClr val="000000"/>
              </a:solidFill>
              <a:latin typeface="Times New Roman" panose="02020603050405020304" charset="0"/>
              <a:cs typeface="Times New Roman" panose="02020603050405020304" charset="0"/>
            </a:endParaRPr>
          </a:p>
          <a:p>
            <a:pPr lvl="0" algn="l" rtl="0">
              <a:lnSpc>
                <a:spcPct val="150000"/>
              </a:lnSpc>
              <a:spcBef>
                <a:spcPts val="0"/>
              </a:spcBef>
              <a:spcAft>
                <a:spcPts val="0"/>
              </a:spcAft>
              <a:buClr>
                <a:srgbClr val="C00000"/>
              </a:buClr>
              <a:buSzPts val="1800"/>
              <a:buFont typeface="Wingdings" panose="05000000000000000000" charset="0"/>
              <a:buChar char="Ø"/>
            </a:pPr>
            <a:r>
              <a:rPr lang="tr-TR" altLang="en-GB" dirty="0">
                <a:solidFill>
                  <a:srgbClr val="000000"/>
                </a:solidFill>
                <a:latin typeface="Times New Roman" panose="02020603050405020304" charset="0"/>
                <a:ea typeface="Playfair Display"/>
                <a:cs typeface="Times New Roman" panose="02020603050405020304" charset="0"/>
                <a:sym typeface="Playfair Display"/>
              </a:rPr>
              <a:t>Mücadeleyi Nasıl Uygulayacağız?</a:t>
            </a:r>
            <a:endParaRPr lang="tr-TR" altLang="en-GB" dirty="0">
              <a:solidFill>
                <a:srgbClr val="000000"/>
              </a:solidFill>
              <a:latin typeface="Times New Roman" panose="02020603050405020304" charset="0"/>
              <a:cs typeface="Times New Roman" panose="02020603050405020304" charset="0"/>
            </a:endParaRPr>
          </a:p>
          <a:p>
            <a:pPr marL="114300" lvl="0" indent="0" algn="l" rtl="0">
              <a:spcBef>
                <a:spcPts val="0"/>
              </a:spcBef>
              <a:spcAft>
                <a:spcPts val="0"/>
              </a:spcAft>
              <a:buClr>
                <a:srgbClr val="2185C5"/>
              </a:buClr>
              <a:buSzPts val="1800"/>
              <a:buFont typeface="Wingdings" panose="05000000000000000000" charset="0"/>
              <a:buNone/>
            </a:pPr>
            <a:endParaRPr lang="en-GB" dirty="0">
              <a:solidFill>
                <a:schemeClr val="tx1">
                  <a:lumMod val="50000"/>
                </a:schemeClr>
              </a:solidFill>
              <a:latin typeface="Times New Roman" panose="02020603050405020304" charset="0"/>
              <a:cs typeface="Times New Roman" panose="02020603050405020304" charset="0"/>
            </a:endParaRPr>
          </a:p>
          <a:p>
            <a:pPr marL="457200" lvl="0" indent="-342900" algn="l" rtl="0">
              <a:spcBef>
                <a:spcPts val="0"/>
              </a:spcBef>
              <a:spcAft>
                <a:spcPts val="0"/>
              </a:spcAft>
              <a:buSzPts val="1800"/>
              <a:buChar char="▷"/>
            </a:pPr>
            <a:endParaRPr lang="en-GB" dirty="0"/>
          </a:p>
          <a:p>
            <a:pPr marL="0" lvl="0" indent="0" algn="l" rtl="0">
              <a:spcBef>
                <a:spcPts val="600"/>
              </a:spcBef>
              <a:spcAft>
                <a:spcPts val="0"/>
              </a:spcAft>
              <a:buNone/>
            </a:pPr>
            <a:endParaRPr lang="en-GB" dirty="0"/>
          </a:p>
          <a:p>
            <a:pPr marL="0" lvl="0" indent="0" algn="l" rtl="0">
              <a:spcBef>
                <a:spcPts val="600"/>
              </a:spcBef>
              <a:spcAft>
                <a:spcPts val="0"/>
              </a:spcAft>
              <a:buNone/>
            </a:pPr>
            <a:endParaRPr lang="en-GB" dirty="0"/>
          </a:p>
        </p:txBody>
      </p:sp>
      <p:sp>
        <p:nvSpPr>
          <p:cNvPr id="126" name="Google Shape;126;p17"/>
          <p:cNvSpPr txBox="1">
            <a:spLocks noGrp="1"/>
          </p:cNvSpPr>
          <p:nvPr>
            <p:ph type="sldNum" idx="12"/>
          </p:nvPr>
        </p:nvSpPr>
        <p:spPr>
          <a:xfrm>
            <a:off x="8480575" y="6312742"/>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altLang="en-GB">
                <a:latin typeface="Times New Roman" panose="02020603050405020304" charset="0"/>
                <a:cs typeface="Times New Roman" panose="02020603050405020304" charset="0"/>
              </a:rPr>
              <a:t>9</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253218" y="279400"/>
            <a:ext cx="8510954" cy="7168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000000"/>
                </a:solidFill>
                <a:latin typeface="Times New Roman" panose="02020603050405020304" charset="0"/>
                <a:cs typeface="Times New Roman" panose="02020603050405020304" charset="0"/>
                <a:sym typeface="+mn-ea"/>
              </a:rPr>
              <a:t>Stratejik Örgütsel Yönetimin Unsurları</a:t>
            </a:r>
            <a:endParaRPr lang="tr-TR" altLang="en-GB" sz="3200" dirty="0">
              <a:solidFill>
                <a:srgbClr val="000000"/>
              </a:solidFill>
              <a:latin typeface="Times New Roman" panose="02020603050405020304" charset="0"/>
              <a:cs typeface="Times New Roman" panose="02020603050405020304" charset="0"/>
              <a:sym typeface="+mn-ea"/>
            </a:endParaRPr>
          </a:p>
        </p:txBody>
      </p:sp>
      <p:sp>
        <p:nvSpPr>
          <p:cNvPr id="260" name="Google Shape;260;p29"/>
          <p:cNvSpPr txBox="1">
            <a:spLocks noGrp="1"/>
          </p:cNvSpPr>
          <p:nvPr>
            <p:ph type="body" idx="1"/>
          </p:nvPr>
        </p:nvSpPr>
        <p:spPr>
          <a:xfrm>
            <a:off x="541020" y="1949450"/>
            <a:ext cx="28435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sz="2800" b="1" dirty="0">
                <a:solidFill>
                  <a:srgbClr val="000000"/>
                </a:solidFill>
                <a:latin typeface="Times New Roman" panose="02020603050405020304" charset="0"/>
                <a:cs typeface="Times New Roman" panose="02020603050405020304" charset="0"/>
              </a:rPr>
              <a:t>Misyon</a:t>
            </a:r>
            <a:br>
              <a:rPr lang="tr-TR" sz="2800" b="1" dirty="0">
                <a:solidFill>
                  <a:srgbClr val="000000"/>
                </a:solidFill>
                <a:latin typeface="Times New Roman" panose="02020603050405020304" charset="0"/>
                <a:cs typeface="Times New Roman" panose="02020603050405020304" charset="0"/>
              </a:rPr>
            </a:br>
            <a:r>
              <a:rPr lang="tr-TR" sz="2400" dirty="0">
                <a:solidFill>
                  <a:srgbClr val="000000"/>
                </a:solidFill>
                <a:latin typeface="Times New Roman" panose="02020603050405020304" charset="0"/>
                <a:cs typeface="Times New Roman" panose="02020603050405020304" charset="0"/>
                <a:sym typeface="+mn-ea"/>
              </a:rPr>
              <a:t>Organizasyonun neden var olduğu sorusunun cevabıdır. </a:t>
            </a:r>
            <a:endParaRPr lang="tr-TR" sz="2800" dirty="0">
              <a:solidFill>
                <a:srgbClr val="000000"/>
              </a:solidFill>
              <a:latin typeface="Times New Roman" panose="02020603050405020304" charset="0"/>
              <a:cs typeface="Times New Roman" panose="02020603050405020304" charset="0"/>
            </a:endParaRPr>
          </a:p>
          <a:p>
            <a:pPr marL="0" lvl="0" indent="0" algn="l" rtl="0">
              <a:spcBef>
                <a:spcPts val="600"/>
              </a:spcBef>
              <a:spcAft>
                <a:spcPts val="0"/>
              </a:spcAft>
              <a:buNone/>
            </a:pPr>
            <a:endParaRPr sz="2800" dirty="0">
              <a:latin typeface="Times New Roman" panose="02020603050405020304" charset="0"/>
              <a:cs typeface="Times New Roman" panose="02020603050405020304" charset="0"/>
            </a:endParaRPr>
          </a:p>
        </p:txBody>
      </p:sp>
      <p:sp>
        <p:nvSpPr>
          <p:cNvPr id="261" name="Google Shape;261;p29"/>
          <p:cNvSpPr txBox="1">
            <a:spLocks noGrp="1"/>
          </p:cNvSpPr>
          <p:nvPr>
            <p:ph type="body" idx="2"/>
          </p:nvPr>
        </p:nvSpPr>
        <p:spPr>
          <a:xfrm>
            <a:off x="3512560" y="194945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dirty="0">
                <a:solidFill>
                  <a:srgbClr val="000000"/>
                </a:solidFill>
                <a:latin typeface="Times New Roman" panose="02020603050405020304" charset="0"/>
                <a:cs typeface="Times New Roman" panose="02020603050405020304" charset="0"/>
              </a:rPr>
              <a:t>Vizyon</a:t>
            </a:r>
            <a:br>
              <a:rPr lang="tr-TR" altLang="en-GB" sz="2800" b="1" dirty="0">
                <a:solidFill>
                  <a:srgbClr val="000000"/>
                </a:solidFill>
                <a:latin typeface="Times New Roman" panose="02020603050405020304" charset="0"/>
                <a:cs typeface="Times New Roman" panose="02020603050405020304" charset="0"/>
              </a:rPr>
            </a:br>
            <a:r>
              <a:rPr lang="tr-TR" sz="2400" dirty="0">
                <a:solidFill>
                  <a:srgbClr val="000000"/>
                </a:solidFill>
                <a:latin typeface="Times New Roman" panose="02020603050405020304" charset="0"/>
                <a:cs typeface="Times New Roman" panose="02020603050405020304" charset="0"/>
                <a:sym typeface="+mn-ea"/>
              </a:rPr>
              <a:t>U</a:t>
            </a:r>
            <a:r>
              <a:rPr sz="2400" dirty="0" err="1">
                <a:solidFill>
                  <a:srgbClr val="000000"/>
                </a:solidFill>
                <a:latin typeface="Times New Roman" panose="02020603050405020304" charset="0"/>
                <a:cs typeface="Times New Roman" panose="02020603050405020304" charset="0"/>
                <a:sym typeface="+mn-ea"/>
              </a:rPr>
              <a:t>zun</a:t>
            </a:r>
            <a:r>
              <a:rPr sz="2400" dirty="0">
                <a:solidFill>
                  <a:srgbClr val="000000"/>
                </a:solidFill>
                <a:latin typeface="Times New Roman" panose="02020603050405020304" charset="0"/>
                <a:cs typeface="Times New Roman" panose="02020603050405020304" charset="0"/>
                <a:sym typeface="+mn-ea"/>
              </a:rPr>
              <a:t> </a:t>
            </a:r>
            <a:r>
              <a:rPr sz="2400" dirty="0" err="1">
                <a:solidFill>
                  <a:srgbClr val="000000"/>
                </a:solidFill>
                <a:latin typeface="Times New Roman" panose="02020603050405020304" charset="0"/>
                <a:cs typeface="Times New Roman" panose="02020603050405020304" charset="0"/>
                <a:sym typeface="+mn-ea"/>
              </a:rPr>
              <a:t>vadede</a:t>
            </a:r>
            <a:r>
              <a:rPr sz="2400" dirty="0">
                <a:solidFill>
                  <a:srgbClr val="000000"/>
                </a:solidFill>
                <a:latin typeface="Times New Roman" panose="02020603050405020304" charset="0"/>
                <a:cs typeface="Times New Roman" panose="02020603050405020304" charset="0"/>
                <a:sym typeface="+mn-ea"/>
              </a:rPr>
              <a:t> </a:t>
            </a:r>
            <a:r>
              <a:rPr sz="2400" dirty="0" err="1">
                <a:solidFill>
                  <a:srgbClr val="000000"/>
                </a:solidFill>
                <a:latin typeface="Times New Roman" panose="02020603050405020304" charset="0"/>
                <a:cs typeface="Times New Roman" panose="02020603050405020304" charset="0"/>
                <a:sym typeface="+mn-ea"/>
              </a:rPr>
              <a:t>ulaşılmak</a:t>
            </a:r>
            <a:r>
              <a:rPr sz="2400" dirty="0">
                <a:solidFill>
                  <a:srgbClr val="000000"/>
                </a:solidFill>
                <a:latin typeface="Times New Roman" panose="02020603050405020304" charset="0"/>
                <a:cs typeface="Times New Roman" panose="02020603050405020304" charset="0"/>
                <a:sym typeface="+mn-ea"/>
              </a:rPr>
              <a:t> </a:t>
            </a:r>
            <a:r>
              <a:rPr sz="2400" dirty="0" err="1">
                <a:solidFill>
                  <a:srgbClr val="000000"/>
                </a:solidFill>
                <a:latin typeface="Times New Roman" panose="02020603050405020304" charset="0"/>
                <a:cs typeface="Times New Roman" panose="02020603050405020304" charset="0"/>
                <a:sym typeface="+mn-ea"/>
              </a:rPr>
              <a:t>istenen</a:t>
            </a:r>
            <a:r>
              <a:rPr sz="2400" dirty="0">
                <a:solidFill>
                  <a:srgbClr val="000000"/>
                </a:solidFill>
                <a:latin typeface="Times New Roman" panose="02020603050405020304" charset="0"/>
                <a:cs typeface="Times New Roman" panose="02020603050405020304" charset="0"/>
                <a:sym typeface="+mn-ea"/>
              </a:rPr>
              <a:t> </a:t>
            </a:r>
            <a:r>
              <a:rPr sz="2400" dirty="0" err="1">
                <a:solidFill>
                  <a:srgbClr val="000000"/>
                </a:solidFill>
                <a:latin typeface="Times New Roman" panose="02020603050405020304" charset="0"/>
                <a:cs typeface="Times New Roman" panose="02020603050405020304" charset="0"/>
                <a:sym typeface="+mn-ea"/>
              </a:rPr>
              <a:t>amaç</a:t>
            </a:r>
            <a:r>
              <a:rPr sz="2400" dirty="0">
                <a:solidFill>
                  <a:srgbClr val="000000"/>
                </a:solidFill>
                <a:latin typeface="Times New Roman" panose="02020603050405020304" charset="0"/>
                <a:cs typeface="Times New Roman" panose="02020603050405020304" charset="0"/>
                <a:sym typeface="+mn-ea"/>
              </a:rPr>
              <a:t> </a:t>
            </a:r>
            <a:r>
              <a:rPr sz="2400" dirty="0" err="1">
                <a:solidFill>
                  <a:srgbClr val="000000"/>
                </a:solidFill>
                <a:latin typeface="Times New Roman" panose="02020603050405020304" charset="0"/>
                <a:cs typeface="Times New Roman" panose="02020603050405020304" charset="0"/>
                <a:sym typeface="+mn-ea"/>
              </a:rPr>
              <a:t>noktadır</a:t>
            </a:r>
            <a:r>
              <a:rPr lang="tr-TR" sz="2400" dirty="0">
                <a:solidFill>
                  <a:srgbClr val="000000"/>
                </a:solidFill>
                <a:latin typeface="Times New Roman" panose="02020603050405020304" charset="0"/>
                <a:cs typeface="Times New Roman" panose="02020603050405020304" charset="0"/>
                <a:sym typeface="+mn-ea"/>
              </a:rPr>
              <a:t>.</a:t>
            </a:r>
          </a:p>
        </p:txBody>
      </p:sp>
      <p:sp>
        <p:nvSpPr>
          <p:cNvPr id="262" name="Google Shape;262;p29"/>
          <p:cNvSpPr txBox="1">
            <a:spLocks noGrp="1"/>
          </p:cNvSpPr>
          <p:nvPr>
            <p:ph type="body" idx="3"/>
          </p:nvPr>
        </p:nvSpPr>
        <p:spPr>
          <a:xfrm>
            <a:off x="6003925" y="1949449"/>
            <a:ext cx="2599055" cy="19214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sz="2800" b="1" dirty="0">
                <a:solidFill>
                  <a:srgbClr val="000000"/>
                </a:solidFill>
                <a:latin typeface="Times New Roman" panose="02020603050405020304" charset="0"/>
                <a:cs typeface="Times New Roman" panose="02020603050405020304" charset="0"/>
              </a:rPr>
              <a:t>Amaç</a:t>
            </a:r>
            <a:br>
              <a:rPr lang="tr-TR" sz="2800" b="1" dirty="0">
                <a:solidFill>
                  <a:srgbClr val="000000"/>
                </a:solidFill>
                <a:latin typeface="Times New Roman" panose="02020603050405020304" charset="0"/>
                <a:cs typeface="Times New Roman" panose="02020603050405020304" charset="0"/>
              </a:rPr>
            </a:br>
            <a:r>
              <a:rPr lang="tr-TR" altLang="en-GB" sz="2400" dirty="0">
                <a:solidFill>
                  <a:srgbClr val="000000"/>
                </a:solidFill>
                <a:latin typeface="Times New Roman" panose="02020603050405020304" charset="0"/>
                <a:cs typeface="Times New Roman" panose="02020603050405020304" charset="0"/>
              </a:rPr>
              <a:t>Ö</a:t>
            </a:r>
            <a:r>
              <a:rPr lang="en-GB" sz="2400" dirty="0" err="1">
                <a:solidFill>
                  <a:srgbClr val="000000"/>
                </a:solidFill>
                <a:latin typeface="Times New Roman" panose="02020603050405020304" charset="0"/>
                <a:cs typeface="Times New Roman" panose="02020603050405020304" charset="0"/>
              </a:rPr>
              <a:t>rgütün</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ulaşmak</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ve</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gerçekleştirmek</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istediği</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neticelerdir</a:t>
            </a:r>
            <a:r>
              <a:rPr lang="tr-TR" altLang="en-GB" sz="2400" dirty="0">
                <a:solidFill>
                  <a:srgbClr val="000000"/>
                </a:solidFill>
                <a:latin typeface="Times New Roman" panose="02020603050405020304" charset="0"/>
                <a:cs typeface="Times New Roman" panose="02020603050405020304" charset="0"/>
              </a:rPr>
              <a:t>.</a:t>
            </a:r>
            <a:endParaRPr lang="en-GB" sz="1200" dirty="0">
              <a:solidFill>
                <a:srgbClr val="000000"/>
              </a:solidFill>
            </a:endParaRPr>
          </a:p>
          <a:p>
            <a:pPr marL="0" lvl="0" indent="0" algn="l" rtl="0">
              <a:spcBef>
                <a:spcPts val="600"/>
              </a:spcBef>
              <a:spcAft>
                <a:spcPts val="0"/>
              </a:spcAft>
              <a:buNone/>
            </a:pPr>
            <a:endParaRPr sz="1200" dirty="0"/>
          </a:p>
        </p:txBody>
      </p:sp>
      <p:sp>
        <p:nvSpPr>
          <p:cNvPr id="263" name="Google Shape;263;p29"/>
          <p:cNvSpPr txBox="1">
            <a:spLocks noGrp="1"/>
          </p:cNvSpPr>
          <p:nvPr>
            <p:ph type="body" idx="1"/>
          </p:nvPr>
        </p:nvSpPr>
        <p:spPr>
          <a:xfrm>
            <a:off x="541020" y="4247515"/>
            <a:ext cx="297180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sz="2800" b="1" dirty="0">
                <a:solidFill>
                  <a:srgbClr val="000000"/>
                </a:solidFill>
                <a:latin typeface="Times New Roman" panose="02020603050405020304" charset="0"/>
                <a:cs typeface="Times New Roman" panose="02020603050405020304" charset="0"/>
              </a:rPr>
              <a:t>Politika</a:t>
            </a:r>
            <a:br>
              <a:rPr lang="tr-TR" sz="2800" b="1" dirty="0">
                <a:solidFill>
                  <a:srgbClr val="000000"/>
                </a:solidFill>
                <a:latin typeface="Times New Roman" panose="02020603050405020304" charset="0"/>
                <a:cs typeface="Times New Roman" panose="02020603050405020304" charset="0"/>
              </a:rPr>
            </a:br>
            <a:r>
              <a:rPr lang="tr-TR" altLang="en-GB" sz="2400" dirty="0">
                <a:solidFill>
                  <a:srgbClr val="000000"/>
                </a:solidFill>
                <a:latin typeface="Times New Roman" panose="02020603050405020304" charset="0"/>
                <a:cs typeface="Times New Roman" panose="02020603050405020304" charset="0"/>
              </a:rPr>
              <a:t>B</a:t>
            </a:r>
            <a:r>
              <a:rPr lang="en-GB" sz="2400" dirty="0" err="1">
                <a:solidFill>
                  <a:srgbClr val="000000"/>
                </a:solidFill>
                <a:latin typeface="Times New Roman" panose="02020603050405020304" charset="0"/>
                <a:cs typeface="Times New Roman" panose="02020603050405020304" charset="0"/>
              </a:rPr>
              <a:t>elirlenmiş</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hedeflere</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ulaşmak</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amacıyla</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izlenilen</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yol</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veya</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genel</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planlar</a:t>
            </a:r>
            <a:r>
              <a:rPr lang="tr-TR" altLang="en-GB" sz="2400" dirty="0">
                <a:solidFill>
                  <a:srgbClr val="000000"/>
                </a:solidFill>
                <a:latin typeface="Times New Roman" panose="02020603050405020304" charset="0"/>
                <a:cs typeface="Times New Roman" panose="02020603050405020304" charset="0"/>
              </a:rPr>
              <a:t>.</a:t>
            </a:r>
          </a:p>
        </p:txBody>
      </p:sp>
      <p:sp>
        <p:nvSpPr>
          <p:cNvPr id="264" name="Google Shape;264;p29"/>
          <p:cNvSpPr txBox="1">
            <a:spLocks noGrp="1"/>
          </p:cNvSpPr>
          <p:nvPr>
            <p:ph type="body" idx="2"/>
          </p:nvPr>
        </p:nvSpPr>
        <p:spPr>
          <a:xfrm>
            <a:off x="3512560" y="4247515"/>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dirty="0">
                <a:solidFill>
                  <a:srgbClr val="000000"/>
                </a:solidFill>
                <a:latin typeface="Times New Roman" panose="02020603050405020304" charset="0"/>
                <a:cs typeface="Times New Roman" panose="02020603050405020304" charset="0"/>
              </a:rPr>
              <a:t>Hedef</a:t>
            </a:r>
            <a:br>
              <a:rPr lang="tr-TR" altLang="en-GB" sz="2800" b="1" dirty="0">
                <a:solidFill>
                  <a:srgbClr val="000000"/>
                </a:solidFill>
                <a:latin typeface="Times New Roman" panose="02020603050405020304" charset="0"/>
                <a:cs typeface="Times New Roman" panose="02020603050405020304" charset="0"/>
              </a:rPr>
            </a:br>
            <a:r>
              <a:rPr lang="tr-TR" altLang="en-GB" sz="2400" dirty="0">
                <a:solidFill>
                  <a:srgbClr val="000000"/>
                </a:solidFill>
                <a:latin typeface="Times New Roman" panose="02020603050405020304" charset="0"/>
                <a:cs typeface="Times New Roman" panose="02020603050405020304" charset="0"/>
              </a:rPr>
              <a:t>O</a:t>
            </a:r>
            <a:r>
              <a:rPr lang="en-GB" sz="2400" dirty="0" err="1">
                <a:solidFill>
                  <a:srgbClr val="000000"/>
                </a:solidFill>
                <a:latin typeface="Times New Roman" panose="02020603050405020304" charset="0"/>
                <a:cs typeface="Times New Roman" panose="02020603050405020304" charset="0"/>
              </a:rPr>
              <a:t>rtaya</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konan</a:t>
            </a:r>
            <a:r>
              <a:rPr lang="en-GB" sz="2400" dirty="0">
                <a:solidFill>
                  <a:srgbClr val="000000"/>
                </a:solidFill>
                <a:latin typeface="Times New Roman" panose="02020603050405020304" charset="0"/>
                <a:cs typeface="Times New Roman" panose="02020603050405020304" charset="0"/>
              </a:rPr>
              <a:t> </a:t>
            </a:r>
            <a:br>
              <a:rPr lang="en-GB" sz="2400" dirty="0">
                <a:solidFill>
                  <a:srgbClr val="000000"/>
                </a:solidFill>
                <a:latin typeface="Times New Roman" panose="02020603050405020304" charset="0"/>
                <a:cs typeface="Times New Roman" panose="02020603050405020304" charset="0"/>
              </a:rPr>
            </a:br>
            <a:r>
              <a:rPr lang="tr-TR" altLang="en-GB" sz="2400" dirty="0">
                <a:solidFill>
                  <a:srgbClr val="000000"/>
                </a:solidFill>
                <a:latin typeface="Times New Roman" panose="02020603050405020304" charset="0"/>
                <a:cs typeface="Times New Roman" panose="02020603050405020304" charset="0"/>
              </a:rPr>
              <a:t>“</a:t>
            </a:r>
            <a:r>
              <a:rPr lang="en-GB" sz="2400" dirty="0">
                <a:solidFill>
                  <a:srgbClr val="000000"/>
                </a:solidFill>
                <a:latin typeface="Times New Roman" panose="02020603050405020304" charset="0"/>
                <a:cs typeface="Times New Roman" panose="02020603050405020304" charset="0"/>
              </a:rPr>
              <a:t>alt</a:t>
            </a:r>
            <a:r>
              <a:rPr lang="tr-TR" altLang="en-GB" sz="2400" dirty="0">
                <a:solidFill>
                  <a:srgbClr val="000000"/>
                </a:solidFill>
                <a:latin typeface="Times New Roman" panose="02020603050405020304" charset="0"/>
                <a:cs typeface="Times New Roman" panose="02020603050405020304" charset="0"/>
              </a:rPr>
              <a:t>”</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amaçları</a:t>
            </a:r>
            <a:r>
              <a:rPr lang="en-GB" sz="2400" dirty="0">
                <a:solidFill>
                  <a:srgbClr val="000000"/>
                </a:solidFill>
                <a:latin typeface="Times New Roman" panose="02020603050405020304" charset="0"/>
                <a:cs typeface="Times New Roman" panose="02020603050405020304" charset="0"/>
              </a:rPr>
              <a:t/>
            </a:r>
            <a:br>
              <a:rPr lang="en-GB" sz="2400" dirty="0">
                <a:solidFill>
                  <a:srgbClr val="000000"/>
                </a:solidFill>
                <a:latin typeface="Times New Roman" panose="02020603050405020304" charset="0"/>
                <a:cs typeface="Times New Roman" panose="02020603050405020304" charset="0"/>
              </a:rPr>
            </a:br>
            <a:r>
              <a:rPr lang="en-GB" sz="2400" dirty="0" err="1">
                <a:solidFill>
                  <a:srgbClr val="000000"/>
                </a:solidFill>
                <a:latin typeface="Times New Roman" panose="02020603050405020304" charset="0"/>
                <a:cs typeface="Times New Roman" panose="02020603050405020304" charset="0"/>
              </a:rPr>
              <a:t>oluşturmaktadır</a:t>
            </a:r>
            <a:endParaRPr lang="en-GB" sz="2400" dirty="0">
              <a:solidFill>
                <a:srgbClr val="000000"/>
              </a:solidFill>
              <a:latin typeface="Times New Roman" panose="02020603050405020304" charset="0"/>
              <a:cs typeface="Times New Roman" panose="02020603050405020304" charset="0"/>
            </a:endParaRPr>
          </a:p>
        </p:txBody>
      </p:sp>
      <p:sp>
        <p:nvSpPr>
          <p:cNvPr id="265" name="Google Shape;265;p29"/>
          <p:cNvSpPr txBox="1">
            <a:spLocks noGrp="1"/>
          </p:cNvSpPr>
          <p:nvPr>
            <p:ph type="body" idx="3"/>
          </p:nvPr>
        </p:nvSpPr>
        <p:spPr>
          <a:xfrm>
            <a:off x="6003785" y="4247515"/>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dirty="0">
                <a:solidFill>
                  <a:srgbClr val="000000"/>
                </a:solidFill>
                <a:latin typeface="Times New Roman" panose="02020603050405020304" charset="0"/>
                <a:cs typeface="Times New Roman" panose="02020603050405020304" charset="0"/>
              </a:rPr>
              <a:t>Stratejik Plan</a:t>
            </a:r>
            <a:br>
              <a:rPr lang="tr-TR" altLang="en-GB" sz="2800" b="1" dirty="0">
                <a:solidFill>
                  <a:srgbClr val="000000"/>
                </a:solidFill>
                <a:latin typeface="Times New Roman" panose="02020603050405020304" charset="0"/>
                <a:cs typeface="Times New Roman" panose="02020603050405020304" charset="0"/>
              </a:rPr>
            </a:br>
            <a:r>
              <a:rPr lang="en-GB" sz="2400" dirty="0" err="1">
                <a:solidFill>
                  <a:srgbClr val="000000"/>
                </a:solidFill>
                <a:latin typeface="Times New Roman" panose="02020603050405020304" charset="0"/>
                <a:cs typeface="Times New Roman" panose="02020603050405020304" charset="0"/>
              </a:rPr>
              <a:t>Stratejiyi</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bir</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yönetim</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aracı</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durumuna</a:t>
            </a:r>
            <a:r>
              <a:rPr lang="en-GB" sz="2400" dirty="0">
                <a:solidFill>
                  <a:srgbClr val="000000"/>
                </a:solidFill>
                <a:latin typeface="Times New Roman" panose="02020603050405020304" charset="0"/>
                <a:cs typeface="Times New Roman" panose="02020603050405020304" charset="0"/>
              </a:rPr>
              <a:t> </a:t>
            </a:r>
            <a:r>
              <a:rPr lang="en-GB" sz="2400" dirty="0" err="1">
                <a:solidFill>
                  <a:srgbClr val="000000"/>
                </a:solidFill>
                <a:latin typeface="Times New Roman" panose="02020603050405020304" charset="0"/>
                <a:cs typeface="Times New Roman" panose="02020603050405020304" charset="0"/>
              </a:rPr>
              <a:t>getirmek</a:t>
            </a:r>
            <a:r>
              <a:rPr lang="en-GB" sz="2400" dirty="0">
                <a:solidFill>
                  <a:srgbClr val="000000"/>
                </a:solidFill>
                <a:latin typeface="Times New Roman" panose="02020603050405020304" charset="0"/>
                <a:cs typeface="Times New Roman" panose="02020603050405020304" charset="0"/>
              </a:rPr>
              <a:t> </a:t>
            </a:r>
            <a:endParaRPr sz="1200" dirty="0">
              <a:solidFill>
                <a:srgbClr val="000000"/>
              </a:solidFill>
            </a:endParaRPr>
          </a:p>
          <a:p>
            <a:pPr marL="0" lvl="0" indent="0" algn="l" rtl="0">
              <a:spcBef>
                <a:spcPts val="600"/>
              </a:spcBef>
              <a:spcAft>
                <a:spcPts val="0"/>
              </a:spcAft>
              <a:buNone/>
            </a:pPr>
            <a:endParaRPr sz="1200" dirty="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13</a:t>
            </a:fld>
            <a:endParaRPr lang="en-GB"/>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597659" y="2882265"/>
            <a:ext cx="6331689" cy="10934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GB" sz="2800" dirty="0">
                <a:solidFill>
                  <a:schemeClr val="tx1">
                    <a:lumMod val="50000"/>
                  </a:schemeClr>
                </a:solidFill>
                <a:latin typeface="Times New Roman" panose="02020603050405020304" charset="0"/>
                <a:cs typeface="Times New Roman" panose="02020603050405020304" charset="0"/>
              </a:rPr>
              <a:t>“</a:t>
            </a:r>
            <a:r>
              <a:rPr lang="en-GB" sz="2800" dirty="0" err="1">
                <a:solidFill>
                  <a:schemeClr val="tx1">
                    <a:lumMod val="50000"/>
                  </a:schemeClr>
                </a:solidFill>
                <a:latin typeface="Times New Roman" panose="02020603050405020304" charset="0"/>
                <a:cs typeface="Times New Roman" panose="02020603050405020304" charset="0"/>
              </a:rPr>
              <a:t>Yönetimin</a:t>
            </a:r>
            <a:r>
              <a:rPr lang="en-GB" sz="2800" dirty="0">
                <a:solidFill>
                  <a:schemeClr val="tx1">
                    <a:lumMod val="50000"/>
                  </a:schemeClr>
                </a:solidFill>
                <a:latin typeface="Times New Roman" panose="02020603050405020304" charset="0"/>
                <a:cs typeface="Times New Roman" panose="02020603050405020304" charset="0"/>
              </a:rPr>
              <a:t> </a:t>
            </a:r>
            <a:r>
              <a:rPr lang="en-GB" sz="2800" dirty="0" err="1">
                <a:solidFill>
                  <a:schemeClr val="tx1">
                    <a:lumMod val="50000"/>
                  </a:schemeClr>
                </a:solidFill>
                <a:latin typeface="Times New Roman" panose="02020603050405020304" charset="0"/>
                <a:cs typeface="Times New Roman" panose="02020603050405020304" charset="0"/>
              </a:rPr>
              <a:t>işi</a:t>
            </a:r>
            <a:r>
              <a:rPr lang="en-GB" sz="2800" dirty="0">
                <a:solidFill>
                  <a:schemeClr val="tx1">
                    <a:lumMod val="50000"/>
                  </a:schemeClr>
                </a:solidFill>
                <a:latin typeface="Times New Roman" panose="02020603050405020304" charset="0"/>
                <a:cs typeface="Times New Roman" panose="02020603050405020304" charset="0"/>
              </a:rPr>
              <a:t> </a:t>
            </a:r>
            <a:r>
              <a:rPr lang="en-GB" sz="2800" dirty="0" err="1">
                <a:solidFill>
                  <a:schemeClr val="tx1">
                    <a:lumMod val="50000"/>
                  </a:schemeClr>
                </a:solidFill>
                <a:latin typeface="Times New Roman" panose="02020603050405020304" charset="0"/>
                <a:cs typeface="Times New Roman" panose="02020603050405020304" charset="0"/>
              </a:rPr>
              <a:t>kontrol</a:t>
            </a:r>
            <a:r>
              <a:rPr lang="en-GB" sz="2800" dirty="0">
                <a:solidFill>
                  <a:schemeClr val="tx1">
                    <a:lumMod val="50000"/>
                  </a:schemeClr>
                </a:solidFill>
                <a:latin typeface="Times New Roman" panose="02020603050405020304" charset="0"/>
                <a:cs typeface="Times New Roman" panose="02020603050405020304" charset="0"/>
              </a:rPr>
              <a:t> </a:t>
            </a:r>
            <a:r>
              <a:rPr lang="en-GB" sz="2800" dirty="0" err="1">
                <a:solidFill>
                  <a:schemeClr val="tx1">
                    <a:lumMod val="50000"/>
                  </a:schemeClr>
                </a:solidFill>
                <a:latin typeface="Times New Roman" panose="02020603050405020304" charset="0"/>
                <a:cs typeface="Times New Roman" panose="02020603050405020304" charset="0"/>
              </a:rPr>
              <a:t>değil</a:t>
            </a:r>
            <a:r>
              <a:rPr lang="tr-TR" altLang="en-GB" sz="2800" dirty="0" smtClean="0">
                <a:solidFill>
                  <a:schemeClr val="tx1">
                    <a:lumMod val="50000"/>
                  </a:schemeClr>
                </a:solidFill>
                <a:latin typeface="Times New Roman" panose="02020603050405020304" charset="0"/>
                <a:cs typeface="Times New Roman" panose="02020603050405020304" charset="0"/>
              </a:rPr>
              <a:t>, </a:t>
            </a:r>
            <a:r>
              <a:rPr lang="en-GB" sz="2800" dirty="0" err="1" smtClean="0">
                <a:solidFill>
                  <a:schemeClr val="tx1">
                    <a:lumMod val="50000"/>
                  </a:schemeClr>
                </a:solidFill>
                <a:latin typeface="Times New Roman" panose="02020603050405020304" charset="0"/>
                <a:cs typeface="Times New Roman" panose="02020603050405020304" charset="0"/>
              </a:rPr>
              <a:t>liderliktir</a:t>
            </a:r>
            <a:r>
              <a:rPr lang="en-GB" sz="2800" dirty="0" smtClean="0">
                <a:solidFill>
                  <a:schemeClr val="tx1">
                    <a:lumMod val="50000"/>
                  </a:schemeClr>
                </a:solidFill>
                <a:latin typeface="Times New Roman" panose="02020603050405020304" charset="0"/>
                <a:cs typeface="Times New Roman" panose="02020603050405020304" charset="0"/>
              </a:rPr>
              <a:t>.”</a:t>
            </a:r>
            <a:r>
              <a:rPr lang="tr-TR" sz="2800" dirty="0" smtClean="0">
                <a:solidFill>
                  <a:schemeClr val="tx1">
                    <a:lumMod val="50000"/>
                  </a:schemeClr>
                </a:solidFill>
                <a:latin typeface="Times New Roman" panose="02020603050405020304" charset="0"/>
                <a:cs typeface="Times New Roman" panose="02020603050405020304" charset="0"/>
              </a:rPr>
              <a:t> </a:t>
            </a:r>
            <a:endParaRPr lang="en-GB" sz="2800" dirty="0">
              <a:solidFill>
                <a:schemeClr val="tx1">
                  <a:lumMod val="50000"/>
                </a:schemeClr>
              </a:solidFill>
              <a:latin typeface="Times New Roman" panose="02020603050405020304" charset="0"/>
              <a:cs typeface="Times New Roman" panose="02020603050405020304" charset="0"/>
            </a:endParaRPr>
          </a:p>
        </p:txBody>
      </p:sp>
      <p:sp>
        <p:nvSpPr>
          <p:cNvPr id="119" name="Google Shape;119;p16"/>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t>14</a:t>
            </a:fld>
            <a:endParaRPr lang="en-GB"/>
          </a:p>
        </p:txBody>
      </p:sp>
      <p:sp>
        <p:nvSpPr>
          <p:cNvPr id="2" name="Text Box 0"/>
          <p:cNvSpPr txBox="1"/>
          <p:nvPr/>
        </p:nvSpPr>
        <p:spPr>
          <a:xfrm>
            <a:off x="4885690" y="3975735"/>
            <a:ext cx="3376930" cy="460375"/>
          </a:xfrm>
          <a:prstGeom prst="rect">
            <a:avLst/>
          </a:prstGeom>
          <a:noFill/>
        </p:spPr>
        <p:txBody>
          <a:bodyPr wrap="square" rtlCol="0">
            <a:spAutoFit/>
          </a:bodyPr>
          <a:lstStyle/>
          <a:p>
            <a:r>
              <a:rPr sz="2400" dirty="0">
                <a:latin typeface="Times New Roman" panose="02020603050405020304" charset="0"/>
                <a:cs typeface="Times New Roman" panose="02020603050405020304" charset="0"/>
              </a:rPr>
              <a:t>W. Edwards Deming</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212770"/>
            <a:ext cx="7772400" cy="2053906"/>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tr-TR" sz="3200" b="1" dirty="0">
                <a:solidFill>
                  <a:srgbClr val="000000"/>
                </a:solidFill>
                <a:latin typeface="Times New Roman" panose="02020603050405020304" charset="0"/>
                <a:cs typeface="Times New Roman" panose="02020603050405020304" charset="0"/>
              </a:rPr>
              <a:t/>
            </a:r>
            <a:br>
              <a:rPr lang="tr-TR" sz="3200" b="1" dirty="0">
                <a:solidFill>
                  <a:srgbClr val="000000"/>
                </a:solidFill>
                <a:latin typeface="Times New Roman" panose="02020603050405020304" charset="0"/>
                <a:cs typeface="Times New Roman" panose="02020603050405020304" charset="0"/>
              </a:rPr>
            </a:br>
            <a:endParaRPr sz="3200" b="1" dirty="0">
              <a:solidFill>
                <a:srgbClr val="000000"/>
              </a:solidFill>
              <a:latin typeface="Times New Roman" panose="02020603050405020304" charset="0"/>
              <a:cs typeface="Times New Roman" panose="02020603050405020304" charset="0"/>
            </a:endParaRPr>
          </a:p>
          <a:p>
            <a:pPr marL="0" lvl="0" indent="0" algn="ctr" rtl="0">
              <a:lnSpc>
                <a:spcPct val="150000"/>
              </a:lnSpc>
              <a:spcBef>
                <a:spcPts val="0"/>
              </a:spcBef>
              <a:spcAft>
                <a:spcPts val="0"/>
              </a:spcAft>
              <a:buNone/>
            </a:pPr>
            <a:r>
              <a:rPr lang="tr-TR" altLang="en-GB" sz="3200" b="1" dirty="0">
                <a:solidFill>
                  <a:srgbClr val="000000"/>
                </a:solidFill>
                <a:latin typeface="Times New Roman" panose="02020603050405020304" charset="0"/>
                <a:cs typeface="Times New Roman" panose="02020603050405020304" charset="0"/>
                <a:sym typeface="+mn-ea"/>
              </a:rPr>
              <a:t>Stratejik Örgütsel Yönetimin </a:t>
            </a:r>
            <a:r>
              <a:rPr lang="tr-TR" altLang="en-GB" sz="3200" b="1" dirty="0" smtClean="0">
                <a:solidFill>
                  <a:srgbClr val="000000"/>
                </a:solidFill>
                <a:latin typeface="Times New Roman" panose="02020603050405020304" charset="0"/>
                <a:cs typeface="Times New Roman" panose="02020603050405020304" charset="0"/>
                <a:sym typeface="+mn-ea"/>
              </a:rPr>
              <a:t>Önemi Amaçları Nitelikleri </a:t>
            </a:r>
            <a:r>
              <a:rPr lang="tr-TR" altLang="en-GB" sz="3200" b="1" dirty="0">
                <a:solidFill>
                  <a:srgbClr val="000000"/>
                </a:solidFill>
                <a:latin typeface="Times New Roman" panose="02020603050405020304" charset="0"/>
                <a:cs typeface="Times New Roman" panose="02020603050405020304" charset="0"/>
                <a:sym typeface="+mn-ea"/>
              </a:rPr>
              <a:t>ve Faydaları</a:t>
            </a:r>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t>15</a:t>
            </a:fld>
            <a:endParaRPr lang="en-GB"/>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409432" y="286604"/>
            <a:ext cx="8427178" cy="6059606"/>
          </a:xfrm>
          <a:prstGeom prst="rect">
            <a:avLst/>
          </a:prstGeom>
        </p:spPr>
        <p:txBody>
          <a:bodyPr spcFirstLastPara="1" wrap="square" lIns="91425" tIns="91425" rIns="91425" bIns="91425" anchor="ctr" anchorCtr="0">
            <a:noAutofit/>
          </a:bodyPr>
          <a:lstStyle/>
          <a:p>
            <a:pPr marL="22225" lvl="0" indent="0" algn="ctr" rtl="0">
              <a:lnSpc>
                <a:spcPct val="150000"/>
              </a:lnSpc>
              <a:spcBef>
                <a:spcPts val="600"/>
              </a:spcBef>
              <a:spcAft>
                <a:spcPts val="1800"/>
              </a:spcAft>
              <a:buClr>
                <a:srgbClr val="2185C5"/>
              </a:buClr>
              <a:buSzPts val="2000"/>
              <a:buNone/>
            </a:pPr>
            <a:r>
              <a:rPr lang="tr-TR" altLang="en-GB" b="1" dirty="0">
                <a:solidFill>
                  <a:srgbClr val="000000"/>
                </a:solidFill>
                <a:latin typeface="Times New Roman" panose="02020603050405020304" charset="0"/>
                <a:cs typeface="Times New Roman" panose="02020603050405020304" charset="0"/>
                <a:sym typeface="+mn-ea"/>
              </a:rPr>
              <a:t>Stratejik </a:t>
            </a:r>
            <a:r>
              <a:rPr lang="tr-TR" altLang="en-GB" b="1" dirty="0" smtClean="0">
                <a:solidFill>
                  <a:srgbClr val="000000"/>
                </a:solidFill>
                <a:latin typeface="Times New Roman" panose="02020603050405020304" charset="0"/>
                <a:cs typeface="Times New Roman" panose="02020603050405020304" charset="0"/>
                <a:sym typeface="+mn-ea"/>
              </a:rPr>
              <a:t>Yönetim</a:t>
            </a:r>
            <a:endParaRPr lang="tr-TR" altLang="en-GB" dirty="0" smtClean="0">
              <a:solidFill>
                <a:srgbClr val="000000"/>
              </a:solidFill>
              <a:latin typeface="Times New Roman" panose="02020603050405020304" charset="0"/>
              <a:cs typeface="Times New Roman" panose="02020603050405020304" charset="0"/>
              <a:sym typeface="+mn-ea"/>
            </a:endParaRPr>
          </a:p>
          <a:p>
            <a:pPr marL="22225" lvl="0" indent="0" algn="ctr" rtl="0">
              <a:lnSpc>
                <a:spcPct val="150000"/>
              </a:lnSpc>
              <a:spcBef>
                <a:spcPts val="600"/>
              </a:spcBef>
              <a:spcAft>
                <a:spcPts val="1800"/>
              </a:spcAft>
              <a:buClr>
                <a:srgbClr val="2185C5"/>
              </a:buClr>
              <a:buSzPts val="2000"/>
              <a:buNone/>
            </a:pPr>
            <a:r>
              <a:rPr lang="tr-TR" altLang="en-GB" dirty="0" smtClean="0">
                <a:solidFill>
                  <a:srgbClr val="000000"/>
                </a:solidFill>
                <a:latin typeface="Times New Roman" panose="02020603050405020304" charset="0"/>
                <a:cs typeface="Times New Roman" panose="02020603050405020304" charset="0"/>
                <a:sym typeface="+mn-ea"/>
              </a:rPr>
              <a:t>sadece </a:t>
            </a:r>
            <a:r>
              <a:rPr lang="tr-TR" altLang="en-GB" dirty="0">
                <a:solidFill>
                  <a:srgbClr val="000000"/>
                </a:solidFill>
                <a:latin typeface="Times New Roman" panose="02020603050405020304" charset="0"/>
                <a:cs typeface="Times New Roman" panose="02020603050405020304" charset="0"/>
                <a:sym typeface="+mn-ea"/>
              </a:rPr>
              <a:t>geleceğe dair bir plan yapmak olarak algılanmamalıdır</a:t>
            </a:r>
            <a:r>
              <a:rPr lang="tr-TR" altLang="en-GB" dirty="0" smtClean="0">
                <a:solidFill>
                  <a:srgbClr val="000000"/>
                </a:solidFill>
                <a:latin typeface="Times New Roman" panose="02020603050405020304" charset="0"/>
                <a:cs typeface="Times New Roman" panose="02020603050405020304" charset="0"/>
                <a:sym typeface="+mn-ea"/>
              </a:rPr>
              <a:t>.</a:t>
            </a:r>
          </a:p>
          <a:p>
            <a:pPr marL="22225" lvl="0" indent="0" algn="ctr" rtl="0">
              <a:lnSpc>
                <a:spcPct val="150000"/>
              </a:lnSpc>
              <a:spcBef>
                <a:spcPts val="600"/>
              </a:spcBef>
              <a:spcAft>
                <a:spcPts val="1800"/>
              </a:spcAft>
              <a:buClr>
                <a:srgbClr val="2185C5"/>
              </a:buClr>
              <a:buSzPts val="2000"/>
              <a:buNone/>
            </a:pPr>
            <a:endParaRPr lang="tr-TR" altLang="en-GB" dirty="0">
              <a:solidFill>
                <a:srgbClr val="000000"/>
              </a:solidFill>
              <a:latin typeface="Times New Roman" panose="02020603050405020304" charset="0"/>
              <a:cs typeface="Times New Roman" panose="02020603050405020304" charset="0"/>
              <a:sym typeface="+mn-ea"/>
            </a:endParaRPr>
          </a:p>
          <a:p>
            <a:pPr marL="22225" lvl="0" indent="0" algn="ctr" rtl="0">
              <a:lnSpc>
                <a:spcPct val="150000"/>
              </a:lnSpc>
              <a:spcBef>
                <a:spcPts val="600"/>
              </a:spcBef>
              <a:spcAft>
                <a:spcPts val="1800"/>
              </a:spcAft>
              <a:buClr>
                <a:srgbClr val="2185C5"/>
              </a:buClr>
              <a:buSzPts val="2000"/>
              <a:buNone/>
            </a:pPr>
            <a:r>
              <a:rPr lang="tr-TR" altLang="en-GB" dirty="0" smtClean="0">
                <a:solidFill>
                  <a:srgbClr val="000000"/>
                </a:solidFill>
                <a:latin typeface="Times New Roman" panose="02020603050405020304" charset="0"/>
                <a:cs typeface="Times New Roman" panose="02020603050405020304" charset="0"/>
                <a:sym typeface="+mn-ea"/>
              </a:rPr>
              <a:t>Kurumun içerisinde </a:t>
            </a:r>
            <a:r>
              <a:rPr lang="tr-TR" altLang="en-GB" dirty="0">
                <a:solidFill>
                  <a:srgbClr val="000000"/>
                </a:solidFill>
                <a:latin typeface="Times New Roman" panose="02020603050405020304" charset="0"/>
                <a:cs typeface="Times New Roman" panose="02020603050405020304" charset="0"/>
                <a:sym typeface="+mn-ea"/>
              </a:rPr>
              <a:t>bulunduğu koşulların sürekli ve belirsizliklerle dolu dönüşümü, bir plan yapıp ona sadık kalmayı imkansız hale getirmektedir.</a:t>
            </a:r>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16</a:t>
            </a:fld>
            <a:endParaRPr lang="en-GB"/>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368490" y="655092"/>
            <a:ext cx="8536360" cy="5459105"/>
          </a:xfrm>
          <a:prstGeom prst="rect">
            <a:avLst/>
          </a:prstGeom>
        </p:spPr>
        <p:txBody>
          <a:bodyPr spcFirstLastPara="1" wrap="square" lIns="91425" tIns="91425" rIns="91425" bIns="91425" anchor="ctr" anchorCtr="0">
            <a:noAutofit/>
          </a:bodyPr>
          <a:lstStyle/>
          <a:p>
            <a:pPr marL="22225" lvl="0" indent="0" algn="ctr" rtl="0">
              <a:lnSpc>
                <a:spcPct val="150000"/>
              </a:lnSpc>
              <a:spcBef>
                <a:spcPts val="0"/>
              </a:spcBef>
              <a:spcAft>
                <a:spcPts val="1800"/>
              </a:spcAft>
              <a:buClr>
                <a:srgbClr val="2185C5"/>
              </a:buClr>
              <a:buSzPts val="2000"/>
              <a:buNone/>
            </a:pPr>
            <a:r>
              <a:rPr lang="tr-TR" altLang="en-GB" dirty="0">
                <a:solidFill>
                  <a:srgbClr val="000000"/>
                </a:solidFill>
                <a:latin typeface="Times New Roman" panose="02020603050405020304" charset="0"/>
                <a:cs typeface="Times New Roman" panose="02020603050405020304" charset="0"/>
                <a:sym typeface="+mn-ea"/>
              </a:rPr>
              <a:t>“Stratejik yönetim geleceği karşılamak yerine kendi geleceğini oluşturmak üzerine kuruludur”. </a:t>
            </a:r>
            <a:endParaRPr lang="tr-TR" altLang="en-GB" dirty="0" smtClean="0">
              <a:solidFill>
                <a:srgbClr val="000000"/>
              </a:solidFill>
              <a:latin typeface="Times New Roman" panose="02020603050405020304" charset="0"/>
              <a:cs typeface="Times New Roman" panose="02020603050405020304" charset="0"/>
              <a:sym typeface="+mn-ea"/>
            </a:endParaRPr>
          </a:p>
          <a:p>
            <a:pPr marL="22225" lvl="0" indent="0" algn="ctr" rtl="0">
              <a:lnSpc>
                <a:spcPct val="150000"/>
              </a:lnSpc>
              <a:spcBef>
                <a:spcPts val="0"/>
              </a:spcBef>
              <a:spcAft>
                <a:spcPts val="1800"/>
              </a:spcAft>
              <a:buClr>
                <a:srgbClr val="2185C5"/>
              </a:buClr>
              <a:buSzPts val="2000"/>
              <a:buNone/>
            </a:pPr>
            <a:endParaRPr lang="tr-TR" altLang="en-GB" dirty="0">
              <a:solidFill>
                <a:srgbClr val="000000"/>
              </a:solidFill>
              <a:latin typeface="Times New Roman" panose="02020603050405020304" charset="0"/>
              <a:cs typeface="Times New Roman" panose="02020603050405020304" charset="0"/>
              <a:sym typeface="+mn-ea"/>
            </a:endParaRPr>
          </a:p>
          <a:p>
            <a:pPr marL="22225" lvl="0" indent="0" algn="ctr" rtl="0">
              <a:lnSpc>
                <a:spcPct val="150000"/>
              </a:lnSpc>
              <a:spcBef>
                <a:spcPts val="0"/>
              </a:spcBef>
              <a:spcAft>
                <a:spcPts val="1800"/>
              </a:spcAft>
              <a:buClr>
                <a:srgbClr val="2185C5"/>
              </a:buClr>
              <a:buSzPts val="2000"/>
              <a:buNone/>
            </a:pPr>
            <a:r>
              <a:rPr lang="tr-TR" altLang="en-GB" dirty="0">
                <a:solidFill>
                  <a:srgbClr val="000000"/>
                </a:solidFill>
                <a:latin typeface="Times New Roman" panose="02020603050405020304" charset="0"/>
                <a:cs typeface="Times New Roman" panose="02020603050405020304" charset="0"/>
                <a:sym typeface="+mn-ea"/>
              </a:rPr>
              <a:t>Stratejik yönetimle, </a:t>
            </a:r>
            <a:r>
              <a:rPr lang="tr-TR" altLang="en-GB" dirty="0" smtClean="0">
                <a:solidFill>
                  <a:srgbClr val="000000"/>
                </a:solidFill>
                <a:latin typeface="Times New Roman" panose="02020603050405020304" charset="0"/>
                <a:cs typeface="Times New Roman" panose="02020603050405020304" charset="0"/>
                <a:sym typeface="+mn-ea"/>
              </a:rPr>
              <a:t>kurumlara her </a:t>
            </a:r>
            <a:r>
              <a:rPr lang="tr-TR" altLang="en-GB" dirty="0">
                <a:solidFill>
                  <a:srgbClr val="000000"/>
                </a:solidFill>
                <a:latin typeface="Times New Roman" panose="02020603050405020304" charset="0"/>
                <a:cs typeface="Times New Roman" panose="02020603050405020304" charset="0"/>
                <a:sym typeface="+mn-ea"/>
              </a:rPr>
              <a:t>yere nüfuz eden bir </a:t>
            </a:r>
            <a:r>
              <a:rPr lang="tr-TR" altLang="en-GB" u="sng" dirty="0">
                <a:solidFill>
                  <a:srgbClr val="000000"/>
                </a:solidFill>
                <a:latin typeface="Times New Roman" panose="02020603050405020304" charset="0"/>
                <a:cs typeface="Times New Roman" panose="02020603050405020304" charset="0"/>
                <a:sym typeface="+mn-ea"/>
              </a:rPr>
              <a:t>omurga hattı </a:t>
            </a:r>
            <a:r>
              <a:rPr lang="tr-TR" altLang="en-GB" dirty="0">
                <a:solidFill>
                  <a:srgbClr val="000000"/>
                </a:solidFill>
                <a:latin typeface="Times New Roman" panose="02020603050405020304" charset="0"/>
                <a:cs typeface="Times New Roman" panose="02020603050405020304" charset="0"/>
                <a:sym typeface="+mn-ea"/>
              </a:rPr>
              <a:t>kazandırılmaya çalışılır. </a:t>
            </a:r>
            <a:endParaRPr lang="tr-TR" altLang="en-GB" dirty="0">
              <a:solidFill>
                <a:srgbClr val="000000"/>
              </a:solidFill>
              <a:latin typeface="Times New Roman" panose="02020603050405020304" charset="0"/>
              <a:cs typeface="Times New Roman" panose="02020603050405020304" charset="0"/>
            </a:endParaRPr>
          </a:p>
          <a:p>
            <a:pPr marL="0" lvl="0" indent="0" algn="l" rtl="0">
              <a:spcBef>
                <a:spcPts val="600"/>
              </a:spcBef>
              <a:spcAft>
                <a:spcPts val="0"/>
              </a:spcAft>
              <a:buNone/>
            </a:pPr>
            <a:endParaRPr lang="en-GB" dirty="0"/>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17</a:t>
            </a:fld>
            <a:endParaRPr lang="en-GB"/>
          </a:p>
        </p:txBody>
      </p:sp>
    </p:spTree>
    <p:extLst>
      <p:ext uri="{BB962C8B-B14F-4D97-AF65-F5344CB8AC3E}">
        <p14:creationId xmlns:p14="http://schemas.microsoft.com/office/powerpoint/2010/main" val="3951618470"/>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15875" y="-8255"/>
            <a:ext cx="9100185" cy="6722745"/>
          </a:xfrm>
          <a:prstGeom prst="rect">
            <a:avLst/>
          </a:prstGeom>
        </p:spPr>
        <p:txBody>
          <a:bodyPr spcFirstLastPara="1" wrap="square" lIns="91425" tIns="91425" rIns="91425" bIns="91425" anchor="ctr" anchorCtr="0">
            <a:noAutofit/>
          </a:bodyPr>
          <a:lstStyle/>
          <a:p>
            <a:pPr marL="114300" lvl="0" indent="0" algn="ctr" rtl="0">
              <a:lnSpc>
                <a:spcPct val="150000"/>
              </a:lnSpc>
              <a:spcBef>
                <a:spcPts val="0"/>
              </a:spcBef>
              <a:buSzPts val="2000"/>
              <a:buNone/>
            </a:pPr>
            <a:r>
              <a:rPr lang="tr-TR" altLang="en-GB" b="1" dirty="0">
                <a:solidFill>
                  <a:srgbClr val="000000"/>
                </a:solidFill>
                <a:latin typeface="Times New Roman" panose="02020603050405020304" charset="0"/>
                <a:cs typeface="Times New Roman" panose="02020603050405020304" charset="0"/>
                <a:sym typeface="+mn-ea"/>
              </a:rPr>
              <a:t>Stratejik yönetim, </a:t>
            </a:r>
            <a:r>
              <a:rPr lang="tr-TR" altLang="en-GB" dirty="0">
                <a:solidFill>
                  <a:srgbClr val="000000"/>
                </a:solidFill>
                <a:latin typeface="Times New Roman" panose="02020603050405020304" charset="0"/>
                <a:cs typeface="Times New Roman" panose="02020603050405020304" charset="0"/>
                <a:sym typeface="+mn-ea"/>
              </a:rPr>
              <a:t> </a:t>
            </a:r>
            <a:endParaRPr lang="tr-TR" altLang="en-GB" dirty="0" smtClean="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buSzPts val="2000"/>
              <a:buNone/>
            </a:pPr>
            <a:r>
              <a:rPr lang="tr-TR" altLang="en-GB" dirty="0" smtClean="0">
                <a:solidFill>
                  <a:srgbClr val="000000"/>
                </a:solidFill>
                <a:latin typeface="Times New Roman" panose="02020603050405020304" charset="0"/>
                <a:cs typeface="Times New Roman" panose="02020603050405020304" charset="0"/>
                <a:sym typeface="+mn-ea"/>
              </a:rPr>
              <a:t>sürdürülebilir </a:t>
            </a:r>
            <a:r>
              <a:rPr lang="tr-TR" altLang="en-GB" dirty="0">
                <a:solidFill>
                  <a:srgbClr val="000000"/>
                </a:solidFill>
                <a:latin typeface="Times New Roman" panose="02020603050405020304" charset="0"/>
                <a:cs typeface="Times New Roman" panose="02020603050405020304" charset="0"/>
                <a:sym typeface="+mn-ea"/>
              </a:rPr>
              <a:t>rekabet avantajının sağlanması ve </a:t>
            </a:r>
            <a:endParaRPr lang="tr-TR" altLang="en-GB" dirty="0" smtClean="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buSzPts val="2000"/>
              <a:buNone/>
            </a:pPr>
            <a:r>
              <a:rPr lang="tr-TR" altLang="en-GB" dirty="0" smtClean="0">
                <a:solidFill>
                  <a:srgbClr val="000000"/>
                </a:solidFill>
                <a:latin typeface="Times New Roman" panose="02020603050405020304" charset="0"/>
                <a:cs typeface="Times New Roman" panose="02020603050405020304" charset="0"/>
                <a:sym typeface="+mn-ea"/>
              </a:rPr>
              <a:t>çevre </a:t>
            </a:r>
            <a:r>
              <a:rPr lang="tr-TR" altLang="en-GB" dirty="0">
                <a:solidFill>
                  <a:srgbClr val="000000"/>
                </a:solidFill>
                <a:latin typeface="Times New Roman" panose="02020603050405020304" charset="0"/>
                <a:cs typeface="Times New Roman" panose="02020603050405020304" charset="0"/>
                <a:sym typeface="+mn-ea"/>
              </a:rPr>
              <a:t>ile uyumun korunmasını </a:t>
            </a:r>
            <a:r>
              <a:rPr lang="tr-TR" altLang="en-GB" dirty="0" smtClean="0">
                <a:solidFill>
                  <a:srgbClr val="000000"/>
                </a:solidFill>
                <a:latin typeface="Times New Roman" panose="02020603050405020304" charset="0"/>
                <a:cs typeface="Times New Roman" panose="02020603050405020304" charset="0"/>
                <a:sym typeface="+mn-ea"/>
              </a:rPr>
              <a:t>amaçlar</a:t>
            </a:r>
            <a:r>
              <a:rPr lang="tr-TR" altLang="en-GB" dirty="0">
                <a:solidFill>
                  <a:srgbClr val="000000"/>
                </a:solidFill>
                <a:latin typeface="Times New Roman" panose="02020603050405020304" charset="0"/>
                <a:cs typeface="Times New Roman" panose="02020603050405020304" charset="0"/>
                <a:sym typeface="+mn-ea"/>
              </a:rPr>
              <a:t>. </a:t>
            </a:r>
            <a:endParaRPr lang="tr-TR" altLang="en-GB" dirty="0" smtClean="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buSzPts val="2000"/>
              <a:buNone/>
            </a:pPr>
            <a:endParaRPr lang="tr-TR" altLang="en-GB" dirty="0" smtClean="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buSzPts val="2000"/>
              <a:buNone/>
            </a:pPr>
            <a:r>
              <a:rPr lang="tr-TR" altLang="en-GB" dirty="0" smtClean="0">
                <a:solidFill>
                  <a:srgbClr val="000000"/>
                </a:solidFill>
                <a:latin typeface="Times New Roman" panose="02020603050405020304" charset="0"/>
                <a:cs typeface="Times New Roman" panose="02020603050405020304" charset="0"/>
              </a:rPr>
              <a:t>B</a:t>
            </a:r>
            <a:r>
              <a:rPr lang="tr-TR" altLang="en-GB" dirty="0" smtClean="0">
                <a:solidFill>
                  <a:srgbClr val="000000"/>
                </a:solidFill>
                <a:latin typeface="Times New Roman" panose="02020603050405020304" charset="0"/>
                <a:cs typeface="Times New Roman" panose="02020603050405020304" charset="0"/>
                <a:sym typeface="+mn-ea"/>
              </a:rPr>
              <a:t>elirsiz </a:t>
            </a:r>
            <a:r>
              <a:rPr lang="tr-TR" altLang="en-GB" dirty="0">
                <a:solidFill>
                  <a:srgbClr val="000000"/>
                </a:solidFill>
                <a:latin typeface="Times New Roman" panose="02020603050405020304" charset="0"/>
                <a:cs typeface="Times New Roman" panose="02020603050405020304" charset="0"/>
                <a:sym typeface="+mn-ea"/>
              </a:rPr>
              <a:t>ve değişken bir </a:t>
            </a:r>
            <a:r>
              <a:rPr lang="tr-TR" altLang="en-GB" dirty="0" smtClean="0">
                <a:solidFill>
                  <a:srgbClr val="000000"/>
                </a:solidFill>
                <a:latin typeface="Times New Roman" panose="02020603050405020304" charset="0"/>
                <a:cs typeface="Times New Roman" panose="02020603050405020304" charset="0"/>
                <a:sym typeface="+mn-ea"/>
              </a:rPr>
              <a:t>çevrede, </a:t>
            </a:r>
          </a:p>
          <a:p>
            <a:pPr marL="114300" lvl="0" indent="0" algn="ctr" rtl="0">
              <a:lnSpc>
                <a:spcPct val="150000"/>
              </a:lnSpc>
              <a:spcBef>
                <a:spcPts val="0"/>
              </a:spcBef>
              <a:buSzPts val="2000"/>
              <a:buNone/>
            </a:pPr>
            <a:r>
              <a:rPr lang="tr-TR" altLang="en-GB" dirty="0" smtClean="0">
                <a:solidFill>
                  <a:srgbClr val="000000"/>
                </a:solidFill>
                <a:latin typeface="Times New Roman" panose="02020603050405020304" charset="0"/>
                <a:cs typeface="Times New Roman" panose="02020603050405020304" charset="0"/>
                <a:sym typeface="+mn-ea"/>
              </a:rPr>
              <a:t>kuruma bir </a:t>
            </a:r>
            <a:r>
              <a:rPr lang="tr-TR" altLang="en-GB" dirty="0">
                <a:solidFill>
                  <a:srgbClr val="000000"/>
                </a:solidFill>
                <a:latin typeface="Times New Roman" panose="02020603050405020304" charset="0"/>
                <a:cs typeface="Times New Roman" panose="02020603050405020304" charset="0"/>
                <a:sym typeface="+mn-ea"/>
              </a:rPr>
              <a:t>yön kazandırmak için büyük öneme sahiptir.</a:t>
            </a:r>
            <a:endParaRPr lang="tr-TR" altLang="en-GB" dirty="0">
              <a:solidFill>
                <a:srgbClr val="000000"/>
              </a:solidFill>
              <a:latin typeface="Times New Roman" panose="02020603050405020304" charset="0"/>
              <a:cs typeface="Times New Roman" panose="02020603050405020304" charset="0"/>
            </a:endParaRPr>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18</a:t>
            </a:fld>
            <a:endParaRPr lang="en-GB"/>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388961" y="914399"/>
            <a:ext cx="8366078" cy="5445458"/>
          </a:xfrm>
          <a:prstGeom prst="rect">
            <a:avLst/>
          </a:prstGeom>
        </p:spPr>
        <p:txBody>
          <a:bodyPr spcFirstLastPara="1" wrap="square" lIns="91425" tIns="91425" rIns="91425" bIns="91425" anchor="ctr" anchorCtr="0">
            <a:noAutofit/>
          </a:bodyPr>
          <a:lstStyle/>
          <a:p>
            <a:pPr marL="114300" lvl="0" indent="0" algn="ctr" rtl="0">
              <a:lnSpc>
                <a:spcPct val="150000"/>
              </a:lnSpc>
              <a:spcBef>
                <a:spcPts val="0"/>
              </a:spcBef>
              <a:spcAft>
                <a:spcPts val="1800"/>
              </a:spcAft>
              <a:buSzPts val="2000"/>
              <a:buNone/>
            </a:pPr>
            <a:r>
              <a:rPr lang="tr-TR" altLang="en-GB" b="1" dirty="0">
                <a:solidFill>
                  <a:srgbClr val="000000"/>
                </a:solidFill>
                <a:latin typeface="Times New Roman" panose="02020603050405020304" charset="0"/>
                <a:cs typeface="Times New Roman" panose="02020603050405020304" charset="0"/>
                <a:sym typeface="+mn-ea"/>
              </a:rPr>
              <a:t>Stratejik yönetim,</a:t>
            </a:r>
            <a:r>
              <a:rPr lang="tr-TR" altLang="en-GB" dirty="0">
                <a:solidFill>
                  <a:srgbClr val="000000"/>
                </a:solidFill>
                <a:latin typeface="Times New Roman" panose="02020603050405020304" charset="0"/>
                <a:cs typeface="Times New Roman" panose="02020603050405020304" charset="0"/>
                <a:sym typeface="+mn-ea"/>
              </a:rPr>
              <a:t> </a:t>
            </a:r>
            <a:endParaRPr lang="tr-TR" altLang="en-GB" dirty="0" smtClean="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spcAft>
                <a:spcPts val="1800"/>
              </a:spcAft>
              <a:buSzPts val="2000"/>
              <a:buNone/>
            </a:pPr>
            <a:r>
              <a:rPr lang="tr-TR" altLang="en-GB" dirty="0" smtClean="0">
                <a:solidFill>
                  <a:srgbClr val="000000"/>
                </a:solidFill>
                <a:latin typeface="Times New Roman" panose="02020603050405020304" charset="0"/>
                <a:cs typeface="Times New Roman" panose="02020603050405020304" charset="0"/>
                <a:sym typeface="+mn-ea"/>
              </a:rPr>
              <a:t>kurumun </a:t>
            </a:r>
            <a:r>
              <a:rPr lang="tr-TR" altLang="en-GB" dirty="0">
                <a:solidFill>
                  <a:srgbClr val="000000"/>
                </a:solidFill>
                <a:latin typeface="Times New Roman" panose="02020603050405020304" charset="0"/>
                <a:cs typeface="Times New Roman" panose="02020603050405020304" charset="0"/>
                <a:sym typeface="+mn-ea"/>
              </a:rPr>
              <a:t>temel amaçlarının gerçekleştirilmesine yönelik kaynak </a:t>
            </a:r>
            <a:r>
              <a:rPr lang="tr-TR" altLang="en-GB" dirty="0" smtClean="0">
                <a:solidFill>
                  <a:srgbClr val="000000"/>
                </a:solidFill>
                <a:latin typeface="Times New Roman" panose="02020603050405020304" charset="0"/>
                <a:cs typeface="Times New Roman" panose="02020603050405020304" charset="0"/>
                <a:sym typeface="+mn-ea"/>
              </a:rPr>
              <a:t>dağıtımının </a:t>
            </a:r>
            <a:r>
              <a:rPr lang="tr-TR" altLang="en-GB" dirty="0">
                <a:solidFill>
                  <a:srgbClr val="000000"/>
                </a:solidFill>
                <a:latin typeface="Times New Roman" panose="02020603050405020304" charset="0"/>
                <a:cs typeface="Times New Roman" panose="02020603050405020304" charset="0"/>
                <a:sym typeface="+mn-ea"/>
              </a:rPr>
              <a:t>en etkili bir şekilde optimizasyonunu </a:t>
            </a:r>
            <a:r>
              <a:rPr lang="tr-TR" altLang="en-GB" dirty="0" smtClean="0">
                <a:solidFill>
                  <a:srgbClr val="000000"/>
                </a:solidFill>
                <a:latin typeface="Times New Roman" panose="02020603050405020304" charset="0"/>
                <a:cs typeface="Times New Roman" panose="02020603050405020304" charset="0"/>
                <a:sym typeface="+mn-ea"/>
              </a:rPr>
              <a:t>+ </a:t>
            </a:r>
            <a:r>
              <a:rPr lang="tr-TR" altLang="en-GB" dirty="0" smtClean="0">
                <a:solidFill>
                  <a:srgbClr val="000000"/>
                </a:solidFill>
                <a:latin typeface="Times New Roman" panose="02020603050405020304" charset="0"/>
                <a:cs typeface="Times New Roman" panose="02020603050405020304" charset="0"/>
              </a:rPr>
              <a:t>yöneticilerin stratejik </a:t>
            </a:r>
            <a:r>
              <a:rPr lang="tr-TR" altLang="en-GB" dirty="0">
                <a:solidFill>
                  <a:srgbClr val="000000"/>
                </a:solidFill>
                <a:latin typeface="Times New Roman" panose="02020603050405020304" charset="0"/>
                <a:cs typeface="Times New Roman" panose="02020603050405020304" charset="0"/>
              </a:rPr>
              <a:t>düşünme </a:t>
            </a:r>
            <a:r>
              <a:rPr lang="tr-TR" altLang="en-GB" dirty="0" smtClean="0">
                <a:solidFill>
                  <a:srgbClr val="000000"/>
                </a:solidFill>
                <a:latin typeface="Times New Roman" panose="02020603050405020304" charset="0"/>
                <a:cs typeface="Times New Roman" panose="02020603050405020304" charset="0"/>
              </a:rPr>
              <a:t>kabiliyeti kazanmasını sağlar.</a:t>
            </a:r>
            <a:endParaRPr lang="tr-TR" altLang="en-GB" dirty="0">
              <a:solidFill>
                <a:srgbClr val="000000"/>
              </a:solidFill>
              <a:latin typeface="Times New Roman" panose="02020603050405020304" charset="0"/>
              <a:cs typeface="Times New Roman" panose="02020603050405020304" charset="0"/>
            </a:endParaRPr>
          </a:p>
          <a:p>
            <a:pPr marL="0" lvl="0" indent="0" algn="l" rtl="0">
              <a:spcBef>
                <a:spcPts val="600"/>
              </a:spcBef>
              <a:spcAft>
                <a:spcPts val="0"/>
              </a:spcAft>
              <a:buNone/>
            </a:pPr>
            <a:endParaRPr lang="en-GB" dirty="0"/>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19</a:t>
            </a:fld>
            <a:endParaRPr lang="en-GB"/>
          </a:p>
        </p:txBody>
      </p:sp>
    </p:spTree>
    <p:extLst>
      <p:ext uri="{BB962C8B-B14F-4D97-AF65-F5344CB8AC3E}">
        <p14:creationId xmlns:p14="http://schemas.microsoft.com/office/powerpoint/2010/main" val="3116846518"/>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97727" y="1586410"/>
            <a:ext cx="8925636" cy="4939814"/>
          </a:xfrm>
          <a:prstGeom prst="rect">
            <a:avLst/>
          </a:prstGeom>
        </p:spPr>
        <p:txBody>
          <a:bodyPr wrap="square">
            <a:spAutoFit/>
          </a:bodyPr>
          <a:lstStyle/>
          <a:p>
            <a:pPr marL="450850" indent="-450850">
              <a:lnSpc>
                <a:spcPct val="150000"/>
              </a:lnSpc>
              <a:buFont typeface="Wingdings" pitchFamily="2" charset="2"/>
              <a:buChar char="ü"/>
              <a:defRPr/>
            </a:pPr>
            <a:r>
              <a:rPr lang="tr-TR" sz="3000" dirty="0" smtClean="0">
                <a:latin typeface="Times New Roman" panose="02020603050405020304" pitchFamily="18" charset="0"/>
                <a:cs typeface="Times New Roman" panose="02020603050405020304" pitchFamily="18" charset="0"/>
              </a:rPr>
              <a:t>Nereye </a:t>
            </a:r>
            <a:r>
              <a:rPr lang="tr-TR" sz="3000" dirty="0">
                <a:latin typeface="Times New Roman" panose="02020603050405020304" pitchFamily="18" charset="0"/>
                <a:cs typeface="Times New Roman" panose="02020603050405020304" pitchFamily="18" charset="0"/>
              </a:rPr>
              <a:t>gideceksin? (</a:t>
            </a:r>
            <a:r>
              <a:rPr lang="tr-TR" sz="3000" i="1" dirty="0">
                <a:latin typeface="Times New Roman" panose="02020603050405020304" pitchFamily="18" charset="0"/>
                <a:cs typeface="Times New Roman" panose="02020603050405020304" pitchFamily="18" charset="0"/>
              </a:rPr>
              <a:t>Yani hedefin</a:t>
            </a:r>
            <a:r>
              <a:rPr lang="tr-TR" sz="3000" dirty="0">
                <a:latin typeface="Times New Roman" panose="02020603050405020304" pitchFamily="18" charset="0"/>
                <a:cs typeface="Times New Roman" panose="02020603050405020304" pitchFamily="18" charset="0"/>
              </a:rPr>
              <a:t>)</a:t>
            </a:r>
          </a:p>
          <a:p>
            <a:pPr marL="450850" indent="-450850">
              <a:lnSpc>
                <a:spcPct val="150000"/>
              </a:lnSpc>
              <a:buFont typeface="Wingdings" pitchFamily="2" charset="2"/>
              <a:buChar char="ü"/>
              <a:defRPr/>
            </a:pPr>
            <a:r>
              <a:rPr lang="tr-TR" sz="3000" dirty="0">
                <a:latin typeface="Times New Roman" panose="02020603050405020304" pitchFamily="18" charset="0"/>
                <a:cs typeface="Times New Roman" panose="02020603050405020304" pitchFamily="18" charset="0"/>
              </a:rPr>
              <a:t> Nasıl gideceksin? (</a:t>
            </a:r>
            <a:r>
              <a:rPr lang="tr-TR" sz="3000" i="1" dirty="0">
                <a:latin typeface="Times New Roman" panose="02020603050405020304" pitchFamily="18" charset="0"/>
                <a:cs typeface="Times New Roman" panose="02020603050405020304" pitchFamily="18" charset="0"/>
              </a:rPr>
              <a:t>Yani taktiğin</a:t>
            </a:r>
            <a:r>
              <a:rPr lang="tr-TR" sz="3000" dirty="0">
                <a:latin typeface="Times New Roman" panose="02020603050405020304" pitchFamily="18" charset="0"/>
                <a:cs typeface="Times New Roman" panose="02020603050405020304" pitchFamily="18" charset="0"/>
              </a:rPr>
              <a:t>)</a:t>
            </a:r>
          </a:p>
          <a:p>
            <a:pPr marL="450850" indent="-450850">
              <a:lnSpc>
                <a:spcPct val="150000"/>
              </a:lnSpc>
              <a:buFont typeface="Wingdings" pitchFamily="2" charset="2"/>
              <a:buChar char="ü"/>
              <a:defRPr/>
            </a:pPr>
            <a:r>
              <a:rPr lang="tr-TR" sz="3000" dirty="0">
                <a:latin typeface="Times New Roman" panose="02020603050405020304" pitchFamily="18" charset="0"/>
                <a:cs typeface="Times New Roman" panose="02020603050405020304" pitchFamily="18" charset="0"/>
              </a:rPr>
              <a:t> Ne kadar zamanda gideceksin? (</a:t>
            </a:r>
            <a:r>
              <a:rPr lang="tr-TR" sz="3000" i="1" dirty="0">
                <a:latin typeface="Times New Roman" panose="02020603050405020304" pitchFamily="18" charset="0"/>
                <a:cs typeface="Times New Roman" panose="02020603050405020304" pitchFamily="18" charset="0"/>
              </a:rPr>
              <a:t>Yani zamanlaman</a:t>
            </a:r>
            <a:r>
              <a:rPr lang="tr-TR" sz="3000" dirty="0">
                <a:latin typeface="Times New Roman" panose="02020603050405020304" pitchFamily="18" charset="0"/>
                <a:cs typeface="Times New Roman" panose="02020603050405020304" pitchFamily="18" charset="0"/>
              </a:rPr>
              <a:t>)</a:t>
            </a:r>
          </a:p>
          <a:p>
            <a:pPr marL="450850" indent="-450850">
              <a:lnSpc>
                <a:spcPct val="150000"/>
              </a:lnSpc>
              <a:buFont typeface="Wingdings" pitchFamily="2" charset="2"/>
              <a:buChar char="ü"/>
              <a:defRPr/>
            </a:pPr>
            <a:r>
              <a:rPr lang="tr-TR" sz="3000" dirty="0">
                <a:latin typeface="Times New Roman" panose="02020603050405020304" pitchFamily="18" charset="0"/>
                <a:cs typeface="Times New Roman" panose="02020603050405020304" pitchFamily="18" charset="0"/>
              </a:rPr>
              <a:t> Başardığını nasıl anlayacaksın? (</a:t>
            </a:r>
            <a:r>
              <a:rPr lang="tr-TR" sz="3000" i="1" dirty="0">
                <a:latin typeface="Times New Roman" panose="02020603050405020304" pitchFamily="18" charset="0"/>
                <a:cs typeface="Times New Roman" panose="02020603050405020304" pitchFamily="18" charset="0"/>
              </a:rPr>
              <a:t>Yani ölçümlemen</a:t>
            </a:r>
            <a:r>
              <a:rPr lang="tr-TR" sz="3000" dirty="0">
                <a:latin typeface="Times New Roman" panose="02020603050405020304" pitchFamily="18" charset="0"/>
                <a:cs typeface="Times New Roman" panose="02020603050405020304" pitchFamily="18" charset="0"/>
              </a:rPr>
              <a:t>)</a:t>
            </a:r>
          </a:p>
          <a:p>
            <a:pPr marL="450850" indent="-450850" algn="ctr">
              <a:lnSpc>
                <a:spcPct val="150000"/>
              </a:lnSpc>
              <a:defRPr/>
            </a:pPr>
            <a:endParaRPr lang="tr-TR" sz="3000" dirty="0" smtClean="0">
              <a:latin typeface="Times New Roman" panose="02020603050405020304" pitchFamily="18" charset="0"/>
              <a:cs typeface="Times New Roman" panose="02020603050405020304" pitchFamily="18" charset="0"/>
            </a:endParaRPr>
          </a:p>
          <a:p>
            <a:pPr marL="450850" indent="-450850" algn="ctr">
              <a:lnSpc>
                <a:spcPct val="150000"/>
              </a:lnSpc>
              <a:defRPr/>
            </a:pPr>
            <a:r>
              <a:rPr lang="tr-TR" sz="3000" dirty="0" smtClean="0">
                <a:latin typeface="Times New Roman" panose="02020603050405020304" pitchFamily="18" charset="0"/>
                <a:cs typeface="Times New Roman" panose="02020603050405020304" pitchFamily="18" charset="0"/>
              </a:rPr>
              <a:t>Strateji </a:t>
            </a:r>
            <a:r>
              <a:rPr lang="tr-TR" sz="3000" dirty="0">
                <a:latin typeface="Times New Roman" panose="02020603050405020304" pitchFamily="18" charset="0"/>
                <a:cs typeface="Times New Roman" panose="02020603050405020304" pitchFamily="18" charset="0"/>
              </a:rPr>
              <a:t>esas itibariyle; </a:t>
            </a:r>
          </a:p>
          <a:p>
            <a:pPr marL="450850" indent="-450850" algn="ctr">
              <a:lnSpc>
                <a:spcPct val="150000"/>
              </a:lnSpc>
              <a:defRPr/>
            </a:pPr>
            <a:r>
              <a:rPr lang="tr-TR" sz="3000" dirty="0">
                <a:latin typeface="Times New Roman" panose="02020603050405020304" pitchFamily="18" charset="0"/>
                <a:cs typeface="Times New Roman" panose="02020603050405020304" pitchFamily="18" charset="0"/>
              </a:rPr>
              <a:t>Hedef + Zamanlama meselesidir</a:t>
            </a:r>
            <a:endParaRPr lang="tr-TR" sz="3000" b="1"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0638" y="115888"/>
            <a:ext cx="9144001" cy="908050"/>
          </a:xfrm>
        </p:spPr>
        <p:txBody>
          <a:bodyPr rtlCol="0">
            <a:normAutofit/>
          </a:bodyPr>
          <a:lstStyle/>
          <a:p>
            <a:pPr eaLnBrk="1" fontAlgn="auto" hangingPunct="1">
              <a:spcAft>
                <a:spcPts val="0"/>
              </a:spcAft>
              <a:defRPr/>
            </a:pPr>
            <a:r>
              <a:rPr lang="tr-TR" sz="3200" b="1" dirty="0" smtClean="0">
                <a:solidFill>
                  <a:srgbClr val="FF0000"/>
                </a:solidFill>
                <a:effectLst>
                  <a:outerShdw blurRad="38100" dist="38100" dir="2700000" algn="tl">
                    <a:srgbClr val="000000">
                      <a:alpha val="43137"/>
                    </a:srgbClr>
                  </a:outerShdw>
                </a:effectLst>
                <a:latin typeface="Comic Sans MS" pitchFamily="66" charset="0"/>
              </a:rPr>
              <a:t>   </a:t>
            </a:r>
            <a:r>
              <a:rPr lang="tr-TR" sz="3200" b="1" dirty="0" smtClean="0">
                <a:solidFill>
                  <a:srgbClr val="C00000"/>
                </a:solidFill>
                <a:latin typeface="Times New Roman" panose="02020603050405020304" pitchFamily="18" charset="0"/>
                <a:cs typeface="Times New Roman" panose="02020603050405020304" pitchFamily="18" charset="0"/>
              </a:rPr>
              <a:t>Örgütsel yönetimde stratejiyi geliştirirken…</a:t>
            </a:r>
          </a:p>
        </p:txBody>
      </p:sp>
    </p:spTree>
    <p:extLst>
      <p:ext uri="{BB962C8B-B14F-4D97-AF65-F5344CB8AC3E}">
        <p14:creationId xmlns:p14="http://schemas.microsoft.com/office/powerpoint/2010/main" val="26930582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259308" y="232012"/>
            <a:ext cx="8584442" cy="6219466"/>
          </a:xfrm>
          <a:prstGeom prst="rect">
            <a:avLst/>
          </a:prstGeom>
        </p:spPr>
        <p:txBody>
          <a:bodyPr spcFirstLastPara="1" wrap="square" lIns="91425" tIns="91425" rIns="91425" bIns="91425" anchor="ctr" anchorCtr="0">
            <a:noAutofit/>
          </a:bodyPr>
          <a:lstStyle/>
          <a:p>
            <a:pPr marL="101600" lvl="0" indent="0" algn="l" rtl="0">
              <a:spcBef>
                <a:spcPts val="600"/>
              </a:spcBef>
              <a:spcAft>
                <a:spcPts val="0"/>
              </a:spcAft>
              <a:buSzPts val="2000"/>
              <a:buNone/>
            </a:pPr>
            <a:endParaRPr lang="tr-TR" altLang="en-GB" dirty="0">
              <a:solidFill>
                <a:schemeClr val="tx1">
                  <a:lumMod val="50000"/>
                </a:schemeClr>
              </a:solidFill>
              <a:latin typeface="Times New Roman" panose="02020603050405020304" charset="0"/>
              <a:cs typeface="Times New Roman" panose="02020603050405020304" charset="0"/>
            </a:endParaRPr>
          </a:p>
          <a:p>
            <a:pPr marL="114300" lvl="0" indent="0" algn="ctr" rtl="0">
              <a:lnSpc>
                <a:spcPct val="150000"/>
              </a:lnSpc>
              <a:spcBef>
                <a:spcPts val="0"/>
              </a:spcBef>
              <a:spcAft>
                <a:spcPts val="0"/>
              </a:spcAft>
              <a:buClr>
                <a:srgbClr val="2185C5"/>
              </a:buClr>
              <a:buSzPts val="2000"/>
              <a:buNone/>
            </a:pPr>
            <a:endParaRPr lang="tr-TR" altLang="en-GB" sz="2900" b="1" dirty="0" smtClean="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spcAft>
                <a:spcPts val="0"/>
              </a:spcAft>
              <a:buClr>
                <a:srgbClr val="2185C5"/>
              </a:buClr>
              <a:buSzPts val="2000"/>
              <a:buNone/>
            </a:pPr>
            <a:r>
              <a:rPr lang="tr-TR" altLang="en-GB" sz="2900" b="1" dirty="0" smtClean="0">
                <a:solidFill>
                  <a:srgbClr val="000000"/>
                </a:solidFill>
                <a:latin typeface="Times New Roman" panose="02020603050405020304" charset="0"/>
                <a:cs typeface="Times New Roman" panose="02020603050405020304" charset="0"/>
                <a:sym typeface="+mn-ea"/>
              </a:rPr>
              <a:t>Stratejik </a:t>
            </a:r>
            <a:r>
              <a:rPr lang="tr-TR" altLang="en-GB" sz="2900" b="1" dirty="0">
                <a:solidFill>
                  <a:srgbClr val="000000"/>
                </a:solidFill>
                <a:latin typeface="Times New Roman" panose="02020603050405020304" charset="0"/>
                <a:cs typeface="Times New Roman" panose="02020603050405020304" charset="0"/>
                <a:sym typeface="+mn-ea"/>
              </a:rPr>
              <a:t>yönetim</a:t>
            </a:r>
            <a:r>
              <a:rPr lang="tr-TR" altLang="en-GB" sz="2900" dirty="0">
                <a:solidFill>
                  <a:srgbClr val="000000"/>
                </a:solidFill>
                <a:latin typeface="Times New Roman" panose="02020603050405020304" charset="0"/>
                <a:cs typeface="Times New Roman" panose="02020603050405020304" charset="0"/>
                <a:sym typeface="+mn-ea"/>
              </a:rPr>
              <a:t>, </a:t>
            </a:r>
            <a:endParaRPr lang="tr-TR" altLang="en-GB" sz="2900" dirty="0" smtClean="0">
              <a:solidFill>
                <a:srgbClr val="000000"/>
              </a:solidFill>
              <a:latin typeface="Times New Roman" panose="02020603050405020304" charset="0"/>
              <a:cs typeface="Times New Roman" panose="02020603050405020304" charset="0"/>
              <a:sym typeface="+mn-ea"/>
            </a:endParaRPr>
          </a:p>
          <a:p>
            <a:pPr lvl="0" rtl="0">
              <a:lnSpc>
                <a:spcPct val="150000"/>
              </a:lnSpc>
              <a:spcBef>
                <a:spcPts val="0"/>
              </a:spcBef>
              <a:spcAft>
                <a:spcPts val="0"/>
              </a:spcAft>
              <a:buClr>
                <a:srgbClr val="C00000"/>
              </a:buClr>
              <a:buSzPts val="2000"/>
              <a:buFont typeface="Wingdings" panose="05000000000000000000" pitchFamily="2" charset="2"/>
              <a:buChar char="Ø"/>
            </a:pPr>
            <a:r>
              <a:rPr lang="tr-TR" altLang="en-GB" sz="2900" dirty="0" smtClean="0">
                <a:solidFill>
                  <a:srgbClr val="000000"/>
                </a:solidFill>
                <a:latin typeface="Times New Roman" panose="02020603050405020304" charset="0"/>
                <a:cs typeface="Times New Roman" panose="02020603050405020304" charset="0"/>
                <a:sym typeface="+mn-ea"/>
              </a:rPr>
              <a:t>tepe yönetimin </a:t>
            </a:r>
            <a:r>
              <a:rPr lang="tr-TR" altLang="en-GB" sz="2900" dirty="0">
                <a:solidFill>
                  <a:srgbClr val="000000"/>
                </a:solidFill>
                <a:latin typeface="Times New Roman" panose="02020603050405020304" charset="0"/>
                <a:cs typeface="Times New Roman" panose="02020603050405020304" charset="0"/>
                <a:sym typeface="+mn-ea"/>
              </a:rPr>
              <a:t>bir fonksiyonu olarak </a:t>
            </a:r>
            <a:r>
              <a:rPr lang="tr-TR" altLang="en-GB" sz="2900" dirty="0" smtClean="0">
                <a:solidFill>
                  <a:srgbClr val="000000"/>
                </a:solidFill>
                <a:latin typeface="Times New Roman" panose="02020603050405020304" charset="0"/>
                <a:cs typeface="Times New Roman" panose="02020603050405020304" charset="0"/>
                <a:sym typeface="+mn-ea"/>
              </a:rPr>
              <a:t>kurumun </a:t>
            </a:r>
            <a:r>
              <a:rPr lang="tr-TR" altLang="en-GB" sz="2900" dirty="0">
                <a:solidFill>
                  <a:srgbClr val="000000"/>
                </a:solidFill>
                <a:latin typeface="Times New Roman" panose="02020603050405020304" charset="0"/>
                <a:cs typeface="Times New Roman" panose="02020603050405020304" charset="0"/>
                <a:sym typeface="+mn-ea"/>
              </a:rPr>
              <a:t>geleceğini ve yolunu belirlemeye </a:t>
            </a:r>
            <a:r>
              <a:rPr lang="tr-TR" altLang="en-GB" sz="2900" dirty="0" smtClean="0">
                <a:solidFill>
                  <a:srgbClr val="000000"/>
                </a:solidFill>
                <a:latin typeface="Times New Roman" panose="02020603050405020304" charset="0"/>
                <a:cs typeface="Times New Roman" panose="02020603050405020304" charset="0"/>
                <a:sym typeface="+mn-ea"/>
              </a:rPr>
              <a:t>çalışır</a:t>
            </a:r>
            <a:r>
              <a:rPr lang="tr-TR" altLang="en-GB" sz="2900" dirty="0">
                <a:solidFill>
                  <a:srgbClr val="000000"/>
                </a:solidFill>
                <a:latin typeface="Times New Roman" panose="02020603050405020304" charset="0"/>
                <a:cs typeface="Times New Roman" panose="02020603050405020304" charset="0"/>
                <a:sym typeface="+mn-ea"/>
              </a:rPr>
              <a:t>,</a:t>
            </a:r>
            <a:r>
              <a:rPr lang="tr-TR" altLang="en-GB" sz="2900" dirty="0" smtClean="0">
                <a:solidFill>
                  <a:srgbClr val="000000"/>
                </a:solidFill>
                <a:latin typeface="Times New Roman" panose="02020603050405020304" charset="0"/>
                <a:cs typeface="Times New Roman" panose="02020603050405020304" charset="0"/>
                <a:sym typeface="+mn-ea"/>
              </a:rPr>
              <a:t> </a:t>
            </a:r>
            <a:endParaRPr lang="tr-TR" altLang="en-GB" sz="2900" dirty="0">
              <a:solidFill>
                <a:srgbClr val="000000"/>
              </a:solidFill>
              <a:latin typeface="Times New Roman" panose="02020603050405020304" charset="0"/>
              <a:cs typeface="Times New Roman" panose="02020603050405020304" charset="0"/>
              <a:sym typeface="+mn-ea"/>
            </a:endParaRPr>
          </a:p>
          <a:p>
            <a:pPr lvl="0" rtl="0">
              <a:lnSpc>
                <a:spcPct val="150000"/>
              </a:lnSpc>
              <a:spcBef>
                <a:spcPts val="0"/>
              </a:spcBef>
              <a:spcAft>
                <a:spcPts val="0"/>
              </a:spcAft>
              <a:buClr>
                <a:srgbClr val="C00000"/>
              </a:buClr>
              <a:buSzPts val="2000"/>
              <a:buFont typeface="Wingdings" panose="05000000000000000000" pitchFamily="2" charset="2"/>
              <a:buChar char="Ø"/>
            </a:pPr>
            <a:r>
              <a:rPr lang="tr-TR" altLang="en-GB" sz="2900" dirty="0" smtClean="0">
                <a:solidFill>
                  <a:srgbClr val="000000"/>
                </a:solidFill>
                <a:latin typeface="Times New Roman" panose="02020603050405020304" charset="0"/>
                <a:cs typeface="Times New Roman" panose="02020603050405020304" charset="0"/>
                <a:sym typeface="+mn-ea"/>
              </a:rPr>
              <a:t>kurumdaki </a:t>
            </a:r>
            <a:r>
              <a:rPr lang="tr-TR" altLang="en-GB" sz="2900" dirty="0">
                <a:solidFill>
                  <a:srgbClr val="000000"/>
                </a:solidFill>
                <a:latin typeface="Times New Roman" panose="02020603050405020304" charset="0"/>
                <a:cs typeface="Times New Roman" panose="02020603050405020304" charset="0"/>
                <a:sym typeface="+mn-ea"/>
              </a:rPr>
              <a:t>problemlerin en etkin şekilde belirlenmesi ve çözümüne yardımcı </a:t>
            </a:r>
            <a:r>
              <a:rPr lang="tr-TR" altLang="en-GB" sz="2900" dirty="0" smtClean="0">
                <a:solidFill>
                  <a:srgbClr val="000000"/>
                </a:solidFill>
                <a:latin typeface="Times New Roman" panose="02020603050405020304" charset="0"/>
                <a:cs typeface="Times New Roman" panose="02020603050405020304" charset="0"/>
                <a:sym typeface="+mn-ea"/>
              </a:rPr>
              <a:t>olur, </a:t>
            </a:r>
          </a:p>
          <a:p>
            <a:pPr lvl="0" rtl="0">
              <a:lnSpc>
                <a:spcPct val="150000"/>
              </a:lnSpc>
              <a:spcBef>
                <a:spcPts val="0"/>
              </a:spcBef>
              <a:spcAft>
                <a:spcPts val="0"/>
              </a:spcAft>
              <a:buClr>
                <a:srgbClr val="C00000"/>
              </a:buClr>
              <a:buSzPts val="2000"/>
              <a:buFont typeface="Wingdings" panose="05000000000000000000" pitchFamily="2" charset="2"/>
              <a:buChar char="Ø"/>
            </a:pPr>
            <a:r>
              <a:rPr lang="tr-TR" altLang="en-GB" sz="2900" dirty="0" smtClean="0">
                <a:solidFill>
                  <a:srgbClr val="000000"/>
                </a:solidFill>
                <a:latin typeface="Times New Roman" panose="02020603050405020304" charset="0"/>
                <a:cs typeface="Times New Roman" panose="02020603050405020304" charset="0"/>
                <a:sym typeface="+mn-ea"/>
              </a:rPr>
              <a:t>zaman </a:t>
            </a:r>
            <a:r>
              <a:rPr lang="tr-TR" altLang="en-GB" sz="2900" dirty="0">
                <a:solidFill>
                  <a:srgbClr val="000000"/>
                </a:solidFill>
                <a:latin typeface="Times New Roman" panose="02020603050405020304" charset="0"/>
                <a:cs typeface="Times New Roman" panose="02020603050405020304" charset="0"/>
                <a:sym typeface="+mn-ea"/>
              </a:rPr>
              <a:t>ve emekten tasarruf </a:t>
            </a:r>
            <a:r>
              <a:rPr lang="tr-TR" altLang="en-GB" sz="2900" dirty="0" smtClean="0">
                <a:solidFill>
                  <a:srgbClr val="000000"/>
                </a:solidFill>
                <a:latin typeface="Times New Roman" panose="02020603050405020304" charset="0"/>
                <a:cs typeface="Times New Roman" panose="02020603050405020304" charset="0"/>
                <a:sym typeface="+mn-ea"/>
              </a:rPr>
              <a:t>sağlar, </a:t>
            </a:r>
            <a:endParaRPr lang="tr-TR" altLang="en-GB" sz="2900" b="1" dirty="0">
              <a:solidFill>
                <a:srgbClr val="000000"/>
              </a:solidFill>
              <a:latin typeface="Times New Roman" panose="02020603050405020304" charset="0"/>
              <a:cs typeface="Times New Roman" panose="02020603050405020304" charset="0"/>
              <a:sym typeface="+mn-ea"/>
            </a:endParaRPr>
          </a:p>
          <a:p>
            <a:pPr lvl="0" rtl="0">
              <a:lnSpc>
                <a:spcPct val="150000"/>
              </a:lnSpc>
              <a:spcBef>
                <a:spcPts val="0"/>
              </a:spcBef>
              <a:spcAft>
                <a:spcPts val="0"/>
              </a:spcAft>
              <a:buClr>
                <a:srgbClr val="C00000"/>
              </a:buClr>
              <a:buSzPts val="2000"/>
              <a:buFont typeface="Wingdings" panose="05000000000000000000" pitchFamily="2" charset="2"/>
              <a:buChar char="Ø"/>
            </a:pPr>
            <a:r>
              <a:rPr lang="tr-TR" altLang="en-GB" sz="2900" dirty="0">
                <a:solidFill>
                  <a:srgbClr val="000000"/>
                </a:solidFill>
                <a:latin typeface="Times New Roman" panose="02020603050405020304" charset="0"/>
                <a:cs typeface="Times New Roman" panose="02020603050405020304" charset="0"/>
                <a:sym typeface="+mn-ea"/>
              </a:rPr>
              <a:t>k</a:t>
            </a:r>
            <a:r>
              <a:rPr lang="tr-TR" altLang="en-GB" sz="2900" dirty="0" smtClean="0">
                <a:solidFill>
                  <a:srgbClr val="000000"/>
                </a:solidFill>
                <a:latin typeface="Times New Roman" panose="02020603050405020304" charset="0"/>
                <a:cs typeface="Times New Roman" panose="02020603050405020304" charset="0"/>
                <a:sym typeface="+mn-ea"/>
              </a:rPr>
              <a:t>urumun ancak ekip </a:t>
            </a:r>
            <a:r>
              <a:rPr lang="tr-TR" altLang="en-GB" sz="2900" dirty="0">
                <a:solidFill>
                  <a:srgbClr val="000000"/>
                </a:solidFill>
                <a:latin typeface="Times New Roman" panose="02020603050405020304" charset="0"/>
                <a:cs typeface="Times New Roman" panose="02020603050405020304" charset="0"/>
                <a:sym typeface="+mn-ea"/>
              </a:rPr>
              <a:t>çalışmasına dayalı olarak </a:t>
            </a:r>
            <a:r>
              <a:rPr lang="tr-TR" altLang="en-GB" sz="2900" dirty="0" smtClean="0">
                <a:solidFill>
                  <a:srgbClr val="000000"/>
                </a:solidFill>
                <a:latin typeface="Times New Roman" panose="02020603050405020304" charset="0"/>
                <a:cs typeface="Times New Roman" panose="02020603050405020304" charset="0"/>
                <a:sym typeface="+mn-ea"/>
              </a:rPr>
              <a:t>hedeflerine ulaşabileceğini ortaya koymaya çalışır.  </a:t>
            </a:r>
            <a:endParaRPr lang="tr-TR" altLang="en-GB" sz="2900" dirty="0">
              <a:solidFill>
                <a:srgbClr val="000000"/>
              </a:solidFill>
              <a:latin typeface="Times New Roman" panose="02020603050405020304" charset="0"/>
              <a:cs typeface="Times New Roman" panose="02020603050405020304" charset="0"/>
              <a:sym typeface="+mn-ea"/>
            </a:endParaRPr>
          </a:p>
          <a:p>
            <a:pPr marL="114300" lvl="0" indent="0" algn="l" rtl="0">
              <a:spcBef>
                <a:spcPts val="600"/>
              </a:spcBef>
              <a:spcAft>
                <a:spcPts val="0"/>
              </a:spcAft>
              <a:buSzPts val="2000"/>
              <a:buNone/>
            </a:pPr>
            <a:endParaRPr lang="tr-TR" altLang="en-GB" dirty="0">
              <a:latin typeface="Times New Roman" panose="02020603050405020304" charset="0"/>
              <a:cs typeface="Times New Roman" panose="02020603050405020304" charset="0"/>
              <a:sym typeface="+mn-ea"/>
            </a:endParaRPr>
          </a:p>
          <a:p>
            <a:pPr marL="0" lvl="0" indent="0" algn="l" rtl="0">
              <a:spcBef>
                <a:spcPts val="600"/>
              </a:spcBef>
              <a:spcAft>
                <a:spcPts val="0"/>
              </a:spcAft>
              <a:buNone/>
            </a:pPr>
            <a:endParaRPr lang="en-GB" dirty="0"/>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20</a:t>
            </a:fld>
            <a:endParaRPr lang="en-GB"/>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597660" y="2882264"/>
            <a:ext cx="5948680" cy="2017281"/>
          </a:xfrm>
          <a:prstGeom prst="rect">
            <a:avLst/>
          </a:prstGeom>
        </p:spPr>
        <p:txBody>
          <a:bodyPr spcFirstLastPara="1" wrap="square" lIns="91425" tIns="91425" rIns="91425" bIns="91425" anchor="t" anchorCtr="0">
            <a:noAutofit/>
          </a:bodyPr>
          <a:lstStyle/>
          <a:p>
            <a:pPr marL="0" lvl="0" indent="0" algn="ctr" rtl="0">
              <a:lnSpc>
                <a:spcPct val="150000"/>
              </a:lnSpc>
              <a:spcBef>
                <a:spcPts val="600"/>
              </a:spcBef>
              <a:spcAft>
                <a:spcPts val="0"/>
              </a:spcAft>
              <a:buNone/>
            </a:pPr>
            <a:r>
              <a:rPr lang="en-GB" sz="2800" b="1" dirty="0">
                <a:solidFill>
                  <a:srgbClr val="000000"/>
                </a:solidFill>
                <a:latin typeface="Times New Roman" panose="02020603050405020304" charset="0"/>
                <a:cs typeface="Times New Roman" panose="02020603050405020304" charset="0"/>
              </a:rPr>
              <a:t>“</a:t>
            </a:r>
            <a:r>
              <a:rPr lang="en-GB" sz="2800" b="1" dirty="0" err="1">
                <a:solidFill>
                  <a:srgbClr val="000000"/>
                </a:solidFill>
                <a:latin typeface="Times New Roman" panose="02020603050405020304" charset="0"/>
                <a:cs typeface="Times New Roman" panose="02020603050405020304" charset="0"/>
              </a:rPr>
              <a:t>Rüzgarın</a:t>
            </a:r>
            <a:r>
              <a:rPr lang="en-GB" sz="2800" b="1" dirty="0">
                <a:solidFill>
                  <a:srgbClr val="000000"/>
                </a:solidFill>
                <a:latin typeface="Times New Roman" panose="02020603050405020304" charset="0"/>
                <a:cs typeface="Times New Roman" panose="02020603050405020304" charset="0"/>
              </a:rPr>
              <a:t> </a:t>
            </a:r>
            <a:r>
              <a:rPr lang="en-GB" sz="2800" b="1" dirty="0" err="1">
                <a:solidFill>
                  <a:srgbClr val="000000"/>
                </a:solidFill>
                <a:latin typeface="Times New Roman" panose="02020603050405020304" charset="0"/>
                <a:cs typeface="Times New Roman" panose="02020603050405020304" charset="0"/>
              </a:rPr>
              <a:t>yönünü</a:t>
            </a:r>
            <a:r>
              <a:rPr lang="en-GB" sz="2800" b="1" dirty="0">
                <a:solidFill>
                  <a:srgbClr val="000000"/>
                </a:solidFill>
                <a:latin typeface="Times New Roman" panose="02020603050405020304" charset="0"/>
                <a:cs typeface="Times New Roman" panose="02020603050405020304" charset="0"/>
              </a:rPr>
              <a:t> </a:t>
            </a:r>
            <a:r>
              <a:rPr lang="en-GB" sz="2800" b="1" dirty="0" err="1">
                <a:solidFill>
                  <a:srgbClr val="000000"/>
                </a:solidFill>
                <a:latin typeface="Times New Roman" panose="02020603050405020304" charset="0"/>
                <a:cs typeface="Times New Roman" panose="02020603050405020304" charset="0"/>
              </a:rPr>
              <a:t>tayin</a:t>
            </a:r>
            <a:r>
              <a:rPr lang="en-GB" sz="2800" b="1" dirty="0">
                <a:solidFill>
                  <a:srgbClr val="000000"/>
                </a:solidFill>
                <a:latin typeface="Times New Roman" panose="02020603050405020304" charset="0"/>
                <a:cs typeface="Times New Roman" panose="02020603050405020304" charset="0"/>
              </a:rPr>
              <a:t> </a:t>
            </a:r>
            <a:r>
              <a:rPr lang="en-GB" sz="2800" b="1" dirty="0" err="1">
                <a:solidFill>
                  <a:srgbClr val="000000"/>
                </a:solidFill>
                <a:latin typeface="Times New Roman" panose="02020603050405020304" charset="0"/>
                <a:cs typeface="Times New Roman" panose="02020603050405020304" charset="0"/>
              </a:rPr>
              <a:t>edemeyiz</a:t>
            </a:r>
            <a:r>
              <a:rPr lang="en-GB" sz="2800" b="1" dirty="0">
                <a:solidFill>
                  <a:srgbClr val="000000"/>
                </a:solidFill>
                <a:latin typeface="Times New Roman" panose="02020603050405020304" charset="0"/>
                <a:cs typeface="Times New Roman" panose="02020603050405020304" charset="0"/>
              </a:rPr>
              <a:t> </a:t>
            </a:r>
            <a:r>
              <a:rPr lang="en-GB" sz="2800" b="1" dirty="0" err="1">
                <a:solidFill>
                  <a:srgbClr val="000000"/>
                </a:solidFill>
                <a:latin typeface="Times New Roman" panose="02020603050405020304" charset="0"/>
                <a:cs typeface="Times New Roman" panose="02020603050405020304" charset="0"/>
              </a:rPr>
              <a:t>ama</a:t>
            </a:r>
            <a:r>
              <a:rPr lang="en-GB" sz="2800" b="1" dirty="0">
                <a:solidFill>
                  <a:srgbClr val="000000"/>
                </a:solidFill>
                <a:latin typeface="Times New Roman" panose="02020603050405020304" charset="0"/>
                <a:cs typeface="Times New Roman" panose="02020603050405020304" charset="0"/>
              </a:rPr>
              <a:t> geminin </a:t>
            </a:r>
            <a:r>
              <a:rPr lang="en-GB" sz="2800" b="1" dirty="0" err="1">
                <a:solidFill>
                  <a:srgbClr val="000000"/>
                </a:solidFill>
                <a:latin typeface="Times New Roman" panose="02020603050405020304" charset="0"/>
                <a:cs typeface="Times New Roman" panose="02020603050405020304" charset="0"/>
              </a:rPr>
              <a:t>yönünü</a:t>
            </a:r>
            <a:r>
              <a:rPr lang="en-GB" sz="2800" b="1" dirty="0">
                <a:solidFill>
                  <a:srgbClr val="000000"/>
                </a:solidFill>
                <a:latin typeface="Times New Roman" panose="02020603050405020304" charset="0"/>
                <a:cs typeface="Times New Roman" panose="02020603050405020304" charset="0"/>
              </a:rPr>
              <a:t> </a:t>
            </a:r>
            <a:r>
              <a:rPr lang="en-GB" sz="2800" b="1" dirty="0" err="1">
                <a:solidFill>
                  <a:srgbClr val="000000"/>
                </a:solidFill>
                <a:latin typeface="Times New Roman" panose="02020603050405020304" charset="0"/>
                <a:cs typeface="Times New Roman" panose="02020603050405020304" charset="0"/>
              </a:rPr>
              <a:t>değiştirebiliriz</a:t>
            </a:r>
            <a:r>
              <a:rPr lang="en-GB" sz="2800" b="1" dirty="0" smtClean="0">
                <a:solidFill>
                  <a:srgbClr val="000000"/>
                </a:solidFill>
                <a:latin typeface="Times New Roman" panose="02020603050405020304" charset="0"/>
                <a:cs typeface="Times New Roman" panose="02020603050405020304" charset="0"/>
              </a:rPr>
              <a:t>.”</a:t>
            </a:r>
            <a:endParaRPr lang="tr-TR" sz="2800" b="1" dirty="0" smtClean="0">
              <a:solidFill>
                <a:srgbClr val="000000"/>
              </a:solidFill>
              <a:latin typeface="Times New Roman" panose="02020603050405020304" charset="0"/>
              <a:cs typeface="Times New Roman" panose="02020603050405020304" charset="0"/>
            </a:endParaRPr>
          </a:p>
          <a:p>
            <a:pPr marL="0" lvl="0" indent="0" algn="ctr" rtl="0">
              <a:lnSpc>
                <a:spcPct val="150000"/>
              </a:lnSpc>
              <a:spcBef>
                <a:spcPts val="600"/>
              </a:spcBef>
              <a:spcAft>
                <a:spcPts val="0"/>
              </a:spcAft>
              <a:buNone/>
            </a:pPr>
            <a:endParaRPr lang="en-GB" sz="2800" b="1" dirty="0">
              <a:solidFill>
                <a:srgbClr val="000000"/>
              </a:solidFill>
              <a:latin typeface="Times New Roman" panose="02020603050405020304" charset="0"/>
              <a:cs typeface="Times New Roman" panose="02020603050405020304" charset="0"/>
            </a:endParaRPr>
          </a:p>
        </p:txBody>
      </p:sp>
      <p:sp>
        <p:nvSpPr>
          <p:cNvPr id="119" name="Google Shape;119;p16"/>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t>21</a:t>
            </a:fld>
            <a:endParaRPr lang="en-GB"/>
          </a:p>
        </p:txBody>
      </p:sp>
      <p:sp>
        <p:nvSpPr>
          <p:cNvPr id="2" name="Text Box 0"/>
          <p:cNvSpPr txBox="1"/>
          <p:nvPr/>
        </p:nvSpPr>
        <p:spPr>
          <a:xfrm>
            <a:off x="6036993" y="4439170"/>
            <a:ext cx="3376930" cy="460375"/>
          </a:xfrm>
          <a:prstGeom prst="rect">
            <a:avLst/>
          </a:prstGeom>
          <a:noFill/>
        </p:spPr>
        <p:txBody>
          <a:bodyPr wrap="square" rtlCol="0">
            <a:spAutoFit/>
          </a:bodyPr>
          <a:lstStyle/>
          <a:p>
            <a:r>
              <a:rPr lang="tr-TR" sz="2400">
                <a:latin typeface="Times New Roman" panose="02020603050405020304" charset="0"/>
                <a:cs typeface="Times New Roman" panose="02020603050405020304" charset="0"/>
              </a:rPr>
              <a:t>Enaca</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endParaRPr sz="3200" b="1" dirty="0">
              <a:solidFill>
                <a:srgbClr val="000000"/>
              </a:solidFill>
              <a:latin typeface="Times New Roman" panose="02020603050405020304" charset="0"/>
              <a:cs typeface="Times New Roman" panose="02020603050405020304" charset="0"/>
            </a:endParaRPr>
          </a:p>
          <a:p>
            <a:pPr marL="0" lvl="0" indent="0" algn="ctr" rtl="0">
              <a:lnSpc>
                <a:spcPct val="150000"/>
              </a:lnSpc>
              <a:spcBef>
                <a:spcPts val="0"/>
              </a:spcBef>
              <a:spcAft>
                <a:spcPts val="0"/>
              </a:spcAft>
              <a:buNone/>
            </a:pPr>
            <a:r>
              <a:rPr lang="tr-TR" altLang="en-GB" sz="3200" b="1" dirty="0">
                <a:solidFill>
                  <a:srgbClr val="000000"/>
                </a:solidFill>
                <a:latin typeface="Times New Roman" panose="02020603050405020304" charset="0"/>
                <a:cs typeface="Times New Roman" panose="02020603050405020304" charset="0"/>
                <a:sym typeface="+mn-ea"/>
              </a:rPr>
              <a:t>Stratejik Örgütsel Yönetime Yönelik Kuramsal Yaklaşımlar</a:t>
            </a:r>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t>22</a:t>
            </a:fld>
            <a:endParaRPr lang="en-GB"/>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313899" y="518615"/>
            <a:ext cx="8584441" cy="5476102"/>
          </a:xfrm>
          <a:prstGeom prst="rect">
            <a:avLst/>
          </a:prstGeom>
        </p:spPr>
        <p:txBody>
          <a:bodyPr spcFirstLastPara="1" wrap="square" lIns="91425" tIns="91425" rIns="91425" bIns="91425" anchor="ctr" anchorCtr="0">
            <a:noAutofit/>
          </a:bodyPr>
          <a:lstStyle/>
          <a:p>
            <a:pPr marL="101600" lvl="0" indent="0" algn="ctr" rtl="0">
              <a:lnSpc>
                <a:spcPct val="150000"/>
              </a:lnSpc>
              <a:spcBef>
                <a:spcPts val="600"/>
              </a:spcBef>
              <a:spcAft>
                <a:spcPts val="0"/>
              </a:spcAft>
              <a:buClr>
                <a:srgbClr val="2185C5"/>
              </a:buClr>
              <a:buSzPts val="2000"/>
              <a:buNone/>
            </a:pPr>
            <a:r>
              <a:rPr lang="tr-TR" altLang="en-GB" dirty="0">
                <a:solidFill>
                  <a:srgbClr val="000000"/>
                </a:solidFill>
                <a:latin typeface="Times New Roman" panose="02020603050405020304" charset="0"/>
                <a:cs typeface="Times New Roman" panose="02020603050405020304" charset="0"/>
              </a:rPr>
              <a:t>Stratejik yönetime yönelik farklı disiplinlerden beslenen farklı yaklaşımlar mevcuttur. </a:t>
            </a:r>
            <a:endParaRPr lang="tr-TR" altLang="en-GB" dirty="0" smtClean="0">
              <a:solidFill>
                <a:srgbClr val="000000"/>
              </a:solidFill>
              <a:latin typeface="Times New Roman" panose="02020603050405020304" charset="0"/>
              <a:cs typeface="Times New Roman" panose="02020603050405020304" charset="0"/>
            </a:endParaRPr>
          </a:p>
          <a:p>
            <a:pPr marL="101600" lvl="0" indent="0" algn="ctr" rtl="0">
              <a:lnSpc>
                <a:spcPct val="150000"/>
              </a:lnSpc>
              <a:spcBef>
                <a:spcPts val="600"/>
              </a:spcBef>
              <a:spcAft>
                <a:spcPts val="0"/>
              </a:spcAft>
              <a:buClr>
                <a:srgbClr val="2185C5"/>
              </a:buClr>
              <a:buSzPts val="2000"/>
              <a:buNone/>
            </a:pPr>
            <a:endParaRPr lang="tr-TR" altLang="en-GB" dirty="0">
              <a:solidFill>
                <a:srgbClr val="000000"/>
              </a:solidFill>
              <a:latin typeface="Times New Roman" panose="02020603050405020304" charset="0"/>
              <a:cs typeface="Times New Roman" panose="02020603050405020304" charset="0"/>
            </a:endParaRPr>
          </a:p>
          <a:p>
            <a:pPr marL="101600" lvl="0" indent="0" algn="ctr" rtl="0">
              <a:lnSpc>
                <a:spcPct val="150000"/>
              </a:lnSpc>
              <a:spcBef>
                <a:spcPts val="600"/>
              </a:spcBef>
              <a:spcAft>
                <a:spcPts val="0"/>
              </a:spcAft>
              <a:buClr>
                <a:srgbClr val="2185C5"/>
              </a:buClr>
              <a:buSzPts val="2000"/>
              <a:buNone/>
            </a:pPr>
            <a:r>
              <a:rPr lang="tr-TR" altLang="en-GB" dirty="0" smtClean="0">
                <a:solidFill>
                  <a:srgbClr val="000000"/>
                </a:solidFill>
                <a:latin typeface="Times New Roman" panose="02020603050405020304" charset="0"/>
                <a:cs typeface="Times New Roman" panose="02020603050405020304" charset="0"/>
              </a:rPr>
              <a:t>Strateji </a:t>
            </a:r>
            <a:r>
              <a:rPr lang="tr-TR" altLang="en-GB" dirty="0">
                <a:solidFill>
                  <a:srgbClr val="000000"/>
                </a:solidFill>
                <a:latin typeface="Times New Roman" panose="02020603050405020304" charset="0"/>
                <a:cs typeface="Times New Roman" panose="02020603050405020304" charset="0"/>
              </a:rPr>
              <a:t>belirleme süreci ile ilgili farklı betimlemeler ve </a:t>
            </a:r>
            <a:r>
              <a:rPr lang="tr-TR" altLang="en-GB" dirty="0" smtClean="0">
                <a:solidFill>
                  <a:srgbClr val="000000"/>
                </a:solidFill>
                <a:latin typeface="Times New Roman" panose="02020603050405020304" charset="0"/>
                <a:cs typeface="Times New Roman" panose="02020603050405020304" charset="0"/>
              </a:rPr>
              <a:t>doğal olarak </a:t>
            </a:r>
            <a:r>
              <a:rPr lang="tr-TR" altLang="en-GB" dirty="0">
                <a:solidFill>
                  <a:srgbClr val="000000"/>
                </a:solidFill>
                <a:latin typeface="Times New Roman" panose="02020603050405020304" charset="0"/>
                <a:cs typeface="Times New Roman" panose="02020603050405020304" charset="0"/>
              </a:rPr>
              <a:t>ortaya çıkan farklı  strateji önerileri üzerine yapılan tartışmalar akademik yazında kendine yoğun yer edinmiştir. </a:t>
            </a:r>
            <a:endParaRPr lang="en-GB" dirty="0">
              <a:solidFill>
                <a:srgbClr val="000000"/>
              </a:solidFill>
            </a:endParaRPr>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23</a:t>
            </a:fld>
            <a:endParaRPr lang="en-GB"/>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136477" y="191070"/>
            <a:ext cx="8830101" cy="6441742"/>
          </a:xfrm>
          <a:prstGeom prst="rect">
            <a:avLst/>
          </a:prstGeom>
        </p:spPr>
        <p:txBody>
          <a:bodyPr spcFirstLastPara="1" wrap="square" lIns="91425" tIns="91425" rIns="91425" bIns="91425" anchor="ctr" anchorCtr="0">
            <a:noAutofit/>
          </a:bodyPr>
          <a:lstStyle/>
          <a:p>
            <a:pPr marL="101600" lvl="0" indent="0" algn="ctr" rtl="0">
              <a:lnSpc>
                <a:spcPct val="150000"/>
              </a:lnSpc>
              <a:spcBef>
                <a:spcPts val="600"/>
              </a:spcBef>
              <a:spcAft>
                <a:spcPts val="0"/>
              </a:spcAft>
              <a:buClr>
                <a:srgbClr val="2185C5"/>
              </a:buClr>
              <a:buSzPts val="2000"/>
              <a:buNone/>
            </a:pPr>
            <a:r>
              <a:rPr lang="tr-TR" altLang="en-GB" dirty="0">
                <a:solidFill>
                  <a:srgbClr val="000000"/>
                </a:solidFill>
                <a:latin typeface="Times New Roman" panose="02020603050405020304" charset="0"/>
                <a:cs typeface="Times New Roman" panose="02020603050405020304" charset="0"/>
              </a:rPr>
              <a:t>Bu </a:t>
            </a:r>
            <a:r>
              <a:rPr lang="tr-TR" altLang="en-GB" dirty="0" smtClean="0">
                <a:solidFill>
                  <a:srgbClr val="000000"/>
                </a:solidFill>
                <a:latin typeface="Times New Roman" panose="02020603050405020304" charset="0"/>
                <a:cs typeface="Times New Roman" panose="02020603050405020304" charset="0"/>
              </a:rPr>
              <a:t>farklılaşmalar stratejik yönetimin, </a:t>
            </a:r>
          </a:p>
          <a:p>
            <a:pPr marL="558800" lvl="0" indent="-457200" rtl="0">
              <a:lnSpc>
                <a:spcPct val="150000"/>
              </a:lnSpc>
              <a:spcBef>
                <a:spcPts val="600"/>
              </a:spcBef>
              <a:spcAft>
                <a:spcPts val="0"/>
              </a:spcAft>
              <a:buClr>
                <a:srgbClr val="C00000"/>
              </a:buClr>
              <a:buSzPts val="2000"/>
              <a:buFont typeface="Wingdings" panose="05000000000000000000" pitchFamily="2" charset="2"/>
              <a:buChar char="Ø"/>
            </a:pPr>
            <a:r>
              <a:rPr lang="tr-TR" altLang="en-GB" dirty="0" smtClean="0">
                <a:solidFill>
                  <a:srgbClr val="000000"/>
                </a:solidFill>
                <a:latin typeface="Times New Roman" panose="02020603050405020304" charset="0"/>
                <a:cs typeface="Times New Roman" panose="02020603050405020304" charset="0"/>
              </a:rPr>
              <a:t>içerisinde </a:t>
            </a:r>
            <a:r>
              <a:rPr lang="tr-TR" altLang="en-GB" dirty="0">
                <a:solidFill>
                  <a:srgbClr val="000000"/>
                </a:solidFill>
                <a:latin typeface="Times New Roman" panose="02020603050405020304" charset="0"/>
                <a:cs typeface="Times New Roman" panose="02020603050405020304" charset="0"/>
              </a:rPr>
              <a:t>konumlandığı zaman ve </a:t>
            </a:r>
            <a:r>
              <a:rPr lang="tr-TR" altLang="en-GB" dirty="0" smtClean="0">
                <a:solidFill>
                  <a:srgbClr val="000000"/>
                </a:solidFill>
                <a:latin typeface="Times New Roman" panose="02020603050405020304" charset="0"/>
                <a:cs typeface="Times New Roman" panose="02020603050405020304" charset="0"/>
              </a:rPr>
              <a:t>mekan,</a:t>
            </a:r>
          </a:p>
          <a:p>
            <a:pPr marL="558800" lvl="0" indent="-457200" rtl="0">
              <a:lnSpc>
                <a:spcPct val="150000"/>
              </a:lnSpc>
              <a:spcBef>
                <a:spcPts val="600"/>
              </a:spcBef>
              <a:spcAft>
                <a:spcPts val="0"/>
              </a:spcAft>
              <a:buClr>
                <a:srgbClr val="C00000"/>
              </a:buClr>
              <a:buSzPts val="2000"/>
              <a:buFont typeface="Wingdings" panose="05000000000000000000" pitchFamily="2" charset="2"/>
              <a:buChar char="Ø"/>
            </a:pPr>
            <a:r>
              <a:rPr lang="tr-TR" altLang="en-GB" dirty="0" smtClean="0">
                <a:solidFill>
                  <a:srgbClr val="000000"/>
                </a:solidFill>
                <a:latin typeface="Times New Roman" panose="02020603050405020304" charset="0"/>
                <a:cs typeface="Times New Roman" panose="02020603050405020304" charset="0"/>
              </a:rPr>
              <a:t>sosyo </a:t>
            </a:r>
            <a:r>
              <a:rPr lang="tr-TR" altLang="en-GB" dirty="0">
                <a:solidFill>
                  <a:srgbClr val="000000"/>
                </a:solidFill>
                <a:latin typeface="Times New Roman" panose="02020603050405020304" charset="0"/>
                <a:cs typeface="Times New Roman" panose="02020603050405020304" charset="0"/>
              </a:rPr>
              <a:t>ekonomik, sosyo politik ve jeopolitik </a:t>
            </a:r>
            <a:r>
              <a:rPr lang="tr-TR" altLang="en-GB" dirty="0" smtClean="0">
                <a:solidFill>
                  <a:srgbClr val="000000"/>
                </a:solidFill>
                <a:latin typeface="Times New Roman" panose="02020603050405020304" charset="0"/>
                <a:cs typeface="Times New Roman" panose="02020603050405020304" charset="0"/>
              </a:rPr>
              <a:t>koşullar, </a:t>
            </a:r>
          </a:p>
          <a:p>
            <a:pPr marL="558800" lvl="0" indent="-457200" rtl="0">
              <a:lnSpc>
                <a:spcPct val="150000"/>
              </a:lnSpc>
              <a:spcBef>
                <a:spcPts val="600"/>
              </a:spcBef>
              <a:spcAft>
                <a:spcPts val="0"/>
              </a:spcAft>
              <a:buClr>
                <a:srgbClr val="C00000"/>
              </a:buClr>
              <a:buSzPts val="2000"/>
              <a:buFont typeface="Wingdings" panose="05000000000000000000" pitchFamily="2" charset="2"/>
              <a:buChar char="Ø"/>
            </a:pPr>
            <a:r>
              <a:rPr lang="tr-TR" altLang="en-GB" dirty="0" smtClean="0">
                <a:solidFill>
                  <a:srgbClr val="000000"/>
                </a:solidFill>
                <a:latin typeface="Times New Roman" panose="02020603050405020304" charset="0"/>
                <a:cs typeface="Times New Roman" panose="02020603050405020304" charset="0"/>
              </a:rPr>
              <a:t>gelişmiş </a:t>
            </a:r>
            <a:r>
              <a:rPr lang="tr-TR" altLang="en-GB" dirty="0">
                <a:solidFill>
                  <a:srgbClr val="000000"/>
                </a:solidFill>
                <a:latin typeface="Times New Roman" panose="02020603050405020304" charset="0"/>
                <a:cs typeface="Times New Roman" panose="02020603050405020304" charset="0"/>
              </a:rPr>
              <a:t>sosyal </a:t>
            </a:r>
            <a:r>
              <a:rPr lang="tr-TR" altLang="en-GB" dirty="0" smtClean="0">
                <a:solidFill>
                  <a:srgbClr val="000000"/>
                </a:solidFill>
                <a:latin typeface="Times New Roman" panose="02020603050405020304" charset="0"/>
                <a:cs typeface="Times New Roman" panose="02020603050405020304" charset="0"/>
              </a:rPr>
              <a:t>yapı</a:t>
            </a:r>
            <a:r>
              <a:rPr lang="tr-TR" altLang="en-GB" dirty="0">
                <a:solidFill>
                  <a:srgbClr val="000000"/>
                </a:solidFill>
                <a:latin typeface="Times New Roman" panose="02020603050405020304" charset="0"/>
                <a:cs typeface="Times New Roman" panose="02020603050405020304" charset="0"/>
              </a:rPr>
              <a:t> </a:t>
            </a:r>
            <a:r>
              <a:rPr lang="tr-TR" altLang="en-GB" dirty="0" smtClean="0">
                <a:solidFill>
                  <a:srgbClr val="000000"/>
                </a:solidFill>
                <a:latin typeface="Times New Roman" panose="02020603050405020304" charset="0"/>
                <a:cs typeface="Times New Roman" panose="02020603050405020304" charset="0"/>
              </a:rPr>
              <a:t>ve</a:t>
            </a:r>
          </a:p>
          <a:p>
            <a:pPr marL="558800" lvl="0" indent="-457200" rtl="0">
              <a:lnSpc>
                <a:spcPct val="150000"/>
              </a:lnSpc>
              <a:spcBef>
                <a:spcPts val="600"/>
              </a:spcBef>
              <a:spcAft>
                <a:spcPts val="0"/>
              </a:spcAft>
              <a:buClr>
                <a:srgbClr val="C00000"/>
              </a:buClr>
              <a:buSzPts val="2000"/>
              <a:buFont typeface="Wingdings" panose="05000000000000000000" pitchFamily="2" charset="2"/>
              <a:buChar char="Ø"/>
            </a:pPr>
            <a:r>
              <a:rPr lang="tr-TR" altLang="en-GB" dirty="0" smtClean="0">
                <a:solidFill>
                  <a:srgbClr val="000000"/>
                </a:solidFill>
                <a:latin typeface="Times New Roman" panose="02020603050405020304" charset="0"/>
                <a:cs typeface="Times New Roman" panose="02020603050405020304" charset="0"/>
              </a:rPr>
              <a:t>ulusal </a:t>
            </a:r>
            <a:r>
              <a:rPr lang="tr-TR" altLang="en-GB" dirty="0">
                <a:solidFill>
                  <a:srgbClr val="000000"/>
                </a:solidFill>
                <a:latin typeface="Times New Roman" panose="02020603050405020304" charset="0"/>
                <a:cs typeface="Times New Roman" panose="02020603050405020304" charset="0"/>
              </a:rPr>
              <a:t>ve uluslararası koşullar içerisinde yer alan kurumların farklı strateji türleri benimsemesine </a:t>
            </a:r>
            <a:endParaRPr lang="tr-TR" altLang="en-GB" dirty="0" smtClean="0">
              <a:solidFill>
                <a:srgbClr val="000000"/>
              </a:solidFill>
              <a:latin typeface="Times New Roman" panose="02020603050405020304" charset="0"/>
              <a:cs typeface="Times New Roman" panose="02020603050405020304" charset="0"/>
            </a:endParaRPr>
          </a:p>
          <a:p>
            <a:pPr marL="101600" lvl="0" indent="0" rtl="0">
              <a:lnSpc>
                <a:spcPct val="150000"/>
              </a:lnSpc>
              <a:spcBef>
                <a:spcPts val="600"/>
              </a:spcBef>
              <a:spcAft>
                <a:spcPts val="0"/>
              </a:spcAft>
              <a:buClr>
                <a:srgbClr val="C00000"/>
              </a:buClr>
              <a:buSzPts val="2000"/>
              <a:buNone/>
            </a:pPr>
            <a:r>
              <a:rPr lang="tr-TR" altLang="en-GB" dirty="0" smtClean="0">
                <a:solidFill>
                  <a:srgbClr val="000000"/>
                </a:solidFill>
                <a:latin typeface="Times New Roman" panose="02020603050405020304" charset="0"/>
                <a:cs typeface="Times New Roman" panose="02020603050405020304" charset="0"/>
              </a:rPr>
              <a:t>bağlı </a:t>
            </a:r>
            <a:r>
              <a:rPr lang="tr-TR" altLang="en-GB" dirty="0">
                <a:solidFill>
                  <a:srgbClr val="000000"/>
                </a:solidFill>
                <a:latin typeface="Times New Roman" panose="02020603050405020304" charset="0"/>
                <a:cs typeface="Times New Roman" panose="02020603050405020304" charset="0"/>
              </a:rPr>
              <a:t>olarak </a:t>
            </a:r>
            <a:r>
              <a:rPr lang="tr-TR" altLang="en-GB" dirty="0" smtClean="0">
                <a:solidFill>
                  <a:srgbClr val="000000"/>
                </a:solidFill>
                <a:latin typeface="Times New Roman" panose="02020603050405020304" charset="0"/>
                <a:cs typeface="Times New Roman" panose="02020603050405020304" charset="0"/>
              </a:rPr>
              <a:t>kendini </a:t>
            </a:r>
            <a:r>
              <a:rPr lang="tr-TR" altLang="en-GB" dirty="0">
                <a:solidFill>
                  <a:srgbClr val="000000"/>
                </a:solidFill>
                <a:latin typeface="Times New Roman" panose="02020603050405020304" charset="0"/>
                <a:cs typeface="Times New Roman" panose="02020603050405020304" charset="0"/>
              </a:rPr>
              <a:t>göstermektedir.</a:t>
            </a:r>
            <a:endParaRPr lang="en-GB" dirty="0">
              <a:solidFill>
                <a:srgbClr val="000000"/>
              </a:solidFill>
            </a:endParaRPr>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24</a:t>
            </a:fld>
            <a:endParaRPr lang="en-GB"/>
          </a:p>
        </p:txBody>
      </p:sp>
    </p:spTree>
    <p:extLst>
      <p:ext uri="{BB962C8B-B14F-4D97-AF65-F5344CB8AC3E}">
        <p14:creationId xmlns:p14="http://schemas.microsoft.com/office/powerpoint/2010/main" val="1195391311"/>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191069" y="191070"/>
            <a:ext cx="8741916" cy="6328648"/>
          </a:xfrm>
          <a:prstGeom prst="rect">
            <a:avLst/>
          </a:prstGeom>
        </p:spPr>
        <p:txBody>
          <a:bodyPr spcFirstLastPara="1" wrap="square" lIns="91425" tIns="91425" rIns="91425" bIns="91425" anchor="ctr" anchorCtr="0">
            <a:noAutofit/>
          </a:bodyPr>
          <a:lstStyle/>
          <a:p>
            <a:pPr marL="101600" lvl="0" indent="0" algn="l" rtl="0">
              <a:spcBef>
                <a:spcPts val="600"/>
              </a:spcBef>
              <a:spcAft>
                <a:spcPts val="0"/>
              </a:spcAft>
              <a:buSzPts val="2000"/>
              <a:buNone/>
            </a:pPr>
            <a:endParaRPr lang="tr-TR" altLang="en-GB" dirty="0">
              <a:latin typeface="Times New Roman" panose="02020603050405020304" charset="0"/>
              <a:cs typeface="Times New Roman" panose="02020603050405020304" charset="0"/>
            </a:endParaRPr>
          </a:p>
          <a:p>
            <a:pPr marL="114300" lvl="0" indent="0" algn="ctr" rtl="0">
              <a:lnSpc>
                <a:spcPct val="150000"/>
              </a:lnSpc>
              <a:spcBef>
                <a:spcPts val="0"/>
              </a:spcBef>
              <a:buClr>
                <a:srgbClr val="2185C5"/>
              </a:buClr>
              <a:buSzPts val="2000"/>
              <a:buNone/>
            </a:pPr>
            <a:r>
              <a:rPr lang="tr-TR" altLang="en-GB" dirty="0">
                <a:solidFill>
                  <a:srgbClr val="000000"/>
                </a:solidFill>
                <a:latin typeface="Times New Roman" panose="02020603050405020304" charset="0"/>
                <a:cs typeface="Times New Roman" panose="02020603050405020304" charset="0"/>
                <a:sym typeface="+mn-ea"/>
              </a:rPr>
              <a:t>S</a:t>
            </a:r>
            <a:r>
              <a:rPr lang="tr-TR" altLang="en-GB" dirty="0" smtClean="0">
                <a:solidFill>
                  <a:srgbClr val="000000"/>
                </a:solidFill>
                <a:latin typeface="Times New Roman" panose="02020603050405020304" charset="0"/>
                <a:cs typeface="Times New Roman" panose="02020603050405020304" charset="0"/>
                <a:sym typeface="+mn-ea"/>
              </a:rPr>
              <a:t>ınıflandırmalar </a:t>
            </a:r>
            <a:r>
              <a:rPr lang="tr-TR" altLang="en-GB" dirty="0">
                <a:solidFill>
                  <a:srgbClr val="000000"/>
                </a:solidFill>
                <a:latin typeface="Times New Roman" panose="02020603050405020304" charset="0"/>
                <a:cs typeface="Times New Roman" panose="02020603050405020304" charset="0"/>
                <a:sym typeface="+mn-ea"/>
              </a:rPr>
              <a:t>stratejinin </a:t>
            </a:r>
            <a:endParaRPr lang="tr-TR" altLang="en-GB" dirty="0" smtClean="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buClr>
                <a:srgbClr val="2185C5"/>
              </a:buClr>
              <a:buSzPts val="2000"/>
              <a:buNone/>
            </a:pPr>
            <a:r>
              <a:rPr lang="tr-TR" altLang="en-GB" dirty="0" smtClean="0">
                <a:solidFill>
                  <a:srgbClr val="000000"/>
                </a:solidFill>
                <a:latin typeface="Times New Roman" panose="02020603050405020304" charset="0"/>
                <a:cs typeface="Times New Roman" panose="02020603050405020304" charset="0"/>
                <a:sym typeface="+mn-ea"/>
              </a:rPr>
              <a:t>ne olmasından </a:t>
            </a:r>
            <a:r>
              <a:rPr lang="tr-TR" altLang="en-GB" dirty="0">
                <a:solidFill>
                  <a:srgbClr val="000000"/>
                </a:solidFill>
                <a:latin typeface="Times New Roman" panose="02020603050405020304" charset="0"/>
                <a:cs typeface="Times New Roman" panose="02020603050405020304" charset="0"/>
                <a:sym typeface="+mn-ea"/>
              </a:rPr>
              <a:t>çok  </a:t>
            </a:r>
            <a:r>
              <a:rPr lang="tr-TR" altLang="en-GB" dirty="0" smtClean="0">
                <a:solidFill>
                  <a:srgbClr val="000000"/>
                </a:solidFill>
                <a:latin typeface="Times New Roman" panose="02020603050405020304" charset="0"/>
                <a:cs typeface="Times New Roman" panose="02020603050405020304" charset="0"/>
                <a:sym typeface="+mn-ea"/>
              </a:rPr>
              <a:t>nasıl olduğu ile ilgili.</a:t>
            </a:r>
          </a:p>
          <a:p>
            <a:pPr marL="114300" lvl="0" indent="0" algn="ctr" rtl="0">
              <a:lnSpc>
                <a:spcPct val="150000"/>
              </a:lnSpc>
              <a:spcBef>
                <a:spcPts val="0"/>
              </a:spcBef>
              <a:buClr>
                <a:srgbClr val="2185C5"/>
              </a:buClr>
              <a:buSzPts val="2000"/>
              <a:buNone/>
            </a:pPr>
            <a:endParaRPr lang="tr-TR" altLang="en-GB" dirty="0" smtClean="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buClr>
                <a:srgbClr val="2185C5"/>
              </a:buClr>
              <a:buSzPts val="2000"/>
              <a:buNone/>
            </a:pPr>
            <a:r>
              <a:rPr lang="tr-TR" altLang="en-GB" dirty="0" smtClean="0">
                <a:solidFill>
                  <a:srgbClr val="000000"/>
                </a:solidFill>
                <a:latin typeface="Times New Roman" panose="02020603050405020304" charset="0"/>
                <a:cs typeface="Times New Roman" panose="02020603050405020304" charset="0"/>
                <a:sym typeface="+mn-ea"/>
              </a:rPr>
              <a:t>Diğer ifadeyle</a:t>
            </a:r>
            <a:r>
              <a:rPr lang="tr-TR" altLang="en-GB" dirty="0">
                <a:solidFill>
                  <a:srgbClr val="000000"/>
                </a:solidFill>
                <a:latin typeface="Times New Roman" panose="02020603050405020304" charset="0"/>
                <a:cs typeface="Times New Roman" panose="02020603050405020304" charset="0"/>
                <a:sym typeface="+mn-ea"/>
              </a:rPr>
              <a:t>, </a:t>
            </a:r>
            <a:r>
              <a:rPr lang="tr-TR" altLang="en-GB" dirty="0" smtClean="0">
                <a:solidFill>
                  <a:srgbClr val="000000"/>
                </a:solidFill>
                <a:latin typeface="Times New Roman" panose="02020603050405020304" charset="0"/>
                <a:cs typeface="Times New Roman" panose="02020603050405020304" charset="0"/>
                <a:sym typeface="+mn-ea"/>
              </a:rPr>
              <a:t>bu </a:t>
            </a:r>
            <a:r>
              <a:rPr lang="tr-TR" altLang="en-GB" dirty="0">
                <a:solidFill>
                  <a:srgbClr val="000000"/>
                </a:solidFill>
                <a:latin typeface="Times New Roman" panose="02020603050405020304" charset="0"/>
                <a:cs typeface="Times New Roman" panose="02020603050405020304" charset="0"/>
                <a:sym typeface="+mn-ea"/>
              </a:rPr>
              <a:t>sınıflandırmalar, </a:t>
            </a:r>
            <a:r>
              <a:rPr lang="tr-TR" altLang="en-GB" dirty="0" smtClean="0">
                <a:solidFill>
                  <a:srgbClr val="000000"/>
                </a:solidFill>
                <a:latin typeface="Times New Roman" panose="02020603050405020304" charset="0"/>
                <a:cs typeface="Times New Roman" panose="02020603050405020304" charset="0"/>
                <a:sym typeface="+mn-ea"/>
              </a:rPr>
              <a:t>strateji   </a:t>
            </a:r>
            <a:r>
              <a:rPr lang="tr-TR" altLang="en-GB" dirty="0">
                <a:solidFill>
                  <a:srgbClr val="000000"/>
                </a:solidFill>
                <a:latin typeface="Times New Roman" panose="02020603050405020304" charset="0"/>
                <a:cs typeface="Times New Roman" panose="02020603050405020304" charset="0"/>
                <a:sym typeface="+mn-ea"/>
              </a:rPr>
              <a:t>oluşumunun </a:t>
            </a:r>
            <a:r>
              <a:rPr lang="tr-TR" altLang="en-GB" dirty="0" smtClean="0">
                <a:solidFill>
                  <a:srgbClr val="000000"/>
                </a:solidFill>
                <a:latin typeface="Times New Roman" panose="02020603050405020304" charset="0"/>
                <a:cs typeface="Times New Roman" panose="02020603050405020304" charset="0"/>
                <a:sym typeface="+mn-ea"/>
              </a:rPr>
              <a:t>sürecini temsil ediyor. </a:t>
            </a:r>
          </a:p>
          <a:p>
            <a:pPr marL="114300" lvl="0" indent="0" algn="ctr" rtl="0">
              <a:lnSpc>
                <a:spcPct val="150000"/>
              </a:lnSpc>
              <a:spcBef>
                <a:spcPts val="0"/>
              </a:spcBef>
              <a:buClr>
                <a:srgbClr val="2185C5"/>
              </a:buClr>
              <a:buSzPts val="2000"/>
              <a:buNone/>
            </a:pPr>
            <a:endParaRPr lang="tr-TR" altLang="en-GB" dirty="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buClr>
                <a:srgbClr val="2185C5"/>
              </a:buClr>
              <a:buSzPts val="2000"/>
              <a:buNone/>
            </a:pPr>
            <a:r>
              <a:rPr lang="tr-TR" altLang="en-GB" dirty="0">
                <a:solidFill>
                  <a:srgbClr val="000000"/>
                </a:solidFill>
                <a:latin typeface="Times New Roman" panose="02020603050405020304" charset="0"/>
                <a:cs typeface="Times New Roman" panose="02020603050405020304" charset="0"/>
                <a:sym typeface="+mn-ea"/>
              </a:rPr>
              <a:t>Strateji </a:t>
            </a:r>
            <a:r>
              <a:rPr lang="tr-TR" altLang="en-GB" dirty="0" smtClean="0">
                <a:solidFill>
                  <a:srgbClr val="000000"/>
                </a:solidFill>
                <a:latin typeface="Times New Roman" panose="02020603050405020304" charset="0"/>
                <a:cs typeface="Times New Roman" panose="02020603050405020304" charset="0"/>
                <a:sym typeface="+mn-ea"/>
              </a:rPr>
              <a:t>içeriği </a:t>
            </a:r>
            <a:r>
              <a:rPr lang="tr-TR" altLang="en-GB" dirty="0">
                <a:solidFill>
                  <a:srgbClr val="000000"/>
                </a:solidFill>
                <a:latin typeface="Times New Roman" panose="02020603050405020304" charset="0"/>
                <a:cs typeface="Times New Roman" panose="02020603050405020304" charset="0"/>
                <a:sym typeface="+mn-ea"/>
              </a:rPr>
              <a:t>ile </a:t>
            </a:r>
            <a:r>
              <a:rPr lang="tr-TR" altLang="en-GB" dirty="0" smtClean="0">
                <a:solidFill>
                  <a:srgbClr val="000000"/>
                </a:solidFill>
                <a:latin typeface="Times New Roman" panose="02020603050405020304" charset="0"/>
                <a:cs typeface="Times New Roman" panose="02020603050405020304" charset="0"/>
                <a:sym typeface="+mn-ea"/>
              </a:rPr>
              <a:t>ilgili yaklaşımlar </a:t>
            </a:r>
            <a:r>
              <a:rPr lang="tr-TR" altLang="en-GB" dirty="0">
                <a:solidFill>
                  <a:srgbClr val="000000"/>
                </a:solidFill>
                <a:latin typeface="Times New Roman" panose="02020603050405020304" charset="0"/>
                <a:cs typeface="Times New Roman" panose="02020603050405020304" charset="0"/>
                <a:sym typeface="+mn-ea"/>
              </a:rPr>
              <a:t>ise sürdürülebilir performans </a:t>
            </a:r>
            <a:r>
              <a:rPr lang="tr-TR" altLang="en-GB" dirty="0" smtClean="0">
                <a:solidFill>
                  <a:srgbClr val="000000"/>
                </a:solidFill>
                <a:latin typeface="Times New Roman" panose="02020603050405020304" charset="0"/>
                <a:cs typeface="Times New Roman" panose="02020603050405020304" charset="0"/>
                <a:sym typeface="+mn-ea"/>
              </a:rPr>
              <a:t>farklılıklarının </a:t>
            </a:r>
            <a:r>
              <a:rPr lang="tr-TR" altLang="en-GB" dirty="0">
                <a:solidFill>
                  <a:srgbClr val="000000"/>
                </a:solidFill>
                <a:latin typeface="Times New Roman" panose="02020603050405020304" charset="0"/>
                <a:cs typeface="Times New Roman" panose="02020603050405020304" charset="0"/>
                <a:sym typeface="+mn-ea"/>
              </a:rPr>
              <a:t>kaynakları ile </a:t>
            </a:r>
            <a:r>
              <a:rPr lang="tr-TR" altLang="en-GB" dirty="0" smtClean="0">
                <a:solidFill>
                  <a:srgbClr val="000000"/>
                </a:solidFill>
                <a:latin typeface="Times New Roman" panose="02020603050405020304" charset="0"/>
                <a:cs typeface="Times New Roman" panose="02020603050405020304" charset="0"/>
                <a:sym typeface="+mn-ea"/>
              </a:rPr>
              <a:t>ilgileniyor.</a:t>
            </a:r>
            <a:endParaRPr lang="tr-TR" altLang="en-GB" dirty="0">
              <a:solidFill>
                <a:srgbClr val="000000"/>
              </a:solidFill>
              <a:latin typeface="Times New Roman" panose="02020603050405020304" charset="0"/>
              <a:cs typeface="Times New Roman" panose="02020603050405020304" charset="0"/>
              <a:sym typeface="+mn-ea"/>
            </a:endParaRPr>
          </a:p>
          <a:p>
            <a:pPr marL="0" lvl="0" indent="0" algn="l" rtl="0">
              <a:spcBef>
                <a:spcPts val="600"/>
              </a:spcBef>
              <a:spcAft>
                <a:spcPts val="0"/>
              </a:spcAft>
              <a:buNone/>
            </a:pPr>
            <a:endParaRPr lang="en-GB" dirty="0"/>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25</a:t>
            </a:fld>
            <a:endParaRPr lang="en-GB"/>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122829" y="204716"/>
            <a:ext cx="8843749" cy="6315001"/>
          </a:xfrm>
          <a:prstGeom prst="rect">
            <a:avLst/>
          </a:prstGeom>
        </p:spPr>
        <p:txBody>
          <a:bodyPr spcFirstLastPara="1" wrap="square" lIns="91425" tIns="91425" rIns="91425" bIns="91425" anchor="ctr" anchorCtr="0">
            <a:noAutofit/>
          </a:bodyPr>
          <a:lstStyle/>
          <a:p>
            <a:pPr marL="101600" lvl="0" indent="0" algn="l" rtl="0">
              <a:spcBef>
                <a:spcPts val="600"/>
              </a:spcBef>
              <a:spcAft>
                <a:spcPts val="0"/>
              </a:spcAft>
              <a:buSzPts val="2000"/>
              <a:buNone/>
            </a:pPr>
            <a:endParaRPr lang="tr-TR" altLang="en-GB" dirty="0">
              <a:latin typeface="Times New Roman" panose="02020603050405020304" charset="0"/>
              <a:cs typeface="Times New Roman" panose="02020603050405020304" charset="0"/>
            </a:endParaRPr>
          </a:p>
          <a:p>
            <a:pPr lvl="0" rtl="0">
              <a:lnSpc>
                <a:spcPct val="150000"/>
              </a:lnSpc>
              <a:spcBef>
                <a:spcPts val="600"/>
              </a:spcBef>
              <a:spcAft>
                <a:spcPts val="1800"/>
              </a:spcAft>
              <a:buClr>
                <a:srgbClr val="C00000"/>
              </a:buClr>
              <a:buSzPts val="2000"/>
              <a:buFont typeface="Wingdings" panose="05000000000000000000" pitchFamily="2" charset="2"/>
              <a:buChar char="Ø"/>
            </a:pPr>
            <a:r>
              <a:rPr lang="tr-TR" altLang="en-GB" dirty="0">
                <a:solidFill>
                  <a:srgbClr val="000000"/>
                </a:solidFill>
                <a:latin typeface="Times New Roman" panose="02020603050405020304" charset="0"/>
                <a:cs typeface="Times New Roman" panose="02020603050405020304" charset="0"/>
                <a:sym typeface="+mn-ea"/>
              </a:rPr>
              <a:t>1960'lardan </a:t>
            </a:r>
            <a:r>
              <a:rPr lang="tr-TR" altLang="en-GB" dirty="0" smtClean="0">
                <a:solidFill>
                  <a:srgbClr val="000000"/>
                </a:solidFill>
                <a:latin typeface="Times New Roman" panose="02020603050405020304" charset="0"/>
                <a:cs typeface="Times New Roman" panose="02020603050405020304" charset="0"/>
                <a:sym typeface="+mn-ea"/>
              </a:rPr>
              <a:t>itibaren </a:t>
            </a:r>
            <a:r>
              <a:rPr lang="tr-TR" altLang="en-GB" dirty="0">
                <a:solidFill>
                  <a:srgbClr val="000000"/>
                </a:solidFill>
                <a:latin typeface="Times New Roman" panose="02020603050405020304" charset="0"/>
                <a:cs typeface="Times New Roman" panose="02020603050405020304" charset="0"/>
                <a:sym typeface="+mn-ea"/>
              </a:rPr>
              <a:t>değişen </a:t>
            </a:r>
            <a:r>
              <a:rPr lang="tr-TR" altLang="en-GB" dirty="0" smtClean="0">
                <a:solidFill>
                  <a:srgbClr val="000000"/>
                </a:solidFill>
                <a:latin typeface="Times New Roman" panose="02020603050405020304" charset="0"/>
                <a:cs typeface="Times New Roman" panose="02020603050405020304" charset="0"/>
                <a:sym typeface="+mn-ea"/>
              </a:rPr>
              <a:t>yapılarla birlikte stratejik </a:t>
            </a:r>
            <a:r>
              <a:rPr lang="tr-TR" altLang="en-GB" dirty="0">
                <a:solidFill>
                  <a:srgbClr val="000000"/>
                </a:solidFill>
                <a:latin typeface="Times New Roman" panose="02020603050405020304" charset="0"/>
                <a:cs typeface="Times New Roman" panose="02020603050405020304" charset="0"/>
                <a:sym typeface="+mn-ea"/>
              </a:rPr>
              <a:t>yönetim uygulamaları </a:t>
            </a:r>
            <a:r>
              <a:rPr lang="tr-TR" altLang="en-GB" dirty="0" smtClean="0">
                <a:solidFill>
                  <a:srgbClr val="000000"/>
                </a:solidFill>
                <a:latin typeface="Times New Roman" panose="02020603050405020304" charset="0"/>
                <a:cs typeface="Times New Roman" panose="02020603050405020304" charset="0"/>
                <a:sym typeface="+mn-ea"/>
              </a:rPr>
              <a:t>da </a:t>
            </a:r>
            <a:r>
              <a:rPr lang="tr-TR" altLang="en-GB" dirty="0">
                <a:solidFill>
                  <a:srgbClr val="000000"/>
                </a:solidFill>
                <a:latin typeface="Times New Roman" panose="02020603050405020304" charset="0"/>
                <a:cs typeface="Times New Roman" panose="02020603050405020304" charset="0"/>
                <a:sym typeface="+mn-ea"/>
              </a:rPr>
              <a:t>değişen algılayışlara sahip olmuştur. </a:t>
            </a:r>
            <a:endParaRPr lang="tr-TR" altLang="en-GB" dirty="0" smtClean="0">
              <a:solidFill>
                <a:srgbClr val="000000"/>
              </a:solidFill>
              <a:latin typeface="Times New Roman" panose="02020603050405020304" charset="0"/>
              <a:cs typeface="Times New Roman" panose="02020603050405020304" charset="0"/>
              <a:sym typeface="+mn-ea"/>
            </a:endParaRPr>
          </a:p>
          <a:p>
            <a:pPr lvl="0" rtl="0">
              <a:lnSpc>
                <a:spcPct val="150000"/>
              </a:lnSpc>
              <a:spcBef>
                <a:spcPts val="600"/>
              </a:spcBef>
              <a:spcAft>
                <a:spcPts val="1800"/>
              </a:spcAft>
              <a:buClr>
                <a:srgbClr val="C00000"/>
              </a:buClr>
              <a:buSzPts val="2000"/>
              <a:buFont typeface="Wingdings" panose="05000000000000000000" pitchFamily="2" charset="2"/>
              <a:buChar char="Ø"/>
            </a:pPr>
            <a:r>
              <a:rPr lang="tr-TR" altLang="en-GB" dirty="0">
                <a:solidFill>
                  <a:srgbClr val="000000"/>
                </a:solidFill>
                <a:latin typeface="Times New Roman" panose="02020603050405020304" charset="0"/>
                <a:cs typeface="Times New Roman" panose="02020603050405020304" charset="0"/>
                <a:sym typeface="+mn-ea"/>
              </a:rPr>
              <a:t>F</a:t>
            </a:r>
            <a:r>
              <a:rPr lang="tr-TR" altLang="en-GB" dirty="0" smtClean="0">
                <a:solidFill>
                  <a:srgbClr val="000000"/>
                </a:solidFill>
                <a:latin typeface="Times New Roman" panose="02020603050405020304" charset="0"/>
                <a:cs typeface="Times New Roman" panose="02020603050405020304" charset="0"/>
                <a:sym typeface="+mn-ea"/>
              </a:rPr>
              <a:t>arklılıklar </a:t>
            </a:r>
            <a:r>
              <a:rPr lang="tr-TR" altLang="en-GB" dirty="0">
                <a:solidFill>
                  <a:srgbClr val="000000"/>
                </a:solidFill>
                <a:latin typeface="Times New Roman" panose="02020603050405020304" charset="0"/>
                <a:cs typeface="Times New Roman" panose="02020603050405020304" charset="0"/>
                <a:sym typeface="+mn-ea"/>
              </a:rPr>
              <a:t>içeren bu düşünce </a:t>
            </a:r>
            <a:r>
              <a:rPr lang="tr-TR" altLang="en-GB" dirty="0" smtClean="0">
                <a:solidFill>
                  <a:srgbClr val="000000"/>
                </a:solidFill>
                <a:latin typeface="Times New Roman" panose="02020603050405020304" charset="0"/>
                <a:cs typeface="Times New Roman" panose="02020603050405020304" charset="0"/>
                <a:sym typeface="+mn-ea"/>
              </a:rPr>
              <a:t>yapıları yine de ortak </a:t>
            </a:r>
            <a:r>
              <a:rPr lang="tr-TR" altLang="en-GB" dirty="0">
                <a:solidFill>
                  <a:srgbClr val="000000"/>
                </a:solidFill>
                <a:latin typeface="Times New Roman" panose="02020603050405020304" charset="0"/>
                <a:cs typeface="Times New Roman" panose="02020603050405020304" charset="0"/>
                <a:sym typeface="+mn-ea"/>
              </a:rPr>
              <a:t>özelliklerine göre </a:t>
            </a:r>
            <a:r>
              <a:rPr lang="tr-TR" altLang="en-GB" dirty="0" smtClean="0">
                <a:solidFill>
                  <a:srgbClr val="000000"/>
                </a:solidFill>
                <a:latin typeface="Times New Roman" panose="02020603050405020304" charset="0"/>
                <a:cs typeface="Times New Roman" panose="02020603050405020304" charset="0"/>
                <a:sym typeface="+mn-ea"/>
              </a:rPr>
              <a:t>sınıflandırılmıştır</a:t>
            </a:r>
            <a:r>
              <a:rPr lang="tr-TR" altLang="en-GB" dirty="0">
                <a:solidFill>
                  <a:srgbClr val="000000"/>
                </a:solidFill>
                <a:latin typeface="Times New Roman" panose="02020603050405020304" charset="0"/>
                <a:cs typeface="Times New Roman" panose="02020603050405020304" charset="0"/>
                <a:sym typeface="+mn-ea"/>
              </a:rPr>
              <a:t>.</a:t>
            </a:r>
          </a:p>
          <a:p>
            <a:pPr lvl="0" rtl="0">
              <a:lnSpc>
                <a:spcPct val="150000"/>
              </a:lnSpc>
              <a:spcBef>
                <a:spcPts val="600"/>
              </a:spcBef>
              <a:spcAft>
                <a:spcPts val="1800"/>
              </a:spcAft>
              <a:buClr>
                <a:srgbClr val="C00000"/>
              </a:buClr>
              <a:buSzPts val="2000"/>
              <a:buFont typeface="Wingdings" panose="05000000000000000000" pitchFamily="2" charset="2"/>
              <a:buChar char="Ø"/>
            </a:pPr>
            <a:r>
              <a:rPr lang="tr-TR" altLang="en-GB" dirty="0" smtClean="0">
                <a:solidFill>
                  <a:srgbClr val="000000"/>
                </a:solidFill>
                <a:latin typeface="Times New Roman" panose="02020603050405020304" charset="0"/>
                <a:cs typeface="Times New Roman" panose="02020603050405020304" charset="0"/>
                <a:sym typeface="+mn-ea"/>
              </a:rPr>
              <a:t>Bunları </a:t>
            </a:r>
            <a:r>
              <a:rPr lang="tr-TR" altLang="en-GB" dirty="0">
                <a:solidFill>
                  <a:srgbClr val="000000"/>
                </a:solidFill>
                <a:latin typeface="Times New Roman" panose="02020603050405020304" charset="0"/>
                <a:cs typeface="Times New Roman" panose="02020603050405020304" charset="0"/>
                <a:sym typeface="+mn-ea"/>
              </a:rPr>
              <a:t>en ayrıntılı biçimde 10 Düşünce Okulu (School of </a:t>
            </a:r>
            <a:r>
              <a:rPr lang="tr-TR" altLang="en-GB" dirty="0" err="1">
                <a:solidFill>
                  <a:srgbClr val="000000"/>
                </a:solidFill>
                <a:latin typeface="Times New Roman" panose="02020603050405020304" charset="0"/>
                <a:cs typeface="Times New Roman" panose="02020603050405020304" charset="0"/>
                <a:sym typeface="+mn-ea"/>
              </a:rPr>
              <a:t>Thought</a:t>
            </a:r>
            <a:r>
              <a:rPr lang="tr-TR" altLang="en-GB" dirty="0">
                <a:solidFill>
                  <a:srgbClr val="000000"/>
                </a:solidFill>
                <a:latin typeface="Times New Roman" panose="02020603050405020304" charset="0"/>
                <a:cs typeface="Times New Roman" panose="02020603050405020304" charset="0"/>
                <a:sym typeface="+mn-ea"/>
              </a:rPr>
              <a:t>) başlıkları altında sınıflandırmak </a:t>
            </a:r>
            <a:r>
              <a:rPr lang="tr-TR" altLang="en-GB" dirty="0" smtClean="0">
                <a:solidFill>
                  <a:srgbClr val="000000"/>
                </a:solidFill>
                <a:latin typeface="Times New Roman" panose="02020603050405020304" charset="0"/>
                <a:cs typeface="Times New Roman" panose="02020603050405020304" charset="0"/>
                <a:sym typeface="+mn-ea"/>
              </a:rPr>
              <a:t>mümkündür. </a:t>
            </a:r>
            <a:endParaRPr lang="en-GB" dirty="0"/>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26</a:t>
            </a:fld>
            <a:endParaRPr lang="en-GB"/>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27</a:t>
            </a:fld>
            <a:endParaRPr lang="en-GB"/>
          </a:p>
        </p:txBody>
      </p:sp>
      <p:sp>
        <p:nvSpPr>
          <p:cNvPr id="5" name="Text Box 4"/>
          <p:cNvSpPr txBox="1"/>
          <p:nvPr/>
        </p:nvSpPr>
        <p:spPr>
          <a:xfrm>
            <a:off x="351790" y="799465"/>
            <a:ext cx="8440420" cy="4866717"/>
          </a:xfrm>
          <a:prstGeom prst="rect">
            <a:avLst/>
          </a:prstGeom>
          <a:noFill/>
        </p:spPr>
        <p:txBody>
          <a:bodyPr wrap="square" rtlCol="0">
            <a:spAutoFit/>
          </a:bodyPr>
          <a:lstStyle/>
          <a:p>
            <a:pPr marL="514350" indent="-514350">
              <a:lnSpc>
                <a:spcPct val="200000"/>
              </a:lnSpc>
              <a:buClr>
                <a:srgbClr val="2185C5"/>
              </a:buClr>
              <a:buFont typeface="+mj-lt"/>
              <a:buAutoNum type="arabicPeriod"/>
            </a:pPr>
            <a:r>
              <a:rPr lang="en-US" sz="3200" dirty="0" err="1">
                <a:latin typeface="Times New Roman" panose="02020603050405020304" charset="0"/>
                <a:cs typeface="Times New Roman" panose="02020603050405020304" charset="0"/>
              </a:rPr>
              <a:t>Tasarım</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Okulu</a:t>
            </a:r>
            <a:r>
              <a:rPr lang="en-US" sz="3200" dirty="0">
                <a:latin typeface="Times New Roman" panose="02020603050405020304" charset="0"/>
                <a:cs typeface="Times New Roman" panose="02020603050405020304" charset="0"/>
              </a:rPr>
              <a:t> (Design School)</a:t>
            </a:r>
          </a:p>
          <a:p>
            <a:pPr marL="514350" indent="-514350">
              <a:lnSpc>
                <a:spcPct val="200000"/>
              </a:lnSpc>
              <a:buClr>
                <a:srgbClr val="2185C5"/>
              </a:buClr>
              <a:buFont typeface="+mj-lt"/>
              <a:buAutoNum type="arabicPeriod"/>
            </a:pPr>
            <a:r>
              <a:rPr lang="en-US" sz="3200" dirty="0" err="1">
                <a:latin typeface="Times New Roman" panose="02020603050405020304" charset="0"/>
                <a:cs typeface="Times New Roman" panose="02020603050405020304" charset="0"/>
              </a:rPr>
              <a:t>Planlama</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Okulu</a:t>
            </a:r>
            <a:r>
              <a:rPr lang="en-US" sz="3200" dirty="0">
                <a:latin typeface="Times New Roman" panose="02020603050405020304" charset="0"/>
                <a:cs typeface="Times New Roman" panose="02020603050405020304" charset="0"/>
              </a:rPr>
              <a:t> (Planning School)</a:t>
            </a:r>
          </a:p>
          <a:p>
            <a:pPr marL="514350" indent="-514350">
              <a:lnSpc>
                <a:spcPct val="200000"/>
              </a:lnSpc>
              <a:buClr>
                <a:srgbClr val="2185C5"/>
              </a:buClr>
              <a:buFont typeface="+mj-lt"/>
              <a:buAutoNum type="arabicPeriod"/>
            </a:pPr>
            <a:r>
              <a:rPr lang="en-US" sz="3200" dirty="0" err="1">
                <a:latin typeface="Times New Roman" panose="02020603050405020304" charset="0"/>
                <a:cs typeface="Times New Roman" panose="02020603050405020304" charset="0"/>
              </a:rPr>
              <a:t>Konumlandırma</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Okulu</a:t>
            </a:r>
            <a:r>
              <a:rPr lang="en-US" sz="3200" dirty="0">
                <a:latin typeface="Times New Roman" panose="02020603050405020304" charset="0"/>
                <a:cs typeface="Times New Roman" panose="02020603050405020304" charset="0"/>
              </a:rPr>
              <a:t> (Positioning School)</a:t>
            </a:r>
          </a:p>
          <a:p>
            <a:pPr marL="514350" indent="-514350">
              <a:lnSpc>
                <a:spcPct val="200000"/>
              </a:lnSpc>
              <a:buClr>
                <a:srgbClr val="2185C5"/>
              </a:buClr>
              <a:buFont typeface="+mj-lt"/>
              <a:buAutoNum type="arabicPeriod"/>
            </a:pPr>
            <a:r>
              <a:rPr lang="en-US" sz="3200" dirty="0" err="1">
                <a:latin typeface="Times New Roman" panose="02020603050405020304" charset="0"/>
                <a:cs typeface="Times New Roman" panose="02020603050405020304" charset="0"/>
              </a:rPr>
              <a:t>Girişimcilik</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Okulu</a:t>
            </a:r>
            <a:r>
              <a:rPr lang="en-US" sz="3200" dirty="0">
                <a:latin typeface="Times New Roman" panose="02020603050405020304" charset="0"/>
                <a:cs typeface="Times New Roman" panose="02020603050405020304" charset="0"/>
              </a:rPr>
              <a:t> (Entrepreneurial School)</a:t>
            </a:r>
          </a:p>
          <a:p>
            <a:pPr marL="514350" indent="-514350">
              <a:lnSpc>
                <a:spcPct val="200000"/>
              </a:lnSpc>
              <a:buClr>
                <a:srgbClr val="2185C5"/>
              </a:buClr>
              <a:buFont typeface="+mj-lt"/>
              <a:buAutoNum type="arabicPeriod"/>
            </a:pPr>
            <a:r>
              <a:rPr lang="en-US" sz="3200" dirty="0" err="1">
                <a:latin typeface="Times New Roman" panose="02020603050405020304" charset="0"/>
                <a:cs typeface="Times New Roman" panose="02020603050405020304" charset="0"/>
              </a:rPr>
              <a:t>Bilişsel</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Okul</a:t>
            </a:r>
            <a:r>
              <a:rPr lang="en-US" sz="3200" dirty="0">
                <a:latin typeface="Times New Roman" panose="02020603050405020304" charset="0"/>
                <a:cs typeface="Times New Roman" panose="02020603050405020304" charset="0"/>
              </a:rPr>
              <a:t> (Cognitive School)</a:t>
            </a: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28</a:t>
            </a:fld>
            <a:endParaRPr lang="en-GB"/>
          </a:p>
        </p:txBody>
      </p:sp>
      <p:sp>
        <p:nvSpPr>
          <p:cNvPr id="5" name="Text Box 4"/>
          <p:cNvSpPr txBox="1"/>
          <p:nvPr/>
        </p:nvSpPr>
        <p:spPr>
          <a:xfrm>
            <a:off x="351790" y="389890"/>
            <a:ext cx="8440420" cy="5383782"/>
          </a:xfrm>
          <a:prstGeom prst="rect">
            <a:avLst/>
          </a:prstGeom>
          <a:noFill/>
        </p:spPr>
        <p:txBody>
          <a:bodyPr wrap="square" rtlCol="0">
            <a:spAutoFit/>
          </a:bodyPr>
          <a:lstStyle/>
          <a:p>
            <a:pPr marL="0" indent="0">
              <a:lnSpc>
                <a:spcPct val="120000"/>
              </a:lnSpc>
              <a:buClr>
                <a:srgbClr val="2185C5"/>
              </a:buClr>
              <a:buFont typeface="+mj-lt"/>
              <a:buNone/>
            </a:pPr>
            <a:endParaRPr lang="en-US" sz="2800" dirty="0">
              <a:latin typeface="Times New Roman" panose="02020603050405020304" charset="0"/>
              <a:cs typeface="Times New Roman" panose="02020603050405020304" charset="0"/>
            </a:endParaRPr>
          </a:p>
          <a:p>
            <a:pPr marL="514350" indent="-514350">
              <a:lnSpc>
                <a:spcPct val="200000"/>
              </a:lnSpc>
              <a:buClr>
                <a:srgbClr val="2185C5"/>
              </a:buClr>
              <a:buFont typeface="+mj-lt"/>
              <a:buAutoNum type="arabicPeriod" startAt="6"/>
            </a:pPr>
            <a:r>
              <a:rPr lang="en-US" sz="3200" dirty="0" err="1">
                <a:latin typeface="Times New Roman" panose="02020603050405020304" charset="0"/>
                <a:cs typeface="Times New Roman" panose="02020603050405020304" charset="0"/>
              </a:rPr>
              <a:t>Öğrenme</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Okulu</a:t>
            </a:r>
            <a:r>
              <a:rPr lang="en-US" sz="3200" dirty="0">
                <a:latin typeface="Times New Roman" panose="02020603050405020304" charset="0"/>
                <a:cs typeface="Times New Roman" panose="02020603050405020304" charset="0"/>
              </a:rPr>
              <a:t> (Learning School)</a:t>
            </a:r>
          </a:p>
          <a:p>
            <a:pPr marL="514350" indent="-514350">
              <a:lnSpc>
                <a:spcPct val="200000"/>
              </a:lnSpc>
              <a:buClr>
                <a:srgbClr val="2185C5"/>
              </a:buClr>
              <a:buFont typeface="+mj-lt"/>
              <a:buAutoNum type="arabicPeriod" startAt="6"/>
            </a:pPr>
            <a:r>
              <a:rPr lang="en-US" sz="3200" dirty="0" err="1">
                <a:latin typeface="Times New Roman" panose="02020603050405020304" charset="0"/>
                <a:cs typeface="Times New Roman" panose="02020603050405020304" charset="0"/>
              </a:rPr>
              <a:t>Güç</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Okulu</a:t>
            </a:r>
            <a:r>
              <a:rPr lang="en-US" sz="3200" dirty="0">
                <a:latin typeface="Times New Roman" panose="02020603050405020304" charset="0"/>
                <a:cs typeface="Times New Roman" panose="02020603050405020304" charset="0"/>
              </a:rPr>
              <a:t> (Power School)</a:t>
            </a:r>
          </a:p>
          <a:p>
            <a:pPr marL="514350" indent="-514350">
              <a:lnSpc>
                <a:spcPct val="200000"/>
              </a:lnSpc>
              <a:buClr>
                <a:srgbClr val="2185C5"/>
              </a:buClr>
              <a:buFont typeface="+mj-lt"/>
              <a:buAutoNum type="arabicPeriod" startAt="6"/>
            </a:pPr>
            <a:r>
              <a:rPr lang="en-US" sz="3200" dirty="0" err="1">
                <a:latin typeface="Times New Roman" panose="02020603050405020304" charset="0"/>
                <a:cs typeface="Times New Roman" panose="02020603050405020304" charset="0"/>
              </a:rPr>
              <a:t>Kültür</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Okulu</a:t>
            </a:r>
            <a:r>
              <a:rPr lang="en-US" sz="3200" dirty="0">
                <a:latin typeface="Times New Roman" panose="02020603050405020304" charset="0"/>
                <a:cs typeface="Times New Roman" panose="02020603050405020304" charset="0"/>
              </a:rPr>
              <a:t>  (Cultural School)</a:t>
            </a:r>
          </a:p>
          <a:p>
            <a:pPr marL="514350" indent="-514350">
              <a:lnSpc>
                <a:spcPct val="200000"/>
              </a:lnSpc>
              <a:buClr>
                <a:srgbClr val="2185C5"/>
              </a:buClr>
              <a:buFont typeface="+mj-lt"/>
              <a:buAutoNum type="arabicPeriod" startAt="6"/>
            </a:pPr>
            <a:r>
              <a:rPr lang="en-US" sz="3200" dirty="0" err="1">
                <a:latin typeface="Times New Roman" panose="02020603050405020304" charset="0"/>
                <a:cs typeface="Times New Roman" panose="02020603050405020304" charset="0"/>
              </a:rPr>
              <a:t>Çevre</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Okulu</a:t>
            </a:r>
            <a:r>
              <a:rPr lang="en-US" sz="3200" dirty="0">
                <a:latin typeface="Times New Roman" panose="02020603050405020304" charset="0"/>
                <a:cs typeface="Times New Roman" panose="02020603050405020304" charset="0"/>
              </a:rPr>
              <a:t> (Environmental School)</a:t>
            </a:r>
          </a:p>
          <a:p>
            <a:pPr marL="514350" indent="-514350">
              <a:lnSpc>
                <a:spcPct val="200000"/>
              </a:lnSpc>
              <a:buClr>
                <a:srgbClr val="2185C5"/>
              </a:buClr>
              <a:buFont typeface="+mj-lt"/>
              <a:buAutoNum type="arabicPeriod" startAt="6"/>
            </a:pPr>
            <a:r>
              <a:rPr lang="en-US" sz="3200" dirty="0" err="1">
                <a:latin typeface="Times New Roman" panose="02020603050405020304" charset="0"/>
                <a:cs typeface="Times New Roman" panose="02020603050405020304" charset="0"/>
              </a:rPr>
              <a:t>Biçimleşme</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Okulu</a:t>
            </a:r>
            <a:r>
              <a:rPr lang="en-US" sz="3200" dirty="0">
                <a:latin typeface="Times New Roman" panose="02020603050405020304" charset="0"/>
                <a:cs typeface="Times New Roman" panose="02020603050405020304" charset="0"/>
              </a:rPr>
              <a:t> (Configuration School)</a:t>
            </a: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4400" dirty="0">
              <a:solidFill>
                <a:schemeClr val="bg1"/>
              </a:solidFill>
              <a:latin typeface="Times New Roman" panose="02020603050405020304" charset="0"/>
              <a:cs typeface="Times New Roman" panose="02020603050405020304" charset="0"/>
            </a:endParaRPr>
          </a:p>
          <a:p>
            <a:pPr marL="0" lvl="0" indent="0" algn="ctr" rtl="0">
              <a:lnSpc>
                <a:spcPct val="150000"/>
              </a:lnSpc>
              <a:spcBef>
                <a:spcPts val="0"/>
              </a:spcBef>
              <a:spcAft>
                <a:spcPts val="0"/>
              </a:spcAft>
              <a:buNone/>
            </a:pPr>
            <a:r>
              <a:rPr lang="tr-TR" altLang="en-GB" sz="3200" b="1" dirty="0">
                <a:solidFill>
                  <a:srgbClr val="000000"/>
                </a:solidFill>
                <a:latin typeface="Times New Roman" panose="02020603050405020304" charset="0"/>
                <a:cs typeface="Times New Roman" panose="02020603050405020304" charset="0"/>
                <a:sym typeface="+mn-ea"/>
              </a:rPr>
              <a:t>Stratejik Yönetimin </a:t>
            </a:r>
            <a:r>
              <a:rPr lang="tr-TR" altLang="en-GB" sz="3200" b="1" dirty="0" smtClean="0">
                <a:solidFill>
                  <a:srgbClr val="000000"/>
                </a:solidFill>
                <a:latin typeface="Times New Roman" panose="02020603050405020304" charset="0"/>
                <a:cs typeface="Times New Roman" panose="02020603050405020304" charset="0"/>
                <a:sym typeface="+mn-ea"/>
              </a:rPr>
              <a:t/>
            </a:r>
            <a:br>
              <a:rPr lang="tr-TR" altLang="en-GB" sz="3200" b="1" dirty="0" smtClean="0">
                <a:solidFill>
                  <a:srgbClr val="000000"/>
                </a:solidFill>
                <a:latin typeface="Times New Roman" panose="02020603050405020304" charset="0"/>
                <a:cs typeface="Times New Roman" panose="02020603050405020304" charset="0"/>
                <a:sym typeface="+mn-ea"/>
              </a:rPr>
            </a:br>
            <a:r>
              <a:rPr lang="tr-TR" altLang="en-GB" sz="3200" b="1" dirty="0" smtClean="0">
                <a:solidFill>
                  <a:srgbClr val="000000"/>
                </a:solidFill>
                <a:latin typeface="Times New Roman" panose="02020603050405020304" charset="0"/>
                <a:cs typeface="Times New Roman" panose="02020603050405020304" charset="0"/>
                <a:sym typeface="+mn-ea"/>
              </a:rPr>
              <a:t>Uygulama </a:t>
            </a:r>
            <a:r>
              <a:rPr lang="tr-TR" altLang="en-GB" sz="3200" b="1" dirty="0">
                <a:solidFill>
                  <a:srgbClr val="000000"/>
                </a:solidFill>
                <a:latin typeface="Times New Roman" panose="02020603050405020304" charset="0"/>
                <a:cs typeface="Times New Roman" panose="02020603050405020304" charset="0"/>
                <a:sym typeface="+mn-ea"/>
              </a:rPr>
              <a:t>Süreçleri ve Uygulama Araçları</a:t>
            </a:r>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t>29</a:t>
            </a:fld>
            <a:endParaRPr lang="en-GB"/>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0" y="1052513"/>
            <a:ext cx="9144000" cy="3693319"/>
          </a:xfrm>
          <a:prstGeom prst="rect">
            <a:avLst/>
          </a:prstGeom>
        </p:spPr>
        <p:txBody>
          <a:bodyPr>
            <a:spAutoFit/>
          </a:bodyPr>
          <a:lstStyle/>
          <a:p>
            <a:pPr marL="514350" indent="-514350" algn="ctr">
              <a:lnSpc>
                <a:spcPct val="150000"/>
              </a:lnSpc>
              <a:defRPr/>
            </a:pPr>
            <a:endParaRPr lang="tr-TR" b="1" dirty="0">
              <a:solidFill>
                <a:srgbClr val="FF0000"/>
              </a:solidFill>
              <a:latin typeface="Comic Sans MS" pitchFamily="66" charset="0"/>
            </a:endParaRPr>
          </a:p>
          <a:p>
            <a:pPr>
              <a:lnSpc>
                <a:spcPct val="150000"/>
              </a:lnSpc>
              <a:buFont typeface="Wingdings" pitchFamily="2" charset="2"/>
              <a:buChar char="ü"/>
              <a:defRPr/>
            </a:pPr>
            <a:endParaRPr lang="tr-TR" b="1" dirty="0">
              <a:latin typeface="Comic Sans MS" pitchFamily="66" charset="0"/>
            </a:endParaRPr>
          </a:p>
          <a:p>
            <a:pPr algn="ctr">
              <a:lnSpc>
                <a:spcPct val="150000"/>
              </a:lnSpc>
              <a:defRPr/>
            </a:pPr>
            <a:r>
              <a:rPr lang="tr-TR" sz="3200" b="1" dirty="0">
                <a:latin typeface="Times New Roman" panose="02020603050405020304" pitchFamily="18" charset="0"/>
                <a:cs typeface="Times New Roman" panose="02020603050405020304" pitchFamily="18" charset="0"/>
              </a:rPr>
              <a:t>Temel Soru:</a:t>
            </a:r>
          </a:p>
          <a:p>
            <a:pPr algn="ctr">
              <a:lnSpc>
                <a:spcPct val="150000"/>
              </a:lnSpc>
              <a:defRPr/>
            </a:pPr>
            <a:r>
              <a:rPr lang="tr-TR" sz="3200" dirty="0">
                <a:latin typeface="Times New Roman" panose="02020603050405020304" pitchFamily="18" charset="0"/>
                <a:cs typeface="Times New Roman" panose="02020603050405020304" pitchFamily="18" charset="0"/>
              </a:rPr>
              <a:t>Hedefin çıktısı ne olsun istiyoruz?</a:t>
            </a:r>
          </a:p>
          <a:p>
            <a:pPr algn="ctr">
              <a:lnSpc>
                <a:spcPct val="150000"/>
              </a:lnSpc>
              <a:defRPr/>
            </a:pPr>
            <a:r>
              <a:rPr lang="tr-TR" sz="3200" dirty="0">
                <a:latin typeface="Times New Roman" panose="02020603050405020304" pitchFamily="18" charset="0"/>
                <a:cs typeface="Times New Roman" panose="02020603050405020304" pitchFamily="18" charset="0"/>
              </a:rPr>
              <a:t>Yani davranış değişikliği..</a:t>
            </a:r>
          </a:p>
          <a:p>
            <a:pPr marL="514350" indent="-514350" algn="ctr">
              <a:lnSpc>
                <a:spcPct val="150000"/>
              </a:lnSpc>
              <a:defRPr/>
            </a:pPr>
            <a:endParaRPr lang="tr-TR" sz="3200" b="1" dirty="0">
              <a:latin typeface="Comic Sans MS" pitchFamily="66" charset="0"/>
            </a:endParaRPr>
          </a:p>
        </p:txBody>
      </p:sp>
    </p:spTree>
    <p:extLst>
      <p:ext uri="{BB962C8B-B14F-4D97-AF65-F5344CB8AC3E}">
        <p14:creationId xmlns:p14="http://schemas.microsoft.com/office/powerpoint/2010/main" val="2070854743"/>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30</a:t>
            </a:fld>
            <a:endParaRPr lang="en-GB"/>
          </a:p>
        </p:txBody>
      </p:sp>
      <p:graphicFrame>
        <p:nvGraphicFramePr>
          <p:cNvPr id="6" name="Object 5"/>
          <p:cNvGraphicFramePr/>
          <p:nvPr>
            <p:extLst>
              <p:ext uri="{D42A27DB-BD31-4B8C-83A1-F6EECF244321}">
                <p14:modId xmlns:p14="http://schemas.microsoft.com/office/powerpoint/2010/main" val="1470345560"/>
              </p:ext>
            </p:extLst>
          </p:nvPr>
        </p:nvGraphicFramePr>
        <p:xfrm>
          <a:off x="477673" y="553998"/>
          <a:ext cx="8098438" cy="6228079"/>
        </p:xfrm>
        <a:graphic>
          <a:graphicData uri="http://schemas.openxmlformats.org/presentationml/2006/ole">
            <mc:AlternateContent xmlns:mc="http://schemas.openxmlformats.org/markup-compatibility/2006">
              <mc:Choice xmlns:v="urn:schemas-microsoft-com:vml" Requires="v">
                <p:oleObj spid="_x0000_s1097" r:id="rId3" imgW="5400675" imgH="5000625" progId="Paint.Picture">
                  <p:embed/>
                </p:oleObj>
              </mc:Choice>
              <mc:Fallback>
                <p:oleObj r:id="rId3" imgW="5400675" imgH="5000625" progId="Paint.Picture">
                  <p:embed/>
                  <p:pic>
                    <p:nvPicPr>
                      <p:cNvPr id="0" name="Picture 5"/>
                      <p:cNvPicPr/>
                      <p:nvPr/>
                    </p:nvPicPr>
                    <p:blipFill>
                      <a:blip r:embed="rId4"/>
                      <a:stretch>
                        <a:fillRect/>
                      </a:stretch>
                    </p:blipFill>
                    <p:spPr>
                      <a:xfrm>
                        <a:off x="477673" y="553998"/>
                        <a:ext cx="8098438" cy="6228079"/>
                      </a:xfrm>
                      <a:prstGeom prst="rect">
                        <a:avLst/>
                      </a:prstGeom>
                    </p:spPr>
                  </p:pic>
                </p:oleObj>
              </mc:Fallback>
            </mc:AlternateContent>
          </a:graphicData>
        </a:graphic>
      </p:graphicFrame>
      <p:sp>
        <p:nvSpPr>
          <p:cNvPr id="9" name="Text Box 8"/>
          <p:cNvSpPr txBox="1"/>
          <p:nvPr/>
        </p:nvSpPr>
        <p:spPr>
          <a:xfrm>
            <a:off x="196948" y="0"/>
            <a:ext cx="8468751" cy="553998"/>
          </a:xfrm>
          <a:prstGeom prst="rect">
            <a:avLst/>
          </a:prstGeom>
          <a:noFill/>
        </p:spPr>
        <p:txBody>
          <a:bodyPr wrap="square" rtlCol="0">
            <a:spAutoFit/>
          </a:bodyPr>
          <a:lstStyle/>
          <a:p>
            <a:pPr algn="ctr"/>
            <a:r>
              <a:rPr lang="tr-TR" altLang="en-US" sz="3000" b="1" dirty="0">
                <a:solidFill>
                  <a:srgbClr val="C00000"/>
                </a:solidFill>
                <a:latin typeface="Times New Roman" panose="02020603050405020304" charset="0"/>
                <a:cs typeface="Times New Roman" panose="02020603050405020304" charset="0"/>
              </a:rPr>
              <a:t>Stratejik Örgütsel Yönetim Süreci </a:t>
            </a: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 name="Google Shape;109;p19"/>
          <p:cNvSpPr txBox="1">
            <a:spLocks noGrp="1"/>
          </p:cNvSpPr>
          <p:nvPr>
            <p:ph type="body" idx="1"/>
          </p:nvPr>
        </p:nvSpPr>
        <p:spPr>
          <a:xfrm>
            <a:off x="5158853" y="4216122"/>
            <a:ext cx="3527947" cy="16830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dirty="0">
                <a:solidFill>
                  <a:srgbClr val="000000"/>
                </a:solidFill>
                <a:latin typeface="Times New Roman" panose="02020603050405020304" charset="0"/>
                <a:ea typeface="Playfair Display"/>
                <a:cs typeface="Times New Roman" panose="02020603050405020304" charset="0"/>
                <a:sym typeface="Playfair Display"/>
              </a:rPr>
              <a:t>İç Çevre </a:t>
            </a:r>
            <a:endParaRPr sz="2800" b="1" dirty="0">
              <a:solidFill>
                <a:srgbClr val="000000"/>
              </a:solidFill>
              <a:latin typeface="Times New Roman" panose="02020603050405020304" charset="0"/>
              <a:ea typeface="Playfair Display"/>
              <a:cs typeface="Times New Roman" panose="02020603050405020304" charset="0"/>
              <a:sym typeface="Playfair Display"/>
            </a:endParaRPr>
          </a:p>
          <a:p>
            <a:pPr marL="0" lvl="0" indent="0" algn="l" rtl="0">
              <a:spcBef>
                <a:spcPts val="600"/>
              </a:spcBef>
              <a:spcAft>
                <a:spcPts val="0"/>
              </a:spcAft>
              <a:buNone/>
            </a:pPr>
            <a:r>
              <a:rPr lang="tr-TR" altLang="en-GB" sz="2800" dirty="0" smtClean="0">
                <a:solidFill>
                  <a:srgbClr val="000000"/>
                </a:solidFill>
                <a:latin typeface="Times New Roman" panose="02020603050405020304" charset="0"/>
                <a:cs typeface="Times New Roman" panose="02020603050405020304" charset="0"/>
              </a:rPr>
              <a:t>Kuruma ait </a:t>
            </a:r>
            <a:r>
              <a:rPr lang="tr-TR" altLang="en-GB" sz="2800" dirty="0">
                <a:solidFill>
                  <a:srgbClr val="000000"/>
                </a:solidFill>
                <a:latin typeface="Times New Roman" panose="02020603050405020304" charset="0"/>
                <a:cs typeface="Times New Roman" panose="02020603050405020304" charset="0"/>
              </a:rPr>
              <a:t>çevreyi nitelemektedir</a:t>
            </a:r>
            <a:r>
              <a:rPr lang="tr-TR" altLang="en-GB" sz="2800" dirty="0" smtClean="0">
                <a:solidFill>
                  <a:srgbClr val="000000"/>
                </a:solidFill>
                <a:latin typeface="Times New Roman" panose="02020603050405020304" charset="0"/>
                <a:cs typeface="Times New Roman" panose="02020603050405020304" charset="0"/>
              </a:rPr>
              <a:t>.</a:t>
            </a:r>
            <a:endParaRPr lang="tr-TR" altLang="en-GB" sz="2800" dirty="0">
              <a:solidFill>
                <a:srgbClr val="000000"/>
              </a:solidFill>
              <a:latin typeface="Times New Roman" panose="02020603050405020304" charset="0"/>
              <a:cs typeface="Times New Roman" panose="02020603050405020304" charset="0"/>
            </a:endParaRPr>
          </a:p>
        </p:txBody>
      </p:sp>
      <p:sp>
        <p:nvSpPr>
          <p:cNvPr id="110" name="Google Shape;110;p19"/>
          <p:cNvSpPr txBox="1">
            <a:spLocks noGrp="1"/>
          </p:cNvSpPr>
          <p:nvPr>
            <p:ph type="title"/>
          </p:nvPr>
        </p:nvSpPr>
        <p:spPr>
          <a:xfrm>
            <a:off x="457200" y="720089"/>
            <a:ext cx="8229600" cy="2882919"/>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tr-TR" altLang="en-GB" sz="3000" b="1" dirty="0">
                <a:solidFill>
                  <a:srgbClr val="000000"/>
                </a:solidFill>
                <a:latin typeface="Times New Roman" panose="02020603050405020304" charset="0"/>
                <a:cs typeface="Times New Roman" panose="02020603050405020304" charset="0"/>
              </a:rPr>
              <a:t>                   İç ve Dış Çevre </a:t>
            </a:r>
            <a:r>
              <a:rPr lang="tr-TR" altLang="en-GB" sz="3000" b="1" dirty="0" smtClean="0">
                <a:solidFill>
                  <a:srgbClr val="000000"/>
                </a:solidFill>
                <a:latin typeface="Times New Roman" panose="02020603050405020304" charset="0"/>
                <a:cs typeface="Times New Roman" panose="02020603050405020304" charset="0"/>
              </a:rPr>
              <a:t>Analizi</a:t>
            </a:r>
            <a:r>
              <a:rPr lang="tr-TR" altLang="en-GB" sz="3000" dirty="0">
                <a:solidFill>
                  <a:srgbClr val="000000"/>
                </a:solidFill>
                <a:latin typeface="Times New Roman" panose="02020603050405020304" charset="0"/>
                <a:cs typeface="Times New Roman" panose="02020603050405020304" charset="0"/>
              </a:rPr>
              <a:t/>
            </a:r>
            <a:br>
              <a:rPr lang="tr-TR" altLang="en-GB" sz="3000" dirty="0">
                <a:solidFill>
                  <a:srgbClr val="000000"/>
                </a:solidFill>
                <a:latin typeface="Times New Roman" panose="02020603050405020304" charset="0"/>
                <a:cs typeface="Times New Roman" panose="02020603050405020304" charset="0"/>
              </a:rPr>
            </a:br>
            <a:r>
              <a:rPr lang="tr-TR" altLang="en-GB" sz="3000" dirty="0">
                <a:solidFill>
                  <a:srgbClr val="000000"/>
                </a:solidFill>
                <a:latin typeface="Times New Roman" panose="02020603050405020304" charset="0"/>
                <a:cs typeface="Times New Roman" panose="02020603050405020304" charset="0"/>
              </a:rPr>
              <a:t>Çevre analizinin amacı, işletmelerin temel amaç ve misyonlarının belirlenmesi ve bunlara ulaşmak için neler yapılabileceğinin araştırılmasına başlangıçtır.</a:t>
            </a:r>
          </a:p>
        </p:txBody>
      </p:sp>
      <p:sp>
        <p:nvSpPr>
          <p:cNvPr id="111" name="Google Shape;111;p19"/>
          <p:cNvSpPr txBox="1"/>
          <p:nvPr/>
        </p:nvSpPr>
        <p:spPr>
          <a:xfrm>
            <a:off x="641883" y="4290098"/>
            <a:ext cx="3655767" cy="152384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r>
              <a:rPr lang="tr-TR" altLang="en-GB" sz="2800" b="1" dirty="0">
                <a:solidFill>
                  <a:srgbClr val="000000"/>
                </a:solidFill>
                <a:latin typeface="Times New Roman" panose="02020603050405020304" charset="0"/>
                <a:ea typeface="Playfair Display"/>
                <a:cs typeface="Times New Roman" panose="02020603050405020304" charset="0"/>
                <a:sym typeface="Playfair Display"/>
              </a:rPr>
              <a:t>Dış </a:t>
            </a:r>
            <a:r>
              <a:rPr lang="tr-TR" altLang="en-GB" sz="2800" b="1" dirty="0" smtClean="0">
                <a:solidFill>
                  <a:srgbClr val="000000"/>
                </a:solidFill>
                <a:latin typeface="Times New Roman" panose="02020603050405020304" charset="0"/>
                <a:ea typeface="Playfair Display"/>
                <a:cs typeface="Times New Roman" panose="02020603050405020304" charset="0"/>
                <a:sym typeface="Playfair Display"/>
              </a:rPr>
              <a:t>Çevre</a:t>
            </a:r>
            <a:r>
              <a:rPr lang="tr-TR" altLang="en-GB" sz="2800" dirty="0" smtClean="0">
                <a:solidFill>
                  <a:srgbClr val="000000"/>
                </a:solidFill>
                <a:latin typeface="Times New Roman" panose="02020603050405020304" charset="0"/>
                <a:ea typeface="Playfair Display"/>
                <a:cs typeface="Times New Roman" panose="02020603050405020304" charset="0"/>
                <a:sym typeface="Playfair Display"/>
              </a:rPr>
              <a:t>,</a:t>
            </a:r>
          </a:p>
          <a:p>
            <a:pPr marL="0" lvl="0" indent="0" algn="l" rtl="0">
              <a:spcBef>
                <a:spcPts val="600"/>
              </a:spcBef>
              <a:spcAft>
                <a:spcPts val="0"/>
              </a:spcAft>
              <a:buNone/>
            </a:pPr>
            <a:r>
              <a:rPr lang="tr-TR" altLang="en-GB" sz="2800" dirty="0" smtClean="0">
                <a:solidFill>
                  <a:srgbClr val="000000"/>
                </a:solidFill>
                <a:latin typeface="Times New Roman" panose="02020603050405020304" charset="0"/>
                <a:ea typeface="Playfair Display"/>
                <a:cs typeface="Times New Roman" panose="02020603050405020304" charset="0"/>
                <a:sym typeface="Playfair Display"/>
              </a:rPr>
              <a:t>kurumun </a:t>
            </a:r>
            <a:r>
              <a:rPr lang="en-GB" sz="2800" dirty="0" err="1" smtClean="0">
                <a:solidFill>
                  <a:srgbClr val="000000"/>
                </a:solidFill>
                <a:latin typeface="Times New Roman" panose="02020603050405020304" charset="0"/>
                <a:cs typeface="Times New Roman" panose="02020603050405020304" charset="0"/>
              </a:rPr>
              <a:t>içinde</a:t>
            </a:r>
            <a:r>
              <a:rPr lang="en-GB" sz="2800" dirty="0" smtClean="0">
                <a:solidFill>
                  <a:srgbClr val="000000"/>
                </a:solidFill>
                <a:latin typeface="Times New Roman" panose="02020603050405020304" charset="0"/>
                <a:cs typeface="Times New Roman" panose="02020603050405020304" charset="0"/>
              </a:rPr>
              <a:t> </a:t>
            </a:r>
            <a:r>
              <a:rPr lang="en-GB" sz="2800" dirty="0" err="1">
                <a:solidFill>
                  <a:srgbClr val="000000"/>
                </a:solidFill>
                <a:latin typeface="Times New Roman" panose="02020603050405020304" charset="0"/>
                <a:cs typeface="Times New Roman" panose="02020603050405020304" charset="0"/>
              </a:rPr>
              <a:t>faaliyet</a:t>
            </a:r>
            <a:r>
              <a:rPr lang="en-GB" sz="2800" dirty="0">
                <a:solidFill>
                  <a:srgbClr val="000000"/>
                </a:solidFill>
                <a:latin typeface="Times New Roman" panose="02020603050405020304" charset="0"/>
                <a:cs typeface="Times New Roman" panose="02020603050405020304" charset="0"/>
              </a:rPr>
              <a:t> </a:t>
            </a:r>
            <a:r>
              <a:rPr lang="en-GB" sz="2800" dirty="0" err="1">
                <a:solidFill>
                  <a:srgbClr val="000000"/>
                </a:solidFill>
                <a:latin typeface="Times New Roman" panose="02020603050405020304" charset="0"/>
                <a:cs typeface="Times New Roman" panose="02020603050405020304" charset="0"/>
              </a:rPr>
              <a:t>gösterdi</a:t>
            </a:r>
            <a:r>
              <a:rPr lang="tr-TR" altLang="en-GB" sz="2800" dirty="0">
                <a:solidFill>
                  <a:srgbClr val="000000"/>
                </a:solidFill>
                <a:latin typeface="Times New Roman" panose="02020603050405020304" charset="0"/>
                <a:cs typeface="Times New Roman" panose="02020603050405020304" charset="0"/>
              </a:rPr>
              <a:t>ğ</a:t>
            </a:r>
            <a:r>
              <a:rPr lang="en-GB" sz="2800" dirty="0" err="1">
                <a:solidFill>
                  <a:srgbClr val="000000"/>
                </a:solidFill>
                <a:latin typeface="Times New Roman" panose="02020603050405020304" charset="0"/>
                <a:cs typeface="Times New Roman" panose="02020603050405020304" charset="0"/>
              </a:rPr>
              <a:t>i</a:t>
            </a:r>
            <a:r>
              <a:rPr lang="en-GB" sz="2800" dirty="0">
                <a:solidFill>
                  <a:srgbClr val="000000"/>
                </a:solidFill>
                <a:latin typeface="Times New Roman" panose="02020603050405020304" charset="0"/>
                <a:cs typeface="Times New Roman" panose="02020603050405020304" charset="0"/>
              </a:rPr>
              <a:t> </a:t>
            </a:r>
            <a:r>
              <a:rPr lang="en-GB" sz="2800" dirty="0" err="1">
                <a:solidFill>
                  <a:srgbClr val="000000"/>
                </a:solidFill>
                <a:latin typeface="Times New Roman" panose="02020603050405020304" charset="0"/>
                <a:cs typeface="Times New Roman" panose="02020603050405020304" charset="0"/>
              </a:rPr>
              <a:t>çevredir</a:t>
            </a:r>
            <a:r>
              <a:rPr lang="en-GB" sz="2800" dirty="0">
                <a:solidFill>
                  <a:srgbClr val="000000"/>
                </a:solidFill>
                <a:latin typeface="Times New Roman" panose="02020603050405020304" charset="0"/>
                <a:cs typeface="Times New Roman" panose="02020603050405020304" charset="0"/>
              </a:rPr>
              <a:t>. </a:t>
            </a:r>
          </a:p>
        </p:txBody>
      </p:sp>
      <p:sp>
        <p:nvSpPr>
          <p:cNvPr id="112" name="Google Shape;112;p19"/>
          <p:cNvSpPr txBox="1"/>
          <p:nvPr/>
        </p:nvSpPr>
        <p:spPr>
          <a:xfrm>
            <a:off x="4297650" y="5994717"/>
            <a:ext cx="548700" cy="525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1pPr>
            <a:lvl2pPr marR="0" lvl="1"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2pPr>
            <a:lvl3pPr marR="0" lvl="2"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3pPr>
            <a:lvl4pPr marR="0" lvl="3"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4pPr>
            <a:lvl5pPr marR="0" lvl="4"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5pPr>
            <a:lvl6pPr marR="0" lvl="5"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6pPr>
            <a:lvl7pPr marR="0" lvl="6"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7pPr>
            <a:lvl8pPr marR="0" lvl="7"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8pPr>
            <a:lvl9pPr marR="0" lvl="8"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GB"/>
              <a:t>31</a:t>
            </a:fld>
            <a:endParaRPr lang="en-GB"/>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32</a:t>
            </a:fld>
            <a:endParaRPr lang="en-GB"/>
          </a:p>
        </p:txBody>
      </p:sp>
      <p:graphicFrame>
        <p:nvGraphicFramePr>
          <p:cNvPr id="7" name="Object 6"/>
          <p:cNvGraphicFramePr/>
          <p:nvPr/>
        </p:nvGraphicFramePr>
        <p:xfrm>
          <a:off x="1500505" y="364490"/>
          <a:ext cx="6143625" cy="6129020"/>
        </p:xfrm>
        <a:graphic>
          <a:graphicData uri="http://schemas.openxmlformats.org/presentationml/2006/ole">
            <mc:AlternateContent xmlns:mc="http://schemas.openxmlformats.org/markup-compatibility/2006">
              <mc:Choice xmlns:v="urn:schemas-microsoft-com:vml" Requires="v">
                <p:oleObj spid="_x0000_s2120" r:id="rId4" imgW="3086100" imgH="3209925" progId="Paint.Picture">
                  <p:embed/>
                </p:oleObj>
              </mc:Choice>
              <mc:Fallback>
                <p:oleObj r:id="rId4" imgW="3086100" imgH="3209925" progId="Paint.Picture">
                  <p:embed/>
                  <p:pic>
                    <p:nvPicPr>
                      <p:cNvPr id="0" name="Picture 1"/>
                      <p:cNvPicPr/>
                      <p:nvPr/>
                    </p:nvPicPr>
                    <p:blipFill>
                      <a:blip r:embed="rId5"/>
                      <a:stretch>
                        <a:fillRect/>
                      </a:stretch>
                    </p:blipFill>
                    <p:spPr>
                      <a:xfrm>
                        <a:off x="1500505" y="364490"/>
                        <a:ext cx="6143625" cy="6129020"/>
                      </a:xfrm>
                      <a:prstGeom prst="rect">
                        <a:avLst/>
                      </a:prstGeom>
                    </p:spPr>
                  </p:pic>
                </p:oleObj>
              </mc:Fallback>
            </mc:AlternateContent>
          </a:graphicData>
        </a:graphic>
      </p:graphicFrame>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33</a:t>
            </a:fld>
            <a:endParaRPr lang="en-GB"/>
          </a:p>
        </p:txBody>
      </p:sp>
      <p:sp>
        <p:nvSpPr>
          <p:cNvPr id="56" name="Google Shape;56;p13"/>
          <p:cNvSpPr txBox="1">
            <a:spLocks noGrp="1"/>
          </p:cNvSpPr>
          <p:nvPr>
            <p:ph type="title"/>
          </p:nvPr>
        </p:nvSpPr>
        <p:spPr>
          <a:xfrm>
            <a:off x="457200" y="109879"/>
            <a:ext cx="8229600" cy="4360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altLang="en-GB" sz="3200" b="1" dirty="0">
                <a:solidFill>
                  <a:srgbClr val="C00000"/>
                </a:solidFill>
                <a:latin typeface="Times New Roman" panose="02020603050405020304" charset="0"/>
                <a:cs typeface="Times New Roman" panose="02020603050405020304" charset="0"/>
              </a:rPr>
              <a:t>SWOT Analizi</a:t>
            </a:r>
          </a:p>
        </p:txBody>
      </p:sp>
      <p:sp>
        <p:nvSpPr>
          <p:cNvPr id="57" name="Google Shape;57;p13"/>
          <p:cNvSpPr txBox="1"/>
          <p:nvPr/>
        </p:nvSpPr>
        <p:spPr>
          <a:xfrm>
            <a:off x="238834" y="703844"/>
            <a:ext cx="3945255" cy="220726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sz="2800" b="1" dirty="0">
                <a:solidFill>
                  <a:srgbClr val="1D1D1B"/>
                </a:solidFill>
                <a:latin typeface="Times New Roman" panose="02020603050405020304" pitchFamily="18" charset="0"/>
                <a:ea typeface="PT Serif"/>
                <a:cs typeface="Times New Roman" panose="02020603050405020304" pitchFamily="18" charset="0"/>
                <a:sym typeface="PT Serif"/>
              </a:rPr>
              <a:t>S</a:t>
            </a:r>
            <a:r>
              <a:rPr sz="2800" dirty="0">
                <a:solidFill>
                  <a:srgbClr val="1D1D1B"/>
                </a:solidFill>
                <a:latin typeface="Times New Roman" panose="02020603050405020304" pitchFamily="18" charset="0"/>
                <a:ea typeface="PT Serif"/>
                <a:cs typeface="Times New Roman" panose="02020603050405020304" pitchFamily="18" charset="0"/>
                <a:sym typeface="PT Serif"/>
              </a:rPr>
              <a:t>trength</a:t>
            </a:r>
            <a:r>
              <a:rPr lang="tr-TR" sz="2800" dirty="0">
                <a:solidFill>
                  <a:srgbClr val="1D1D1B"/>
                </a:solidFill>
                <a:latin typeface="Times New Roman" panose="02020603050405020304" pitchFamily="18" charset="0"/>
                <a:ea typeface="PT Serif"/>
                <a:cs typeface="Times New Roman" panose="02020603050405020304" pitchFamily="18" charset="0"/>
                <a:sym typeface="PT Serif"/>
              </a:rPr>
              <a:t>/ Güçlü Yönler</a:t>
            </a:r>
            <a:br>
              <a:rPr lang="tr-TR" sz="2800" dirty="0">
                <a:solidFill>
                  <a:srgbClr val="1D1D1B"/>
                </a:solidFill>
                <a:latin typeface="Times New Roman" panose="02020603050405020304" pitchFamily="18" charset="0"/>
                <a:ea typeface="PT Serif"/>
                <a:cs typeface="Times New Roman" panose="02020603050405020304" pitchFamily="18" charset="0"/>
                <a:sym typeface="PT Serif"/>
              </a:rPr>
            </a:br>
            <a:r>
              <a:rPr lang="tr-TR" sz="2800" dirty="0" err="1">
                <a:solidFill>
                  <a:srgbClr val="1D1D1B"/>
                </a:solidFill>
                <a:latin typeface="Times New Roman" panose="02020603050405020304" pitchFamily="18" charset="0"/>
                <a:ea typeface="PT Serif"/>
                <a:cs typeface="Times New Roman" panose="02020603050405020304" pitchFamily="18" charset="0"/>
                <a:sym typeface="PT Serif"/>
              </a:rPr>
              <a:t>Weakness</a:t>
            </a:r>
            <a:r>
              <a:rPr lang="tr-TR" sz="2800" dirty="0">
                <a:solidFill>
                  <a:srgbClr val="1D1D1B"/>
                </a:solidFill>
                <a:latin typeface="Times New Roman" panose="02020603050405020304" pitchFamily="18" charset="0"/>
                <a:ea typeface="PT Serif"/>
                <a:cs typeface="Times New Roman" panose="02020603050405020304" pitchFamily="18" charset="0"/>
                <a:sym typeface="PT Serif"/>
              </a:rPr>
              <a:t> / Zayıf Yönler</a:t>
            </a:r>
            <a:br>
              <a:rPr lang="tr-TR" sz="2800" dirty="0">
                <a:solidFill>
                  <a:srgbClr val="1D1D1B"/>
                </a:solidFill>
                <a:latin typeface="Times New Roman" panose="02020603050405020304" pitchFamily="18" charset="0"/>
                <a:ea typeface="PT Serif"/>
                <a:cs typeface="Times New Roman" panose="02020603050405020304" pitchFamily="18" charset="0"/>
                <a:sym typeface="PT Serif"/>
              </a:rPr>
            </a:br>
            <a:r>
              <a:rPr lang="tr-TR" sz="2800" dirty="0" err="1">
                <a:solidFill>
                  <a:srgbClr val="1D1D1B"/>
                </a:solidFill>
                <a:latin typeface="Times New Roman" panose="02020603050405020304" pitchFamily="18" charset="0"/>
                <a:ea typeface="PT Serif"/>
                <a:cs typeface="Times New Roman" panose="02020603050405020304" pitchFamily="18" charset="0"/>
                <a:sym typeface="PT Serif"/>
              </a:rPr>
              <a:t>Opportunity</a:t>
            </a:r>
            <a:r>
              <a:rPr lang="tr-TR" sz="2800" dirty="0">
                <a:solidFill>
                  <a:srgbClr val="1D1D1B"/>
                </a:solidFill>
                <a:latin typeface="Times New Roman" panose="02020603050405020304" pitchFamily="18" charset="0"/>
                <a:ea typeface="PT Serif"/>
                <a:cs typeface="Times New Roman" panose="02020603050405020304" pitchFamily="18" charset="0"/>
                <a:sym typeface="PT Serif"/>
              </a:rPr>
              <a:t> / Fırsatlar</a:t>
            </a:r>
            <a:br>
              <a:rPr lang="tr-TR" sz="2800" dirty="0">
                <a:solidFill>
                  <a:srgbClr val="1D1D1B"/>
                </a:solidFill>
                <a:latin typeface="Times New Roman" panose="02020603050405020304" pitchFamily="18" charset="0"/>
                <a:ea typeface="PT Serif"/>
                <a:cs typeface="Times New Roman" panose="02020603050405020304" pitchFamily="18" charset="0"/>
                <a:sym typeface="PT Serif"/>
              </a:rPr>
            </a:br>
            <a:r>
              <a:rPr lang="tr-TR" sz="2800" dirty="0" err="1">
                <a:solidFill>
                  <a:srgbClr val="1D1D1B"/>
                </a:solidFill>
                <a:latin typeface="Times New Roman" panose="02020603050405020304" pitchFamily="18" charset="0"/>
                <a:ea typeface="PT Serif"/>
                <a:cs typeface="Times New Roman" panose="02020603050405020304" pitchFamily="18" charset="0"/>
                <a:sym typeface="PT Serif"/>
              </a:rPr>
              <a:t>Threat</a:t>
            </a:r>
            <a:r>
              <a:rPr lang="tr-TR" sz="2800" dirty="0">
                <a:solidFill>
                  <a:srgbClr val="1D1D1B"/>
                </a:solidFill>
                <a:latin typeface="Times New Roman" panose="02020603050405020304" pitchFamily="18" charset="0"/>
                <a:ea typeface="PT Serif"/>
                <a:cs typeface="Times New Roman" panose="02020603050405020304" pitchFamily="18" charset="0"/>
                <a:sym typeface="PT Serif"/>
              </a:rPr>
              <a:t> / Tehditler</a:t>
            </a:r>
            <a:endParaRPr sz="2800" dirty="0">
              <a:solidFill>
                <a:srgbClr val="1D1D1B"/>
              </a:solidFill>
              <a:latin typeface="Times New Roman" panose="02020603050405020304" pitchFamily="18" charset="0"/>
              <a:ea typeface="PT Serif"/>
              <a:cs typeface="Times New Roman" panose="02020603050405020304" pitchFamily="18" charset="0"/>
              <a:sym typeface="PT Serif"/>
            </a:endParaRPr>
          </a:p>
          <a:p>
            <a:pPr marL="0" lvl="0" indent="0" algn="l" rtl="0">
              <a:spcBef>
                <a:spcPts val="600"/>
              </a:spcBef>
              <a:spcAft>
                <a:spcPts val="0"/>
              </a:spcAft>
              <a:buNone/>
            </a:pPr>
            <a:endParaRPr sz="1200" dirty="0">
              <a:solidFill>
                <a:srgbClr val="1D1D1B"/>
              </a:solidFill>
              <a:latin typeface="PT Serif"/>
              <a:ea typeface="PT Serif"/>
              <a:cs typeface="PT Serif"/>
              <a:sym typeface="PT Serif"/>
            </a:endParaRPr>
          </a:p>
        </p:txBody>
      </p:sp>
      <p:graphicFrame>
        <p:nvGraphicFramePr>
          <p:cNvPr id="6" name="Object 5"/>
          <p:cNvGraphicFramePr/>
          <p:nvPr>
            <p:extLst>
              <p:ext uri="{D42A27DB-BD31-4B8C-83A1-F6EECF244321}">
                <p14:modId xmlns:p14="http://schemas.microsoft.com/office/powerpoint/2010/main" val="3227504709"/>
              </p:ext>
            </p:extLst>
          </p:nvPr>
        </p:nvGraphicFramePr>
        <p:xfrm>
          <a:off x="4572000" y="690196"/>
          <a:ext cx="4394200" cy="2207260"/>
        </p:xfrm>
        <a:graphic>
          <a:graphicData uri="http://schemas.openxmlformats.org/presentationml/2006/ole">
            <mc:AlternateContent xmlns:mc="http://schemas.openxmlformats.org/markup-compatibility/2006">
              <mc:Choice xmlns:v="urn:schemas-microsoft-com:vml" Requires="v">
                <p:oleObj spid="_x0000_s3145" r:id="rId3" imgW="4391025" imgH="2190750" progId="Paint.Picture">
                  <p:embed/>
                </p:oleObj>
              </mc:Choice>
              <mc:Fallback>
                <p:oleObj r:id="rId3" imgW="4391025" imgH="2190750" progId="Paint.Picture">
                  <p:embed/>
                  <p:pic>
                    <p:nvPicPr>
                      <p:cNvPr id="0" name="Picture 1"/>
                      <p:cNvPicPr/>
                      <p:nvPr/>
                    </p:nvPicPr>
                    <p:blipFill>
                      <a:blip r:embed="rId4"/>
                      <a:stretch>
                        <a:fillRect/>
                      </a:stretch>
                    </p:blipFill>
                    <p:spPr>
                      <a:xfrm>
                        <a:off x="4572000" y="690196"/>
                        <a:ext cx="4394200" cy="2207260"/>
                      </a:xfrm>
                      <a:prstGeom prst="rect">
                        <a:avLst/>
                      </a:prstGeom>
                    </p:spPr>
                  </p:pic>
                </p:oleObj>
              </mc:Fallback>
            </mc:AlternateContent>
          </a:graphicData>
        </a:graphic>
      </p:graphicFrame>
      <p:sp>
        <p:nvSpPr>
          <p:cNvPr id="8" name="Text Box 7"/>
          <p:cNvSpPr txBox="1"/>
          <p:nvPr/>
        </p:nvSpPr>
        <p:spPr>
          <a:xfrm>
            <a:off x="177422" y="3100339"/>
            <a:ext cx="8788778" cy="3808735"/>
          </a:xfrm>
          <a:prstGeom prst="rect">
            <a:avLst/>
          </a:prstGeom>
          <a:noFill/>
        </p:spPr>
        <p:txBody>
          <a:bodyPr wrap="square" rtlCol="0">
            <a:spAutoFit/>
          </a:bodyPr>
          <a:lstStyle/>
          <a:p>
            <a:pPr>
              <a:lnSpc>
                <a:spcPct val="150000"/>
              </a:lnSpc>
            </a:pPr>
            <a:r>
              <a:rPr lang="tr-TR" altLang="en-US" sz="2300" b="1" dirty="0">
                <a:latin typeface="Times New Roman" panose="02020603050405020304" charset="0"/>
                <a:cs typeface="Times New Roman" panose="02020603050405020304" charset="0"/>
              </a:rPr>
              <a:t>G</a:t>
            </a:r>
            <a:r>
              <a:rPr lang="en-US" sz="2300" b="1" dirty="0" err="1">
                <a:latin typeface="Times New Roman" panose="02020603050405020304" charset="0"/>
                <a:cs typeface="Times New Roman" panose="02020603050405020304" charset="0"/>
              </a:rPr>
              <a:t>üçlü</a:t>
            </a:r>
            <a:r>
              <a:rPr lang="en-US" sz="2300" b="1" dirty="0">
                <a:latin typeface="Times New Roman" panose="02020603050405020304" charset="0"/>
                <a:cs typeface="Times New Roman" panose="02020603050405020304" charset="0"/>
              </a:rPr>
              <a:t> </a:t>
            </a:r>
            <a:r>
              <a:rPr lang="en-US" sz="2300" b="1" dirty="0" err="1">
                <a:latin typeface="Times New Roman" panose="02020603050405020304" charset="0"/>
                <a:cs typeface="Times New Roman" panose="02020603050405020304" charset="0"/>
              </a:rPr>
              <a:t>yönler</a:t>
            </a:r>
            <a:r>
              <a:rPr lang="en-US" sz="2300" dirty="0">
                <a:latin typeface="Times New Roman" panose="02020603050405020304" charset="0"/>
                <a:cs typeface="Times New Roman" panose="02020603050405020304" charset="0"/>
              </a:rPr>
              <a:t>, </a:t>
            </a:r>
            <a:r>
              <a:rPr lang="tr-TR" altLang="en-US" sz="2300" dirty="0">
                <a:latin typeface="Times New Roman" panose="02020603050405020304" charset="0"/>
                <a:cs typeface="Times New Roman" panose="02020603050405020304" charset="0"/>
              </a:rPr>
              <a:t>örgütün</a:t>
            </a:r>
            <a:r>
              <a:rPr lang="en-US" sz="2300" dirty="0">
                <a:latin typeface="Times New Roman" panose="02020603050405020304" charset="0"/>
                <a:cs typeface="Times New Roman" panose="02020603050405020304" charset="0"/>
              </a:rPr>
              <a:t> </a:t>
            </a:r>
            <a:r>
              <a:rPr lang="en-US" sz="2300" dirty="0" err="1">
                <a:latin typeface="Times New Roman" panose="02020603050405020304" charset="0"/>
                <a:cs typeface="Times New Roman" panose="02020603050405020304" charset="0"/>
              </a:rPr>
              <a:t>iyi</a:t>
            </a:r>
            <a:r>
              <a:rPr lang="en-US" sz="2300" dirty="0">
                <a:latin typeface="Times New Roman" panose="02020603050405020304" charset="0"/>
                <a:cs typeface="Times New Roman" panose="02020603050405020304" charset="0"/>
              </a:rPr>
              <a:t> </a:t>
            </a:r>
            <a:r>
              <a:rPr lang="en-US" sz="2300" dirty="0" err="1">
                <a:latin typeface="Times New Roman" panose="02020603050405020304" charset="0"/>
                <a:cs typeface="Times New Roman" panose="02020603050405020304" charset="0"/>
              </a:rPr>
              <a:t>performans</a:t>
            </a:r>
            <a:r>
              <a:rPr lang="en-US" sz="2300" dirty="0">
                <a:latin typeface="Times New Roman" panose="02020603050405020304" charset="0"/>
                <a:cs typeface="Times New Roman" panose="02020603050405020304" charset="0"/>
              </a:rPr>
              <a:t> </a:t>
            </a:r>
            <a:r>
              <a:rPr lang="en-US" sz="2300" dirty="0" err="1">
                <a:latin typeface="Times New Roman" panose="02020603050405020304" charset="0"/>
                <a:cs typeface="Times New Roman" panose="02020603050405020304" charset="0"/>
              </a:rPr>
              <a:t>göstermesine</a:t>
            </a:r>
            <a:r>
              <a:rPr lang="en-US" sz="2300" dirty="0">
                <a:latin typeface="Times New Roman" panose="02020603050405020304" charset="0"/>
                <a:cs typeface="Times New Roman" panose="02020603050405020304" charset="0"/>
              </a:rPr>
              <a:t> </a:t>
            </a:r>
            <a:r>
              <a:rPr lang="en-US" sz="2300" dirty="0" err="1">
                <a:latin typeface="Times New Roman" panose="02020603050405020304" charset="0"/>
                <a:cs typeface="Times New Roman" panose="02020603050405020304" charset="0"/>
              </a:rPr>
              <a:t>olanak</a:t>
            </a:r>
            <a:r>
              <a:rPr lang="en-US" sz="2300" dirty="0">
                <a:latin typeface="Times New Roman" panose="02020603050405020304" charset="0"/>
                <a:cs typeface="Times New Roman" panose="02020603050405020304" charset="0"/>
              </a:rPr>
              <a:t> </a:t>
            </a:r>
            <a:r>
              <a:rPr lang="tr-TR" altLang="en-US" sz="2300" dirty="0">
                <a:latin typeface="Times New Roman" panose="02020603050405020304" charset="0"/>
                <a:cs typeface="Times New Roman" panose="02020603050405020304" charset="0"/>
              </a:rPr>
              <a:t>sağlayan özellikleri</a:t>
            </a:r>
            <a:r>
              <a:rPr lang="en-US" sz="2300" dirty="0">
                <a:latin typeface="Times New Roman" panose="02020603050405020304" charset="0"/>
                <a:cs typeface="Times New Roman" panose="02020603050405020304" charset="0"/>
              </a:rPr>
              <a:t>; </a:t>
            </a:r>
            <a:endParaRPr lang="tr-TR" sz="2300" dirty="0" smtClean="0">
              <a:latin typeface="Times New Roman" panose="02020603050405020304" charset="0"/>
              <a:cs typeface="Times New Roman" panose="02020603050405020304" charset="0"/>
            </a:endParaRPr>
          </a:p>
          <a:p>
            <a:pPr>
              <a:lnSpc>
                <a:spcPct val="150000"/>
              </a:lnSpc>
            </a:pPr>
            <a:r>
              <a:rPr lang="en-US" sz="2300" b="1" dirty="0" err="1" smtClean="0">
                <a:latin typeface="Times New Roman" panose="02020603050405020304" charset="0"/>
                <a:cs typeface="Times New Roman" panose="02020603050405020304" charset="0"/>
              </a:rPr>
              <a:t>zay</a:t>
            </a:r>
            <a:r>
              <a:rPr lang="tr-TR" altLang="en-US" sz="2300" b="1" dirty="0">
                <a:latin typeface="Times New Roman" panose="02020603050405020304" charset="0"/>
                <a:cs typeface="Times New Roman" panose="02020603050405020304" charset="0"/>
              </a:rPr>
              <a:t>ı</a:t>
            </a:r>
            <a:r>
              <a:rPr lang="en-US" sz="2300" b="1" dirty="0">
                <a:latin typeface="Times New Roman" panose="02020603050405020304" charset="0"/>
                <a:cs typeface="Times New Roman" panose="02020603050405020304" charset="0"/>
              </a:rPr>
              <a:t>f </a:t>
            </a:r>
            <a:r>
              <a:rPr lang="en-US" sz="2300" b="1" dirty="0" err="1">
                <a:latin typeface="Times New Roman" panose="02020603050405020304" charset="0"/>
                <a:cs typeface="Times New Roman" panose="02020603050405020304" charset="0"/>
              </a:rPr>
              <a:t>yönler</a:t>
            </a:r>
            <a:r>
              <a:rPr lang="en-US" sz="2300" dirty="0">
                <a:latin typeface="Times New Roman" panose="02020603050405020304" charset="0"/>
                <a:cs typeface="Times New Roman" panose="02020603050405020304" charset="0"/>
              </a:rPr>
              <a:t>, </a:t>
            </a:r>
            <a:r>
              <a:rPr lang="tr-TR" altLang="en-US" sz="2300" dirty="0">
                <a:latin typeface="Times New Roman" panose="02020603050405020304" charset="0"/>
                <a:cs typeface="Times New Roman" panose="02020603050405020304" charset="0"/>
              </a:rPr>
              <a:t>örgütün kötü performans sergilemesine sebep olan etmenleri</a:t>
            </a:r>
            <a:r>
              <a:rPr lang="en-US" sz="2300" dirty="0">
                <a:latin typeface="Times New Roman" panose="02020603050405020304" charset="0"/>
                <a:cs typeface="Times New Roman" panose="02020603050405020304" charset="0"/>
              </a:rPr>
              <a:t>;</a:t>
            </a:r>
            <a:r>
              <a:rPr lang="en-US" sz="2300" b="1" dirty="0">
                <a:latin typeface="Times New Roman" panose="02020603050405020304" charset="0"/>
                <a:cs typeface="Times New Roman" panose="02020603050405020304" charset="0"/>
              </a:rPr>
              <a:t> </a:t>
            </a:r>
            <a:endParaRPr lang="tr-TR" sz="2300" b="1" dirty="0" smtClean="0">
              <a:latin typeface="Times New Roman" panose="02020603050405020304" charset="0"/>
              <a:cs typeface="Times New Roman" panose="02020603050405020304" charset="0"/>
            </a:endParaRPr>
          </a:p>
          <a:p>
            <a:pPr>
              <a:lnSpc>
                <a:spcPct val="150000"/>
              </a:lnSpc>
            </a:pPr>
            <a:r>
              <a:rPr lang="en-US" sz="2300" b="1" dirty="0" smtClean="0">
                <a:latin typeface="Times New Roman" panose="02020603050405020304" charset="0"/>
                <a:cs typeface="Times New Roman" panose="02020603050405020304" charset="0"/>
              </a:rPr>
              <a:t>f</a:t>
            </a:r>
            <a:r>
              <a:rPr lang="tr-TR" altLang="en-US" sz="2300" b="1" dirty="0">
                <a:latin typeface="Times New Roman" panose="02020603050405020304" charset="0"/>
                <a:cs typeface="Times New Roman" panose="02020603050405020304" charset="0"/>
              </a:rPr>
              <a:t>ı</a:t>
            </a:r>
            <a:r>
              <a:rPr lang="en-US" sz="2300" b="1" dirty="0" err="1">
                <a:latin typeface="Times New Roman" panose="02020603050405020304" charset="0"/>
                <a:cs typeface="Times New Roman" panose="02020603050405020304" charset="0"/>
              </a:rPr>
              <a:t>rsatlar</a:t>
            </a:r>
            <a:r>
              <a:rPr lang="en-US" sz="2300" dirty="0">
                <a:latin typeface="Times New Roman" panose="02020603050405020304" charset="0"/>
                <a:cs typeface="Times New Roman" panose="02020603050405020304" charset="0"/>
              </a:rPr>
              <a:t>, </a:t>
            </a:r>
            <a:r>
              <a:rPr lang="tr-TR" altLang="en-US" sz="2300" dirty="0">
                <a:latin typeface="Times New Roman" panose="02020603050405020304" charset="0"/>
                <a:cs typeface="Times New Roman" panose="02020603050405020304" charset="0"/>
              </a:rPr>
              <a:t>artı değere dönüşebilecek potansiyelleri</a:t>
            </a:r>
            <a:r>
              <a:rPr lang="en-US" sz="2300" dirty="0">
                <a:latin typeface="Times New Roman" panose="02020603050405020304" charset="0"/>
                <a:cs typeface="Times New Roman" panose="02020603050405020304" charset="0"/>
              </a:rPr>
              <a:t>; </a:t>
            </a:r>
            <a:endParaRPr lang="tr-TR" sz="2300" dirty="0" smtClean="0">
              <a:latin typeface="Times New Roman" panose="02020603050405020304" charset="0"/>
              <a:cs typeface="Times New Roman" panose="02020603050405020304" charset="0"/>
            </a:endParaRPr>
          </a:p>
          <a:p>
            <a:pPr>
              <a:lnSpc>
                <a:spcPct val="150000"/>
              </a:lnSpc>
            </a:pPr>
            <a:r>
              <a:rPr lang="en-US" sz="2300" b="1" dirty="0" err="1" smtClean="0">
                <a:latin typeface="Times New Roman" panose="02020603050405020304" charset="0"/>
                <a:cs typeface="Times New Roman" panose="02020603050405020304" charset="0"/>
              </a:rPr>
              <a:t>tehditler</a:t>
            </a:r>
            <a:r>
              <a:rPr lang="en-US" sz="2300" dirty="0" smtClean="0">
                <a:latin typeface="Times New Roman" panose="02020603050405020304" charset="0"/>
                <a:cs typeface="Times New Roman" panose="02020603050405020304" charset="0"/>
              </a:rPr>
              <a:t> </a:t>
            </a:r>
            <a:r>
              <a:rPr lang="en-US" sz="2300" dirty="0" err="1">
                <a:latin typeface="Times New Roman" panose="02020603050405020304" charset="0"/>
                <a:cs typeface="Times New Roman" panose="02020603050405020304" charset="0"/>
              </a:rPr>
              <a:t>ise</a:t>
            </a:r>
            <a:r>
              <a:rPr lang="en-US" sz="2300" dirty="0">
                <a:latin typeface="Times New Roman" panose="02020603050405020304" charset="0"/>
                <a:cs typeface="Times New Roman" panose="02020603050405020304" charset="0"/>
              </a:rPr>
              <a:t> </a:t>
            </a:r>
            <a:r>
              <a:rPr lang="tr-TR" altLang="en-US" sz="2300" dirty="0" smtClean="0">
                <a:latin typeface="Times New Roman" panose="02020603050405020304" charset="0"/>
                <a:cs typeface="Times New Roman" panose="02020603050405020304" charset="0"/>
              </a:rPr>
              <a:t>örgütün </a:t>
            </a:r>
            <a:r>
              <a:rPr lang="tr-TR" altLang="en-US" sz="2300" dirty="0">
                <a:latin typeface="Times New Roman" panose="02020603050405020304" charset="0"/>
                <a:cs typeface="Times New Roman" panose="02020603050405020304" charset="0"/>
              </a:rPr>
              <a:t>kontrolü dışında </a:t>
            </a:r>
            <a:r>
              <a:rPr lang="tr-TR" altLang="en-US" sz="2300" dirty="0" smtClean="0">
                <a:latin typeface="Times New Roman" panose="02020603050405020304" charset="0"/>
                <a:cs typeface="Times New Roman" panose="02020603050405020304" charset="0"/>
              </a:rPr>
              <a:t>gelişen, </a:t>
            </a:r>
            <a:r>
              <a:rPr lang="tr-TR" altLang="en-US" sz="2300" dirty="0">
                <a:latin typeface="Times New Roman" panose="02020603050405020304" charset="0"/>
                <a:cs typeface="Times New Roman" panose="02020603050405020304" charset="0"/>
              </a:rPr>
              <a:t>uzak durulması </a:t>
            </a:r>
            <a:r>
              <a:rPr lang="tr-TR" altLang="en-US" sz="2300" dirty="0" smtClean="0">
                <a:latin typeface="Times New Roman" panose="02020603050405020304" charset="0"/>
                <a:cs typeface="Times New Roman" panose="02020603050405020304" charset="0"/>
              </a:rPr>
              <a:t>gereken, </a:t>
            </a:r>
            <a:r>
              <a:rPr lang="tr-TR" altLang="en-US" sz="2300" dirty="0">
                <a:latin typeface="Times New Roman" panose="02020603050405020304" charset="0"/>
                <a:cs typeface="Times New Roman" panose="02020603050405020304" charset="0"/>
              </a:rPr>
              <a:t>negatif potansiyele sahip </a:t>
            </a:r>
            <a:r>
              <a:rPr lang="tr-TR" altLang="en-US" sz="2300" dirty="0" smtClean="0">
                <a:latin typeface="Times New Roman" panose="02020603050405020304" charset="0"/>
                <a:cs typeface="Times New Roman" panose="02020603050405020304" charset="0"/>
              </a:rPr>
              <a:t>etmenleri işaret etmektedir. </a:t>
            </a:r>
            <a:endParaRPr lang="en-US" sz="2300" dirty="0">
              <a:latin typeface="Times New Roman" panose="02020603050405020304" charset="0"/>
              <a:cs typeface="Times New Roman" panose="02020603050405020304" charset="0"/>
            </a:endParaRPr>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34</a:t>
            </a:fld>
            <a:endParaRPr lang="en-GB"/>
          </a:p>
        </p:txBody>
      </p:sp>
      <p:sp>
        <p:nvSpPr>
          <p:cNvPr id="6" name="Text Box 5"/>
          <p:cNvSpPr txBox="1"/>
          <p:nvPr/>
        </p:nvSpPr>
        <p:spPr>
          <a:xfrm>
            <a:off x="137795" y="160387"/>
            <a:ext cx="8868410" cy="6555641"/>
          </a:xfrm>
          <a:prstGeom prst="rect">
            <a:avLst/>
          </a:prstGeom>
          <a:noFill/>
        </p:spPr>
        <p:txBody>
          <a:bodyPr wrap="square" rtlCol="0" anchor="t">
            <a:spAutoFit/>
          </a:bodyPr>
          <a:lstStyle/>
          <a:p>
            <a:pPr>
              <a:lnSpc>
                <a:spcPct val="150000"/>
              </a:lnSpc>
              <a:buClr>
                <a:srgbClr val="2185C5"/>
              </a:buClr>
            </a:pPr>
            <a:r>
              <a:rPr lang="en-US" sz="2800" b="1" dirty="0">
                <a:solidFill>
                  <a:srgbClr val="C00000"/>
                </a:solidFill>
                <a:latin typeface="Times New Roman" panose="02020603050405020304" charset="0"/>
                <a:cs typeface="Times New Roman" panose="02020603050405020304" charset="0"/>
              </a:rPr>
              <a:t>FIRSATLAR</a:t>
            </a:r>
            <a:endParaRPr lang="en-US" sz="2800" dirty="0">
              <a:solidFill>
                <a:srgbClr val="C00000"/>
              </a:solidFill>
              <a:latin typeface="Times New Roman" panose="02020603050405020304" charset="0"/>
              <a:cs typeface="Times New Roman" panose="02020603050405020304" charset="0"/>
            </a:endParaRPr>
          </a:p>
          <a:p>
            <a:pPr>
              <a:lnSpc>
                <a:spcPct val="150000"/>
              </a:lnSpc>
            </a:pPr>
            <a:r>
              <a:rPr lang="en-US" sz="2800" dirty="0">
                <a:latin typeface="Times New Roman" panose="02020603050405020304" charset="0"/>
                <a:cs typeface="Times New Roman" panose="02020603050405020304" charset="0"/>
              </a:rPr>
              <a:t> • </a:t>
            </a:r>
            <a:r>
              <a:rPr lang="en-US" sz="2800" dirty="0" err="1">
                <a:latin typeface="Times New Roman" panose="02020603050405020304" charset="0"/>
                <a:cs typeface="Times New Roman" panose="02020603050405020304" charset="0"/>
              </a:rPr>
              <a:t>İşgücü</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ve</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verimliliğin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yüksek</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olması</a:t>
            </a:r>
            <a:r>
              <a:rPr lang="en-US" sz="2800" dirty="0">
                <a:latin typeface="Times New Roman" panose="02020603050405020304" charset="0"/>
                <a:cs typeface="Times New Roman" panose="02020603050405020304" charset="0"/>
              </a:rPr>
              <a:t> • </a:t>
            </a:r>
            <a:r>
              <a:rPr lang="en-US" sz="2800" dirty="0" err="1">
                <a:latin typeface="Times New Roman" panose="02020603050405020304" charset="0"/>
                <a:cs typeface="Times New Roman" panose="02020603050405020304" charset="0"/>
              </a:rPr>
              <a:t>Örgüt</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imajının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iyi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olması</a:t>
            </a:r>
            <a:r>
              <a:rPr lang="en-US" sz="2800" dirty="0">
                <a:latin typeface="Times New Roman" panose="02020603050405020304" charset="0"/>
                <a:cs typeface="Times New Roman" panose="02020603050405020304" charset="0"/>
              </a:rPr>
              <a:t> • </a:t>
            </a:r>
            <a:r>
              <a:rPr lang="en-US" sz="2800" dirty="0" err="1">
                <a:latin typeface="Times New Roman" panose="02020603050405020304" charset="0"/>
                <a:cs typeface="Times New Roman" panose="02020603050405020304" charset="0"/>
              </a:rPr>
              <a:t>Rakiplerin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azalması</a:t>
            </a:r>
            <a:r>
              <a:rPr lang="en-US" sz="2800" dirty="0">
                <a:latin typeface="Times New Roman" panose="02020603050405020304" charset="0"/>
                <a:cs typeface="Times New Roman" panose="02020603050405020304" charset="0"/>
              </a:rPr>
              <a:t> • </a:t>
            </a:r>
            <a:r>
              <a:rPr lang="en-US" sz="2800" dirty="0" err="1">
                <a:latin typeface="Times New Roman" panose="02020603050405020304" charset="0"/>
                <a:cs typeface="Times New Roman" panose="02020603050405020304" charset="0"/>
              </a:rPr>
              <a:t>Kaliteli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ürünlere</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sahip</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olma</a:t>
            </a:r>
            <a:r>
              <a:rPr lang="en-US" sz="2800" dirty="0">
                <a:latin typeface="Times New Roman" panose="02020603050405020304" charset="0"/>
                <a:cs typeface="Times New Roman" panose="02020603050405020304" charset="0"/>
              </a:rPr>
              <a:t> • </a:t>
            </a:r>
            <a:r>
              <a:rPr lang="en-US" sz="2800" dirty="0" err="1">
                <a:latin typeface="Times New Roman" panose="02020603050405020304" charset="0"/>
                <a:cs typeface="Times New Roman" panose="02020603050405020304" charset="0"/>
              </a:rPr>
              <a:t>Pazar</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büyüme</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oranının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artması</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Düşük</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maliyet</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avantajı</a:t>
            </a:r>
            <a:r>
              <a:rPr lang="en-US" sz="2800" dirty="0">
                <a:latin typeface="Times New Roman" panose="02020603050405020304" charset="0"/>
                <a:cs typeface="Times New Roman" panose="02020603050405020304" charset="0"/>
              </a:rPr>
              <a:t> • </a:t>
            </a:r>
            <a:r>
              <a:rPr lang="en-US" sz="2800" dirty="0" err="1">
                <a:latin typeface="Times New Roman" panose="02020603050405020304" charset="0"/>
                <a:cs typeface="Times New Roman" panose="02020603050405020304" charset="0"/>
              </a:rPr>
              <a:t>Yeni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satış</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ve</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pazarlama</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tekniklerine</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sahip</a:t>
            </a:r>
            <a:r>
              <a:rPr lang="en-US" sz="2800" dirty="0">
                <a:latin typeface="Times New Roman" panose="02020603050405020304" charset="0"/>
                <a:cs typeface="Times New Roman" panose="02020603050405020304" charset="0"/>
              </a:rPr>
              <a:t> </a:t>
            </a:r>
            <a:r>
              <a:rPr lang="en-US" sz="2800" dirty="0" err="1" smtClean="0">
                <a:latin typeface="Times New Roman" panose="02020603050405020304" charset="0"/>
                <a:cs typeface="Times New Roman" panose="02020603050405020304" charset="0"/>
              </a:rPr>
              <a:t>olunması</a:t>
            </a:r>
            <a:r>
              <a:rPr lang="tr-TR" sz="2800" dirty="0">
                <a:latin typeface="Times New Roman" panose="02020603050405020304" charset="0"/>
                <a:cs typeface="Times New Roman" panose="02020603050405020304" charset="0"/>
              </a:rPr>
              <a:t>.</a:t>
            </a:r>
            <a:endParaRPr lang="en-US" sz="2800" dirty="0">
              <a:latin typeface="Times New Roman" panose="02020603050405020304" charset="0"/>
              <a:cs typeface="Times New Roman" panose="02020603050405020304" charset="0"/>
            </a:endParaRPr>
          </a:p>
          <a:p>
            <a:pPr>
              <a:lnSpc>
                <a:spcPct val="150000"/>
              </a:lnSpc>
              <a:buClr>
                <a:srgbClr val="2185C5"/>
              </a:buClr>
            </a:pPr>
            <a:r>
              <a:rPr lang="en-US" sz="2800" b="1" dirty="0">
                <a:solidFill>
                  <a:srgbClr val="C00000"/>
                </a:solidFill>
                <a:latin typeface="Times New Roman" panose="02020603050405020304" charset="0"/>
                <a:cs typeface="Times New Roman" panose="02020603050405020304" charset="0"/>
              </a:rPr>
              <a:t>TEHDİTLER</a:t>
            </a:r>
            <a:endParaRPr lang="en-US" sz="2800" dirty="0">
              <a:solidFill>
                <a:srgbClr val="C00000"/>
              </a:solidFill>
              <a:latin typeface="Times New Roman" panose="02020603050405020304" charset="0"/>
              <a:cs typeface="Times New Roman" panose="02020603050405020304" charset="0"/>
            </a:endParaRPr>
          </a:p>
          <a:p>
            <a:pPr>
              <a:lnSpc>
                <a:spcPct val="150000"/>
              </a:lnSpc>
            </a:pP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İç</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ve</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dış</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çevrede</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rekabetin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artması</a:t>
            </a:r>
            <a:r>
              <a:rPr lang="en-US" sz="2800" dirty="0">
                <a:latin typeface="Times New Roman" panose="02020603050405020304" charset="0"/>
                <a:cs typeface="Times New Roman" panose="02020603050405020304" charset="0"/>
              </a:rPr>
              <a:t> • </a:t>
            </a:r>
            <a:r>
              <a:rPr lang="en-US" sz="2800" dirty="0" err="1">
                <a:latin typeface="Times New Roman" panose="02020603050405020304" charset="0"/>
                <a:cs typeface="Times New Roman" panose="02020603050405020304" charset="0"/>
              </a:rPr>
              <a:t>Vergi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yükü</a:t>
            </a:r>
            <a:r>
              <a:rPr lang="en-US" sz="2800" dirty="0">
                <a:latin typeface="Times New Roman" panose="02020603050405020304" charset="0"/>
                <a:cs typeface="Times New Roman" panose="02020603050405020304" charset="0"/>
              </a:rPr>
              <a:t> • </a:t>
            </a:r>
            <a:r>
              <a:rPr lang="en-US" sz="2800" dirty="0" err="1">
                <a:latin typeface="Times New Roman" panose="02020603050405020304" charset="0"/>
                <a:cs typeface="Times New Roman" panose="02020603050405020304" charset="0"/>
              </a:rPr>
              <a:t>İşgücü</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maliyetinde</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artış</a:t>
            </a:r>
            <a:r>
              <a:rPr lang="en-US" sz="2800" dirty="0">
                <a:latin typeface="Times New Roman" panose="02020603050405020304" charset="0"/>
                <a:cs typeface="Times New Roman" panose="02020603050405020304" charset="0"/>
              </a:rPr>
              <a:t> • </a:t>
            </a:r>
            <a:r>
              <a:rPr lang="en-US" sz="2800" dirty="0" err="1">
                <a:latin typeface="Times New Roman" panose="02020603050405020304" charset="0"/>
                <a:cs typeface="Times New Roman" panose="02020603050405020304" charset="0"/>
              </a:rPr>
              <a:t>Girdi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fiyatlarının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artması</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Pazardaki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büyüme</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oranının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azalması</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İkame</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gücünün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artması</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Müşteri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tercihlerinin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değişmesi</a:t>
            </a:r>
            <a:r>
              <a:rPr lang="en-US" sz="2800" dirty="0">
                <a:latin typeface="Times New Roman" panose="02020603050405020304" charset="0"/>
                <a:cs typeface="Times New Roman" panose="02020603050405020304" charset="0"/>
              </a:rPr>
              <a:t>• </a:t>
            </a:r>
            <a:r>
              <a:rPr lang="en-US" sz="2800" dirty="0" err="1" smtClean="0">
                <a:latin typeface="Times New Roman" panose="02020603050405020304" charset="0"/>
                <a:cs typeface="Times New Roman" panose="02020603050405020304" charset="0"/>
              </a:rPr>
              <a:t>Enflasyon</a:t>
            </a:r>
            <a:endParaRPr lang="en-US" sz="2800" dirty="0">
              <a:latin typeface="Times New Roman" panose="02020603050405020304" charset="0"/>
              <a:cs typeface="Times New Roman" panose="02020603050405020304" charset="0"/>
            </a:endParaRPr>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35</a:t>
            </a:fld>
            <a:endParaRPr lang="en-GB"/>
          </a:p>
        </p:txBody>
      </p:sp>
      <p:sp>
        <p:nvSpPr>
          <p:cNvPr id="6" name="Text Box 5"/>
          <p:cNvSpPr txBox="1"/>
          <p:nvPr/>
        </p:nvSpPr>
        <p:spPr>
          <a:xfrm>
            <a:off x="55907" y="0"/>
            <a:ext cx="9088093" cy="6948056"/>
          </a:xfrm>
          <a:prstGeom prst="rect">
            <a:avLst/>
          </a:prstGeom>
          <a:noFill/>
        </p:spPr>
        <p:txBody>
          <a:bodyPr wrap="square" rtlCol="0" anchor="t">
            <a:spAutoFit/>
          </a:bodyPr>
          <a:lstStyle/>
          <a:p>
            <a:pPr>
              <a:lnSpc>
                <a:spcPct val="150000"/>
              </a:lnSpc>
              <a:buClr>
                <a:srgbClr val="2185C5"/>
              </a:buClr>
            </a:pPr>
            <a:r>
              <a:rPr lang="en-US" sz="2700" b="1" dirty="0">
                <a:solidFill>
                  <a:srgbClr val="C00000"/>
                </a:solidFill>
                <a:latin typeface="Times New Roman" panose="02020603050405020304" charset="0"/>
                <a:cs typeface="Times New Roman" panose="02020603050405020304" charset="0"/>
              </a:rPr>
              <a:t>ÜSTÜNLÜKLER</a:t>
            </a:r>
          </a:p>
          <a:p>
            <a:pPr marL="0" indent="0">
              <a:lnSpc>
                <a:spcPct val="150000"/>
              </a:lnSpc>
              <a:buClr>
                <a:srgbClr val="2185C5"/>
              </a:buClr>
              <a:buFont typeface="Wingdings" panose="05000000000000000000" charset="0"/>
              <a:buNone/>
            </a:pP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Ar</a:t>
            </a:r>
            <a:r>
              <a:rPr lang="en-US" sz="2700" dirty="0">
                <a:latin typeface="Times New Roman" panose="02020603050405020304" charset="0"/>
                <a:cs typeface="Times New Roman" panose="02020603050405020304" charset="0"/>
              </a:rPr>
              <a:t>-Ge </a:t>
            </a:r>
            <a:r>
              <a:rPr lang="en-US" sz="2700" dirty="0" err="1">
                <a:latin typeface="Times New Roman" panose="02020603050405020304" charset="0"/>
                <a:cs typeface="Times New Roman" panose="02020603050405020304" charset="0"/>
              </a:rPr>
              <a:t>avantajları</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Güçlü</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bir</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finansman</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ve</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malî</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yapı</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Pazar</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payı</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ve</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Pazar</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payında</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üstünlük</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Marka</a:t>
            </a:r>
            <a:r>
              <a:rPr lang="en-US" sz="2700" dirty="0">
                <a:latin typeface="Times New Roman" panose="02020603050405020304" charset="0"/>
                <a:cs typeface="Times New Roman" panose="02020603050405020304" charset="0"/>
              </a:rPr>
              <a:t>, patent </a:t>
            </a:r>
            <a:r>
              <a:rPr lang="en-US" sz="2700" dirty="0" err="1">
                <a:latin typeface="Times New Roman" panose="02020603050405020304" charset="0"/>
                <a:cs typeface="Times New Roman" panose="02020603050405020304" charset="0"/>
              </a:rPr>
              <a:t>avantajı</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Bilim</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ve</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teknoloji</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avantajı</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Kuruluş</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yeri</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avantajı</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Liderlik</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üstünlüğü</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Yüksek</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kârlılık</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ve</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verimlilik</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avantajı</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Kalifiye</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işgücü</a:t>
            </a:r>
            <a:r>
              <a:rPr lang="en-US" sz="2700" dirty="0">
                <a:latin typeface="Times New Roman" panose="02020603050405020304" charset="0"/>
                <a:cs typeface="Times New Roman" panose="02020603050405020304" charset="0"/>
              </a:rPr>
              <a:t> </a:t>
            </a:r>
            <a:r>
              <a:rPr lang="en-US" sz="2700" dirty="0" err="1" smtClean="0">
                <a:latin typeface="Times New Roman" panose="02020603050405020304" charset="0"/>
                <a:cs typeface="Times New Roman" panose="02020603050405020304" charset="0"/>
              </a:rPr>
              <a:t>avantajı</a:t>
            </a:r>
            <a:endParaRPr lang="en-US" sz="2700" b="1" dirty="0">
              <a:latin typeface="Times New Roman" panose="02020603050405020304" charset="0"/>
              <a:cs typeface="Times New Roman" panose="02020603050405020304" charset="0"/>
            </a:endParaRPr>
          </a:p>
          <a:p>
            <a:pPr>
              <a:lnSpc>
                <a:spcPct val="150000"/>
              </a:lnSpc>
              <a:buClr>
                <a:srgbClr val="2185C5"/>
              </a:buClr>
            </a:pPr>
            <a:endParaRPr lang="tr-TR" sz="2700" b="1" dirty="0" smtClean="0">
              <a:solidFill>
                <a:srgbClr val="C00000"/>
              </a:solidFill>
              <a:latin typeface="Times New Roman" panose="02020603050405020304" charset="0"/>
              <a:cs typeface="Times New Roman" panose="02020603050405020304" charset="0"/>
            </a:endParaRPr>
          </a:p>
          <a:p>
            <a:pPr>
              <a:lnSpc>
                <a:spcPct val="150000"/>
              </a:lnSpc>
              <a:buClr>
                <a:srgbClr val="2185C5"/>
              </a:buClr>
            </a:pPr>
            <a:r>
              <a:rPr lang="en-US" sz="2700" b="1" dirty="0" smtClean="0">
                <a:solidFill>
                  <a:srgbClr val="C00000"/>
                </a:solidFill>
                <a:latin typeface="Times New Roman" panose="02020603050405020304" charset="0"/>
                <a:cs typeface="Times New Roman" panose="02020603050405020304" charset="0"/>
              </a:rPr>
              <a:t>ZAYIFLIKLAR</a:t>
            </a:r>
            <a:endParaRPr lang="en-US" sz="2700" b="1" dirty="0">
              <a:solidFill>
                <a:srgbClr val="C00000"/>
              </a:solidFill>
              <a:latin typeface="Times New Roman" panose="02020603050405020304" charset="0"/>
              <a:cs typeface="Times New Roman" panose="02020603050405020304" charset="0"/>
            </a:endParaRPr>
          </a:p>
          <a:p>
            <a:pPr marL="0" indent="0">
              <a:lnSpc>
                <a:spcPct val="150000"/>
              </a:lnSpc>
              <a:buClr>
                <a:srgbClr val="2185C5"/>
              </a:buClr>
              <a:buFont typeface="Wingdings" panose="05000000000000000000" charset="0"/>
              <a:buNone/>
            </a:pP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Kalifiye</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olmayan</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işgücü</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Ar</a:t>
            </a:r>
            <a:r>
              <a:rPr lang="en-US" sz="2700" dirty="0">
                <a:latin typeface="Times New Roman" panose="02020603050405020304" charset="0"/>
                <a:cs typeface="Times New Roman" panose="02020603050405020304" charset="0"/>
              </a:rPr>
              <a:t>-Ge </a:t>
            </a:r>
            <a:r>
              <a:rPr lang="en-US" sz="2700" dirty="0" err="1">
                <a:latin typeface="Times New Roman" panose="02020603050405020304" charset="0"/>
                <a:cs typeface="Times New Roman" panose="02020603050405020304" charset="0"/>
              </a:rPr>
              <a:t>dezavantajı</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Etkin</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olmayan</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liderlik</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ve</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yönetim</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Marka</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ve</a:t>
            </a:r>
            <a:r>
              <a:rPr lang="en-US" sz="2700" dirty="0">
                <a:latin typeface="Times New Roman" panose="02020603050405020304" charset="0"/>
                <a:cs typeface="Times New Roman" panose="02020603050405020304" charset="0"/>
              </a:rPr>
              <a:t> patent </a:t>
            </a:r>
            <a:r>
              <a:rPr lang="en-US" sz="2700" dirty="0" err="1">
                <a:latin typeface="Times New Roman" panose="02020603050405020304" charset="0"/>
                <a:cs typeface="Times New Roman" panose="02020603050405020304" charset="0"/>
              </a:rPr>
              <a:t>dezavantajı</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Kötü</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örgüt</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imajı</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Yetersiz</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insan</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kaynakları</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yönetimi</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Etkin</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olmayan</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denetim</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Kişiler</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ve</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yapılar</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arasında</a:t>
            </a:r>
            <a:r>
              <a:rPr lang="en-US" sz="2700" dirty="0">
                <a:latin typeface="Times New Roman" panose="02020603050405020304" charset="0"/>
                <a:cs typeface="Times New Roman" panose="02020603050405020304" charset="0"/>
              </a:rPr>
              <a:t> </a:t>
            </a:r>
            <a:r>
              <a:rPr lang="en-US" sz="2700" dirty="0" err="1">
                <a:latin typeface="Times New Roman" panose="02020603050405020304" charset="0"/>
                <a:cs typeface="Times New Roman" panose="02020603050405020304" charset="0"/>
              </a:rPr>
              <a:t>çatışma</a:t>
            </a:r>
            <a:r>
              <a:rPr lang="en-US" sz="2700" dirty="0">
                <a:latin typeface="Times New Roman" panose="02020603050405020304" charset="0"/>
                <a:cs typeface="Times New Roman" panose="02020603050405020304" charset="0"/>
              </a:rPr>
              <a:t> • </a:t>
            </a:r>
            <a:r>
              <a:rPr lang="en-US" sz="2700" dirty="0" err="1">
                <a:latin typeface="Times New Roman" panose="02020603050405020304" charset="0"/>
                <a:cs typeface="Times New Roman" panose="02020603050405020304" charset="0"/>
              </a:rPr>
              <a:t>İletişim</a:t>
            </a:r>
            <a:r>
              <a:rPr lang="en-US" sz="2700" dirty="0">
                <a:latin typeface="Times New Roman" panose="02020603050405020304" charset="0"/>
                <a:cs typeface="Times New Roman" panose="02020603050405020304" charset="0"/>
              </a:rPr>
              <a:t> </a:t>
            </a:r>
            <a:r>
              <a:rPr lang="en-US" sz="2700" dirty="0" err="1" smtClean="0">
                <a:latin typeface="Times New Roman" panose="02020603050405020304" charset="0"/>
                <a:cs typeface="Times New Roman" panose="02020603050405020304" charset="0"/>
              </a:rPr>
              <a:t>eksikliği</a:t>
            </a:r>
            <a:endParaRPr lang="en-US" sz="2700" dirty="0">
              <a:latin typeface="Times New Roman" panose="02020603050405020304" charset="0"/>
              <a:cs typeface="Times New Roman" panose="02020603050405020304" charset="0"/>
            </a:endParaRPr>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539750" y="191069"/>
            <a:ext cx="8063230" cy="7506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C00000"/>
                </a:solidFill>
                <a:latin typeface="Times New Roman" panose="02020603050405020304" charset="0"/>
                <a:cs typeface="Times New Roman" panose="02020603050405020304" charset="0"/>
                <a:sym typeface="+mn-ea"/>
              </a:rPr>
              <a:t>Stratejik Yönetimin Diğer Analiz Araçları</a:t>
            </a:r>
            <a:endParaRPr lang="tr-TR" altLang="en-GB" sz="3200" dirty="0">
              <a:solidFill>
                <a:srgbClr val="C00000"/>
              </a:solidFill>
              <a:latin typeface="Times New Roman" panose="02020603050405020304" charset="0"/>
              <a:cs typeface="Times New Roman" panose="02020603050405020304" charset="0"/>
              <a:sym typeface="+mn-ea"/>
            </a:endParaRPr>
          </a:p>
        </p:txBody>
      </p:sp>
      <p:sp>
        <p:nvSpPr>
          <p:cNvPr id="260" name="Google Shape;260;p29"/>
          <p:cNvSpPr txBox="1">
            <a:spLocks noGrp="1"/>
          </p:cNvSpPr>
          <p:nvPr>
            <p:ph type="body" idx="1"/>
          </p:nvPr>
        </p:nvSpPr>
        <p:spPr>
          <a:xfrm>
            <a:off x="539749" y="1239766"/>
            <a:ext cx="8206105" cy="4929021"/>
          </a:xfrm>
          <a:prstGeom prst="rect">
            <a:avLst/>
          </a:prstGeom>
        </p:spPr>
        <p:txBody>
          <a:bodyPr spcFirstLastPara="1" wrap="square" lIns="91425" tIns="91425" rIns="91425" bIns="91425" anchor="t" anchorCtr="0">
            <a:noAutofit/>
          </a:bodyPr>
          <a:lstStyle/>
          <a:p>
            <a:pPr lvl="0" indent="-457200" algn="l" rtl="0">
              <a:lnSpc>
                <a:spcPct val="150000"/>
              </a:lnSpc>
              <a:spcBef>
                <a:spcPts val="600"/>
              </a:spcBef>
              <a:spcAft>
                <a:spcPts val="0"/>
              </a:spcAft>
              <a:buClr>
                <a:srgbClr val="2185C5"/>
              </a:buClr>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rPr>
              <a:t>Portföy Analizi</a:t>
            </a:r>
          </a:p>
          <a:p>
            <a:pPr lvl="0" indent="-457200" algn="l" rtl="0">
              <a:lnSpc>
                <a:spcPct val="150000"/>
              </a:lnSpc>
              <a:spcBef>
                <a:spcPts val="600"/>
              </a:spcBef>
              <a:spcAft>
                <a:spcPts val="0"/>
              </a:spcAft>
              <a:buClr>
                <a:srgbClr val="2185C5"/>
              </a:buClr>
              <a:buFont typeface="Wingdings" panose="05000000000000000000" charset="0"/>
              <a:buChar char="Ø"/>
            </a:pPr>
            <a:r>
              <a:rPr lang="tr-TR" altLang="en-GB" sz="2800" dirty="0" err="1">
                <a:solidFill>
                  <a:srgbClr val="000000"/>
                </a:solidFill>
                <a:latin typeface="Times New Roman" panose="02020603050405020304" charset="0"/>
                <a:cs typeface="Times New Roman" panose="02020603050405020304" charset="0"/>
                <a:sym typeface="+mn-ea"/>
              </a:rPr>
              <a:t>Delphi</a:t>
            </a:r>
            <a:r>
              <a:rPr lang="tr-TR" altLang="en-GB" sz="2800" dirty="0">
                <a:solidFill>
                  <a:srgbClr val="000000"/>
                </a:solidFill>
                <a:latin typeface="Times New Roman" panose="02020603050405020304" charset="0"/>
                <a:cs typeface="Times New Roman" panose="02020603050405020304" charset="0"/>
                <a:sym typeface="+mn-ea"/>
              </a:rPr>
              <a:t> Tekniği</a:t>
            </a:r>
            <a:endParaRPr lang="tr-TR" sz="2800" dirty="0">
              <a:solidFill>
                <a:srgbClr val="000000"/>
              </a:solidFill>
              <a:latin typeface="Times New Roman" panose="02020603050405020304" charset="0"/>
              <a:cs typeface="Times New Roman" panose="02020603050405020304" charset="0"/>
            </a:endParaRPr>
          </a:p>
          <a:p>
            <a:pPr lvl="0" indent="-457200" algn="l" rtl="0">
              <a:lnSpc>
                <a:spcPct val="150000"/>
              </a:lnSpc>
              <a:spcBef>
                <a:spcPts val="600"/>
              </a:spcBef>
              <a:spcAft>
                <a:spcPts val="0"/>
              </a:spcAft>
              <a:buClr>
                <a:srgbClr val="2185C5"/>
              </a:buClr>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sym typeface="+mn-ea"/>
              </a:rPr>
              <a:t>Risk Analizi</a:t>
            </a:r>
          </a:p>
          <a:p>
            <a:pPr lvl="0" indent="-457200" algn="l" rtl="0">
              <a:lnSpc>
                <a:spcPct val="150000"/>
              </a:lnSpc>
              <a:spcBef>
                <a:spcPts val="600"/>
              </a:spcBef>
              <a:spcAft>
                <a:spcPts val="0"/>
              </a:spcAft>
              <a:buClr>
                <a:srgbClr val="2185C5"/>
              </a:buClr>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sym typeface="+mn-ea"/>
              </a:rPr>
              <a:t>Fayda-Maliyet Analizi</a:t>
            </a:r>
          </a:p>
          <a:p>
            <a:pPr lvl="0" indent="-457200" algn="l" rtl="0">
              <a:lnSpc>
                <a:spcPct val="150000"/>
              </a:lnSpc>
              <a:spcBef>
                <a:spcPts val="600"/>
              </a:spcBef>
              <a:spcAft>
                <a:spcPts val="0"/>
              </a:spcAft>
              <a:buClr>
                <a:srgbClr val="2185C5"/>
              </a:buClr>
              <a:buFont typeface="Wingdings" panose="05000000000000000000" charset="0"/>
              <a:buChar char="Ø"/>
            </a:pPr>
            <a:r>
              <a:rPr lang="tr-TR" altLang="en-GB" sz="2800" dirty="0">
                <a:solidFill>
                  <a:srgbClr val="000000"/>
                </a:solidFill>
                <a:latin typeface="Times New Roman" panose="02020603050405020304" charset="0"/>
                <a:cs typeface="Times New Roman" panose="02020603050405020304" charset="0"/>
                <a:sym typeface="+mn-ea"/>
              </a:rPr>
              <a:t>GRID Analizi</a:t>
            </a:r>
          </a:p>
          <a:p>
            <a:pPr lvl="0" indent="-457200" algn="l" rtl="0">
              <a:lnSpc>
                <a:spcPct val="150000"/>
              </a:lnSpc>
              <a:spcBef>
                <a:spcPts val="600"/>
              </a:spcBef>
              <a:spcAft>
                <a:spcPts val="0"/>
              </a:spcAft>
              <a:buClr>
                <a:srgbClr val="2185C5"/>
              </a:buClr>
              <a:buFont typeface="Wingdings" panose="05000000000000000000" charset="0"/>
              <a:buChar char="Ø"/>
            </a:pPr>
            <a:r>
              <a:rPr lang="tr-TR" altLang="en-GB" sz="2800" dirty="0">
                <a:solidFill>
                  <a:srgbClr val="000000"/>
                </a:solidFill>
                <a:latin typeface="Times New Roman" panose="02020603050405020304" charset="0"/>
                <a:cs typeface="Times New Roman" panose="02020603050405020304" charset="0"/>
                <a:sym typeface="+mn-ea"/>
              </a:rPr>
              <a:t>Senaryo Analizi</a:t>
            </a:r>
            <a:endParaRPr sz="2800" dirty="0">
              <a:solidFill>
                <a:srgbClr val="000000"/>
              </a:solidFill>
              <a:latin typeface="Times New Roman" panose="02020603050405020304" charset="0"/>
              <a:cs typeface="Times New Roman" panose="02020603050405020304" charset="0"/>
            </a:endParaRPr>
          </a:p>
        </p:txBody>
      </p:sp>
      <p:sp>
        <p:nvSpPr>
          <p:cNvPr id="261" name="Google Shape;261;p29"/>
          <p:cNvSpPr txBox="1">
            <a:spLocks noGrp="1"/>
          </p:cNvSpPr>
          <p:nvPr>
            <p:ph type="body" idx="2"/>
          </p:nvPr>
        </p:nvSpPr>
        <p:spPr>
          <a:xfrm>
            <a:off x="3512820" y="1949450"/>
            <a:ext cx="2491105" cy="100266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r>
              <a:rPr lang="tr-TR" sz="2400">
                <a:latin typeface="Times New Roman" panose="02020603050405020304" charset="0"/>
                <a:cs typeface="Times New Roman" panose="02020603050405020304" charset="0"/>
                <a:sym typeface="+mn-ea"/>
              </a:rPr>
              <a:t>.</a:t>
            </a:r>
          </a:p>
        </p:txBody>
      </p:sp>
      <p:sp>
        <p:nvSpPr>
          <p:cNvPr id="262" name="Google Shape;262;p29"/>
          <p:cNvSpPr txBox="1">
            <a:spLocks noGrp="1"/>
          </p:cNvSpPr>
          <p:nvPr>
            <p:ph type="body" idx="3"/>
          </p:nvPr>
        </p:nvSpPr>
        <p:spPr>
          <a:xfrm>
            <a:off x="6003925" y="1949450"/>
            <a:ext cx="2599055"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sz="2800" b="1">
                <a:latin typeface="Times New Roman" panose="02020603050405020304" charset="0"/>
                <a:cs typeface="Times New Roman" panose="02020603050405020304" charset="0"/>
              </a:rPr>
              <a:t/>
            </a:r>
            <a:br>
              <a:rPr lang="tr-TR" sz="2800" b="1">
                <a:latin typeface="Times New Roman" panose="02020603050405020304" charset="0"/>
                <a:cs typeface="Times New Roman" panose="02020603050405020304" charset="0"/>
              </a:rPr>
            </a:br>
            <a:r>
              <a:rPr lang="tr-TR" altLang="en-GB" sz="2400">
                <a:latin typeface="Times New Roman" panose="02020603050405020304" charset="0"/>
                <a:cs typeface="Times New Roman" panose="02020603050405020304" charset="0"/>
              </a:rPr>
              <a:t>.</a:t>
            </a:r>
            <a:endParaRPr lang="en-GB" sz="1200"/>
          </a:p>
          <a:p>
            <a:pPr marL="0" lvl="0" indent="0" algn="l" rtl="0">
              <a:spcBef>
                <a:spcPts val="600"/>
              </a:spcBef>
              <a:spcAft>
                <a:spcPts val="0"/>
              </a:spcAft>
              <a:buNone/>
            </a:pPr>
            <a:endParaRPr sz="1200"/>
          </a:p>
        </p:txBody>
      </p:sp>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36</a:t>
            </a:fld>
            <a:endParaRPr lang="en-GB"/>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1469068" y="171568"/>
            <a:ext cx="6378395" cy="6288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C00000"/>
                </a:solidFill>
                <a:latin typeface="Times New Roman" panose="02020603050405020304" charset="0"/>
                <a:cs typeface="Times New Roman" panose="02020603050405020304" charset="0"/>
                <a:sym typeface="+mn-ea"/>
              </a:rPr>
              <a:t>Stratejilerin Oluşturulması Evresi </a:t>
            </a:r>
          </a:p>
        </p:txBody>
      </p:sp>
      <p:sp>
        <p:nvSpPr>
          <p:cNvPr id="260" name="Google Shape;260;p29"/>
          <p:cNvSpPr txBox="1">
            <a:spLocks noGrp="1"/>
          </p:cNvSpPr>
          <p:nvPr>
            <p:ph type="body" idx="1"/>
          </p:nvPr>
        </p:nvSpPr>
        <p:spPr>
          <a:xfrm>
            <a:off x="104291" y="691233"/>
            <a:ext cx="8924984" cy="6214532"/>
          </a:xfrm>
          <a:prstGeom prst="rect">
            <a:avLst/>
          </a:prstGeom>
        </p:spPr>
        <p:txBody>
          <a:bodyPr spcFirstLastPara="1" wrap="square" lIns="91425" tIns="91425" rIns="91425" bIns="91425" anchor="t" anchorCtr="0">
            <a:noAutofit/>
          </a:bodyPr>
          <a:lstStyle/>
          <a:p>
            <a:pPr marL="0" lvl="0" indent="0" algn="ctr" rtl="0">
              <a:lnSpc>
                <a:spcPct val="150000"/>
              </a:lnSpc>
              <a:spcBef>
                <a:spcPts val="600"/>
              </a:spcBef>
              <a:spcAft>
                <a:spcPts val="0"/>
              </a:spcAft>
              <a:buClr>
                <a:srgbClr val="2185C5"/>
              </a:buClr>
              <a:buNone/>
            </a:pPr>
            <a:r>
              <a:rPr lang="tr-TR" sz="2800" dirty="0">
                <a:solidFill>
                  <a:srgbClr val="000000"/>
                </a:solidFill>
                <a:latin typeface="Times New Roman" panose="02020603050405020304" charset="0"/>
                <a:cs typeface="Times New Roman" panose="02020603050405020304" charset="0"/>
              </a:rPr>
              <a:t>Yapılan stratejik analizler ve belirlenen amaçlardan sonra, stratejik yönetimde stratejilerin seçilerek belirlenme süreci stratejik yönetimin en önemli evresidir. </a:t>
            </a:r>
            <a:endParaRPr lang="tr-TR" sz="2800" dirty="0" smtClean="0">
              <a:solidFill>
                <a:srgbClr val="000000"/>
              </a:solidFill>
              <a:latin typeface="Times New Roman" panose="02020603050405020304" charset="0"/>
              <a:cs typeface="Times New Roman" panose="02020603050405020304" charset="0"/>
            </a:endParaRPr>
          </a:p>
          <a:p>
            <a:pPr marL="0" lvl="0" indent="0" algn="ctr" rtl="0">
              <a:lnSpc>
                <a:spcPct val="150000"/>
              </a:lnSpc>
              <a:spcBef>
                <a:spcPts val="600"/>
              </a:spcBef>
              <a:spcAft>
                <a:spcPts val="0"/>
              </a:spcAft>
              <a:buClr>
                <a:srgbClr val="2185C5"/>
              </a:buClr>
              <a:buNone/>
            </a:pPr>
            <a:endParaRPr lang="tr-TR" sz="2800" dirty="0" smtClean="0">
              <a:solidFill>
                <a:srgbClr val="000000"/>
              </a:solidFill>
              <a:latin typeface="Times New Roman" panose="02020603050405020304" charset="0"/>
              <a:cs typeface="Times New Roman" panose="02020603050405020304" charset="0"/>
            </a:endParaRPr>
          </a:p>
          <a:p>
            <a:pPr marL="0" lvl="0" indent="0" rtl="0">
              <a:lnSpc>
                <a:spcPct val="150000"/>
              </a:lnSpc>
              <a:spcBef>
                <a:spcPts val="600"/>
              </a:spcBef>
              <a:spcAft>
                <a:spcPts val="0"/>
              </a:spcAft>
              <a:buClr>
                <a:srgbClr val="C00000"/>
              </a:buClr>
              <a:buNone/>
            </a:pPr>
            <a:r>
              <a:rPr lang="tr-TR" sz="2800" dirty="0" smtClean="0">
                <a:solidFill>
                  <a:srgbClr val="000000"/>
                </a:solidFill>
                <a:latin typeface="Times New Roman" panose="02020603050405020304" charset="0"/>
                <a:cs typeface="Times New Roman" panose="02020603050405020304" charset="0"/>
              </a:rPr>
              <a:t>Kurumlarda stratejileri </a:t>
            </a:r>
            <a:r>
              <a:rPr lang="tr-TR" sz="2800" dirty="0">
                <a:solidFill>
                  <a:srgbClr val="000000"/>
                </a:solidFill>
                <a:latin typeface="Times New Roman" panose="02020603050405020304" charset="0"/>
                <a:cs typeface="Times New Roman" panose="02020603050405020304" charset="0"/>
              </a:rPr>
              <a:t>iki ana kategoride </a:t>
            </a:r>
            <a:r>
              <a:rPr lang="tr-TR" sz="2800" dirty="0" smtClean="0">
                <a:solidFill>
                  <a:srgbClr val="000000"/>
                </a:solidFill>
                <a:latin typeface="Times New Roman" panose="02020603050405020304" charset="0"/>
                <a:cs typeface="Times New Roman" panose="02020603050405020304" charset="0"/>
              </a:rPr>
              <a:t>sınıflayabiliriz.</a:t>
            </a:r>
          </a:p>
          <a:p>
            <a:pPr marL="273050" lvl="0" indent="-273050" rtl="0">
              <a:lnSpc>
                <a:spcPct val="150000"/>
              </a:lnSpc>
              <a:spcBef>
                <a:spcPts val="600"/>
              </a:spcBef>
              <a:spcAft>
                <a:spcPts val="0"/>
              </a:spcAft>
              <a:buClr>
                <a:srgbClr val="C00000"/>
              </a:buClr>
              <a:buFont typeface="Wingdings" panose="05000000000000000000" pitchFamily="2" charset="2"/>
              <a:buChar char="Ø"/>
            </a:pPr>
            <a:r>
              <a:rPr lang="tr-TR" sz="2800" dirty="0" smtClean="0">
                <a:solidFill>
                  <a:srgbClr val="000000"/>
                </a:solidFill>
                <a:latin typeface="Times New Roman" panose="02020603050405020304" charset="0"/>
                <a:cs typeface="Times New Roman" panose="02020603050405020304" charset="0"/>
              </a:rPr>
              <a:t>Birinci sınıflama: Temel Strateji </a:t>
            </a:r>
            <a:r>
              <a:rPr lang="tr-TR" sz="2800" dirty="0">
                <a:solidFill>
                  <a:srgbClr val="000000"/>
                </a:solidFill>
                <a:latin typeface="Times New Roman" panose="02020603050405020304" charset="0"/>
                <a:cs typeface="Times New Roman" panose="02020603050405020304" charset="0"/>
              </a:rPr>
              <a:t>ve </a:t>
            </a:r>
            <a:r>
              <a:rPr lang="tr-TR" sz="2800" dirty="0" smtClean="0">
                <a:solidFill>
                  <a:srgbClr val="000000"/>
                </a:solidFill>
                <a:latin typeface="Times New Roman" panose="02020603050405020304" charset="0"/>
                <a:cs typeface="Times New Roman" panose="02020603050405020304" charset="0"/>
              </a:rPr>
              <a:t>Alt Strateji</a:t>
            </a:r>
          </a:p>
          <a:p>
            <a:pPr marL="273050" lvl="0" indent="-273050" rtl="0">
              <a:lnSpc>
                <a:spcPct val="150000"/>
              </a:lnSpc>
              <a:spcBef>
                <a:spcPts val="600"/>
              </a:spcBef>
              <a:spcAft>
                <a:spcPts val="0"/>
              </a:spcAft>
              <a:buClr>
                <a:srgbClr val="C00000"/>
              </a:buClr>
              <a:buFont typeface="Wingdings" panose="05000000000000000000" pitchFamily="2" charset="2"/>
              <a:buChar char="Ø"/>
            </a:pPr>
            <a:r>
              <a:rPr lang="tr-TR" sz="2800" dirty="0" smtClean="0">
                <a:solidFill>
                  <a:srgbClr val="000000"/>
                </a:solidFill>
                <a:latin typeface="Times New Roman" panose="02020603050405020304" charset="0"/>
                <a:cs typeface="Times New Roman" panose="02020603050405020304" charset="0"/>
              </a:rPr>
              <a:t>İkinci sınıflama: Yönetim </a:t>
            </a:r>
            <a:r>
              <a:rPr lang="tr-TR" sz="2800" dirty="0">
                <a:solidFill>
                  <a:srgbClr val="000000"/>
                </a:solidFill>
                <a:latin typeface="Times New Roman" panose="02020603050405020304" charset="0"/>
                <a:cs typeface="Times New Roman" panose="02020603050405020304" charset="0"/>
              </a:rPr>
              <a:t>Düzeylerine Göre Yapılan </a:t>
            </a:r>
            <a:r>
              <a:rPr lang="tr-TR" sz="2800" dirty="0" smtClean="0">
                <a:solidFill>
                  <a:srgbClr val="000000"/>
                </a:solidFill>
                <a:latin typeface="Times New Roman" panose="02020603050405020304" charset="0"/>
                <a:cs typeface="Times New Roman" panose="02020603050405020304" charset="0"/>
              </a:rPr>
              <a:t>Stratejidir. </a:t>
            </a:r>
            <a:endParaRPr lang="tr-TR" sz="2800" dirty="0">
              <a:latin typeface="Times New Roman" panose="02020603050405020304" charset="0"/>
              <a:cs typeface="Times New Roman" panose="02020603050405020304" charset="0"/>
            </a:endParaRPr>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37</a:t>
            </a:fld>
            <a:endParaRPr lang="en-GB"/>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541020" y="102141"/>
            <a:ext cx="8063230" cy="6757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C00000"/>
                </a:solidFill>
                <a:latin typeface="Times New Roman" panose="02020603050405020304" charset="0"/>
                <a:cs typeface="Times New Roman" panose="02020603050405020304" charset="0"/>
                <a:sym typeface="+mn-ea"/>
              </a:rPr>
              <a:t>Stratejilerin Oluşturulması Evresi </a:t>
            </a:r>
          </a:p>
        </p:txBody>
      </p:sp>
      <p:sp>
        <p:nvSpPr>
          <p:cNvPr id="260" name="Google Shape;260;p29"/>
          <p:cNvSpPr txBox="1">
            <a:spLocks noGrp="1"/>
          </p:cNvSpPr>
          <p:nvPr>
            <p:ph type="body" idx="1"/>
          </p:nvPr>
        </p:nvSpPr>
        <p:spPr>
          <a:xfrm>
            <a:off x="109182" y="1154683"/>
            <a:ext cx="8920093" cy="5055048"/>
          </a:xfrm>
          <a:prstGeom prst="rect">
            <a:avLst/>
          </a:prstGeom>
        </p:spPr>
        <p:txBody>
          <a:bodyPr spcFirstLastPara="1" wrap="square" lIns="91425" tIns="91425" rIns="91425" bIns="91425" anchor="t" anchorCtr="0">
            <a:noAutofit/>
          </a:bodyPr>
          <a:lstStyle/>
          <a:p>
            <a:pPr marL="0" lvl="0" indent="0" algn="ctr" rtl="0">
              <a:lnSpc>
                <a:spcPct val="150000"/>
              </a:lnSpc>
              <a:spcBef>
                <a:spcPts val="600"/>
              </a:spcBef>
              <a:spcAft>
                <a:spcPts val="0"/>
              </a:spcAft>
              <a:buClr>
                <a:srgbClr val="2185C5"/>
              </a:buClr>
              <a:buNone/>
            </a:pPr>
            <a:r>
              <a:rPr lang="tr-TR" sz="3000" b="1" dirty="0">
                <a:solidFill>
                  <a:srgbClr val="000000"/>
                </a:solidFill>
                <a:latin typeface="Times New Roman" panose="02020603050405020304" charset="0"/>
                <a:cs typeface="Times New Roman" panose="02020603050405020304" charset="0"/>
              </a:rPr>
              <a:t>Temel </a:t>
            </a:r>
            <a:r>
              <a:rPr lang="tr-TR" sz="3000" b="1" dirty="0" smtClean="0">
                <a:solidFill>
                  <a:srgbClr val="000000"/>
                </a:solidFill>
                <a:latin typeface="Times New Roman" panose="02020603050405020304" charset="0"/>
                <a:cs typeface="Times New Roman" panose="02020603050405020304" charset="0"/>
              </a:rPr>
              <a:t>Stratejiler</a:t>
            </a:r>
          </a:p>
          <a:p>
            <a:pPr marL="0" lvl="0" indent="0" algn="ctr" rtl="0">
              <a:lnSpc>
                <a:spcPct val="150000"/>
              </a:lnSpc>
              <a:spcBef>
                <a:spcPts val="600"/>
              </a:spcBef>
              <a:spcAft>
                <a:spcPts val="0"/>
              </a:spcAft>
              <a:buClr>
                <a:srgbClr val="2185C5"/>
              </a:buClr>
              <a:buNone/>
            </a:pPr>
            <a:r>
              <a:rPr lang="tr-TR" sz="3000" dirty="0" smtClean="0">
                <a:solidFill>
                  <a:srgbClr val="000000"/>
                </a:solidFill>
                <a:latin typeface="Times New Roman" panose="02020603050405020304" charset="0"/>
                <a:cs typeface="Times New Roman" panose="02020603050405020304" charset="0"/>
              </a:rPr>
              <a:t>Büyüme</a:t>
            </a:r>
            <a:r>
              <a:rPr lang="tr-TR" sz="3000" dirty="0">
                <a:solidFill>
                  <a:srgbClr val="000000"/>
                </a:solidFill>
                <a:latin typeface="Times New Roman" panose="02020603050405020304" charset="0"/>
                <a:cs typeface="Times New Roman" panose="02020603050405020304" charset="0"/>
              </a:rPr>
              <a:t>, Küçülme, Durağan, Karma Stratejiler. </a:t>
            </a:r>
          </a:p>
          <a:p>
            <a:pPr marL="0" lvl="0" indent="0" algn="ctr" rtl="0">
              <a:lnSpc>
                <a:spcPct val="150000"/>
              </a:lnSpc>
              <a:spcBef>
                <a:spcPts val="600"/>
              </a:spcBef>
              <a:spcAft>
                <a:spcPts val="0"/>
              </a:spcAft>
              <a:buClr>
                <a:srgbClr val="2185C5"/>
              </a:buClr>
              <a:buNone/>
            </a:pPr>
            <a:endParaRPr lang="tr-TR" sz="3000" b="1" dirty="0" smtClean="0">
              <a:solidFill>
                <a:srgbClr val="000000"/>
              </a:solidFill>
              <a:latin typeface="Times New Roman" panose="02020603050405020304" charset="0"/>
              <a:cs typeface="Times New Roman" panose="02020603050405020304" charset="0"/>
            </a:endParaRPr>
          </a:p>
          <a:p>
            <a:pPr marL="0" lvl="0" indent="0" algn="ctr" rtl="0">
              <a:lnSpc>
                <a:spcPct val="150000"/>
              </a:lnSpc>
              <a:spcBef>
                <a:spcPts val="600"/>
              </a:spcBef>
              <a:spcAft>
                <a:spcPts val="0"/>
              </a:spcAft>
              <a:buClr>
                <a:srgbClr val="2185C5"/>
              </a:buClr>
              <a:buNone/>
            </a:pPr>
            <a:r>
              <a:rPr lang="tr-TR" sz="3000" b="1" dirty="0" smtClean="0">
                <a:solidFill>
                  <a:srgbClr val="000000"/>
                </a:solidFill>
                <a:latin typeface="Times New Roman" panose="02020603050405020304" charset="0"/>
                <a:cs typeface="Times New Roman" panose="02020603050405020304" charset="0"/>
              </a:rPr>
              <a:t>Alt Stratejiler</a:t>
            </a:r>
          </a:p>
          <a:p>
            <a:pPr marL="0" lvl="0" indent="0" algn="ctr" rtl="0">
              <a:lnSpc>
                <a:spcPct val="150000"/>
              </a:lnSpc>
              <a:spcBef>
                <a:spcPts val="600"/>
              </a:spcBef>
              <a:spcAft>
                <a:spcPts val="0"/>
              </a:spcAft>
              <a:buClr>
                <a:srgbClr val="2185C5"/>
              </a:buClr>
              <a:buNone/>
            </a:pPr>
            <a:r>
              <a:rPr lang="tr-TR" sz="3000" dirty="0" smtClean="0">
                <a:solidFill>
                  <a:srgbClr val="000000"/>
                </a:solidFill>
                <a:latin typeface="Times New Roman" panose="02020603050405020304" charset="0"/>
                <a:cs typeface="Times New Roman" panose="02020603050405020304" charset="0"/>
              </a:rPr>
              <a:t>İlişkili / İlişkisiz</a:t>
            </a:r>
            <a:r>
              <a:rPr lang="tr-TR" sz="3000" dirty="0">
                <a:solidFill>
                  <a:srgbClr val="000000"/>
                </a:solidFill>
                <a:latin typeface="Times New Roman" panose="02020603050405020304" charset="0"/>
                <a:cs typeface="Times New Roman" panose="02020603050405020304" charset="0"/>
              </a:rPr>
              <a:t>, </a:t>
            </a:r>
            <a:r>
              <a:rPr lang="tr-TR" sz="3000" dirty="0" smtClean="0">
                <a:solidFill>
                  <a:srgbClr val="000000"/>
                </a:solidFill>
                <a:latin typeface="Times New Roman" panose="02020603050405020304" charset="0"/>
                <a:cs typeface="Times New Roman" panose="02020603050405020304" charset="0"/>
              </a:rPr>
              <a:t>Bağımlı / </a:t>
            </a:r>
            <a:r>
              <a:rPr lang="tr-TR" sz="3000" dirty="0">
                <a:solidFill>
                  <a:srgbClr val="000000"/>
                </a:solidFill>
                <a:latin typeface="Times New Roman" panose="02020603050405020304" charset="0"/>
                <a:cs typeface="Times New Roman" panose="02020603050405020304" charset="0"/>
              </a:rPr>
              <a:t>Bağımsız, </a:t>
            </a:r>
            <a:endParaRPr lang="tr-TR" sz="3000" dirty="0" smtClean="0">
              <a:solidFill>
                <a:srgbClr val="000000"/>
              </a:solidFill>
              <a:latin typeface="Times New Roman" panose="02020603050405020304" charset="0"/>
              <a:cs typeface="Times New Roman" panose="02020603050405020304" charset="0"/>
            </a:endParaRPr>
          </a:p>
          <a:p>
            <a:pPr marL="0" lvl="0" indent="0" algn="ctr" rtl="0">
              <a:lnSpc>
                <a:spcPct val="150000"/>
              </a:lnSpc>
              <a:spcBef>
                <a:spcPts val="600"/>
              </a:spcBef>
              <a:spcAft>
                <a:spcPts val="0"/>
              </a:spcAft>
              <a:buClr>
                <a:srgbClr val="2185C5"/>
              </a:buClr>
              <a:buNone/>
            </a:pPr>
            <a:r>
              <a:rPr lang="tr-TR" sz="3000" dirty="0" smtClean="0">
                <a:solidFill>
                  <a:srgbClr val="000000"/>
                </a:solidFill>
                <a:latin typeface="Times New Roman" panose="02020603050405020304" charset="0"/>
                <a:cs typeface="Times New Roman" panose="02020603050405020304" charset="0"/>
              </a:rPr>
              <a:t>Aktif / Pasif</a:t>
            </a:r>
            <a:r>
              <a:rPr lang="tr-TR" sz="3000" dirty="0">
                <a:solidFill>
                  <a:srgbClr val="000000"/>
                </a:solidFill>
                <a:latin typeface="Times New Roman" panose="02020603050405020304" charset="0"/>
                <a:cs typeface="Times New Roman" panose="02020603050405020304" charset="0"/>
              </a:rPr>
              <a:t>, </a:t>
            </a:r>
            <a:r>
              <a:rPr lang="tr-TR" sz="3000" dirty="0" smtClean="0">
                <a:solidFill>
                  <a:srgbClr val="000000"/>
                </a:solidFill>
                <a:latin typeface="Times New Roman" panose="02020603050405020304" charset="0"/>
                <a:cs typeface="Times New Roman" panose="02020603050405020304" charset="0"/>
              </a:rPr>
              <a:t>Yatay / Dikey</a:t>
            </a:r>
            <a:r>
              <a:rPr lang="tr-TR" sz="3000" dirty="0">
                <a:solidFill>
                  <a:srgbClr val="000000"/>
                </a:solidFill>
                <a:latin typeface="Times New Roman" panose="02020603050405020304" charset="0"/>
                <a:cs typeface="Times New Roman" panose="02020603050405020304" charset="0"/>
              </a:rPr>
              <a:t>. </a:t>
            </a:r>
          </a:p>
          <a:p>
            <a:pPr marL="0" lvl="0" indent="0" algn="l" rtl="0">
              <a:spcBef>
                <a:spcPts val="600"/>
              </a:spcBef>
              <a:spcAft>
                <a:spcPts val="0"/>
              </a:spcAft>
              <a:buClr>
                <a:srgbClr val="2185C5"/>
              </a:buClr>
              <a:buFont typeface="Wingdings" panose="05000000000000000000" charset="0"/>
              <a:buNone/>
            </a:pPr>
            <a:endParaRPr lang="tr-TR" sz="2800" dirty="0">
              <a:latin typeface="Times New Roman" panose="02020603050405020304" charset="0"/>
              <a:cs typeface="Times New Roman" panose="02020603050405020304" charset="0"/>
            </a:endParaRPr>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38</a:t>
            </a:fld>
            <a:endParaRPr lang="en-GB"/>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39</a:t>
            </a:fld>
            <a:endParaRPr lang="en-GB"/>
          </a:p>
        </p:txBody>
      </p:sp>
      <p:pic>
        <p:nvPicPr>
          <p:cNvPr id="5" name="Picture 4" descr="7-2"/>
          <p:cNvPicPr>
            <a:picLocks noChangeAspect="1"/>
          </p:cNvPicPr>
          <p:nvPr/>
        </p:nvPicPr>
        <p:blipFill>
          <a:blip r:embed="rId3"/>
          <a:srcRect t="7491" r="874"/>
          <a:stretch>
            <a:fillRect/>
          </a:stretch>
        </p:blipFill>
        <p:spPr>
          <a:xfrm>
            <a:off x="102235" y="281940"/>
            <a:ext cx="8926830" cy="6082030"/>
          </a:xfrm>
          <a:prstGeom prst="rect">
            <a:avLst/>
          </a:prstGeom>
          <a:noFill/>
          <a:ln w="9525">
            <a:noFill/>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4255355-6746-4FEA-BFCF-CA54A2271D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3" name="Dikdörtgen 2">
            <a:extLst>
              <a:ext uri="{FF2B5EF4-FFF2-40B4-BE49-F238E27FC236}">
                <a16:creationId xmlns:a16="http://schemas.microsoft.com/office/drawing/2014/main" id="{B84CD177-82D7-410E-9D14-CF7C2C6FA618}"/>
              </a:ext>
            </a:extLst>
          </p:cNvPr>
          <p:cNvSpPr/>
          <p:nvPr/>
        </p:nvSpPr>
        <p:spPr>
          <a:xfrm>
            <a:off x="2041983" y="2115168"/>
            <a:ext cx="5509842" cy="1646605"/>
          </a:xfrm>
          <a:prstGeom prst="rect">
            <a:avLst/>
          </a:prstGeom>
        </p:spPr>
        <p:txBody>
          <a:bodyPr wrap="none">
            <a:spAutoFit/>
          </a:bodyPr>
          <a:lstStyle/>
          <a:p>
            <a:pPr lvl="0" algn="ctr">
              <a:lnSpc>
                <a:spcPct val="150000"/>
              </a:lnSpc>
              <a:spcBef>
                <a:spcPts val="600"/>
              </a:spcBef>
              <a:buClr>
                <a:srgbClr val="2185C5"/>
              </a:buClr>
              <a:buSzPts val="1800"/>
            </a:pPr>
            <a:r>
              <a:rPr lang="tr-TR" altLang="en-GB" sz="3200" b="1" dirty="0" smtClean="0">
                <a:solidFill>
                  <a:srgbClr val="C00000"/>
                </a:solidFill>
                <a:latin typeface="Times New Roman" panose="02020603050405020304" charset="0"/>
                <a:cs typeface="Times New Roman" panose="02020603050405020304" charset="0"/>
              </a:rPr>
              <a:t>Stratejik </a:t>
            </a:r>
            <a:r>
              <a:rPr lang="tr-TR" altLang="en-GB" sz="3200" b="1" dirty="0">
                <a:solidFill>
                  <a:srgbClr val="C00000"/>
                </a:solidFill>
                <a:latin typeface="Times New Roman" panose="02020603050405020304" charset="0"/>
                <a:cs typeface="Times New Roman" panose="02020603050405020304" charset="0"/>
              </a:rPr>
              <a:t>Yönetimin </a:t>
            </a:r>
          </a:p>
          <a:p>
            <a:pPr lvl="0" algn="ctr">
              <a:lnSpc>
                <a:spcPct val="150000"/>
              </a:lnSpc>
              <a:spcBef>
                <a:spcPts val="600"/>
              </a:spcBef>
              <a:buClr>
                <a:srgbClr val="2185C5"/>
              </a:buClr>
              <a:buSzPts val="1800"/>
            </a:pPr>
            <a:r>
              <a:rPr lang="tr-TR" altLang="en-GB" sz="3200" b="1" dirty="0">
                <a:solidFill>
                  <a:srgbClr val="C00000"/>
                </a:solidFill>
                <a:latin typeface="Times New Roman" panose="02020603050405020304" charset="0"/>
                <a:cs typeface="Times New Roman" panose="02020603050405020304" charset="0"/>
              </a:rPr>
              <a:t>Tanımı Tarihçesi ve Unsurları</a:t>
            </a:r>
            <a:endParaRPr lang="en-GB" sz="3200" b="1" dirty="0">
              <a:solidFill>
                <a:srgbClr val="C00000"/>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340388045"/>
      </p:ext>
    </p:extLst>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417345" y="326495"/>
            <a:ext cx="8063230" cy="5333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C00000"/>
                </a:solidFill>
                <a:latin typeface="Times New Roman" panose="02020603050405020304" charset="0"/>
                <a:cs typeface="Times New Roman" panose="02020603050405020304" charset="0"/>
                <a:sym typeface="+mn-ea"/>
              </a:rPr>
              <a:t>Stratejinin Uygulama Evresi</a:t>
            </a:r>
          </a:p>
        </p:txBody>
      </p:sp>
      <p:sp>
        <p:nvSpPr>
          <p:cNvPr id="260" name="Google Shape;260;p29"/>
          <p:cNvSpPr txBox="1">
            <a:spLocks noGrp="1"/>
          </p:cNvSpPr>
          <p:nvPr>
            <p:ph type="body" idx="1"/>
          </p:nvPr>
        </p:nvSpPr>
        <p:spPr>
          <a:xfrm>
            <a:off x="143187" y="1236572"/>
            <a:ext cx="8611738" cy="4847135"/>
          </a:xfrm>
          <a:prstGeom prst="rect">
            <a:avLst/>
          </a:prstGeom>
        </p:spPr>
        <p:txBody>
          <a:bodyPr spcFirstLastPara="1" wrap="square" lIns="91425" tIns="91425" rIns="91425" bIns="91425" anchor="t" anchorCtr="0">
            <a:noAutofit/>
          </a:bodyPr>
          <a:lstStyle/>
          <a:p>
            <a:pPr marL="0" lvl="0" indent="0" algn="ctr" rtl="0">
              <a:lnSpc>
                <a:spcPct val="150000"/>
              </a:lnSpc>
              <a:spcBef>
                <a:spcPts val="600"/>
              </a:spcBef>
              <a:spcAft>
                <a:spcPts val="0"/>
              </a:spcAft>
              <a:buClr>
                <a:srgbClr val="2185C5"/>
              </a:buClr>
              <a:buNone/>
            </a:pPr>
            <a:r>
              <a:rPr sz="3200" dirty="0">
                <a:solidFill>
                  <a:srgbClr val="000000"/>
                </a:solidFill>
                <a:latin typeface="Times New Roman" panose="02020603050405020304" charset="0"/>
                <a:cs typeface="Times New Roman" panose="02020603050405020304" charset="0"/>
              </a:rPr>
              <a:t>Bu </a:t>
            </a:r>
            <a:r>
              <a:rPr sz="3200" dirty="0" err="1">
                <a:solidFill>
                  <a:srgbClr val="000000"/>
                </a:solidFill>
                <a:latin typeface="Times New Roman" panose="02020603050405020304" charset="0"/>
                <a:cs typeface="Times New Roman" panose="02020603050405020304" charset="0"/>
              </a:rPr>
              <a:t>aşamada</a:t>
            </a:r>
            <a:r>
              <a:rPr sz="3200" dirty="0">
                <a:solidFill>
                  <a:srgbClr val="000000"/>
                </a:solidFill>
                <a:latin typeface="Times New Roman" panose="02020603050405020304" charset="0"/>
                <a:cs typeface="Times New Roman" panose="02020603050405020304" charset="0"/>
              </a:rPr>
              <a:t>, </a:t>
            </a:r>
            <a:endParaRPr lang="tr-TR" sz="3200" dirty="0" smtClean="0">
              <a:solidFill>
                <a:srgbClr val="000000"/>
              </a:solidFill>
              <a:latin typeface="Times New Roman" panose="02020603050405020304" charset="0"/>
              <a:cs typeface="Times New Roman" panose="02020603050405020304" charset="0"/>
            </a:endParaRPr>
          </a:p>
          <a:p>
            <a:pPr marL="0" lvl="0" indent="0" algn="ctr" rtl="0">
              <a:lnSpc>
                <a:spcPct val="150000"/>
              </a:lnSpc>
              <a:spcBef>
                <a:spcPts val="600"/>
              </a:spcBef>
              <a:spcAft>
                <a:spcPts val="0"/>
              </a:spcAft>
              <a:buClr>
                <a:srgbClr val="2185C5"/>
              </a:buClr>
              <a:buNone/>
            </a:pPr>
            <a:r>
              <a:rPr sz="3200" dirty="0" err="1" smtClean="0">
                <a:solidFill>
                  <a:srgbClr val="000000"/>
                </a:solidFill>
                <a:latin typeface="Times New Roman" panose="02020603050405020304" charset="0"/>
                <a:cs typeface="Times New Roman" panose="02020603050405020304" charset="0"/>
              </a:rPr>
              <a:t>bir</a:t>
            </a:r>
            <a:r>
              <a:rPr sz="3200" dirty="0" smtClean="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önceki</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aşamada</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yapılan</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analizler</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sonucu</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kararlaştırılan</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stratejik</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aksiyonların</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üst</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yönetim</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sorumluluğunda</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ve</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ilgili</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kademelerdeki</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yöneticilerle</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iş</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birliği</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içerisinde</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uygulanmasına</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geçilir</a:t>
            </a:r>
            <a:r>
              <a:rPr sz="3200" dirty="0">
                <a:solidFill>
                  <a:srgbClr val="000000"/>
                </a:solidFill>
                <a:latin typeface="Times New Roman" panose="02020603050405020304" charset="0"/>
                <a:cs typeface="Times New Roman" panose="02020603050405020304" charset="0"/>
              </a:rPr>
              <a:t>.</a:t>
            </a:r>
          </a:p>
        </p:txBody>
      </p:sp>
      <p:sp>
        <p:nvSpPr>
          <p:cNvPr id="262" name="Google Shape;262;p29"/>
          <p:cNvSpPr txBox="1">
            <a:spLocks noGrp="1"/>
          </p:cNvSpPr>
          <p:nvPr>
            <p:ph type="body" idx="3"/>
          </p:nvPr>
        </p:nvSpPr>
        <p:spPr>
          <a:xfrm>
            <a:off x="6003925" y="1949450"/>
            <a:ext cx="2599055"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sz="2800" b="1">
                <a:latin typeface="Times New Roman" panose="02020603050405020304" charset="0"/>
                <a:cs typeface="Times New Roman" panose="02020603050405020304" charset="0"/>
              </a:rPr>
              <a:t/>
            </a:r>
            <a:br>
              <a:rPr lang="tr-TR" sz="2800" b="1">
                <a:latin typeface="Times New Roman" panose="02020603050405020304" charset="0"/>
                <a:cs typeface="Times New Roman" panose="02020603050405020304" charset="0"/>
              </a:rPr>
            </a:br>
            <a:r>
              <a:rPr lang="tr-TR" altLang="en-GB" sz="2400">
                <a:latin typeface="Times New Roman" panose="02020603050405020304" charset="0"/>
                <a:cs typeface="Times New Roman" panose="02020603050405020304" charset="0"/>
              </a:rPr>
              <a:t>.</a:t>
            </a:r>
            <a:endParaRPr lang="en-GB" sz="1200"/>
          </a:p>
          <a:p>
            <a:pPr marL="0" lvl="0" indent="0" algn="l" rtl="0">
              <a:spcBef>
                <a:spcPts val="600"/>
              </a:spcBef>
              <a:spcAft>
                <a:spcPts val="0"/>
              </a:spcAft>
              <a:buNone/>
            </a:pPr>
            <a:endParaRPr sz="1200"/>
          </a:p>
        </p:txBody>
      </p:sp>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40</a:t>
            </a:fld>
            <a:endParaRPr lang="en-GB"/>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41</a:t>
            </a:fld>
            <a:endParaRPr lang="en-GB"/>
          </a:p>
        </p:txBody>
      </p:sp>
      <p:pic>
        <p:nvPicPr>
          <p:cNvPr id="67586" name="Picture 67585" descr="7-3"/>
          <p:cNvPicPr>
            <a:picLocks noChangeAspect="1"/>
          </p:cNvPicPr>
          <p:nvPr/>
        </p:nvPicPr>
        <p:blipFill>
          <a:blip r:embed="rId3"/>
          <a:srcRect l="109" t="12028"/>
          <a:stretch>
            <a:fillRect/>
          </a:stretch>
        </p:blipFill>
        <p:spPr>
          <a:xfrm>
            <a:off x="97790" y="1152525"/>
            <a:ext cx="8948420" cy="4586605"/>
          </a:xfrm>
          <a:prstGeom prst="rect">
            <a:avLst/>
          </a:prstGeom>
          <a:noFill/>
          <a:ln w="9525">
            <a:noFill/>
          </a:ln>
        </p:spPr>
      </p:pic>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539750" y="626745"/>
            <a:ext cx="806323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000000"/>
                </a:solidFill>
                <a:latin typeface="Times New Roman" panose="02020603050405020304" charset="0"/>
                <a:cs typeface="Times New Roman" panose="02020603050405020304" charset="0"/>
                <a:sym typeface="+mn-ea"/>
              </a:rPr>
              <a:t>Stratejinin Değerlendirilmesi ve </a:t>
            </a:r>
            <a:r>
              <a:rPr lang="tr-TR" altLang="en-GB" sz="3200" b="1" dirty="0" smtClean="0">
                <a:solidFill>
                  <a:srgbClr val="000000"/>
                </a:solidFill>
                <a:latin typeface="Times New Roman" panose="02020603050405020304" charset="0"/>
                <a:cs typeface="Times New Roman" panose="02020603050405020304" charset="0"/>
                <a:sym typeface="+mn-ea"/>
              </a:rPr>
              <a:t/>
            </a:r>
            <a:br>
              <a:rPr lang="tr-TR" altLang="en-GB" sz="3200" b="1" dirty="0" smtClean="0">
                <a:solidFill>
                  <a:srgbClr val="000000"/>
                </a:solidFill>
                <a:latin typeface="Times New Roman" panose="02020603050405020304" charset="0"/>
                <a:cs typeface="Times New Roman" panose="02020603050405020304" charset="0"/>
                <a:sym typeface="+mn-ea"/>
              </a:rPr>
            </a:br>
            <a:r>
              <a:rPr lang="tr-TR" altLang="en-GB" sz="3200" b="1" dirty="0" smtClean="0">
                <a:solidFill>
                  <a:srgbClr val="000000"/>
                </a:solidFill>
                <a:latin typeface="Times New Roman" panose="02020603050405020304" charset="0"/>
                <a:cs typeface="Times New Roman" panose="02020603050405020304" charset="0"/>
                <a:sym typeface="+mn-ea"/>
              </a:rPr>
              <a:t>Kontrol </a:t>
            </a:r>
            <a:r>
              <a:rPr lang="tr-TR" altLang="en-GB" sz="3200" b="1" dirty="0">
                <a:solidFill>
                  <a:srgbClr val="000000"/>
                </a:solidFill>
                <a:latin typeface="Times New Roman" panose="02020603050405020304" charset="0"/>
                <a:cs typeface="Times New Roman" panose="02020603050405020304" charset="0"/>
                <a:sym typeface="+mn-ea"/>
              </a:rPr>
              <a:t>Evresi</a:t>
            </a:r>
          </a:p>
        </p:txBody>
      </p:sp>
      <p:sp>
        <p:nvSpPr>
          <p:cNvPr id="260" name="Google Shape;260;p29"/>
          <p:cNvSpPr txBox="1">
            <a:spLocks noGrp="1"/>
          </p:cNvSpPr>
          <p:nvPr>
            <p:ph type="body" idx="1"/>
          </p:nvPr>
        </p:nvSpPr>
        <p:spPr>
          <a:xfrm>
            <a:off x="541020" y="1949449"/>
            <a:ext cx="8061960" cy="4037966"/>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Clr>
                <a:srgbClr val="2185C5"/>
              </a:buClr>
              <a:buNone/>
            </a:pPr>
            <a:r>
              <a:rPr lang="tr-TR" sz="3200" dirty="0">
                <a:solidFill>
                  <a:srgbClr val="000000"/>
                </a:solidFill>
                <a:latin typeface="Times New Roman" panose="02020603050405020304" charset="0"/>
                <a:cs typeface="Times New Roman" panose="02020603050405020304" charset="0"/>
              </a:rPr>
              <a:t>Son </a:t>
            </a:r>
            <a:r>
              <a:rPr sz="3200" dirty="0" err="1" smtClean="0">
                <a:solidFill>
                  <a:srgbClr val="000000"/>
                </a:solidFill>
                <a:latin typeface="Times New Roman" panose="02020603050405020304" charset="0"/>
                <a:cs typeface="Times New Roman" panose="02020603050405020304" charset="0"/>
              </a:rPr>
              <a:t>aşa</a:t>
            </a:r>
            <a:r>
              <a:rPr lang="tr-TR" sz="3200" dirty="0" err="1" smtClean="0">
                <a:solidFill>
                  <a:srgbClr val="000000"/>
                </a:solidFill>
                <a:latin typeface="Times New Roman" panose="02020603050405020304" charset="0"/>
                <a:cs typeface="Times New Roman" panose="02020603050405020304" charset="0"/>
              </a:rPr>
              <a:t>mada</a:t>
            </a:r>
            <a:r>
              <a:rPr lang="tr-TR" sz="3200" dirty="0" smtClean="0">
                <a:solidFill>
                  <a:srgbClr val="000000"/>
                </a:solidFill>
                <a:latin typeface="Times New Roman" panose="02020603050405020304" charset="0"/>
                <a:cs typeface="Times New Roman" panose="02020603050405020304" charset="0"/>
              </a:rPr>
              <a:t>; u</a:t>
            </a:r>
            <a:r>
              <a:rPr sz="3200" dirty="0" err="1" smtClean="0">
                <a:solidFill>
                  <a:srgbClr val="000000"/>
                </a:solidFill>
                <a:latin typeface="Times New Roman" panose="02020603050405020304" charset="0"/>
                <a:cs typeface="Times New Roman" panose="02020603050405020304" charset="0"/>
              </a:rPr>
              <a:t>ygulanan</a:t>
            </a:r>
            <a:r>
              <a:rPr sz="3200" dirty="0" smtClean="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stratejik</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aksiyonların</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gözden</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geçirilmesi</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yapılır</a:t>
            </a:r>
            <a:r>
              <a:rPr sz="3200" dirty="0">
                <a:solidFill>
                  <a:srgbClr val="000000"/>
                </a:solidFill>
                <a:latin typeface="Times New Roman" panose="02020603050405020304" charset="0"/>
                <a:cs typeface="Times New Roman" panose="02020603050405020304" charset="0"/>
              </a:rPr>
              <a:t>. </a:t>
            </a:r>
            <a:r>
              <a:rPr lang="tr-TR" sz="3200" dirty="0" smtClean="0">
                <a:solidFill>
                  <a:srgbClr val="000000"/>
                </a:solidFill>
                <a:latin typeface="Times New Roman" panose="02020603050405020304" charset="0"/>
                <a:cs typeface="Times New Roman" panose="02020603050405020304" charset="0"/>
              </a:rPr>
              <a:t>İ</a:t>
            </a:r>
            <a:r>
              <a:rPr sz="3200" dirty="0" err="1" smtClean="0">
                <a:solidFill>
                  <a:srgbClr val="000000"/>
                </a:solidFill>
                <a:latin typeface="Times New Roman" panose="02020603050405020304" charset="0"/>
                <a:cs typeface="Times New Roman" panose="02020603050405020304" charset="0"/>
              </a:rPr>
              <a:t>stenen</a:t>
            </a:r>
            <a:r>
              <a:rPr sz="3200" dirty="0" smtClean="0">
                <a:solidFill>
                  <a:srgbClr val="000000"/>
                </a:solidFill>
                <a:latin typeface="Times New Roman" panose="02020603050405020304" charset="0"/>
                <a:cs typeface="Times New Roman" panose="02020603050405020304" charset="0"/>
              </a:rPr>
              <a:t> </a:t>
            </a:r>
            <a:r>
              <a:rPr sz="3200" dirty="0" err="1" smtClean="0">
                <a:solidFill>
                  <a:srgbClr val="000000"/>
                </a:solidFill>
                <a:latin typeface="Times New Roman" panose="02020603050405020304" charset="0"/>
                <a:cs typeface="Times New Roman" panose="02020603050405020304" charset="0"/>
              </a:rPr>
              <a:t>sonuç</a:t>
            </a:r>
            <a:r>
              <a:rPr lang="tr-TR" sz="3200" dirty="0" err="1" smtClean="0">
                <a:solidFill>
                  <a:srgbClr val="000000"/>
                </a:solidFill>
                <a:latin typeface="Times New Roman" panose="02020603050405020304" charset="0"/>
                <a:cs typeface="Times New Roman" panose="02020603050405020304" charset="0"/>
              </a:rPr>
              <a:t>ların</a:t>
            </a:r>
            <a:r>
              <a:rPr lang="tr-TR" sz="3200" dirty="0" smtClean="0">
                <a:solidFill>
                  <a:srgbClr val="000000"/>
                </a:solidFill>
                <a:latin typeface="Times New Roman" panose="02020603050405020304" charset="0"/>
                <a:cs typeface="Times New Roman" panose="02020603050405020304" charset="0"/>
              </a:rPr>
              <a:t> </a:t>
            </a:r>
            <a:r>
              <a:rPr sz="3200" dirty="0" err="1" smtClean="0">
                <a:solidFill>
                  <a:srgbClr val="000000"/>
                </a:solidFill>
                <a:latin typeface="Times New Roman" panose="02020603050405020304" charset="0"/>
                <a:cs typeface="Times New Roman" panose="02020603050405020304" charset="0"/>
              </a:rPr>
              <a:t>alınmadığı</a:t>
            </a:r>
            <a:r>
              <a:rPr sz="3200" dirty="0" smtClean="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takdirde</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veya</a:t>
            </a:r>
            <a:r>
              <a:rPr sz="3200" dirty="0">
                <a:solidFill>
                  <a:srgbClr val="000000"/>
                </a:solidFill>
                <a:latin typeface="Times New Roman" panose="02020603050405020304" charset="0"/>
                <a:cs typeface="Times New Roman" panose="02020603050405020304" charset="0"/>
              </a:rPr>
              <a:t> o </a:t>
            </a:r>
            <a:r>
              <a:rPr sz="3200" dirty="0" smtClean="0">
                <a:solidFill>
                  <a:srgbClr val="000000"/>
                </a:solidFill>
                <a:latin typeface="Times New Roman" panose="02020603050405020304" charset="0"/>
                <a:cs typeface="Times New Roman" panose="02020603050405020304" charset="0"/>
              </a:rPr>
              <a:t>an</a:t>
            </a:r>
            <a:r>
              <a:rPr lang="tr-TR" sz="3200" dirty="0" smtClean="0">
                <a:solidFill>
                  <a:srgbClr val="000000"/>
                </a:solidFill>
                <a:latin typeface="Times New Roman" panose="02020603050405020304" charset="0"/>
                <a:cs typeface="Times New Roman" panose="02020603050405020304" charset="0"/>
              </a:rPr>
              <a:t> </a:t>
            </a:r>
            <a:r>
              <a:rPr sz="3200" dirty="0" err="1" smtClean="0">
                <a:solidFill>
                  <a:srgbClr val="000000"/>
                </a:solidFill>
                <a:latin typeface="Times New Roman" panose="02020603050405020304" charset="0"/>
                <a:cs typeface="Times New Roman" panose="02020603050405020304" charset="0"/>
              </a:rPr>
              <a:t>ki</a:t>
            </a:r>
            <a:r>
              <a:rPr sz="3200" dirty="0" smtClean="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şartların</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gerekliliği</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dolayısıyla</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stratejik</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planlamada</a:t>
            </a:r>
            <a:r>
              <a:rPr sz="3200" dirty="0">
                <a:solidFill>
                  <a:srgbClr val="000000"/>
                </a:solidFill>
                <a:latin typeface="Times New Roman" panose="02020603050405020304" charset="0"/>
                <a:cs typeface="Times New Roman" panose="02020603050405020304" charset="0"/>
              </a:rPr>
              <a:t> </a:t>
            </a:r>
            <a:r>
              <a:rPr sz="3200" dirty="0" err="1">
                <a:solidFill>
                  <a:srgbClr val="000000"/>
                </a:solidFill>
                <a:latin typeface="Times New Roman" panose="02020603050405020304" charset="0"/>
                <a:cs typeface="Times New Roman" panose="02020603050405020304" charset="0"/>
              </a:rPr>
              <a:t>değişikliğe</a:t>
            </a:r>
            <a:r>
              <a:rPr sz="3200" dirty="0">
                <a:solidFill>
                  <a:srgbClr val="000000"/>
                </a:solidFill>
                <a:latin typeface="Times New Roman" panose="02020603050405020304" charset="0"/>
                <a:cs typeface="Times New Roman" panose="02020603050405020304" charset="0"/>
              </a:rPr>
              <a:t> </a:t>
            </a:r>
            <a:r>
              <a:rPr sz="3200" dirty="0" err="1" smtClean="0">
                <a:solidFill>
                  <a:srgbClr val="000000"/>
                </a:solidFill>
                <a:latin typeface="Times New Roman" panose="02020603050405020304" charset="0"/>
                <a:cs typeface="Times New Roman" panose="02020603050405020304" charset="0"/>
              </a:rPr>
              <a:t>gidilir</a:t>
            </a:r>
            <a:r>
              <a:rPr sz="3200" dirty="0">
                <a:solidFill>
                  <a:srgbClr val="000000"/>
                </a:solidFill>
                <a:latin typeface="Times New Roman" panose="02020603050405020304" charset="0"/>
                <a:cs typeface="Times New Roman" panose="02020603050405020304" charset="0"/>
              </a:rPr>
              <a:t>. </a:t>
            </a:r>
          </a:p>
        </p:txBody>
      </p:sp>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42</a:t>
            </a:fld>
            <a:endParaRPr lang="en-GB"/>
          </a:p>
        </p:txBody>
      </p:sp>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526102" y="708146"/>
            <a:ext cx="8063230" cy="6152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smtClean="0">
                <a:solidFill>
                  <a:srgbClr val="C00000"/>
                </a:solidFill>
                <a:latin typeface="Times New Roman" panose="02020603050405020304" charset="0"/>
                <a:cs typeface="Times New Roman" panose="02020603050405020304" charset="0"/>
                <a:sym typeface="+mn-ea"/>
              </a:rPr>
              <a:t>Stratejik Yönetim ve Stratejik Düşünme</a:t>
            </a:r>
            <a:endParaRPr lang="tr-TR" altLang="en-GB" sz="3200" b="1" dirty="0">
              <a:solidFill>
                <a:srgbClr val="C00000"/>
              </a:solidFill>
              <a:latin typeface="Times New Roman" panose="02020603050405020304" charset="0"/>
              <a:cs typeface="Times New Roman" panose="02020603050405020304" charset="0"/>
              <a:sym typeface="+mn-ea"/>
            </a:endParaRPr>
          </a:p>
        </p:txBody>
      </p:sp>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43</a:t>
            </a:fld>
            <a:endParaRPr lang="en-GB"/>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450" y="1708710"/>
            <a:ext cx="10880318" cy="3962504"/>
          </a:xfrm>
          <a:prstGeom prst="rect">
            <a:avLst/>
          </a:prstGeom>
        </p:spPr>
      </p:pic>
    </p:spTree>
    <p:extLst>
      <p:ext uri="{BB962C8B-B14F-4D97-AF65-F5344CB8AC3E}">
        <p14:creationId xmlns:p14="http://schemas.microsoft.com/office/powerpoint/2010/main" val="721860821"/>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4400" dirty="0">
              <a:solidFill>
                <a:schemeClr val="bg1"/>
              </a:solidFill>
              <a:latin typeface="Times New Roman" panose="02020603050405020304" charset="0"/>
              <a:cs typeface="Times New Roman" panose="02020603050405020304" charset="0"/>
            </a:endParaRPr>
          </a:p>
          <a:p>
            <a:pPr lvl="0"/>
            <a:r>
              <a:rPr lang="tr-TR" altLang="en-GB" sz="3200" b="1" dirty="0">
                <a:solidFill>
                  <a:srgbClr val="000000"/>
                </a:solidFill>
                <a:latin typeface="Times New Roman" panose="02020603050405020304" charset="0"/>
                <a:cs typeface="Times New Roman" panose="02020603050405020304" charset="0"/>
                <a:sym typeface="+mn-ea"/>
              </a:rPr>
              <a:t>Güvenlik Alanında Stratejik Yönetim</a:t>
            </a:r>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t>44</a:t>
            </a:fld>
            <a:endParaRPr lang="en-GB"/>
          </a:p>
        </p:txBody>
      </p:sp>
    </p:spTree>
    <p:extLst>
      <p:ext uri="{BB962C8B-B14F-4D97-AF65-F5344CB8AC3E}">
        <p14:creationId xmlns:p14="http://schemas.microsoft.com/office/powerpoint/2010/main" val="495740192"/>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 name="Google Shape;110;p19"/>
          <p:cNvSpPr txBox="1">
            <a:spLocks noGrp="1"/>
          </p:cNvSpPr>
          <p:nvPr>
            <p:ph type="title"/>
          </p:nvPr>
        </p:nvSpPr>
        <p:spPr>
          <a:xfrm>
            <a:off x="69192" y="28866"/>
            <a:ext cx="9074808" cy="6829134"/>
          </a:xfrm>
          <a:prstGeom prst="rect">
            <a:avLst/>
          </a:prstGeom>
        </p:spPr>
        <p:txBody>
          <a:bodyPr spcFirstLastPara="1" wrap="square" lIns="91425" tIns="91425" rIns="91425" bIns="91425" anchor="ctr" anchorCtr="0">
            <a:noAutofit/>
          </a:bodyPr>
          <a:lstStyle/>
          <a:p>
            <a:pPr lvl="0"/>
            <a:r>
              <a:rPr lang="tr-TR" altLang="en-GB" b="1" dirty="0">
                <a:solidFill>
                  <a:schemeClr val="tx1"/>
                </a:solidFill>
                <a:latin typeface="Times New Roman" panose="02020603050405020304" charset="0"/>
                <a:cs typeface="Times New Roman" panose="02020603050405020304" charset="0"/>
              </a:rPr>
              <a:t/>
            </a:r>
            <a:br>
              <a:rPr lang="tr-TR" altLang="en-GB" b="1" dirty="0">
                <a:solidFill>
                  <a:schemeClr val="tx1"/>
                </a:solidFill>
                <a:latin typeface="Times New Roman" panose="02020603050405020304" charset="0"/>
                <a:cs typeface="Times New Roman" panose="02020603050405020304" charset="0"/>
              </a:rPr>
            </a:br>
            <a:r>
              <a:rPr lang="tr-TR" altLang="en-GB" b="1" dirty="0">
                <a:solidFill>
                  <a:schemeClr val="tx1"/>
                </a:solidFill>
                <a:latin typeface="Times New Roman" panose="02020603050405020304" charset="0"/>
                <a:cs typeface="Times New Roman" panose="02020603050405020304" charset="0"/>
              </a:rPr>
              <a:t/>
            </a:r>
            <a:br>
              <a:rPr lang="tr-TR" altLang="en-GB" b="1" dirty="0">
                <a:solidFill>
                  <a:schemeClr val="tx1"/>
                </a:solidFill>
                <a:latin typeface="Times New Roman" panose="02020603050405020304" charset="0"/>
                <a:cs typeface="Times New Roman" panose="02020603050405020304" charset="0"/>
              </a:rPr>
            </a:br>
            <a:r>
              <a:rPr lang="tr-TR" altLang="en-GB" b="1" dirty="0">
                <a:solidFill>
                  <a:srgbClr val="000000"/>
                </a:solidFill>
                <a:latin typeface="Times New Roman" panose="02020603050405020304" charset="0"/>
                <a:cs typeface="Times New Roman" panose="02020603050405020304" charset="0"/>
              </a:rPr>
              <a:t>Güvenlik Alanında Stratejik Yönetim</a:t>
            </a:r>
            <a:br>
              <a:rPr lang="tr-TR" altLang="en-GB" b="1" dirty="0">
                <a:solidFill>
                  <a:srgbClr val="000000"/>
                </a:solidFill>
                <a:latin typeface="Times New Roman" panose="02020603050405020304" charset="0"/>
                <a:cs typeface="Times New Roman" panose="02020603050405020304" charset="0"/>
              </a:rPr>
            </a:br>
            <a:r>
              <a:rPr lang="tr-TR" altLang="en-GB" sz="2800" dirty="0" smtClean="0">
                <a:solidFill>
                  <a:srgbClr val="000000"/>
                </a:solidFill>
                <a:latin typeface="Times New Roman" panose="02020603050405020304" charset="0"/>
                <a:cs typeface="Times New Roman" panose="02020603050405020304" charset="0"/>
              </a:rPr>
              <a:t>Savaş </a:t>
            </a:r>
            <a:r>
              <a:rPr lang="tr-TR" altLang="en-GB" sz="2800" dirty="0">
                <a:solidFill>
                  <a:srgbClr val="000000"/>
                </a:solidFill>
                <a:latin typeface="Times New Roman" panose="02020603050405020304" charset="0"/>
                <a:cs typeface="Times New Roman" panose="02020603050405020304" charset="0"/>
              </a:rPr>
              <a:t>taktiklerinin yönetimi geçmişe oranla - kullanılan teknoloji haricinde - köklü değişimler geçirmemiştir. </a:t>
            </a:r>
            <a:r>
              <a:rPr lang="tr-TR" altLang="en-GB" sz="2800" dirty="0" smtClean="0">
                <a:solidFill>
                  <a:srgbClr val="000000"/>
                </a:solidFill>
                <a:latin typeface="Times New Roman" panose="02020603050405020304" charset="0"/>
                <a:cs typeface="Times New Roman" panose="02020603050405020304" charset="0"/>
              </a:rPr>
              <a:t/>
            </a:r>
            <a:br>
              <a:rPr lang="tr-TR" altLang="en-GB" sz="2800" dirty="0" smtClean="0">
                <a:solidFill>
                  <a:srgbClr val="000000"/>
                </a:solidFill>
                <a:latin typeface="Times New Roman" panose="02020603050405020304" charset="0"/>
                <a:cs typeface="Times New Roman" panose="02020603050405020304" charset="0"/>
              </a:rPr>
            </a:br>
            <a:r>
              <a:rPr lang="tr-TR" altLang="en-GB" sz="2800" dirty="0" smtClean="0">
                <a:solidFill>
                  <a:srgbClr val="000000"/>
                </a:solidFill>
                <a:latin typeface="Times New Roman" panose="02020603050405020304" charset="0"/>
                <a:cs typeface="Times New Roman" panose="02020603050405020304" charset="0"/>
              </a:rPr>
              <a:t>Lakin </a:t>
            </a:r>
            <a:r>
              <a:rPr lang="tr-TR" altLang="en-GB" sz="2800" dirty="0">
                <a:solidFill>
                  <a:srgbClr val="000000"/>
                </a:solidFill>
                <a:latin typeface="Times New Roman" panose="02020603050405020304" charset="0"/>
                <a:cs typeface="Times New Roman" panose="02020603050405020304" charset="0"/>
              </a:rPr>
              <a:t>strateji modern çağ içerisinde </a:t>
            </a:r>
            <a:r>
              <a:rPr lang="tr-TR" altLang="en-GB" sz="2800" dirty="0" smtClean="0">
                <a:solidFill>
                  <a:srgbClr val="000000"/>
                </a:solidFill>
                <a:latin typeface="Times New Roman" panose="02020603050405020304" charset="0"/>
                <a:cs typeface="Times New Roman" panose="02020603050405020304" charset="0"/>
              </a:rPr>
              <a:t>paradigma değişimine </a:t>
            </a:r>
            <a:r>
              <a:rPr lang="tr-TR" altLang="en-GB" sz="2800" dirty="0">
                <a:solidFill>
                  <a:srgbClr val="000000"/>
                </a:solidFill>
                <a:latin typeface="Times New Roman" panose="02020603050405020304" charset="0"/>
                <a:cs typeface="Times New Roman" panose="02020603050405020304" charset="0"/>
              </a:rPr>
              <a:t>girmiştir</a:t>
            </a:r>
            <a:r>
              <a:rPr lang="tr-TR" altLang="en-GB" sz="2800" dirty="0" smtClean="0">
                <a:solidFill>
                  <a:srgbClr val="000000"/>
                </a:solidFill>
                <a:latin typeface="Times New Roman" panose="02020603050405020304" charset="0"/>
                <a:cs typeface="Times New Roman" panose="02020603050405020304" charset="0"/>
              </a:rPr>
              <a:t>.	</a:t>
            </a:r>
            <a:br>
              <a:rPr lang="tr-TR" altLang="en-GB" sz="2800" dirty="0" smtClean="0">
                <a:solidFill>
                  <a:srgbClr val="000000"/>
                </a:solidFill>
                <a:latin typeface="Times New Roman" panose="02020603050405020304" charset="0"/>
                <a:cs typeface="Times New Roman" panose="02020603050405020304" charset="0"/>
              </a:rPr>
            </a:br>
            <a:r>
              <a:rPr lang="tr-TR" altLang="en-GB" sz="2800" dirty="0" smtClean="0">
                <a:solidFill>
                  <a:srgbClr val="000000"/>
                </a:solidFill>
                <a:latin typeface="Times New Roman" panose="02020603050405020304" charset="0"/>
                <a:cs typeface="Times New Roman" panose="02020603050405020304" charset="0"/>
              </a:rPr>
              <a:t> </a:t>
            </a:r>
            <a:r>
              <a:rPr lang="tr-TR" altLang="en-GB" sz="2800" dirty="0">
                <a:solidFill>
                  <a:srgbClr val="000000"/>
                </a:solidFill>
                <a:latin typeface="Times New Roman" panose="02020603050405020304" charset="0"/>
                <a:cs typeface="Times New Roman" panose="02020603050405020304" charset="0"/>
              </a:rPr>
              <a:t/>
            </a:r>
            <a:br>
              <a:rPr lang="tr-TR" altLang="en-GB" sz="2800" dirty="0">
                <a:solidFill>
                  <a:srgbClr val="000000"/>
                </a:solidFill>
                <a:latin typeface="Times New Roman" panose="02020603050405020304" charset="0"/>
                <a:cs typeface="Times New Roman" panose="02020603050405020304" charset="0"/>
              </a:rPr>
            </a:br>
            <a:r>
              <a:rPr lang="tr-TR" altLang="en-GB" sz="2800" dirty="0" smtClean="0">
                <a:solidFill>
                  <a:srgbClr val="000000"/>
                </a:solidFill>
                <a:latin typeface="Times New Roman" panose="02020603050405020304" charset="0"/>
                <a:cs typeface="Times New Roman" panose="02020603050405020304" charset="0"/>
              </a:rPr>
              <a:t>Modern </a:t>
            </a:r>
            <a:r>
              <a:rPr lang="tr-TR" altLang="en-GB" sz="2800" dirty="0">
                <a:solidFill>
                  <a:srgbClr val="000000"/>
                </a:solidFill>
                <a:latin typeface="Times New Roman" panose="02020603050405020304" charset="0"/>
                <a:cs typeface="Times New Roman" panose="02020603050405020304" charset="0"/>
              </a:rPr>
              <a:t>çağın stratejik gereksinimleri bir önceki çağdan karmaşık bir şekilde ayrılmaktadır. </a:t>
            </a:r>
            <a:r>
              <a:rPr lang="tr-TR" altLang="en-GB" sz="2800" dirty="0" smtClean="0">
                <a:solidFill>
                  <a:srgbClr val="000000"/>
                </a:solidFill>
                <a:latin typeface="Times New Roman" panose="02020603050405020304" charset="0"/>
                <a:cs typeface="Times New Roman" panose="02020603050405020304" charset="0"/>
              </a:rPr>
              <a:t/>
            </a:r>
            <a:br>
              <a:rPr lang="tr-TR" altLang="en-GB" sz="2800" dirty="0" smtClean="0">
                <a:solidFill>
                  <a:srgbClr val="000000"/>
                </a:solidFill>
                <a:latin typeface="Times New Roman" panose="02020603050405020304" charset="0"/>
                <a:cs typeface="Times New Roman" panose="02020603050405020304" charset="0"/>
              </a:rPr>
            </a:br>
            <a:r>
              <a:rPr lang="tr-TR" altLang="en-GB" sz="2800" dirty="0">
                <a:solidFill>
                  <a:srgbClr val="000000"/>
                </a:solidFill>
                <a:latin typeface="Times New Roman" panose="02020603050405020304" charset="0"/>
                <a:cs typeface="Times New Roman" panose="02020603050405020304" charset="0"/>
              </a:rPr>
              <a:t/>
            </a:r>
            <a:br>
              <a:rPr lang="tr-TR" altLang="en-GB" sz="2800" dirty="0">
                <a:solidFill>
                  <a:srgbClr val="000000"/>
                </a:solidFill>
                <a:latin typeface="Times New Roman" panose="02020603050405020304" charset="0"/>
                <a:cs typeface="Times New Roman" panose="02020603050405020304" charset="0"/>
              </a:rPr>
            </a:br>
            <a:r>
              <a:rPr lang="tr-TR" altLang="en-GB" sz="2800" dirty="0" smtClean="0">
                <a:solidFill>
                  <a:srgbClr val="000000"/>
                </a:solidFill>
                <a:latin typeface="Times New Roman" panose="02020603050405020304" charset="0"/>
                <a:cs typeface="Times New Roman" panose="02020603050405020304" charset="0"/>
              </a:rPr>
              <a:t>Taktik </a:t>
            </a:r>
            <a:r>
              <a:rPr lang="tr-TR" altLang="en-GB" sz="2800" dirty="0">
                <a:solidFill>
                  <a:srgbClr val="000000"/>
                </a:solidFill>
                <a:latin typeface="Times New Roman" panose="02020603050405020304" charset="0"/>
                <a:cs typeface="Times New Roman" panose="02020603050405020304" charset="0"/>
              </a:rPr>
              <a:t>ve strateji modern öncesi dönemde aynı prensiplere sahip bir yapıda birbiriyle </a:t>
            </a:r>
            <a:r>
              <a:rPr lang="tr-TR" altLang="en-GB" sz="2800" dirty="0" err="1" smtClean="0">
                <a:solidFill>
                  <a:srgbClr val="000000"/>
                </a:solidFill>
                <a:latin typeface="Times New Roman" panose="02020603050405020304" charset="0"/>
                <a:cs typeface="Times New Roman" panose="02020603050405020304" charset="0"/>
              </a:rPr>
              <a:t>içiçe</a:t>
            </a:r>
            <a:r>
              <a:rPr lang="tr-TR" altLang="en-GB" sz="2800" dirty="0" smtClean="0">
                <a:solidFill>
                  <a:srgbClr val="000000"/>
                </a:solidFill>
                <a:latin typeface="Times New Roman" panose="02020603050405020304" charset="0"/>
                <a:cs typeface="Times New Roman" panose="02020603050405020304" charset="0"/>
              </a:rPr>
              <a:t> </a:t>
            </a:r>
            <a:r>
              <a:rPr lang="tr-TR" altLang="en-GB" sz="2800" dirty="0">
                <a:solidFill>
                  <a:srgbClr val="000000"/>
                </a:solidFill>
                <a:latin typeface="Times New Roman" panose="02020603050405020304" charset="0"/>
                <a:cs typeface="Times New Roman" panose="02020603050405020304" charset="0"/>
              </a:rPr>
              <a:t>çalışmaktaydı. </a:t>
            </a:r>
            <a:r>
              <a:rPr lang="tr-TR" altLang="en-GB" sz="2800" dirty="0" smtClean="0">
                <a:solidFill>
                  <a:srgbClr val="000000"/>
                </a:solidFill>
                <a:latin typeface="Times New Roman" panose="02020603050405020304" charset="0"/>
                <a:cs typeface="Times New Roman" panose="02020603050405020304" charset="0"/>
              </a:rPr>
              <a:t/>
            </a:r>
            <a:br>
              <a:rPr lang="tr-TR" altLang="en-GB" sz="2800" dirty="0" smtClean="0">
                <a:solidFill>
                  <a:srgbClr val="000000"/>
                </a:solidFill>
                <a:latin typeface="Times New Roman" panose="02020603050405020304" charset="0"/>
                <a:cs typeface="Times New Roman" panose="02020603050405020304" charset="0"/>
              </a:rPr>
            </a:br>
            <a:r>
              <a:rPr lang="tr-TR" altLang="en-GB" sz="2800" dirty="0">
                <a:solidFill>
                  <a:srgbClr val="000000"/>
                </a:solidFill>
                <a:latin typeface="Times New Roman" panose="02020603050405020304" charset="0"/>
                <a:cs typeface="Times New Roman" panose="02020603050405020304" charset="0"/>
              </a:rPr>
              <a:t/>
            </a:r>
            <a:br>
              <a:rPr lang="tr-TR" altLang="en-GB" sz="2800" dirty="0">
                <a:solidFill>
                  <a:srgbClr val="000000"/>
                </a:solidFill>
                <a:latin typeface="Times New Roman" panose="02020603050405020304" charset="0"/>
                <a:cs typeface="Times New Roman" panose="02020603050405020304" charset="0"/>
              </a:rPr>
            </a:br>
            <a:r>
              <a:rPr lang="tr-TR" altLang="en-GB" sz="2800" dirty="0" smtClean="0">
                <a:solidFill>
                  <a:srgbClr val="000000"/>
                </a:solidFill>
                <a:latin typeface="Times New Roman" panose="02020603050405020304" charset="0"/>
                <a:cs typeface="Times New Roman" panose="02020603050405020304" charset="0"/>
              </a:rPr>
              <a:t>Komuta </a:t>
            </a:r>
            <a:r>
              <a:rPr lang="tr-TR" altLang="en-GB" sz="2800" dirty="0">
                <a:solidFill>
                  <a:srgbClr val="000000"/>
                </a:solidFill>
                <a:latin typeface="Times New Roman" panose="02020603050405020304" charset="0"/>
                <a:cs typeface="Times New Roman" panose="02020603050405020304" charset="0"/>
              </a:rPr>
              <a:t>edilen organizasyonların boyutları değişse bile aynı yönetim mantalitesini uygulanmaktaydı.</a:t>
            </a:r>
            <a:br>
              <a:rPr lang="tr-TR" altLang="en-GB" sz="2800" dirty="0">
                <a:solidFill>
                  <a:srgbClr val="000000"/>
                </a:solidFill>
                <a:latin typeface="Times New Roman" panose="02020603050405020304" charset="0"/>
                <a:cs typeface="Times New Roman" panose="02020603050405020304" charset="0"/>
              </a:rPr>
            </a:br>
            <a:r>
              <a:rPr lang="tr-TR" altLang="en-GB" sz="2800" dirty="0">
                <a:solidFill>
                  <a:srgbClr val="000000"/>
                </a:solidFill>
                <a:latin typeface="Times New Roman" panose="02020603050405020304" charset="0"/>
                <a:cs typeface="Times New Roman" panose="02020603050405020304" charset="0"/>
              </a:rPr>
              <a:t/>
            </a:r>
            <a:br>
              <a:rPr lang="tr-TR" altLang="en-GB" sz="2800" dirty="0">
                <a:solidFill>
                  <a:srgbClr val="000000"/>
                </a:solidFill>
                <a:latin typeface="Times New Roman" panose="02020603050405020304" charset="0"/>
                <a:cs typeface="Times New Roman" panose="02020603050405020304" charset="0"/>
              </a:rPr>
            </a:br>
            <a:r>
              <a:rPr lang="tr-TR" altLang="en-GB" sz="2800" dirty="0">
                <a:latin typeface="Times New Roman" panose="02020603050405020304" charset="0"/>
                <a:cs typeface="Times New Roman" panose="02020603050405020304" charset="0"/>
              </a:rPr>
              <a:t/>
            </a:r>
            <a:br>
              <a:rPr lang="tr-TR" altLang="en-GB" sz="2800" dirty="0">
                <a:latin typeface="Times New Roman" panose="02020603050405020304" charset="0"/>
                <a:cs typeface="Times New Roman" panose="02020603050405020304" charset="0"/>
              </a:rPr>
            </a:br>
            <a:endParaRPr lang="tr-TR" altLang="en-GB" sz="2800" dirty="0">
              <a:solidFill>
                <a:schemeClr val="tx1"/>
              </a:solidFill>
              <a:latin typeface="Times New Roman" panose="02020603050405020304" charset="0"/>
              <a:cs typeface="Times New Roman" panose="02020603050405020304" charset="0"/>
            </a:endParaRPr>
          </a:p>
        </p:txBody>
      </p:sp>
      <p:sp>
        <p:nvSpPr>
          <p:cNvPr id="112" name="Google Shape;112;p19"/>
          <p:cNvSpPr txBox="1"/>
          <p:nvPr/>
        </p:nvSpPr>
        <p:spPr>
          <a:xfrm>
            <a:off x="4297650" y="5994717"/>
            <a:ext cx="548700" cy="525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1pPr>
            <a:lvl2pPr marR="0" lvl="1"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2pPr>
            <a:lvl3pPr marR="0" lvl="2"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3pPr>
            <a:lvl4pPr marR="0" lvl="3"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4pPr>
            <a:lvl5pPr marR="0" lvl="4"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5pPr>
            <a:lvl6pPr marR="0" lvl="5"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6pPr>
            <a:lvl7pPr marR="0" lvl="6"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7pPr>
            <a:lvl8pPr marR="0" lvl="7"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8pPr>
            <a:lvl9pPr marR="0" lvl="8"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GB"/>
              <a:t>45</a:t>
            </a:fld>
            <a:endParaRPr lang="en-GB"/>
          </a:p>
        </p:txBody>
      </p:sp>
    </p:spTree>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 name="Google Shape;109;p19"/>
          <p:cNvSpPr txBox="1">
            <a:spLocks noGrp="1"/>
          </p:cNvSpPr>
          <p:nvPr>
            <p:ph type="body" idx="1"/>
          </p:nvPr>
        </p:nvSpPr>
        <p:spPr>
          <a:xfrm>
            <a:off x="4640239" y="559868"/>
            <a:ext cx="4382277" cy="494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3200" b="1" dirty="0">
                <a:solidFill>
                  <a:srgbClr val="C00000"/>
                </a:solidFill>
                <a:latin typeface="Times New Roman" panose="02020603050405020304" charset="0"/>
                <a:ea typeface="Playfair Display"/>
                <a:cs typeface="Times New Roman" panose="02020603050405020304" charset="0"/>
                <a:sym typeface="Playfair Display"/>
              </a:rPr>
              <a:t>Modern Dönem Strateji </a:t>
            </a:r>
            <a:r>
              <a:rPr lang="tr-TR" altLang="en-GB" sz="3200" b="1" dirty="0" smtClean="0">
                <a:solidFill>
                  <a:srgbClr val="C00000"/>
                </a:solidFill>
                <a:latin typeface="Times New Roman" panose="02020603050405020304" charset="0"/>
                <a:ea typeface="Playfair Display"/>
                <a:cs typeface="Times New Roman" panose="02020603050405020304" charset="0"/>
                <a:sym typeface="Playfair Display"/>
              </a:rPr>
              <a:t>Karakteristikleri</a:t>
            </a:r>
          </a:p>
          <a:p>
            <a:pPr marL="0" lvl="0" indent="0" algn="l" rtl="0">
              <a:spcBef>
                <a:spcPts val="600"/>
              </a:spcBef>
              <a:spcAft>
                <a:spcPts val="0"/>
              </a:spcAft>
              <a:buNone/>
            </a:pPr>
            <a:endParaRPr lang="tr-TR" altLang="en-GB" sz="3200" b="1" dirty="0">
              <a:solidFill>
                <a:srgbClr val="C00000"/>
              </a:solidFill>
              <a:latin typeface="Times New Roman" panose="02020603050405020304" charset="0"/>
              <a:ea typeface="Playfair Display"/>
              <a:cs typeface="Times New Roman" panose="02020603050405020304" charset="0"/>
              <a:sym typeface="Playfair Display"/>
            </a:endParaRP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Ekonomik Savaş</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Siber Operasyonları</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Bilgi Operasyonları</a:t>
            </a:r>
          </a:p>
          <a:p>
            <a:pPr marL="342900">
              <a:buFont typeface="Wingdings" panose="05000000000000000000" pitchFamily="2" charset="2"/>
              <a:buChar char="Ø"/>
            </a:pPr>
            <a:r>
              <a:rPr lang="tr-TR" altLang="en-GB" sz="2800" dirty="0" err="1">
                <a:solidFill>
                  <a:srgbClr val="000000"/>
                </a:solidFill>
                <a:latin typeface="Times New Roman" panose="02020603050405020304" charset="0"/>
                <a:cs typeface="Times New Roman" panose="02020603050405020304" charset="0"/>
              </a:rPr>
              <a:t>Organizasyonel</a:t>
            </a:r>
            <a:r>
              <a:rPr lang="tr-TR" altLang="en-GB" sz="2800" dirty="0">
                <a:solidFill>
                  <a:srgbClr val="000000"/>
                </a:solidFill>
                <a:latin typeface="Times New Roman" panose="02020603050405020304" charset="0"/>
                <a:cs typeface="Times New Roman" panose="02020603050405020304" charset="0"/>
              </a:rPr>
              <a:t> Değişim</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Siyasi Manevra</a:t>
            </a:r>
          </a:p>
          <a:p>
            <a:pPr marL="0" indent="0">
              <a:buNone/>
            </a:pPr>
            <a:endParaRPr lang="tr-TR" altLang="en-GB" sz="20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lang="tr-TR" altLang="en-GB" sz="20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lang="tr-TR" altLang="en-GB" sz="2000" b="1" dirty="0">
              <a:latin typeface="Times New Roman" panose="02020603050405020304" charset="0"/>
              <a:cs typeface="Times New Roman" panose="02020603050405020304" charset="0"/>
            </a:endParaRPr>
          </a:p>
          <a:p>
            <a:pPr marL="342900"/>
            <a:endParaRPr lang="tr-TR" altLang="en-GB" sz="2000" b="1" dirty="0">
              <a:latin typeface="Times New Roman" panose="02020603050405020304" charset="0"/>
              <a:cs typeface="Times New Roman" panose="02020603050405020304" charset="0"/>
            </a:endParaRPr>
          </a:p>
        </p:txBody>
      </p:sp>
      <p:sp>
        <p:nvSpPr>
          <p:cNvPr id="111" name="Google Shape;111;p19"/>
          <p:cNvSpPr txBox="1"/>
          <p:nvPr/>
        </p:nvSpPr>
        <p:spPr>
          <a:xfrm>
            <a:off x="150125" y="656054"/>
            <a:ext cx="4258101" cy="49531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r>
              <a:rPr lang="tr-TR" altLang="en-GB" sz="3200" b="1" dirty="0">
                <a:solidFill>
                  <a:srgbClr val="C00000"/>
                </a:solidFill>
                <a:latin typeface="Times New Roman" panose="02020603050405020304" charset="0"/>
                <a:ea typeface="Playfair Display"/>
                <a:cs typeface="Times New Roman" panose="02020603050405020304" charset="0"/>
                <a:sym typeface="Playfair Display"/>
              </a:rPr>
              <a:t>Önceki Dönem Strateji </a:t>
            </a:r>
            <a:r>
              <a:rPr lang="tr-TR" altLang="en-GB" sz="3200" b="1" dirty="0" smtClean="0">
                <a:solidFill>
                  <a:srgbClr val="C00000"/>
                </a:solidFill>
                <a:latin typeface="Times New Roman" panose="02020603050405020304" charset="0"/>
                <a:ea typeface="Playfair Display"/>
                <a:cs typeface="Times New Roman" panose="02020603050405020304" charset="0"/>
                <a:sym typeface="Playfair Display"/>
              </a:rPr>
              <a:t>Karakteristikleri</a:t>
            </a:r>
          </a:p>
          <a:p>
            <a:pPr marL="0" lvl="0" indent="0" algn="l" rtl="0">
              <a:spcBef>
                <a:spcPts val="600"/>
              </a:spcBef>
              <a:spcAft>
                <a:spcPts val="0"/>
              </a:spcAft>
              <a:buNone/>
            </a:pPr>
            <a:endParaRPr lang="tr-TR" altLang="en-GB" sz="3200" b="1" dirty="0">
              <a:solidFill>
                <a:srgbClr val="C00000"/>
              </a:solidFill>
              <a:latin typeface="Times New Roman" panose="02020603050405020304" charset="0"/>
              <a:ea typeface="Playfair Display"/>
              <a:cs typeface="Times New Roman" panose="02020603050405020304" charset="0"/>
              <a:sym typeface="Playfair Display"/>
            </a:endParaRP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Manevra Birimleri</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Koordinasyon</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Destek ve Lojistik</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Operasyonların Koordinasyonu</a:t>
            </a:r>
          </a:p>
          <a:p>
            <a:pPr marL="342900">
              <a:buFont typeface="Wingdings" panose="05000000000000000000" pitchFamily="2" charset="2"/>
              <a:buChar char="Ø"/>
            </a:pPr>
            <a:endParaRPr lang="tr-TR" sz="20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sz="2000" b="1" dirty="0">
              <a:latin typeface="Times New Roman" panose="02020603050405020304" charset="0"/>
              <a:cs typeface="Times New Roman" panose="02020603050405020304" charset="0"/>
            </a:endParaRPr>
          </a:p>
        </p:txBody>
      </p:sp>
      <p:sp>
        <p:nvSpPr>
          <p:cNvPr id="112" name="Google Shape;112;p19"/>
          <p:cNvSpPr txBox="1"/>
          <p:nvPr/>
        </p:nvSpPr>
        <p:spPr>
          <a:xfrm>
            <a:off x="4297650" y="5994717"/>
            <a:ext cx="548700" cy="525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1pPr>
            <a:lvl2pPr marR="0" lvl="1"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2pPr>
            <a:lvl3pPr marR="0" lvl="2"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3pPr>
            <a:lvl4pPr marR="0" lvl="3"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4pPr>
            <a:lvl5pPr marR="0" lvl="4"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5pPr>
            <a:lvl6pPr marR="0" lvl="5"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6pPr>
            <a:lvl7pPr marR="0" lvl="6"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7pPr>
            <a:lvl8pPr marR="0" lvl="7"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8pPr>
            <a:lvl9pPr marR="0" lvl="8"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GB"/>
              <a:t>46</a:t>
            </a:fld>
            <a:endParaRPr lang="en-GB"/>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ayt Numarası Yer Tutucusu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47</a:t>
            </a:fld>
            <a:endParaRPr lang="en-GB"/>
          </a:p>
        </p:txBody>
      </p:sp>
      <p:sp>
        <p:nvSpPr>
          <p:cNvPr id="8" name="Oval 7"/>
          <p:cNvSpPr/>
          <p:nvPr/>
        </p:nvSpPr>
        <p:spPr>
          <a:xfrm>
            <a:off x="2761443" y="3685500"/>
            <a:ext cx="1569079" cy="1596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4371302" y="3685499"/>
            <a:ext cx="1521856" cy="1596983"/>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Metin kutusu 9"/>
          <p:cNvSpPr txBox="1"/>
          <p:nvPr/>
        </p:nvSpPr>
        <p:spPr>
          <a:xfrm>
            <a:off x="2835490" y="4191605"/>
            <a:ext cx="1401644" cy="584775"/>
          </a:xfrm>
          <a:prstGeom prst="rect">
            <a:avLst/>
          </a:prstGeom>
          <a:noFill/>
        </p:spPr>
        <p:txBody>
          <a:bodyPr wrap="square" rtlCol="0">
            <a:spAutoFit/>
          </a:bodyPr>
          <a:lstStyle/>
          <a:p>
            <a:r>
              <a:rPr lang="tr-TR" sz="3200" dirty="0">
                <a:latin typeface="Times New Roman" panose="02020603050405020304" charset="0"/>
                <a:cs typeface="Times New Roman" panose="02020603050405020304" charset="0"/>
              </a:rPr>
              <a:t>Taktik</a:t>
            </a:r>
          </a:p>
        </p:txBody>
      </p:sp>
      <p:sp>
        <p:nvSpPr>
          <p:cNvPr id="11" name="Metin kutusu 10"/>
          <p:cNvSpPr txBox="1"/>
          <p:nvPr/>
        </p:nvSpPr>
        <p:spPr>
          <a:xfrm>
            <a:off x="5118282" y="627236"/>
            <a:ext cx="1468191" cy="523220"/>
          </a:xfrm>
          <a:prstGeom prst="rect">
            <a:avLst/>
          </a:prstGeom>
          <a:noFill/>
        </p:spPr>
        <p:txBody>
          <a:bodyPr wrap="square" rtlCol="0">
            <a:spAutoFit/>
          </a:bodyPr>
          <a:lstStyle/>
          <a:p>
            <a:r>
              <a:rPr lang="tr-TR" sz="2800" dirty="0">
                <a:latin typeface="Times New Roman" panose="02020603050405020304" charset="0"/>
                <a:cs typeface="Times New Roman" panose="02020603050405020304" charset="0"/>
              </a:rPr>
              <a:t>Strateji</a:t>
            </a:r>
          </a:p>
        </p:txBody>
      </p:sp>
      <p:sp>
        <p:nvSpPr>
          <p:cNvPr id="13" name="Oval 12"/>
          <p:cNvSpPr/>
          <p:nvPr/>
        </p:nvSpPr>
        <p:spPr>
          <a:xfrm>
            <a:off x="3365678" y="627236"/>
            <a:ext cx="1569079" cy="1596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3761704" y="627236"/>
            <a:ext cx="1492876" cy="1596983"/>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Metin kutusu 13"/>
          <p:cNvSpPr txBox="1"/>
          <p:nvPr/>
        </p:nvSpPr>
        <p:spPr>
          <a:xfrm>
            <a:off x="2191556" y="627236"/>
            <a:ext cx="1401644" cy="584775"/>
          </a:xfrm>
          <a:prstGeom prst="rect">
            <a:avLst/>
          </a:prstGeom>
          <a:noFill/>
        </p:spPr>
        <p:txBody>
          <a:bodyPr wrap="square" rtlCol="0">
            <a:spAutoFit/>
          </a:bodyPr>
          <a:lstStyle/>
          <a:p>
            <a:r>
              <a:rPr lang="tr-TR" sz="3200" dirty="0">
                <a:latin typeface="Times New Roman" panose="02020603050405020304" charset="0"/>
                <a:cs typeface="Times New Roman" panose="02020603050405020304" charset="0"/>
              </a:rPr>
              <a:t>Taktik</a:t>
            </a:r>
          </a:p>
        </p:txBody>
      </p:sp>
      <p:sp>
        <p:nvSpPr>
          <p:cNvPr id="15" name="Metin kutusu 14"/>
          <p:cNvSpPr txBox="1"/>
          <p:nvPr/>
        </p:nvSpPr>
        <p:spPr>
          <a:xfrm>
            <a:off x="4508142" y="4222382"/>
            <a:ext cx="1468191" cy="523220"/>
          </a:xfrm>
          <a:prstGeom prst="rect">
            <a:avLst/>
          </a:prstGeom>
          <a:noFill/>
        </p:spPr>
        <p:txBody>
          <a:bodyPr wrap="square" rtlCol="0">
            <a:spAutoFit/>
          </a:bodyPr>
          <a:lstStyle/>
          <a:p>
            <a:r>
              <a:rPr lang="tr-TR" sz="2800" dirty="0">
                <a:latin typeface="Times New Roman" panose="02020603050405020304" charset="0"/>
                <a:cs typeface="Times New Roman" panose="02020603050405020304" charset="0"/>
              </a:rPr>
              <a:t>Strateji</a:t>
            </a:r>
          </a:p>
        </p:txBody>
      </p:sp>
      <p:sp>
        <p:nvSpPr>
          <p:cNvPr id="16" name="Metin kutusu 15"/>
          <p:cNvSpPr txBox="1"/>
          <p:nvPr/>
        </p:nvSpPr>
        <p:spPr>
          <a:xfrm>
            <a:off x="1262130" y="2318197"/>
            <a:ext cx="6967470" cy="954107"/>
          </a:xfrm>
          <a:prstGeom prst="rect">
            <a:avLst/>
          </a:prstGeom>
          <a:noFill/>
        </p:spPr>
        <p:txBody>
          <a:bodyPr wrap="square" rtlCol="0">
            <a:spAutoFit/>
          </a:bodyPr>
          <a:lstStyle/>
          <a:p>
            <a:pPr algn="ctr"/>
            <a:r>
              <a:rPr lang="tr-TR" sz="2800" dirty="0">
                <a:latin typeface="Times New Roman" panose="02020603050405020304" charset="0"/>
                <a:cs typeface="Times New Roman" panose="02020603050405020304" charset="0"/>
              </a:rPr>
              <a:t>Birimlerin boyutları farklılık gösterse bile aynı prensipler çerçevesinde uygulanmaktadır. </a:t>
            </a:r>
          </a:p>
        </p:txBody>
      </p:sp>
      <p:sp>
        <p:nvSpPr>
          <p:cNvPr id="17" name="Metin kutusu 16"/>
          <p:cNvSpPr txBox="1"/>
          <p:nvPr/>
        </p:nvSpPr>
        <p:spPr>
          <a:xfrm>
            <a:off x="2002665" y="5403866"/>
            <a:ext cx="5486400" cy="954107"/>
          </a:xfrm>
          <a:prstGeom prst="rect">
            <a:avLst/>
          </a:prstGeom>
          <a:noFill/>
        </p:spPr>
        <p:txBody>
          <a:bodyPr wrap="square" rtlCol="0">
            <a:spAutoFit/>
          </a:bodyPr>
          <a:lstStyle/>
          <a:p>
            <a:pPr algn="ctr"/>
            <a:r>
              <a:rPr lang="tr-TR" sz="2800" dirty="0">
                <a:latin typeface="Times New Roman" panose="02020603050405020304" charset="0"/>
                <a:cs typeface="Times New Roman" panose="02020603050405020304" charset="0"/>
              </a:rPr>
              <a:t>Kökten farklılıklar barındıran görevler, yeni prensipler</a:t>
            </a:r>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 name="Google Shape;109;p19"/>
          <p:cNvSpPr txBox="1">
            <a:spLocks noGrp="1"/>
          </p:cNvSpPr>
          <p:nvPr>
            <p:ph type="body" idx="1"/>
          </p:nvPr>
        </p:nvSpPr>
        <p:spPr>
          <a:xfrm>
            <a:off x="4831308" y="669703"/>
            <a:ext cx="4148920" cy="4953828"/>
          </a:xfrm>
          <a:prstGeom prst="rect">
            <a:avLst/>
          </a:prstGeom>
        </p:spPr>
        <p:txBody>
          <a:bodyPr spcFirstLastPara="1" wrap="square" lIns="91425" tIns="91425" rIns="91425" bIns="91425" anchor="t" anchorCtr="0">
            <a:noAutofit/>
          </a:bodyPr>
          <a:lstStyle/>
          <a:p>
            <a:pPr marL="0" lvl="0" indent="0">
              <a:buNone/>
            </a:pPr>
            <a:r>
              <a:rPr lang="tr-TR" altLang="en-GB" sz="3200" b="1" dirty="0">
                <a:solidFill>
                  <a:srgbClr val="C00000"/>
                </a:solidFill>
                <a:latin typeface="Times New Roman" panose="02020603050405020304" charset="0"/>
                <a:ea typeface="Playfair Display"/>
                <a:cs typeface="Times New Roman" panose="02020603050405020304" charset="0"/>
                <a:sym typeface="Playfair Display"/>
              </a:rPr>
              <a:t>Bilişsel Olarak Muhafazakar</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Lokal Odak</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Risk Azaltma</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Detay Odaklı</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Deneyim ile Öğrenen</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Çevreye Odaklı</a:t>
            </a:r>
          </a:p>
          <a:p>
            <a:pPr marL="0" indent="0">
              <a:buNone/>
            </a:pPr>
            <a:r>
              <a:rPr lang="tr-TR" altLang="en-GB" sz="2800" b="1" dirty="0">
                <a:solidFill>
                  <a:srgbClr val="000000"/>
                </a:solidFill>
                <a:latin typeface="Times New Roman" panose="02020603050405020304" charset="0"/>
                <a:cs typeface="Times New Roman" panose="02020603050405020304" charset="0"/>
              </a:rPr>
              <a:t>DOĞAL OLARAK TAKTİKSEL</a:t>
            </a:r>
          </a:p>
          <a:p>
            <a:pPr marL="0" indent="0">
              <a:buNone/>
            </a:pPr>
            <a:endParaRPr lang="tr-TR" altLang="en-GB" sz="20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lang="tr-TR" altLang="en-GB" sz="20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lang="tr-TR" altLang="en-GB" sz="2000" b="1" dirty="0">
              <a:latin typeface="Times New Roman" panose="02020603050405020304" charset="0"/>
              <a:cs typeface="Times New Roman" panose="02020603050405020304" charset="0"/>
            </a:endParaRPr>
          </a:p>
          <a:p>
            <a:pPr marL="342900"/>
            <a:endParaRPr lang="tr-TR" altLang="en-GB" sz="2000" b="1" dirty="0">
              <a:latin typeface="Times New Roman" panose="02020603050405020304" charset="0"/>
              <a:cs typeface="Times New Roman" panose="02020603050405020304" charset="0"/>
            </a:endParaRPr>
          </a:p>
        </p:txBody>
      </p:sp>
      <p:sp>
        <p:nvSpPr>
          <p:cNvPr id="111" name="Google Shape;111;p19"/>
          <p:cNvSpPr txBox="1"/>
          <p:nvPr/>
        </p:nvSpPr>
        <p:spPr>
          <a:xfrm>
            <a:off x="341197" y="669703"/>
            <a:ext cx="4012441" cy="53250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r>
              <a:rPr lang="tr-TR" altLang="en-GB" sz="3200" b="1" dirty="0">
                <a:solidFill>
                  <a:srgbClr val="C00000"/>
                </a:solidFill>
                <a:latin typeface="Times New Roman" panose="02020603050405020304" charset="0"/>
                <a:ea typeface="Playfair Display"/>
                <a:cs typeface="Times New Roman" panose="02020603050405020304" charset="0"/>
                <a:sym typeface="Playfair Display"/>
              </a:rPr>
              <a:t>Bilişsel Olarak Uyarlanabilir</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Büyük Resim</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Risk Toleransı </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Karışıklığa Karşı Toleranslı</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Hızlı öğrenen</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Sistematik</a:t>
            </a:r>
          </a:p>
          <a:p>
            <a:pPr marL="0" indent="0">
              <a:buNone/>
            </a:pPr>
            <a:r>
              <a:rPr lang="tr-TR" sz="2800" b="1" dirty="0">
                <a:solidFill>
                  <a:srgbClr val="000000"/>
                </a:solidFill>
                <a:latin typeface="Times New Roman" panose="02020603050405020304" charset="0"/>
                <a:cs typeface="Times New Roman" panose="02020603050405020304" charset="0"/>
              </a:rPr>
              <a:t>DOĞAL OLARAK STRATEJİK</a:t>
            </a:r>
          </a:p>
          <a:p>
            <a:pPr marL="0" indent="0">
              <a:buNone/>
            </a:pPr>
            <a:endParaRPr lang="tr-TR" sz="20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sz="2000" b="1" dirty="0">
              <a:latin typeface="Times New Roman" panose="02020603050405020304" charset="0"/>
              <a:cs typeface="Times New Roman" panose="02020603050405020304" charset="0"/>
            </a:endParaRPr>
          </a:p>
        </p:txBody>
      </p:sp>
      <p:sp>
        <p:nvSpPr>
          <p:cNvPr id="112" name="Google Shape;112;p19"/>
          <p:cNvSpPr txBox="1"/>
          <p:nvPr/>
        </p:nvSpPr>
        <p:spPr>
          <a:xfrm>
            <a:off x="4297650" y="5994717"/>
            <a:ext cx="548700" cy="525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1pPr>
            <a:lvl2pPr marR="0" lvl="1"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2pPr>
            <a:lvl3pPr marR="0" lvl="2"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3pPr>
            <a:lvl4pPr marR="0" lvl="3"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4pPr>
            <a:lvl5pPr marR="0" lvl="4"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5pPr>
            <a:lvl6pPr marR="0" lvl="5"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6pPr>
            <a:lvl7pPr marR="0" lvl="6"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7pPr>
            <a:lvl8pPr marR="0" lvl="7"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8pPr>
            <a:lvl9pPr marR="0" lvl="8"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GB"/>
              <a:t>48</a:t>
            </a:fld>
            <a:endParaRPr lang="en-GB"/>
          </a:p>
        </p:txBody>
      </p:sp>
    </p:spTree>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539750" y="626745"/>
            <a:ext cx="8063230" cy="6834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000000"/>
                </a:solidFill>
                <a:latin typeface="Times New Roman" panose="02020603050405020304" charset="0"/>
                <a:cs typeface="Times New Roman" panose="02020603050405020304" charset="0"/>
                <a:sym typeface="+mn-ea"/>
              </a:rPr>
              <a:t>Taktik ve Strateji Arasındaki 7 Başat Fark</a:t>
            </a:r>
          </a:p>
        </p:txBody>
      </p:sp>
      <p:sp>
        <p:nvSpPr>
          <p:cNvPr id="260" name="Google Shape;260;p29"/>
          <p:cNvSpPr txBox="1">
            <a:spLocks noGrp="1"/>
          </p:cNvSpPr>
          <p:nvPr>
            <p:ph type="body" idx="1"/>
          </p:nvPr>
        </p:nvSpPr>
        <p:spPr>
          <a:xfrm>
            <a:off x="541020" y="1949450"/>
            <a:ext cx="7125970" cy="3778250"/>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Clr>
                <a:srgbClr val="C00000"/>
              </a:buClr>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HEDEF</a:t>
            </a:r>
          </a:p>
          <a:p>
            <a:pPr lvl="0" indent="-457200" algn="l" rtl="0">
              <a:spcBef>
                <a:spcPts val="600"/>
              </a:spcBef>
              <a:spcAft>
                <a:spcPts val="0"/>
              </a:spcAft>
              <a:buClr>
                <a:srgbClr val="C00000"/>
              </a:buClr>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ROL</a:t>
            </a:r>
          </a:p>
          <a:p>
            <a:pPr lvl="0" indent="-457200" algn="l" rtl="0">
              <a:spcBef>
                <a:spcPts val="600"/>
              </a:spcBef>
              <a:spcAft>
                <a:spcPts val="0"/>
              </a:spcAft>
              <a:buClr>
                <a:srgbClr val="C00000"/>
              </a:buClr>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SORUMLULUK</a:t>
            </a:r>
          </a:p>
          <a:p>
            <a:pPr lvl="0" indent="-457200" algn="l" rtl="0">
              <a:spcBef>
                <a:spcPts val="600"/>
              </a:spcBef>
              <a:spcAft>
                <a:spcPts val="0"/>
              </a:spcAft>
              <a:buClr>
                <a:srgbClr val="C00000"/>
              </a:buClr>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KAPSAM</a:t>
            </a:r>
          </a:p>
          <a:p>
            <a:pPr lvl="0" indent="-457200" algn="l" rtl="0">
              <a:spcBef>
                <a:spcPts val="600"/>
              </a:spcBef>
              <a:spcAft>
                <a:spcPts val="0"/>
              </a:spcAft>
              <a:buClr>
                <a:srgbClr val="C00000"/>
              </a:buClr>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SÜRE </a:t>
            </a:r>
          </a:p>
          <a:p>
            <a:pPr lvl="0" indent="-457200" algn="l" rtl="0">
              <a:spcBef>
                <a:spcPts val="600"/>
              </a:spcBef>
              <a:spcAft>
                <a:spcPts val="0"/>
              </a:spcAft>
              <a:buClr>
                <a:srgbClr val="C00000"/>
              </a:buClr>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YÖNTEM</a:t>
            </a:r>
          </a:p>
          <a:p>
            <a:pPr lvl="0" indent="-457200" algn="l" rtl="0">
              <a:spcBef>
                <a:spcPts val="600"/>
              </a:spcBef>
              <a:spcAft>
                <a:spcPts val="0"/>
              </a:spcAft>
              <a:buClr>
                <a:srgbClr val="C00000"/>
              </a:buClr>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ÇIKTI</a:t>
            </a:r>
            <a:endParaRPr sz="2800" dirty="0">
              <a:solidFill>
                <a:srgbClr val="000000"/>
              </a:solidFill>
              <a:latin typeface="Times New Roman" panose="02020603050405020304" charset="0"/>
              <a:cs typeface="Times New Roman" panose="02020603050405020304" charset="0"/>
            </a:endParaRPr>
          </a:p>
        </p:txBody>
      </p:sp>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49</a:t>
            </a:fld>
            <a:endParaRPr lang="en-GB"/>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109182" y="-8255"/>
            <a:ext cx="8908402" cy="6722745"/>
          </a:xfrm>
          <a:prstGeom prst="rect">
            <a:avLst/>
          </a:prstGeom>
        </p:spPr>
        <p:txBody>
          <a:bodyPr spcFirstLastPara="1" wrap="square" lIns="91425" tIns="91425" rIns="91425" bIns="91425" anchor="ctr" anchorCtr="0">
            <a:noAutofit/>
          </a:bodyPr>
          <a:lstStyle/>
          <a:p>
            <a:pPr marL="114300" lvl="0" indent="0" algn="ctr" rtl="0">
              <a:lnSpc>
                <a:spcPct val="150000"/>
              </a:lnSpc>
              <a:spcBef>
                <a:spcPts val="0"/>
              </a:spcBef>
              <a:spcAft>
                <a:spcPts val="0"/>
              </a:spcAft>
              <a:buClr>
                <a:srgbClr val="2185C5"/>
              </a:buClr>
              <a:buSzPts val="2000"/>
              <a:buNone/>
            </a:pPr>
            <a:r>
              <a:rPr lang="tr-TR" altLang="en-GB" sz="2900" b="1" dirty="0">
                <a:solidFill>
                  <a:srgbClr val="000000"/>
                </a:solidFill>
                <a:latin typeface="Times New Roman" panose="02020603050405020304" charset="0"/>
                <a:cs typeface="Times New Roman" panose="02020603050405020304" charset="0"/>
              </a:rPr>
              <a:t>Stratejinin </a:t>
            </a:r>
            <a:endParaRPr lang="tr-TR" altLang="en-GB" sz="2900" b="1" dirty="0" smtClean="0">
              <a:solidFill>
                <a:srgbClr val="000000"/>
              </a:solidFill>
              <a:latin typeface="Times New Roman" panose="02020603050405020304" charset="0"/>
              <a:cs typeface="Times New Roman" panose="02020603050405020304" charset="0"/>
            </a:endParaRPr>
          </a:p>
          <a:p>
            <a:pPr marL="114300" lvl="0" indent="0" algn="ctr" rtl="0">
              <a:lnSpc>
                <a:spcPct val="150000"/>
              </a:lnSpc>
              <a:spcBef>
                <a:spcPts val="0"/>
              </a:spcBef>
              <a:spcAft>
                <a:spcPts val="0"/>
              </a:spcAft>
              <a:buClr>
                <a:srgbClr val="C00000"/>
              </a:buClr>
              <a:buSzPts val="2000"/>
              <a:buNone/>
            </a:pPr>
            <a:r>
              <a:rPr lang="tr-TR" altLang="en-GB" sz="2900" dirty="0" smtClean="0">
                <a:solidFill>
                  <a:srgbClr val="000000"/>
                </a:solidFill>
                <a:latin typeface="Times New Roman" panose="02020603050405020304" charset="0"/>
                <a:cs typeface="Times New Roman" panose="02020603050405020304" charset="0"/>
              </a:rPr>
              <a:t>etimolojik </a:t>
            </a:r>
            <a:r>
              <a:rPr lang="tr-TR" altLang="en-GB" sz="2900" dirty="0">
                <a:solidFill>
                  <a:srgbClr val="000000"/>
                </a:solidFill>
                <a:latin typeface="Times New Roman" panose="02020603050405020304" charset="0"/>
                <a:cs typeface="Times New Roman" panose="02020603050405020304" charset="0"/>
              </a:rPr>
              <a:t>kökenine dair birden fazla yorum </a:t>
            </a:r>
            <a:r>
              <a:rPr lang="tr-TR" altLang="en-GB" sz="2900" dirty="0" smtClean="0">
                <a:solidFill>
                  <a:srgbClr val="000000"/>
                </a:solidFill>
                <a:latin typeface="Times New Roman" panose="02020603050405020304" charset="0"/>
                <a:cs typeface="Times New Roman" panose="02020603050405020304" charset="0"/>
              </a:rPr>
              <a:t>var.</a:t>
            </a:r>
          </a:p>
          <a:p>
            <a:pPr marL="114300" lvl="0" indent="0" algn="ctr" rtl="0">
              <a:lnSpc>
                <a:spcPct val="150000"/>
              </a:lnSpc>
              <a:spcBef>
                <a:spcPts val="0"/>
              </a:spcBef>
              <a:spcAft>
                <a:spcPts val="0"/>
              </a:spcAft>
              <a:buClr>
                <a:srgbClr val="C00000"/>
              </a:buClr>
              <a:buSzPts val="2000"/>
              <a:buNone/>
            </a:pPr>
            <a:endParaRPr lang="tr-TR" altLang="en-GB" sz="2900" dirty="0" smtClean="0">
              <a:solidFill>
                <a:srgbClr val="000000"/>
              </a:solidFill>
              <a:latin typeface="Times New Roman" panose="02020603050405020304" charset="0"/>
              <a:cs typeface="Times New Roman" panose="02020603050405020304" charset="0"/>
            </a:endParaRPr>
          </a:p>
          <a:p>
            <a:pPr lvl="0" algn="ctr" rtl="0">
              <a:lnSpc>
                <a:spcPct val="150000"/>
              </a:lnSpc>
              <a:spcBef>
                <a:spcPts val="0"/>
              </a:spcBef>
              <a:spcAft>
                <a:spcPts val="0"/>
              </a:spcAft>
              <a:buClr>
                <a:srgbClr val="C00000"/>
              </a:buClr>
              <a:buSzPts val="2000"/>
              <a:buFont typeface="Wingdings" panose="05000000000000000000" pitchFamily="2" charset="2"/>
              <a:buChar char="Ø"/>
            </a:pPr>
            <a:r>
              <a:rPr lang="tr-TR" altLang="en-GB" sz="2900" dirty="0">
                <a:solidFill>
                  <a:srgbClr val="000000"/>
                </a:solidFill>
                <a:latin typeface="Times New Roman" panose="02020603050405020304" charset="0"/>
                <a:cs typeface="Times New Roman" panose="02020603050405020304" charset="0"/>
              </a:rPr>
              <a:t>İ</a:t>
            </a:r>
            <a:r>
              <a:rPr lang="tr-TR" altLang="en-GB" sz="2900" dirty="0" smtClean="0">
                <a:solidFill>
                  <a:srgbClr val="000000"/>
                </a:solidFill>
                <a:latin typeface="Times New Roman" panose="02020603050405020304" charset="0"/>
                <a:cs typeface="Times New Roman" panose="02020603050405020304" charset="0"/>
              </a:rPr>
              <a:t>lki </a:t>
            </a:r>
            <a:r>
              <a:rPr lang="tr-TR" altLang="en-GB" sz="2900" dirty="0">
                <a:solidFill>
                  <a:srgbClr val="000000"/>
                </a:solidFill>
                <a:latin typeface="Times New Roman" panose="02020603050405020304" charset="0"/>
                <a:cs typeface="Times New Roman" panose="02020603050405020304" charset="0"/>
              </a:rPr>
              <a:t>“strateji” sözcüğünün </a:t>
            </a:r>
            <a:r>
              <a:rPr lang="tr-TR" altLang="en-GB" sz="2900" b="1" dirty="0">
                <a:solidFill>
                  <a:srgbClr val="000000"/>
                </a:solidFill>
                <a:latin typeface="Times New Roman" panose="02020603050405020304" charset="0"/>
                <a:cs typeface="Times New Roman" panose="02020603050405020304" charset="0"/>
              </a:rPr>
              <a:t>Yunanca</a:t>
            </a:r>
            <a:r>
              <a:rPr lang="tr-TR" altLang="en-GB" sz="2900" dirty="0">
                <a:solidFill>
                  <a:srgbClr val="000000"/>
                </a:solidFill>
                <a:latin typeface="Times New Roman" panose="02020603050405020304" charset="0"/>
                <a:cs typeface="Times New Roman" panose="02020603050405020304" charset="0"/>
              </a:rPr>
              <a:t> “</a:t>
            </a:r>
            <a:r>
              <a:rPr lang="tr-TR" altLang="en-GB" sz="2900" dirty="0" err="1">
                <a:solidFill>
                  <a:srgbClr val="000000"/>
                </a:solidFill>
                <a:latin typeface="Times New Roman" panose="02020603050405020304" charset="0"/>
                <a:cs typeface="Times New Roman" panose="02020603050405020304" charset="0"/>
              </a:rPr>
              <a:t>stratos</a:t>
            </a:r>
            <a:r>
              <a:rPr lang="tr-TR" altLang="en-GB" sz="2900" dirty="0">
                <a:solidFill>
                  <a:srgbClr val="000000"/>
                </a:solidFill>
                <a:latin typeface="Times New Roman" panose="02020603050405020304" charset="0"/>
                <a:cs typeface="Times New Roman" panose="02020603050405020304" charset="0"/>
              </a:rPr>
              <a:t>” (ordu) </a:t>
            </a:r>
            <a:r>
              <a:rPr lang="en-GB" sz="2900" dirty="0" err="1">
                <a:solidFill>
                  <a:srgbClr val="000000"/>
                </a:solidFill>
                <a:latin typeface="Times New Roman" panose="02020603050405020304" charset="0"/>
                <a:cs typeface="Times New Roman" panose="02020603050405020304" charset="0"/>
              </a:rPr>
              <a:t>ve</a:t>
            </a:r>
            <a:r>
              <a:rPr lang="en-GB" sz="2900" dirty="0">
                <a:solidFill>
                  <a:srgbClr val="000000"/>
                </a:solidFill>
                <a:latin typeface="Times New Roman" panose="02020603050405020304" charset="0"/>
                <a:cs typeface="Times New Roman" panose="02020603050405020304" charset="0"/>
              </a:rPr>
              <a:t> “</a:t>
            </a:r>
            <a:r>
              <a:rPr lang="en-GB" sz="2900" dirty="0" err="1">
                <a:solidFill>
                  <a:srgbClr val="000000"/>
                </a:solidFill>
                <a:latin typeface="Times New Roman" panose="02020603050405020304" charset="0"/>
                <a:cs typeface="Times New Roman" panose="02020603050405020304" charset="0"/>
              </a:rPr>
              <a:t>agein</a:t>
            </a:r>
            <a:r>
              <a:rPr lang="en-GB" sz="2900" dirty="0">
                <a:solidFill>
                  <a:srgbClr val="000000"/>
                </a:solidFill>
                <a:latin typeface="Times New Roman" panose="02020603050405020304" charset="0"/>
                <a:cs typeface="Times New Roman" panose="02020603050405020304" charset="0"/>
              </a:rPr>
              <a:t>” (</a:t>
            </a:r>
            <a:r>
              <a:rPr lang="en-GB" sz="2900" dirty="0" err="1">
                <a:solidFill>
                  <a:srgbClr val="000000"/>
                </a:solidFill>
                <a:latin typeface="Times New Roman" panose="02020603050405020304" charset="0"/>
                <a:cs typeface="Times New Roman" panose="02020603050405020304" charset="0"/>
              </a:rPr>
              <a:t>yönetim</a:t>
            </a:r>
            <a:r>
              <a:rPr lang="en-GB" sz="2900" dirty="0">
                <a:solidFill>
                  <a:srgbClr val="000000"/>
                </a:solidFill>
                <a:latin typeface="Times New Roman" panose="02020603050405020304" charset="0"/>
                <a:cs typeface="Times New Roman" panose="02020603050405020304" charset="0"/>
              </a:rPr>
              <a:t>) </a:t>
            </a:r>
            <a:r>
              <a:rPr lang="en-GB" sz="2900" dirty="0" err="1">
                <a:solidFill>
                  <a:srgbClr val="000000"/>
                </a:solidFill>
                <a:latin typeface="Times New Roman" panose="02020603050405020304" charset="0"/>
                <a:cs typeface="Times New Roman" panose="02020603050405020304" charset="0"/>
              </a:rPr>
              <a:t>kavramlar</a:t>
            </a:r>
            <a:r>
              <a:rPr lang="tr-TR" altLang="en-GB" sz="2900" dirty="0">
                <a:solidFill>
                  <a:srgbClr val="000000"/>
                </a:solidFill>
                <a:latin typeface="Times New Roman" panose="02020603050405020304" charset="0"/>
                <a:cs typeface="Times New Roman" panose="02020603050405020304" charset="0"/>
              </a:rPr>
              <a:t>ı</a:t>
            </a:r>
            <a:r>
              <a:rPr lang="en-GB" sz="2900" dirty="0">
                <a:solidFill>
                  <a:srgbClr val="000000"/>
                </a:solidFill>
                <a:latin typeface="Times New Roman" panose="02020603050405020304" charset="0"/>
                <a:cs typeface="Times New Roman" panose="02020603050405020304" charset="0"/>
              </a:rPr>
              <a:t>n</a:t>
            </a:r>
            <a:r>
              <a:rPr lang="tr-TR" altLang="en-GB" sz="2900" dirty="0">
                <a:solidFill>
                  <a:srgbClr val="000000"/>
                </a:solidFill>
                <a:latin typeface="Times New Roman" panose="02020603050405020304" charset="0"/>
                <a:cs typeface="Times New Roman" panose="02020603050405020304" charset="0"/>
              </a:rPr>
              <a:t>ı</a:t>
            </a:r>
            <a:r>
              <a:rPr lang="en-GB" sz="2900" dirty="0">
                <a:solidFill>
                  <a:srgbClr val="000000"/>
                </a:solidFill>
                <a:latin typeface="Times New Roman" panose="02020603050405020304" charset="0"/>
                <a:cs typeface="Times New Roman" panose="02020603050405020304" charset="0"/>
              </a:rPr>
              <a:t>n </a:t>
            </a:r>
            <a:r>
              <a:rPr lang="en-GB" sz="2900" dirty="0" err="1">
                <a:solidFill>
                  <a:srgbClr val="000000"/>
                </a:solidFill>
                <a:latin typeface="Times New Roman" panose="02020603050405020304" charset="0"/>
                <a:cs typeface="Times New Roman" panose="02020603050405020304" charset="0"/>
              </a:rPr>
              <a:t>birle</a:t>
            </a:r>
            <a:r>
              <a:rPr lang="tr-TR" altLang="en-GB" sz="2900" dirty="0">
                <a:solidFill>
                  <a:srgbClr val="000000"/>
                </a:solidFill>
                <a:latin typeface="Times New Roman" panose="02020603050405020304" charset="0"/>
                <a:cs typeface="Times New Roman" panose="02020603050405020304" charset="0"/>
              </a:rPr>
              <a:t>ş</a:t>
            </a:r>
            <a:r>
              <a:rPr lang="en-GB" sz="2900" dirty="0" err="1">
                <a:solidFill>
                  <a:srgbClr val="000000"/>
                </a:solidFill>
                <a:latin typeface="Times New Roman" panose="02020603050405020304" charset="0"/>
                <a:cs typeface="Times New Roman" panose="02020603050405020304" charset="0"/>
              </a:rPr>
              <a:t>iminde</a:t>
            </a:r>
            <a:r>
              <a:rPr lang="tr-TR" altLang="en-GB" sz="2900" dirty="0">
                <a:solidFill>
                  <a:srgbClr val="000000"/>
                </a:solidFill>
                <a:latin typeface="Times New Roman" panose="02020603050405020304" charset="0"/>
                <a:cs typeface="Times New Roman" panose="02020603050405020304" charset="0"/>
              </a:rPr>
              <a:t>n</a:t>
            </a:r>
            <a:r>
              <a:rPr lang="en-GB" sz="2900" dirty="0">
                <a:solidFill>
                  <a:srgbClr val="000000"/>
                </a:solidFill>
                <a:latin typeface="Times New Roman" panose="02020603050405020304" charset="0"/>
                <a:cs typeface="Times New Roman" panose="02020603050405020304" charset="0"/>
              </a:rPr>
              <a:t> </a:t>
            </a:r>
            <a:r>
              <a:rPr lang="tr-TR" altLang="en-GB" sz="2900" dirty="0">
                <a:solidFill>
                  <a:srgbClr val="000000"/>
                </a:solidFill>
                <a:latin typeface="Times New Roman" panose="02020603050405020304" charset="0"/>
                <a:cs typeface="Times New Roman" panose="02020603050405020304" charset="0"/>
              </a:rPr>
              <a:t>oluştuğunu </a:t>
            </a:r>
            <a:r>
              <a:rPr lang="tr-TR" altLang="en-GB" sz="2900" dirty="0" smtClean="0">
                <a:solidFill>
                  <a:srgbClr val="000000"/>
                </a:solidFill>
                <a:latin typeface="Times New Roman" panose="02020603050405020304" charset="0"/>
                <a:cs typeface="Times New Roman" panose="02020603050405020304" charset="0"/>
              </a:rPr>
              <a:t>savunuyor. </a:t>
            </a:r>
          </a:p>
          <a:p>
            <a:pPr lvl="0" algn="ctr" rtl="0">
              <a:lnSpc>
                <a:spcPct val="150000"/>
              </a:lnSpc>
              <a:spcBef>
                <a:spcPts val="0"/>
              </a:spcBef>
              <a:spcAft>
                <a:spcPts val="0"/>
              </a:spcAft>
              <a:buClr>
                <a:srgbClr val="C00000"/>
              </a:buClr>
              <a:buSzPts val="2000"/>
              <a:buFont typeface="Wingdings" panose="05000000000000000000" pitchFamily="2" charset="2"/>
              <a:buChar char="Ø"/>
            </a:pPr>
            <a:endParaRPr lang="tr-TR" altLang="en-GB" sz="2900" dirty="0" smtClean="0">
              <a:solidFill>
                <a:srgbClr val="000000"/>
              </a:solidFill>
              <a:latin typeface="Times New Roman" panose="02020603050405020304" charset="0"/>
              <a:cs typeface="Times New Roman" panose="02020603050405020304" charset="0"/>
            </a:endParaRPr>
          </a:p>
          <a:p>
            <a:pPr lvl="0" algn="ctr" rtl="0">
              <a:lnSpc>
                <a:spcPct val="150000"/>
              </a:lnSpc>
              <a:spcBef>
                <a:spcPts val="0"/>
              </a:spcBef>
              <a:spcAft>
                <a:spcPts val="0"/>
              </a:spcAft>
              <a:buClr>
                <a:srgbClr val="C00000"/>
              </a:buClr>
              <a:buSzPts val="2000"/>
              <a:buFont typeface="Wingdings" panose="05000000000000000000" pitchFamily="2" charset="2"/>
              <a:buChar char="Ø"/>
            </a:pPr>
            <a:r>
              <a:rPr lang="tr-TR" altLang="en-GB" sz="2900" dirty="0" smtClean="0">
                <a:solidFill>
                  <a:srgbClr val="000000"/>
                </a:solidFill>
                <a:latin typeface="Times New Roman" panose="02020603050405020304" charset="0"/>
                <a:cs typeface="Times New Roman" panose="02020603050405020304" charset="0"/>
              </a:rPr>
              <a:t>Diğeri, </a:t>
            </a:r>
            <a:r>
              <a:rPr lang="tr-TR" altLang="en-GB" sz="2900" b="1" dirty="0">
                <a:solidFill>
                  <a:srgbClr val="000000"/>
                </a:solidFill>
                <a:latin typeface="Times New Roman" panose="02020603050405020304" charset="0"/>
                <a:cs typeface="Times New Roman" panose="02020603050405020304" charset="0"/>
              </a:rPr>
              <a:t>Latince</a:t>
            </a:r>
            <a:r>
              <a:rPr lang="tr-TR" altLang="en-GB" sz="2900" dirty="0">
                <a:solidFill>
                  <a:srgbClr val="000000"/>
                </a:solidFill>
                <a:latin typeface="Times New Roman" panose="02020603050405020304" charset="0"/>
                <a:cs typeface="Times New Roman" panose="02020603050405020304" charset="0"/>
              </a:rPr>
              <a:t> kökenli olduğunu </a:t>
            </a:r>
            <a:r>
              <a:rPr lang="tr-TR" altLang="en-GB" sz="2900" dirty="0" smtClean="0">
                <a:solidFill>
                  <a:srgbClr val="000000"/>
                </a:solidFill>
                <a:latin typeface="Times New Roman" panose="02020603050405020304" charset="0"/>
                <a:cs typeface="Times New Roman" panose="02020603050405020304" charset="0"/>
              </a:rPr>
              <a:t>ve </a:t>
            </a:r>
            <a:r>
              <a:rPr lang="tr-TR" altLang="en-GB" sz="2900" dirty="0">
                <a:solidFill>
                  <a:srgbClr val="000000"/>
                </a:solidFill>
                <a:latin typeface="Times New Roman" panose="02020603050405020304" charset="0"/>
                <a:cs typeface="Times New Roman" panose="02020603050405020304" charset="0"/>
              </a:rPr>
              <a:t>yol, çizgi, yatak anlamına gel</a:t>
            </a:r>
            <a:r>
              <a:rPr lang="tr-TR" sz="2900" dirty="0">
                <a:solidFill>
                  <a:srgbClr val="000000"/>
                </a:solidFill>
                <a:latin typeface="Times New Roman" panose="02020603050405020304" charset="0"/>
                <a:cs typeface="Times New Roman" panose="02020603050405020304" charset="0"/>
              </a:rPr>
              <a:t>en “</a:t>
            </a:r>
            <a:r>
              <a:rPr lang="tr-TR" sz="2900" dirty="0" err="1">
                <a:solidFill>
                  <a:srgbClr val="000000"/>
                </a:solidFill>
                <a:latin typeface="Times New Roman" panose="02020603050405020304" charset="0"/>
                <a:cs typeface="Times New Roman" panose="02020603050405020304" charset="0"/>
              </a:rPr>
              <a:t>stratum</a:t>
            </a:r>
            <a:r>
              <a:rPr lang="tr-TR" sz="2900" dirty="0">
                <a:solidFill>
                  <a:srgbClr val="000000"/>
                </a:solidFill>
                <a:latin typeface="Times New Roman" panose="02020603050405020304" charset="0"/>
                <a:cs typeface="Times New Roman" panose="02020603050405020304" charset="0"/>
              </a:rPr>
              <a:t>” kelimesinden </a:t>
            </a:r>
            <a:r>
              <a:rPr lang="tr-TR" altLang="en-GB" sz="2900" dirty="0">
                <a:solidFill>
                  <a:srgbClr val="000000"/>
                </a:solidFill>
                <a:latin typeface="Times New Roman" panose="02020603050405020304" charset="0"/>
                <a:cs typeface="Times New Roman" panose="02020603050405020304" charset="0"/>
              </a:rPr>
              <a:t>türetildiğini </a:t>
            </a:r>
            <a:r>
              <a:rPr lang="tr-TR" altLang="en-GB" sz="2900" dirty="0" smtClean="0">
                <a:solidFill>
                  <a:srgbClr val="000000"/>
                </a:solidFill>
                <a:latin typeface="Times New Roman" panose="02020603050405020304" charset="0"/>
                <a:cs typeface="Times New Roman" panose="02020603050405020304" charset="0"/>
              </a:rPr>
              <a:t>savunuyor.</a:t>
            </a:r>
            <a:endParaRPr lang="en-GB" sz="2900" dirty="0">
              <a:solidFill>
                <a:srgbClr val="000000"/>
              </a:solidFill>
            </a:endParaRPr>
          </a:p>
        </p:txBody>
      </p:sp>
      <p:sp>
        <p:nvSpPr>
          <p:cNvPr id="89" name="Google Shape;89;p17"/>
          <p:cNvSpPr txBox="1">
            <a:spLocks noGrp="1"/>
          </p:cNvSpPr>
          <p:nvPr>
            <p:ph type="sldNum" idx="12"/>
          </p:nvPr>
        </p:nvSpPr>
        <p:spPr>
          <a:xfrm>
            <a:off x="3219477" y="4452520"/>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5</a:t>
            </a:fld>
            <a:endParaRPr lang="en-GB"/>
          </a:p>
        </p:txBody>
      </p:sp>
    </p:spTree>
    <p:extLst>
      <p:ext uri="{BB962C8B-B14F-4D97-AF65-F5344CB8AC3E}">
        <p14:creationId xmlns:p14="http://schemas.microsoft.com/office/powerpoint/2010/main" val="2605494695"/>
      </p:ext>
    </p:extLst>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 name="Google Shape;109;p19"/>
          <p:cNvSpPr txBox="1">
            <a:spLocks noGrp="1"/>
          </p:cNvSpPr>
          <p:nvPr>
            <p:ph type="body" idx="1"/>
          </p:nvPr>
        </p:nvSpPr>
        <p:spPr>
          <a:xfrm>
            <a:off x="4694830" y="614641"/>
            <a:ext cx="4203510" cy="438561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3200" b="1" dirty="0" smtClean="0">
                <a:solidFill>
                  <a:srgbClr val="C00000"/>
                </a:solidFill>
                <a:latin typeface="Times New Roman" panose="02020603050405020304" charset="0"/>
                <a:ea typeface="Playfair Display"/>
                <a:cs typeface="Times New Roman" panose="02020603050405020304" charset="0"/>
                <a:sym typeface="Playfair Display"/>
              </a:rPr>
              <a:t>Özel / Kamu </a:t>
            </a:r>
            <a:r>
              <a:rPr lang="tr-TR" altLang="en-GB" sz="3200" b="1" dirty="0">
                <a:solidFill>
                  <a:srgbClr val="C00000"/>
                </a:solidFill>
                <a:latin typeface="Times New Roman" panose="02020603050405020304" charset="0"/>
                <a:ea typeface="Playfair Display"/>
                <a:cs typeface="Times New Roman" panose="02020603050405020304" charset="0"/>
                <a:sym typeface="Playfair Display"/>
              </a:rPr>
              <a:t>Stratejisi</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Kazan-Kazan</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Finansal Bir Mücadele</a:t>
            </a:r>
          </a:p>
          <a:p>
            <a:pPr marL="342900">
              <a:buFont typeface="Wingdings" panose="05000000000000000000" pitchFamily="2" charset="2"/>
              <a:buChar char="Ø"/>
            </a:pPr>
            <a:r>
              <a:rPr lang="tr-TR" altLang="en-GB" sz="2800" dirty="0">
                <a:solidFill>
                  <a:srgbClr val="000000"/>
                </a:solidFill>
                <a:latin typeface="Times New Roman" panose="02020603050405020304" charset="0"/>
                <a:cs typeface="Times New Roman" panose="02020603050405020304" charset="0"/>
              </a:rPr>
              <a:t>Kaynakların Tesisi İçin Kar Beklentisi Bulunmaktadır.</a:t>
            </a:r>
          </a:p>
          <a:p>
            <a:pPr marL="0" indent="0">
              <a:buNone/>
            </a:pPr>
            <a:endParaRPr lang="tr-TR" altLang="en-GB" sz="20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lang="tr-TR" altLang="en-GB" sz="20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lang="tr-TR" altLang="en-GB" sz="2000" b="1" dirty="0">
              <a:latin typeface="Times New Roman" panose="02020603050405020304" charset="0"/>
              <a:cs typeface="Times New Roman" panose="02020603050405020304" charset="0"/>
            </a:endParaRPr>
          </a:p>
          <a:p>
            <a:pPr marL="342900"/>
            <a:endParaRPr lang="tr-TR" altLang="en-GB" sz="2000" b="1" dirty="0">
              <a:latin typeface="Times New Roman" panose="02020603050405020304" charset="0"/>
              <a:cs typeface="Times New Roman" panose="02020603050405020304" charset="0"/>
            </a:endParaRPr>
          </a:p>
        </p:txBody>
      </p:sp>
      <p:sp>
        <p:nvSpPr>
          <p:cNvPr id="111" name="Google Shape;111;p19"/>
          <p:cNvSpPr txBox="1"/>
          <p:nvPr/>
        </p:nvSpPr>
        <p:spPr>
          <a:xfrm>
            <a:off x="378356" y="670705"/>
            <a:ext cx="3515360" cy="42754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r>
              <a:rPr lang="tr-TR" altLang="en-GB" sz="3200" b="1" dirty="0">
                <a:solidFill>
                  <a:srgbClr val="C00000"/>
                </a:solidFill>
                <a:latin typeface="Times New Roman" panose="02020603050405020304" charset="0"/>
                <a:ea typeface="Playfair Display"/>
                <a:cs typeface="Times New Roman" panose="02020603050405020304" charset="0"/>
                <a:sym typeface="Playfair Display"/>
              </a:rPr>
              <a:t>Askeri Strateji</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Ya Kazan Ya Kaybet</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Fiziksel Bir Mücadele</a:t>
            </a:r>
          </a:p>
          <a:p>
            <a:pPr marL="3429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Kaynaklar Fayda  Beklentili </a:t>
            </a:r>
            <a:r>
              <a:rPr lang="tr-TR" sz="2800" dirty="0" smtClean="0">
                <a:solidFill>
                  <a:srgbClr val="000000"/>
                </a:solidFill>
                <a:latin typeface="Times New Roman" panose="02020603050405020304" charset="0"/>
                <a:cs typeface="Times New Roman" panose="02020603050405020304" charset="0"/>
              </a:rPr>
              <a:t>Kullanılır</a:t>
            </a:r>
            <a:endParaRPr sz="2000" b="1" dirty="0">
              <a:latin typeface="Times New Roman" panose="02020603050405020304" charset="0"/>
              <a:cs typeface="Times New Roman" panose="02020603050405020304" charset="0"/>
            </a:endParaRPr>
          </a:p>
        </p:txBody>
      </p:sp>
      <p:sp>
        <p:nvSpPr>
          <p:cNvPr id="112" name="Google Shape;112;p19"/>
          <p:cNvSpPr txBox="1"/>
          <p:nvPr/>
        </p:nvSpPr>
        <p:spPr>
          <a:xfrm>
            <a:off x="4297650" y="5994717"/>
            <a:ext cx="548700" cy="525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1pPr>
            <a:lvl2pPr marR="0" lvl="1"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2pPr>
            <a:lvl3pPr marR="0" lvl="2"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3pPr>
            <a:lvl4pPr marR="0" lvl="3"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4pPr>
            <a:lvl5pPr marR="0" lvl="4"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5pPr>
            <a:lvl6pPr marR="0" lvl="5"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6pPr>
            <a:lvl7pPr marR="0" lvl="6"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7pPr>
            <a:lvl8pPr marR="0" lvl="7"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8pPr>
            <a:lvl9pPr marR="0" lvl="8"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GB"/>
              <a:t>50</a:t>
            </a:fld>
            <a:endParaRPr lang="en-GB"/>
          </a:p>
        </p:txBody>
      </p:sp>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541020" y="585802"/>
            <a:ext cx="806323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000000"/>
                </a:solidFill>
                <a:latin typeface="Times New Roman" panose="02020603050405020304" charset="0"/>
                <a:cs typeface="Times New Roman" panose="02020603050405020304" charset="0"/>
                <a:sym typeface="+mn-ea"/>
              </a:rPr>
              <a:t> “İletişimin” Stratejik Yönetim </a:t>
            </a:r>
            <a:r>
              <a:rPr lang="tr-TR" altLang="en-GB" sz="3200" b="1" dirty="0" smtClean="0">
                <a:solidFill>
                  <a:srgbClr val="000000"/>
                </a:solidFill>
                <a:latin typeface="Times New Roman" panose="02020603050405020304" charset="0"/>
                <a:cs typeface="Times New Roman" panose="02020603050405020304" charset="0"/>
                <a:sym typeface="+mn-ea"/>
              </a:rPr>
              <a:t/>
            </a:r>
            <a:br>
              <a:rPr lang="tr-TR" altLang="en-GB" sz="3200" b="1" dirty="0" smtClean="0">
                <a:solidFill>
                  <a:srgbClr val="000000"/>
                </a:solidFill>
                <a:latin typeface="Times New Roman" panose="02020603050405020304" charset="0"/>
                <a:cs typeface="Times New Roman" panose="02020603050405020304" charset="0"/>
                <a:sym typeface="+mn-ea"/>
              </a:rPr>
            </a:br>
            <a:r>
              <a:rPr lang="tr-TR" altLang="en-GB" sz="3200" b="1" dirty="0" smtClean="0">
                <a:solidFill>
                  <a:srgbClr val="000000"/>
                </a:solidFill>
                <a:latin typeface="Times New Roman" panose="02020603050405020304" charset="0"/>
                <a:cs typeface="Times New Roman" panose="02020603050405020304" charset="0"/>
                <a:sym typeface="+mn-ea"/>
              </a:rPr>
              <a:t>Aracı </a:t>
            </a:r>
            <a:r>
              <a:rPr lang="tr-TR" altLang="en-GB" sz="3200" b="1" dirty="0">
                <a:solidFill>
                  <a:srgbClr val="000000"/>
                </a:solidFill>
                <a:latin typeface="Times New Roman" panose="02020603050405020304" charset="0"/>
                <a:cs typeface="Times New Roman" panose="02020603050405020304" charset="0"/>
                <a:sym typeface="+mn-ea"/>
              </a:rPr>
              <a:t>Olarak Kullanılması</a:t>
            </a:r>
          </a:p>
        </p:txBody>
      </p:sp>
      <p:sp>
        <p:nvSpPr>
          <p:cNvPr id="260" name="Google Shape;260;p29"/>
          <p:cNvSpPr txBox="1">
            <a:spLocks noGrp="1"/>
          </p:cNvSpPr>
          <p:nvPr>
            <p:ph type="body" idx="1"/>
          </p:nvPr>
        </p:nvSpPr>
        <p:spPr>
          <a:xfrm>
            <a:off x="232011" y="2364872"/>
            <a:ext cx="8639033" cy="2548321"/>
          </a:xfrm>
          <a:prstGeom prst="rect">
            <a:avLst/>
          </a:prstGeom>
        </p:spPr>
        <p:txBody>
          <a:bodyPr spcFirstLastPara="1" wrap="square" lIns="91425" tIns="91425" rIns="91425" bIns="91425" anchor="t" anchorCtr="0">
            <a:noAutofit/>
          </a:bodyPr>
          <a:lstStyle/>
          <a:p>
            <a:pPr marL="139700" indent="0" algn="just">
              <a:buNone/>
            </a:pPr>
            <a:r>
              <a:rPr lang="tr-TR" sz="3200" dirty="0" smtClean="0">
                <a:solidFill>
                  <a:srgbClr val="000000"/>
                </a:solidFill>
                <a:latin typeface="Times New Roman" panose="02020603050405020304" charset="0"/>
                <a:cs typeface="Times New Roman" panose="02020603050405020304" charset="0"/>
              </a:rPr>
              <a:t>Stratejik </a:t>
            </a:r>
            <a:r>
              <a:rPr lang="tr-TR" sz="3200" dirty="0">
                <a:solidFill>
                  <a:srgbClr val="000000"/>
                </a:solidFill>
                <a:latin typeface="Times New Roman" panose="02020603050405020304" charset="0"/>
                <a:cs typeface="Times New Roman" panose="02020603050405020304" charset="0"/>
              </a:rPr>
              <a:t>iletişim kısaca, kurumsal itibarın etkin yönetimi maksadıyla iletişimin stratejik bir yetenek olarak kullanılması şeklinde tanımlanabilmektedir.</a:t>
            </a:r>
          </a:p>
        </p:txBody>
      </p:sp>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51</a:t>
            </a:fld>
            <a:endParaRPr lang="en-GB"/>
          </a:p>
        </p:txBody>
      </p:sp>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9"/>
          <p:cNvSpPr txBox="1">
            <a:spLocks noGrp="1"/>
          </p:cNvSpPr>
          <p:nvPr>
            <p:ph type="body" idx="1"/>
          </p:nvPr>
        </p:nvSpPr>
        <p:spPr>
          <a:xfrm>
            <a:off x="122829" y="131075"/>
            <a:ext cx="8865502" cy="6672333"/>
          </a:xfrm>
          <a:prstGeom prst="rect">
            <a:avLst/>
          </a:prstGeom>
        </p:spPr>
        <p:txBody>
          <a:bodyPr spcFirstLastPara="1" wrap="square" lIns="91425" tIns="91425" rIns="91425" bIns="91425" anchor="t" anchorCtr="0">
            <a:noAutofit/>
          </a:bodyPr>
          <a:lstStyle/>
          <a:p>
            <a:pPr marL="355600">
              <a:lnSpc>
                <a:spcPct val="150000"/>
              </a:lnSpc>
              <a:buClr>
                <a:srgbClr val="C00000"/>
              </a:buClr>
              <a:buSzPct val="120000"/>
              <a:buFont typeface="Wingdings" panose="05000000000000000000" pitchFamily="2" charset="2"/>
              <a:buChar char="Ø"/>
            </a:pPr>
            <a:r>
              <a:rPr lang="tr-TR" sz="3000" dirty="0">
                <a:solidFill>
                  <a:srgbClr val="000000"/>
                </a:solidFill>
                <a:latin typeface="Times New Roman" panose="02020603050405020304" pitchFamily="18" charset="0"/>
                <a:cs typeface="Times New Roman" panose="02020603050405020304" pitchFamily="18" charset="0"/>
              </a:rPr>
              <a:t>Stratejik </a:t>
            </a:r>
            <a:r>
              <a:rPr lang="tr-TR" sz="3000" dirty="0" smtClean="0">
                <a:solidFill>
                  <a:srgbClr val="000000"/>
                </a:solidFill>
                <a:latin typeface="Times New Roman" panose="02020603050405020304" pitchFamily="18" charset="0"/>
                <a:cs typeface="Times New Roman" panose="02020603050405020304" pitchFamily="18" charset="0"/>
              </a:rPr>
              <a:t>iletişim, en </a:t>
            </a:r>
            <a:r>
              <a:rPr lang="tr-TR" sz="3000" dirty="0">
                <a:solidFill>
                  <a:srgbClr val="000000"/>
                </a:solidFill>
                <a:latin typeface="Times New Roman" panose="02020603050405020304" pitchFamily="18" charset="0"/>
                <a:cs typeface="Times New Roman" panose="02020603050405020304" pitchFamily="18" charset="0"/>
              </a:rPr>
              <a:t>uygun mesajın ilgili kamuoyuna </a:t>
            </a:r>
            <a:r>
              <a:rPr lang="tr-TR" sz="3000" dirty="0" smtClean="0">
                <a:solidFill>
                  <a:srgbClr val="000000"/>
                </a:solidFill>
                <a:latin typeface="Times New Roman" panose="02020603050405020304" pitchFamily="18" charset="0"/>
                <a:cs typeface="Times New Roman" panose="02020603050405020304" pitchFamily="18" charset="0"/>
              </a:rPr>
              <a:t>ulaştırılmasını ve kamuoyunun </a:t>
            </a:r>
            <a:r>
              <a:rPr lang="tr-TR" sz="3000" dirty="0">
                <a:solidFill>
                  <a:srgbClr val="000000"/>
                </a:solidFill>
                <a:latin typeface="Times New Roman" panose="02020603050405020304" pitchFamily="18" charset="0"/>
                <a:cs typeface="Times New Roman" panose="02020603050405020304" pitchFamily="18" charset="0"/>
              </a:rPr>
              <a:t>bilgilendirilmesini </a:t>
            </a:r>
            <a:r>
              <a:rPr lang="tr-TR" sz="3000" dirty="0" smtClean="0">
                <a:solidFill>
                  <a:srgbClr val="000000"/>
                </a:solidFill>
                <a:latin typeface="Times New Roman" panose="02020603050405020304" pitchFamily="18" charset="0"/>
                <a:cs typeface="Times New Roman" panose="02020603050405020304" pitchFamily="18" charset="0"/>
              </a:rPr>
              <a:t>amaçlayan, </a:t>
            </a:r>
            <a:r>
              <a:rPr lang="tr-TR" sz="3000" dirty="0">
                <a:solidFill>
                  <a:srgbClr val="000000"/>
                </a:solidFill>
                <a:latin typeface="Times New Roman" panose="02020603050405020304" pitchFamily="18" charset="0"/>
                <a:cs typeface="Times New Roman" panose="02020603050405020304" pitchFamily="18" charset="0"/>
              </a:rPr>
              <a:t>kaynak odaklı pasif bir iletişim süreci </a:t>
            </a:r>
            <a:r>
              <a:rPr lang="tr-TR" sz="3000" dirty="0" smtClean="0">
                <a:solidFill>
                  <a:srgbClr val="000000"/>
                </a:solidFill>
                <a:latin typeface="Times New Roman" panose="02020603050405020304" pitchFamily="18" charset="0"/>
                <a:cs typeface="Times New Roman" panose="02020603050405020304" pitchFamily="18" charset="0"/>
              </a:rPr>
              <a:t>değildir. </a:t>
            </a:r>
          </a:p>
          <a:p>
            <a:pPr marL="355600">
              <a:lnSpc>
                <a:spcPct val="150000"/>
              </a:lnSpc>
              <a:buClr>
                <a:srgbClr val="C00000"/>
              </a:buClr>
              <a:buSzPct val="120000"/>
              <a:buFont typeface="Wingdings" panose="05000000000000000000" pitchFamily="2" charset="2"/>
              <a:buChar char="Ø"/>
            </a:pPr>
            <a:r>
              <a:rPr lang="tr-TR" sz="3000" dirty="0" smtClean="0">
                <a:solidFill>
                  <a:srgbClr val="000000"/>
                </a:solidFill>
                <a:latin typeface="Times New Roman" panose="02020603050405020304" pitchFamily="18" charset="0"/>
                <a:cs typeface="Times New Roman" panose="02020603050405020304" pitchFamily="18" charset="0"/>
              </a:rPr>
              <a:t>Belirlenmiş </a:t>
            </a:r>
            <a:r>
              <a:rPr lang="tr-TR" sz="3000" dirty="0">
                <a:solidFill>
                  <a:srgbClr val="000000"/>
                </a:solidFill>
                <a:latin typeface="Times New Roman" panose="02020603050405020304" pitchFamily="18" charset="0"/>
                <a:cs typeface="Times New Roman" panose="02020603050405020304" pitchFamily="18" charset="0"/>
              </a:rPr>
              <a:t>mesajların kurumun vizyon ve hedeflerine uygun şekilde ilgili kamuoyu ile paylaşılmasını ve kamuoyu algısının olumlu şekilde şekillenmesini sağlayacak ve etkilemeyi esas alan aktif bir iletişim sürecidir.</a:t>
            </a:r>
            <a:endParaRPr sz="3000" dirty="0">
              <a:solidFill>
                <a:srgbClr val="000000"/>
              </a:solidFill>
              <a:latin typeface="Times New Roman" panose="02020603050405020304" pitchFamily="18" charset="0"/>
              <a:cs typeface="Times New Roman" panose="02020603050405020304" pitchFamily="18" charset="0"/>
            </a:endParaRPr>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52</a:t>
            </a:fld>
            <a:endParaRPr lang="en-GB"/>
          </a:p>
        </p:txBody>
      </p:sp>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 name="Google Shape;109;p19"/>
          <p:cNvSpPr txBox="1">
            <a:spLocks noGrp="1"/>
          </p:cNvSpPr>
          <p:nvPr>
            <p:ph type="body" idx="1"/>
          </p:nvPr>
        </p:nvSpPr>
        <p:spPr>
          <a:xfrm>
            <a:off x="4722125" y="70074"/>
            <a:ext cx="4260814" cy="60987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3200" b="1" dirty="0">
                <a:solidFill>
                  <a:srgbClr val="C00000"/>
                </a:solidFill>
                <a:latin typeface="Times New Roman" panose="02020603050405020304" charset="0"/>
                <a:ea typeface="Playfair Display"/>
                <a:cs typeface="Times New Roman" panose="02020603050405020304" charset="0"/>
                <a:sym typeface="Playfair Display"/>
              </a:rPr>
              <a:t>Stratejik İletişim Modeli</a:t>
            </a:r>
          </a:p>
          <a:p>
            <a:pPr marL="450850" indent="-450850">
              <a:buClr>
                <a:srgbClr val="C00000"/>
              </a:buClr>
              <a:buSzPct val="100000"/>
              <a:buFont typeface="Wingdings" panose="05000000000000000000" pitchFamily="2" charset="2"/>
              <a:buChar char="Ø"/>
            </a:pPr>
            <a:r>
              <a:rPr lang="tr-TR" altLang="en-GB" sz="3200" dirty="0">
                <a:solidFill>
                  <a:srgbClr val="000000"/>
                </a:solidFill>
                <a:latin typeface="Times New Roman" panose="02020603050405020304" charset="0"/>
                <a:cs typeface="Times New Roman" panose="02020603050405020304" charset="0"/>
              </a:rPr>
              <a:t>Aktif Alıcı</a:t>
            </a:r>
          </a:p>
          <a:p>
            <a:pPr marL="450850" indent="-450850">
              <a:buClr>
                <a:srgbClr val="C00000"/>
              </a:buClr>
              <a:buSzPct val="100000"/>
              <a:buFont typeface="Wingdings" panose="05000000000000000000" pitchFamily="2" charset="2"/>
              <a:buChar char="Ø"/>
            </a:pPr>
            <a:r>
              <a:rPr lang="tr-TR" altLang="en-GB" sz="3200" dirty="0">
                <a:solidFill>
                  <a:srgbClr val="000000"/>
                </a:solidFill>
                <a:latin typeface="Times New Roman" panose="02020603050405020304" charset="0"/>
                <a:cs typeface="Times New Roman" panose="02020603050405020304" charset="0"/>
              </a:rPr>
              <a:t>Farklı Çıkarlara Sahip Çok Parçalı </a:t>
            </a:r>
            <a:r>
              <a:rPr lang="tr-TR" altLang="en-GB" sz="3200" dirty="0" smtClean="0">
                <a:solidFill>
                  <a:srgbClr val="000000"/>
                </a:solidFill>
                <a:latin typeface="Times New Roman" panose="02020603050405020304" charset="0"/>
                <a:cs typeface="Times New Roman" panose="02020603050405020304" charset="0"/>
              </a:rPr>
              <a:t>Alıcı </a:t>
            </a:r>
            <a:r>
              <a:rPr lang="tr-TR" altLang="en-GB" sz="3200" dirty="0">
                <a:solidFill>
                  <a:srgbClr val="000000"/>
                </a:solidFill>
                <a:latin typeface="Times New Roman" panose="02020603050405020304" charset="0"/>
                <a:cs typeface="Times New Roman" panose="02020603050405020304" charset="0"/>
              </a:rPr>
              <a:t>Yapısı</a:t>
            </a:r>
          </a:p>
          <a:p>
            <a:pPr marL="450850" indent="-450850">
              <a:buClr>
                <a:srgbClr val="C00000"/>
              </a:buClr>
              <a:buSzPct val="100000"/>
              <a:buFont typeface="Wingdings" panose="05000000000000000000" pitchFamily="2" charset="2"/>
              <a:buChar char="Ø"/>
            </a:pPr>
            <a:r>
              <a:rPr lang="tr-TR" altLang="en-GB" sz="3200" dirty="0">
                <a:solidFill>
                  <a:srgbClr val="000000"/>
                </a:solidFill>
                <a:latin typeface="Times New Roman" panose="02020603050405020304" charset="0"/>
                <a:cs typeface="Times New Roman" panose="02020603050405020304" charset="0"/>
              </a:rPr>
              <a:t>İletişim Süreci Süreklidir</a:t>
            </a:r>
          </a:p>
          <a:p>
            <a:pPr marL="450850" indent="-450850">
              <a:buClr>
                <a:srgbClr val="C00000"/>
              </a:buClr>
              <a:buSzPct val="100000"/>
              <a:buFont typeface="Wingdings" panose="05000000000000000000" pitchFamily="2" charset="2"/>
              <a:buChar char="Ø"/>
            </a:pPr>
            <a:r>
              <a:rPr lang="tr-TR" altLang="en-GB" sz="3200" dirty="0">
                <a:solidFill>
                  <a:srgbClr val="000000"/>
                </a:solidFill>
                <a:latin typeface="Times New Roman" panose="02020603050405020304" charset="0"/>
                <a:cs typeface="Times New Roman" panose="02020603050405020304" charset="0"/>
              </a:rPr>
              <a:t>Alıcı Odaklı</a:t>
            </a:r>
          </a:p>
          <a:p>
            <a:pPr marL="450850" indent="-450850">
              <a:buClr>
                <a:srgbClr val="C00000"/>
              </a:buClr>
              <a:buSzPct val="100000"/>
              <a:buFont typeface="Wingdings" panose="05000000000000000000" pitchFamily="2" charset="2"/>
              <a:buChar char="Ø"/>
            </a:pPr>
            <a:r>
              <a:rPr lang="tr-TR" altLang="en-GB" sz="3200" dirty="0">
                <a:solidFill>
                  <a:srgbClr val="000000"/>
                </a:solidFill>
                <a:latin typeface="Times New Roman" panose="02020603050405020304" charset="0"/>
                <a:cs typeface="Times New Roman" panose="02020603050405020304" charset="0"/>
              </a:rPr>
              <a:t>Karşılıklı Bağımlılık Söz Konusudur</a:t>
            </a:r>
          </a:p>
          <a:p>
            <a:pPr marL="355600" indent="-355600">
              <a:buNone/>
            </a:pPr>
            <a:endParaRPr lang="tr-TR" altLang="en-GB" sz="32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lang="tr-TR" altLang="en-GB" sz="20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lang="tr-TR" altLang="en-GB" sz="2000" b="1" dirty="0">
              <a:latin typeface="Times New Roman" panose="02020603050405020304" charset="0"/>
              <a:cs typeface="Times New Roman" panose="02020603050405020304" charset="0"/>
            </a:endParaRPr>
          </a:p>
          <a:p>
            <a:pPr marL="342900"/>
            <a:endParaRPr lang="tr-TR" altLang="en-GB" sz="2000" b="1" dirty="0">
              <a:latin typeface="Times New Roman" panose="02020603050405020304" charset="0"/>
              <a:cs typeface="Times New Roman" panose="02020603050405020304" charset="0"/>
            </a:endParaRPr>
          </a:p>
        </p:txBody>
      </p:sp>
      <p:sp>
        <p:nvSpPr>
          <p:cNvPr id="111" name="Google Shape;111;p19"/>
          <p:cNvSpPr txBox="1"/>
          <p:nvPr/>
        </p:nvSpPr>
        <p:spPr>
          <a:xfrm>
            <a:off x="122829" y="179258"/>
            <a:ext cx="4503761" cy="656955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0" lvl="0" indent="0" algn="l" rtl="0">
              <a:spcBef>
                <a:spcPts val="600"/>
              </a:spcBef>
              <a:spcAft>
                <a:spcPts val="0"/>
              </a:spcAft>
              <a:buNone/>
            </a:pPr>
            <a:r>
              <a:rPr lang="tr-TR" altLang="en-GB" sz="3200" b="1" dirty="0">
                <a:solidFill>
                  <a:srgbClr val="C00000"/>
                </a:solidFill>
                <a:latin typeface="Times New Roman" panose="02020603050405020304" charset="0"/>
                <a:ea typeface="Playfair Display"/>
                <a:cs typeface="Times New Roman" panose="02020603050405020304" charset="0"/>
                <a:sym typeface="Playfair Display"/>
              </a:rPr>
              <a:t>Geleneksel İletişim Modeli</a:t>
            </a:r>
          </a:p>
          <a:p>
            <a:pPr marL="531813" indent="-531813">
              <a:buClr>
                <a:srgbClr val="C00000"/>
              </a:buClr>
              <a:buSzPct val="100000"/>
              <a:buFont typeface="Wingdings" panose="05000000000000000000" pitchFamily="2" charset="2"/>
              <a:buChar char="Ø"/>
            </a:pPr>
            <a:r>
              <a:rPr lang="tr-TR" sz="3200" dirty="0">
                <a:solidFill>
                  <a:srgbClr val="000000"/>
                </a:solidFill>
                <a:latin typeface="Times New Roman" panose="02020603050405020304" charset="0"/>
                <a:cs typeface="Times New Roman" panose="02020603050405020304" charset="0"/>
              </a:rPr>
              <a:t>Pasif Alıcı</a:t>
            </a:r>
          </a:p>
          <a:p>
            <a:pPr marL="531813" indent="-531813">
              <a:buClr>
                <a:srgbClr val="C00000"/>
              </a:buClr>
              <a:buSzPct val="100000"/>
              <a:buFont typeface="Wingdings" panose="05000000000000000000" pitchFamily="2" charset="2"/>
              <a:buChar char="Ø"/>
            </a:pPr>
            <a:r>
              <a:rPr lang="tr-TR" sz="3200" dirty="0">
                <a:solidFill>
                  <a:srgbClr val="000000"/>
                </a:solidFill>
                <a:latin typeface="Times New Roman" panose="02020603050405020304" charset="0"/>
                <a:cs typeface="Times New Roman" panose="02020603050405020304" charset="0"/>
              </a:rPr>
              <a:t>Tek alıcı</a:t>
            </a:r>
          </a:p>
          <a:p>
            <a:pPr marL="531813" indent="-531813">
              <a:buClr>
                <a:srgbClr val="C00000"/>
              </a:buClr>
              <a:buSzPct val="100000"/>
              <a:buFont typeface="Wingdings" panose="05000000000000000000" pitchFamily="2" charset="2"/>
              <a:buChar char="Ø"/>
            </a:pPr>
            <a:r>
              <a:rPr lang="tr-TR" sz="3200" dirty="0">
                <a:solidFill>
                  <a:srgbClr val="000000"/>
                </a:solidFill>
                <a:latin typeface="Times New Roman" panose="02020603050405020304" charset="0"/>
                <a:cs typeface="Times New Roman" panose="02020603050405020304" charset="0"/>
              </a:rPr>
              <a:t>Ön Yargılarının Olmadığı Düşünülür</a:t>
            </a:r>
          </a:p>
          <a:p>
            <a:pPr marL="531813" indent="-531813">
              <a:buClr>
                <a:srgbClr val="C00000"/>
              </a:buClr>
              <a:buSzPct val="100000"/>
              <a:buFont typeface="Wingdings" panose="05000000000000000000" pitchFamily="2" charset="2"/>
              <a:buChar char="Ø"/>
            </a:pPr>
            <a:r>
              <a:rPr lang="tr-TR" sz="3200" dirty="0">
                <a:solidFill>
                  <a:srgbClr val="000000"/>
                </a:solidFill>
                <a:latin typeface="Times New Roman" panose="02020603050405020304" charset="0"/>
                <a:cs typeface="Times New Roman" panose="02020603050405020304" charset="0"/>
              </a:rPr>
              <a:t>İletişim Süreci Sadece Mesaj İleteceği zaman Başlar</a:t>
            </a:r>
          </a:p>
          <a:p>
            <a:pPr marL="531813" indent="-531813">
              <a:buClr>
                <a:srgbClr val="C00000"/>
              </a:buClr>
              <a:buSzPct val="100000"/>
              <a:buFont typeface="Wingdings" panose="05000000000000000000" pitchFamily="2" charset="2"/>
              <a:buChar char="Ø"/>
            </a:pPr>
            <a:r>
              <a:rPr lang="tr-TR" sz="3200" dirty="0">
                <a:solidFill>
                  <a:srgbClr val="000000"/>
                </a:solidFill>
                <a:latin typeface="Times New Roman" panose="02020603050405020304" charset="0"/>
                <a:cs typeface="Times New Roman" panose="02020603050405020304" charset="0"/>
              </a:rPr>
              <a:t>Mesaj odaklı</a:t>
            </a:r>
          </a:p>
          <a:p>
            <a:pPr marL="342900">
              <a:buFont typeface="Wingdings" panose="05000000000000000000" pitchFamily="2" charset="2"/>
              <a:buChar char="Ø"/>
            </a:pPr>
            <a:endParaRPr lang="tr-TR" sz="2000" b="1" dirty="0">
              <a:latin typeface="Times New Roman" panose="02020603050405020304" charset="0"/>
              <a:cs typeface="Times New Roman" panose="02020603050405020304" charset="0"/>
            </a:endParaRPr>
          </a:p>
          <a:p>
            <a:pPr marL="342900">
              <a:buFont typeface="Wingdings" panose="05000000000000000000" pitchFamily="2" charset="2"/>
              <a:buChar char="Ø"/>
            </a:pPr>
            <a:endParaRPr sz="2000" b="1" dirty="0">
              <a:latin typeface="Times New Roman" panose="02020603050405020304" charset="0"/>
              <a:cs typeface="Times New Roman" panose="02020603050405020304" charset="0"/>
            </a:endParaRPr>
          </a:p>
        </p:txBody>
      </p:sp>
      <p:sp>
        <p:nvSpPr>
          <p:cNvPr id="112" name="Google Shape;112;p19"/>
          <p:cNvSpPr txBox="1"/>
          <p:nvPr/>
        </p:nvSpPr>
        <p:spPr>
          <a:xfrm>
            <a:off x="4297650" y="5994717"/>
            <a:ext cx="548700" cy="525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1pPr>
            <a:lvl2pPr marR="0" lvl="1"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2pPr>
            <a:lvl3pPr marR="0" lvl="2"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3pPr>
            <a:lvl4pPr marR="0" lvl="3"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4pPr>
            <a:lvl5pPr marR="0" lvl="4"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5pPr>
            <a:lvl6pPr marR="0" lvl="5"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6pPr>
            <a:lvl7pPr marR="0" lvl="6"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7pPr>
            <a:lvl8pPr marR="0" lvl="7"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8pPr>
            <a:lvl9pPr marR="0" lvl="8" algn="ctr" rtl="0">
              <a:lnSpc>
                <a:spcPct val="100000"/>
              </a:lnSpc>
              <a:spcBef>
                <a:spcPts val="0"/>
              </a:spcBef>
              <a:spcAft>
                <a:spcPts val="0"/>
              </a:spcAft>
              <a:buClr>
                <a:srgbClr val="000000"/>
              </a:buClr>
              <a:buFont typeface="Arial" panose="020B0604020202020204"/>
              <a:buNone/>
              <a:defRPr sz="1100" b="0" i="0" u="none" strike="noStrike" cap="none">
                <a:solidFill>
                  <a:srgbClr val="B7B7B7"/>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GB"/>
              <a:t>53</a:t>
            </a:fld>
            <a:endParaRPr lang="en-GB"/>
          </a:p>
        </p:txBody>
      </p:sp>
    </p:spTree>
    <p:extLst>
      <p:ext uri="{BB962C8B-B14F-4D97-AF65-F5344CB8AC3E}">
        <p14:creationId xmlns:p14="http://schemas.microsoft.com/office/powerpoint/2010/main" val="2394594478"/>
      </p:ext>
    </p:extLst>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9"/>
          <p:cNvSpPr txBox="1">
            <a:spLocks noGrp="1"/>
          </p:cNvSpPr>
          <p:nvPr>
            <p:ph type="body" idx="1"/>
          </p:nvPr>
        </p:nvSpPr>
        <p:spPr>
          <a:xfrm>
            <a:off x="183300" y="472416"/>
            <a:ext cx="8679766" cy="571002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tr-TR" sz="2800" dirty="0" smtClean="0">
                <a:solidFill>
                  <a:srgbClr val="000000"/>
                </a:solidFill>
                <a:latin typeface="Times New Roman" panose="02020603050405020304" pitchFamily="18" charset="0"/>
                <a:cs typeface="Times New Roman" panose="02020603050405020304" pitchFamily="18" charset="0"/>
              </a:rPr>
              <a:t>Askeri anlamda iletişimin </a:t>
            </a:r>
            <a:r>
              <a:rPr lang="tr-TR" sz="2800" dirty="0">
                <a:solidFill>
                  <a:srgbClr val="000000"/>
                </a:solidFill>
                <a:latin typeface="Times New Roman" panose="02020603050405020304" pitchFamily="18" charset="0"/>
                <a:cs typeface="Times New Roman" panose="02020603050405020304" pitchFamily="18" charset="0"/>
              </a:rPr>
              <a:t>geleneksel yapılardan </a:t>
            </a:r>
            <a:r>
              <a:rPr lang="tr-TR" sz="2800" dirty="0" smtClean="0">
                <a:solidFill>
                  <a:srgbClr val="000000"/>
                </a:solidFill>
                <a:latin typeface="Times New Roman" panose="02020603050405020304" pitchFamily="18" charset="0"/>
                <a:cs typeface="Times New Roman" panose="02020603050405020304" pitchFamily="18" charset="0"/>
              </a:rPr>
              <a:t>koparak,  kurumsallaşması </a:t>
            </a:r>
            <a:r>
              <a:rPr lang="tr-TR" sz="2800" dirty="0">
                <a:solidFill>
                  <a:srgbClr val="000000"/>
                </a:solidFill>
                <a:latin typeface="Times New Roman" panose="02020603050405020304" pitchFamily="18" charset="0"/>
                <a:cs typeface="Times New Roman" panose="02020603050405020304" pitchFamily="18" charset="0"/>
              </a:rPr>
              <a:t>ve «konsept olmaktan çıkıp doktrin haline </a:t>
            </a:r>
            <a:r>
              <a:rPr lang="tr-TR" sz="2800" dirty="0" smtClean="0">
                <a:solidFill>
                  <a:srgbClr val="000000"/>
                </a:solidFill>
                <a:latin typeface="Times New Roman" panose="02020603050405020304" pitchFamily="18" charset="0"/>
                <a:cs typeface="Times New Roman" panose="02020603050405020304" pitchFamily="18" charset="0"/>
              </a:rPr>
              <a:t>gelmesi» </a:t>
            </a:r>
            <a:r>
              <a:rPr lang="tr-TR" sz="2800" dirty="0">
                <a:solidFill>
                  <a:srgbClr val="000000"/>
                </a:solidFill>
                <a:latin typeface="Times New Roman" panose="02020603050405020304" pitchFamily="18" charset="0"/>
                <a:cs typeface="Times New Roman" panose="02020603050405020304" pitchFamily="18" charset="0"/>
              </a:rPr>
              <a:t>NATO’nun  öncülüğünde </a:t>
            </a:r>
            <a:r>
              <a:rPr lang="tr-TR" sz="2800" dirty="0" smtClean="0">
                <a:solidFill>
                  <a:srgbClr val="000000"/>
                </a:solidFill>
                <a:latin typeface="Times New Roman" panose="02020603050405020304" pitchFamily="18" charset="0"/>
                <a:cs typeface="Times New Roman" panose="02020603050405020304" pitchFamily="18" charset="0"/>
              </a:rPr>
              <a:t>gerçekleşmiştir</a:t>
            </a:r>
            <a:r>
              <a:rPr lang="tr-TR" sz="2800" dirty="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tr-TR"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tr-TR" sz="2800" dirty="0">
                <a:solidFill>
                  <a:srgbClr val="000000"/>
                </a:solidFill>
                <a:latin typeface="Times New Roman" panose="02020603050405020304" pitchFamily="18" charset="0"/>
                <a:cs typeface="Times New Roman" panose="02020603050405020304" pitchFamily="18" charset="0"/>
              </a:rPr>
              <a:t>İletişimin teknolojileriyle birlikte bir dönüşüm içerisine giren iletişim </a:t>
            </a:r>
            <a:r>
              <a:rPr lang="tr-TR" sz="2800" dirty="0" smtClean="0">
                <a:solidFill>
                  <a:srgbClr val="000000"/>
                </a:solidFill>
                <a:latin typeface="Times New Roman" panose="02020603050405020304" pitchFamily="18" charset="0"/>
                <a:cs typeface="Times New Roman" panose="02020603050405020304" pitchFamily="18" charset="0"/>
              </a:rPr>
              <a:t>faaliyetleri, </a:t>
            </a:r>
            <a:r>
              <a:rPr lang="tr-TR" sz="2800" dirty="0">
                <a:solidFill>
                  <a:srgbClr val="000000"/>
                </a:solidFill>
                <a:latin typeface="Times New Roman" panose="02020603050405020304" pitchFamily="18" charset="0"/>
                <a:cs typeface="Times New Roman" panose="02020603050405020304" pitchFamily="18" charset="0"/>
              </a:rPr>
              <a:t>gizlilik ve şeffaflık algısını da değiştirmektedir. </a:t>
            </a:r>
            <a:endParaRPr lang="tr-TR"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tr-TR"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tr-TR" sz="2800" dirty="0" smtClean="0">
                <a:solidFill>
                  <a:srgbClr val="000000"/>
                </a:solidFill>
                <a:latin typeface="Times New Roman" panose="02020603050405020304" pitchFamily="18" charset="0"/>
                <a:cs typeface="Times New Roman" panose="02020603050405020304" pitchFamily="18" charset="0"/>
              </a:rPr>
              <a:t>Kurumsal </a:t>
            </a:r>
            <a:r>
              <a:rPr lang="tr-TR" sz="2800" dirty="0">
                <a:solidFill>
                  <a:srgbClr val="000000"/>
                </a:solidFill>
                <a:latin typeface="Times New Roman" panose="02020603050405020304" pitchFamily="18" charset="0"/>
                <a:cs typeface="Times New Roman" panose="02020603050405020304" pitchFamily="18" charset="0"/>
              </a:rPr>
              <a:t>itibarın önem kazandığı </a:t>
            </a:r>
            <a:r>
              <a:rPr lang="tr-TR" sz="2800" dirty="0" smtClean="0">
                <a:solidFill>
                  <a:srgbClr val="000000"/>
                </a:solidFill>
                <a:latin typeface="Times New Roman" panose="02020603050405020304" pitchFamily="18" charset="0"/>
                <a:cs typeface="Times New Roman" panose="02020603050405020304" pitchFamily="18" charset="0"/>
              </a:rPr>
              <a:t>bugünün </a:t>
            </a:r>
            <a:r>
              <a:rPr lang="tr-TR" sz="2800" dirty="0">
                <a:solidFill>
                  <a:srgbClr val="000000"/>
                </a:solidFill>
                <a:latin typeface="Times New Roman" panose="02020603050405020304" pitchFamily="18" charset="0"/>
                <a:cs typeface="Times New Roman" panose="02020603050405020304" pitchFamily="18" charset="0"/>
              </a:rPr>
              <a:t>iletişim </a:t>
            </a:r>
            <a:r>
              <a:rPr lang="tr-TR" sz="2800" dirty="0" smtClean="0">
                <a:solidFill>
                  <a:srgbClr val="000000"/>
                </a:solidFill>
                <a:latin typeface="Times New Roman" panose="02020603050405020304" pitchFamily="18" charset="0"/>
                <a:cs typeface="Times New Roman" panose="02020603050405020304" pitchFamily="18" charset="0"/>
              </a:rPr>
              <a:t>ortamında, iletişim, </a:t>
            </a:r>
            <a:r>
              <a:rPr lang="tr-TR" sz="2800" dirty="0">
                <a:solidFill>
                  <a:srgbClr val="000000"/>
                </a:solidFill>
                <a:latin typeface="Times New Roman" panose="02020603050405020304" pitchFamily="18" charset="0"/>
                <a:cs typeface="Times New Roman" panose="02020603050405020304" pitchFamily="18" charset="0"/>
              </a:rPr>
              <a:t>stratejik bir araç olarak </a:t>
            </a:r>
            <a:r>
              <a:rPr lang="tr-TR" sz="2800" dirty="0" smtClean="0">
                <a:solidFill>
                  <a:srgbClr val="000000"/>
                </a:solidFill>
                <a:latin typeface="Times New Roman" panose="02020603050405020304" pitchFamily="18" charset="0"/>
                <a:cs typeface="Times New Roman" panose="02020603050405020304" pitchFamily="18" charset="0"/>
              </a:rPr>
              <a:t>kullanılmak zorundadır. </a:t>
            </a:r>
            <a:endParaRPr lang="tr-TR" sz="2800" dirty="0">
              <a:solidFill>
                <a:srgbClr val="000000"/>
              </a:solidFill>
              <a:latin typeface="Times New Roman" panose="02020603050405020304" pitchFamily="18" charset="0"/>
              <a:cs typeface="Times New Roman" panose="02020603050405020304" pitchFamily="18" charset="0"/>
            </a:endParaRPr>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54</a:t>
            </a:fld>
            <a:endParaRPr lang="en-GB"/>
          </a:p>
        </p:txBody>
      </p:sp>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491437" y="234950"/>
            <a:ext cx="806323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C00000"/>
                </a:solidFill>
                <a:latin typeface="Times New Roman" panose="02020603050405020304" charset="0"/>
                <a:cs typeface="Times New Roman" panose="02020603050405020304" charset="0"/>
                <a:sym typeface="+mn-ea"/>
              </a:rPr>
              <a:t>Güvenlik Alanında </a:t>
            </a:r>
            <a:r>
              <a:rPr lang="tr-TR" altLang="en-GB" sz="3200" b="1" dirty="0" smtClean="0">
                <a:solidFill>
                  <a:srgbClr val="C00000"/>
                </a:solidFill>
                <a:latin typeface="Times New Roman" panose="02020603050405020304" charset="0"/>
                <a:cs typeface="Times New Roman" panose="02020603050405020304" charset="0"/>
                <a:sym typeface="+mn-ea"/>
              </a:rPr>
              <a:t/>
            </a:r>
            <a:br>
              <a:rPr lang="tr-TR" altLang="en-GB" sz="3200" b="1" dirty="0" smtClean="0">
                <a:solidFill>
                  <a:srgbClr val="C00000"/>
                </a:solidFill>
                <a:latin typeface="Times New Roman" panose="02020603050405020304" charset="0"/>
                <a:cs typeface="Times New Roman" panose="02020603050405020304" charset="0"/>
                <a:sym typeface="+mn-ea"/>
              </a:rPr>
            </a:br>
            <a:r>
              <a:rPr lang="tr-TR" altLang="en-GB" sz="3200" b="1" dirty="0" smtClean="0">
                <a:solidFill>
                  <a:srgbClr val="C00000"/>
                </a:solidFill>
                <a:latin typeface="Times New Roman" panose="02020603050405020304" charset="0"/>
                <a:cs typeface="Times New Roman" panose="02020603050405020304" charset="0"/>
                <a:sym typeface="+mn-ea"/>
              </a:rPr>
              <a:t>Stratejik </a:t>
            </a:r>
            <a:r>
              <a:rPr lang="tr-TR" altLang="en-GB" sz="3200" b="1" dirty="0">
                <a:solidFill>
                  <a:srgbClr val="C00000"/>
                </a:solidFill>
                <a:latin typeface="Times New Roman" panose="02020603050405020304" charset="0"/>
                <a:cs typeface="Times New Roman" panose="02020603050405020304" charset="0"/>
                <a:sym typeface="+mn-ea"/>
              </a:rPr>
              <a:t>İletişim Yönetimi</a:t>
            </a:r>
          </a:p>
        </p:txBody>
      </p:sp>
      <p:sp>
        <p:nvSpPr>
          <p:cNvPr id="260" name="Google Shape;260;p29"/>
          <p:cNvSpPr txBox="1">
            <a:spLocks noGrp="1"/>
          </p:cNvSpPr>
          <p:nvPr>
            <p:ph type="body" idx="1"/>
          </p:nvPr>
        </p:nvSpPr>
        <p:spPr>
          <a:xfrm>
            <a:off x="62947" y="1566331"/>
            <a:ext cx="8920211" cy="4884167"/>
          </a:xfrm>
          <a:prstGeom prst="rect">
            <a:avLst/>
          </a:prstGeom>
        </p:spPr>
        <p:txBody>
          <a:bodyPr spcFirstLastPara="1" wrap="square" lIns="91425" tIns="91425" rIns="91425" bIns="91425" anchor="t" anchorCtr="0">
            <a:noAutofit/>
          </a:bodyPr>
          <a:lstStyle/>
          <a:p>
            <a:pPr marL="139700" lvl="0" indent="0" algn="l" rtl="0">
              <a:lnSpc>
                <a:spcPct val="150000"/>
              </a:lnSpc>
              <a:spcBef>
                <a:spcPts val="600"/>
              </a:spcBef>
              <a:spcAft>
                <a:spcPts val="0"/>
              </a:spcAft>
              <a:buSzPts val="2000"/>
              <a:buNone/>
            </a:pPr>
            <a:r>
              <a:rPr lang="tr-TR" sz="2800" dirty="0">
                <a:solidFill>
                  <a:srgbClr val="000000"/>
                </a:solidFill>
                <a:latin typeface="Times New Roman" panose="02020603050405020304" charset="0"/>
                <a:cs typeface="Times New Roman" panose="02020603050405020304" charset="0"/>
                <a:sym typeface="+mn-ea"/>
              </a:rPr>
              <a:t>NATO </a:t>
            </a:r>
            <a:r>
              <a:rPr lang="tr-TR" sz="2800" dirty="0" smtClean="0">
                <a:solidFill>
                  <a:srgbClr val="000000"/>
                </a:solidFill>
                <a:latin typeface="Times New Roman" panose="02020603050405020304" charset="0"/>
                <a:cs typeface="Times New Roman" panose="02020603050405020304" charset="0"/>
                <a:sym typeface="+mn-ea"/>
              </a:rPr>
              <a:t>Stratejik İletişimi;</a:t>
            </a:r>
            <a:endParaRPr lang="tr-TR" sz="2800" dirty="0">
              <a:solidFill>
                <a:srgbClr val="000000"/>
              </a:solidFill>
              <a:latin typeface="Times New Roman" panose="02020603050405020304" charset="0"/>
              <a:cs typeface="Times New Roman" panose="02020603050405020304" charset="0"/>
            </a:endParaRPr>
          </a:p>
          <a:p>
            <a:pPr marL="139700" lvl="0" indent="0" algn="l" rtl="0">
              <a:lnSpc>
                <a:spcPct val="150000"/>
              </a:lnSpc>
              <a:spcBef>
                <a:spcPts val="600"/>
              </a:spcBef>
              <a:spcAft>
                <a:spcPts val="0"/>
              </a:spcAft>
              <a:buSzPts val="2000"/>
              <a:buNone/>
            </a:pPr>
            <a:r>
              <a:rPr lang="tr-TR" sz="2800" dirty="0" smtClean="0">
                <a:solidFill>
                  <a:srgbClr val="000000"/>
                </a:solidFill>
                <a:latin typeface="Times New Roman" panose="02020603050405020304" charset="0"/>
                <a:cs typeface="Times New Roman" panose="02020603050405020304" charset="0"/>
                <a:sym typeface="+mn-ea"/>
              </a:rPr>
              <a:t>“</a:t>
            </a:r>
            <a:r>
              <a:rPr lang="tr-TR" sz="2800" b="1" i="1" dirty="0" smtClean="0">
                <a:solidFill>
                  <a:srgbClr val="C00000"/>
                </a:solidFill>
                <a:latin typeface="Times New Roman" panose="02020603050405020304" charset="0"/>
                <a:cs typeface="Times New Roman" panose="02020603050405020304" charset="0"/>
                <a:sym typeface="+mn-ea"/>
              </a:rPr>
              <a:t>İletişim </a:t>
            </a:r>
            <a:r>
              <a:rPr lang="tr-TR" sz="2800" b="1" i="1" dirty="0">
                <a:solidFill>
                  <a:srgbClr val="C00000"/>
                </a:solidFill>
                <a:latin typeface="Times New Roman" panose="02020603050405020304" charset="0"/>
                <a:cs typeface="Times New Roman" panose="02020603050405020304" charset="0"/>
                <a:sym typeface="+mn-ea"/>
              </a:rPr>
              <a:t>yeteneklerini </a:t>
            </a:r>
            <a:r>
              <a:rPr lang="tr-TR" sz="2800" b="1" i="1" dirty="0" smtClean="0">
                <a:solidFill>
                  <a:srgbClr val="C00000"/>
                </a:solidFill>
                <a:latin typeface="Times New Roman" panose="02020603050405020304" charset="0"/>
                <a:cs typeface="Times New Roman" panose="02020603050405020304" charset="0"/>
                <a:sym typeface="+mn-ea"/>
              </a:rPr>
              <a:t>(kamu </a:t>
            </a:r>
            <a:r>
              <a:rPr lang="tr-TR" sz="2800" b="1" i="1" dirty="0">
                <a:solidFill>
                  <a:srgbClr val="C00000"/>
                </a:solidFill>
                <a:latin typeface="Times New Roman" panose="02020603050405020304" charset="0"/>
                <a:cs typeface="Times New Roman" panose="02020603050405020304" charset="0"/>
                <a:sym typeface="+mn-ea"/>
              </a:rPr>
              <a:t>diplomasisi, halkla ilişkiler, bilgi harekatı) koordineli ve etkin şekilde kullanarak NATO’nun politikalarını, askeri operasyon ve faaliyetlerini NATO’nun amaçlarını gerçekleştirecek şekilde </a:t>
            </a:r>
            <a:r>
              <a:rPr lang="tr-TR" sz="2800" b="1" i="1" dirty="0" smtClean="0">
                <a:solidFill>
                  <a:srgbClr val="C00000"/>
                </a:solidFill>
                <a:latin typeface="Times New Roman" panose="02020603050405020304" charset="0"/>
                <a:cs typeface="Times New Roman" panose="02020603050405020304" charset="0"/>
                <a:sym typeface="+mn-ea"/>
              </a:rPr>
              <a:t>şekillendirerek, hedef</a:t>
            </a:r>
            <a:r>
              <a:rPr lang="tr-TR" sz="2800" b="1" i="1" dirty="0">
                <a:solidFill>
                  <a:srgbClr val="C00000"/>
                </a:solidFill>
                <a:latin typeface="Times New Roman" panose="02020603050405020304" charset="0"/>
                <a:cs typeface="Times New Roman" panose="02020603050405020304" charset="0"/>
              </a:rPr>
              <a:t> </a:t>
            </a:r>
            <a:r>
              <a:rPr lang="tr-TR" sz="2800" b="1" i="1" dirty="0" smtClean="0">
                <a:solidFill>
                  <a:srgbClr val="C00000"/>
                </a:solidFill>
                <a:latin typeface="Times New Roman" panose="02020603050405020304" charset="0"/>
                <a:cs typeface="Times New Roman" panose="02020603050405020304" charset="0"/>
                <a:sym typeface="+mn-ea"/>
              </a:rPr>
              <a:t>kamuoyları </a:t>
            </a:r>
            <a:r>
              <a:rPr lang="tr-TR" sz="2800" b="1" i="1" dirty="0">
                <a:solidFill>
                  <a:srgbClr val="C00000"/>
                </a:solidFill>
                <a:latin typeface="Times New Roman" panose="02020603050405020304" charset="0"/>
                <a:cs typeface="Times New Roman" panose="02020603050405020304" charset="0"/>
                <a:sym typeface="+mn-ea"/>
              </a:rPr>
              <a:t>ile eylem ve söylem paketleri olarak paylaşmak</a:t>
            </a:r>
            <a:r>
              <a:rPr lang="tr-TR" sz="2800" dirty="0">
                <a:solidFill>
                  <a:srgbClr val="000000"/>
                </a:solidFill>
                <a:latin typeface="Times New Roman" panose="02020603050405020304" charset="0"/>
                <a:cs typeface="Times New Roman" panose="02020603050405020304" charset="0"/>
                <a:sym typeface="+mn-ea"/>
              </a:rPr>
              <a:t>” olarak tanımlamıştır.</a:t>
            </a:r>
            <a:endParaRPr lang="tr-TR" sz="2800" dirty="0">
              <a:solidFill>
                <a:srgbClr val="000000"/>
              </a:solidFill>
              <a:latin typeface="Times New Roman" panose="02020603050405020304" charset="0"/>
              <a:cs typeface="Times New Roman" panose="02020603050405020304" charset="0"/>
            </a:endParaRPr>
          </a:p>
          <a:p>
            <a:endParaRPr lang="tr-TR" sz="2800" dirty="0">
              <a:latin typeface="Times New Roman" panose="02020603050405020304" charset="0"/>
              <a:cs typeface="Times New Roman" panose="02020603050405020304" charset="0"/>
            </a:endParaRPr>
          </a:p>
        </p:txBody>
      </p:sp>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55</a:t>
            </a:fld>
            <a:endParaRPr lang="en-GB"/>
          </a:p>
        </p:txBody>
      </p:sp>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477911" y="234949"/>
            <a:ext cx="806323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altLang="en-GB" sz="3200" b="1" dirty="0">
                <a:solidFill>
                  <a:srgbClr val="C00000"/>
                </a:solidFill>
                <a:latin typeface="Times New Roman" panose="02020603050405020304" charset="0"/>
                <a:cs typeface="Times New Roman" panose="02020603050405020304" charset="0"/>
                <a:sym typeface="+mn-ea"/>
              </a:rPr>
              <a:t>NATO </a:t>
            </a:r>
            <a:br>
              <a:rPr lang="tr-TR" altLang="en-GB" sz="3200" b="1" dirty="0">
                <a:solidFill>
                  <a:srgbClr val="C00000"/>
                </a:solidFill>
                <a:latin typeface="Times New Roman" panose="02020603050405020304" charset="0"/>
                <a:cs typeface="Times New Roman" panose="02020603050405020304" charset="0"/>
                <a:sym typeface="+mn-ea"/>
              </a:rPr>
            </a:br>
            <a:r>
              <a:rPr lang="tr-TR" altLang="en-GB" sz="3200" b="1" dirty="0">
                <a:solidFill>
                  <a:srgbClr val="C00000"/>
                </a:solidFill>
                <a:latin typeface="Times New Roman" panose="02020603050405020304" charset="0"/>
                <a:cs typeface="Times New Roman" panose="02020603050405020304" charset="0"/>
                <a:sym typeface="+mn-ea"/>
              </a:rPr>
              <a:t>Stratejik İletişim Prensipleri</a:t>
            </a:r>
          </a:p>
        </p:txBody>
      </p:sp>
      <p:sp>
        <p:nvSpPr>
          <p:cNvPr id="260" name="Google Shape;260;p29"/>
          <p:cNvSpPr txBox="1">
            <a:spLocks noGrp="1"/>
          </p:cNvSpPr>
          <p:nvPr>
            <p:ph type="body" idx="1"/>
          </p:nvPr>
        </p:nvSpPr>
        <p:spPr>
          <a:xfrm>
            <a:off x="163774" y="1663699"/>
            <a:ext cx="8315530" cy="4414727"/>
          </a:xfrm>
          <a:prstGeom prst="rect">
            <a:avLst/>
          </a:prstGeom>
        </p:spPr>
        <p:txBody>
          <a:bodyPr spcFirstLastPara="1" wrap="square" lIns="91425" tIns="91425" rIns="91425" bIns="91425" anchor="t" anchorCtr="0">
            <a:noAutofit/>
          </a:bodyPr>
          <a:lstStyle/>
          <a:p>
            <a:pPr marL="627063" lvl="0" indent="-487363" algn="l" rtl="0">
              <a:spcBef>
                <a:spcPts val="600"/>
              </a:spcBef>
              <a:spcAft>
                <a:spcPts val="0"/>
              </a:spcAft>
              <a:buClr>
                <a:srgbClr val="C00000"/>
              </a:buClr>
              <a:buSzPct val="100000"/>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rPr>
              <a:t>Tutarlılık</a:t>
            </a:r>
          </a:p>
          <a:p>
            <a:pPr marL="627063" lvl="0" indent="-487363" algn="l" rtl="0">
              <a:spcBef>
                <a:spcPts val="600"/>
              </a:spcBef>
              <a:spcAft>
                <a:spcPts val="0"/>
              </a:spcAft>
              <a:buClr>
                <a:srgbClr val="C00000"/>
              </a:buClr>
              <a:buSzPct val="100000"/>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rPr>
              <a:t>Bütünlük</a:t>
            </a:r>
          </a:p>
          <a:p>
            <a:pPr marL="627063" lvl="0" indent="-487363" algn="l" rtl="0">
              <a:spcBef>
                <a:spcPts val="600"/>
              </a:spcBef>
              <a:spcAft>
                <a:spcPts val="0"/>
              </a:spcAft>
              <a:buClr>
                <a:srgbClr val="C00000"/>
              </a:buClr>
              <a:buSzPct val="100000"/>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rPr>
              <a:t>Hızlı Reaksiyon</a:t>
            </a:r>
          </a:p>
          <a:p>
            <a:pPr marL="627063" lvl="0" indent="-487363" algn="l" rtl="0">
              <a:spcBef>
                <a:spcPts val="600"/>
              </a:spcBef>
              <a:spcAft>
                <a:spcPts val="0"/>
              </a:spcAft>
              <a:buClr>
                <a:srgbClr val="C00000"/>
              </a:buClr>
              <a:buSzPct val="100000"/>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rPr>
              <a:t>Şeffaflık</a:t>
            </a:r>
          </a:p>
          <a:p>
            <a:pPr marL="627063" lvl="0" indent="-487363" algn="l" rtl="0">
              <a:spcBef>
                <a:spcPts val="600"/>
              </a:spcBef>
              <a:spcAft>
                <a:spcPts val="0"/>
              </a:spcAft>
              <a:buClr>
                <a:srgbClr val="C00000"/>
              </a:buClr>
              <a:buSzPct val="100000"/>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rPr>
              <a:t>Stratejik Liderlik</a:t>
            </a:r>
          </a:p>
          <a:p>
            <a:pPr marL="627063" lvl="0" indent="-487363" algn="l" rtl="0">
              <a:spcBef>
                <a:spcPts val="600"/>
              </a:spcBef>
              <a:spcAft>
                <a:spcPts val="0"/>
              </a:spcAft>
              <a:buClr>
                <a:srgbClr val="C00000"/>
              </a:buClr>
              <a:buSzPct val="100000"/>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rPr>
              <a:t>Stratejik Söylemlerde İnsan Merkezli Yaklaşım</a:t>
            </a:r>
          </a:p>
          <a:p>
            <a:pPr marL="627063" lvl="0" indent="-487363" algn="l" rtl="0">
              <a:spcBef>
                <a:spcPts val="600"/>
              </a:spcBef>
              <a:spcAft>
                <a:spcPts val="0"/>
              </a:spcAft>
              <a:buClr>
                <a:srgbClr val="C00000"/>
              </a:buClr>
              <a:buSzPct val="100000"/>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rPr>
              <a:t>Süreklilik</a:t>
            </a:r>
          </a:p>
          <a:p>
            <a:pPr marL="627063" lvl="0" indent="-487363" algn="l" rtl="0">
              <a:spcBef>
                <a:spcPts val="600"/>
              </a:spcBef>
              <a:spcAft>
                <a:spcPts val="0"/>
              </a:spcAft>
              <a:buClr>
                <a:srgbClr val="C00000"/>
              </a:buClr>
              <a:buSzPct val="100000"/>
              <a:buFont typeface="Wingdings" panose="05000000000000000000" charset="0"/>
              <a:buChar char="Ø"/>
            </a:pPr>
            <a:r>
              <a:rPr lang="tr-TR" sz="2800" dirty="0">
                <a:solidFill>
                  <a:srgbClr val="000000"/>
                </a:solidFill>
                <a:latin typeface="Times New Roman" panose="02020603050405020304" charset="0"/>
                <a:cs typeface="Times New Roman" panose="02020603050405020304" charset="0"/>
              </a:rPr>
              <a:t>Netlik </a:t>
            </a:r>
          </a:p>
          <a:p>
            <a:endParaRPr lang="tr-TR" sz="2800" dirty="0">
              <a:latin typeface="Times New Roman" panose="02020603050405020304" charset="0"/>
              <a:cs typeface="Times New Roman" panose="02020603050405020304" charset="0"/>
            </a:endParaRPr>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56</a:t>
            </a:fld>
            <a:endParaRPr lang="en-GB"/>
          </a:p>
        </p:txBody>
      </p:sp>
    </p:spTree>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9"/>
          <p:cNvSpPr txBox="1">
            <a:spLocks noGrp="1"/>
          </p:cNvSpPr>
          <p:nvPr>
            <p:ph type="body" idx="1"/>
          </p:nvPr>
        </p:nvSpPr>
        <p:spPr>
          <a:xfrm>
            <a:off x="199826" y="352745"/>
            <a:ext cx="8829449" cy="6220382"/>
          </a:xfrm>
          <a:prstGeom prst="rect">
            <a:avLst/>
          </a:prstGeom>
        </p:spPr>
        <p:txBody>
          <a:bodyPr spcFirstLastPara="1" wrap="square" lIns="91425" tIns="91425" rIns="91425" bIns="91425" anchor="t" anchorCtr="0">
            <a:noAutofit/>
          </a:bodyPr>
          <a:lstStyle/>
          <a:p>
            <a:pPr marL="139700" indent="0">
              <a:lnSpc>
                <a:spcPct val="150000"/>
              </a:lnSpc>
              <a:buSzPts val="2000"/>
              <a:buNone/>
            </a:pPr>
            <a:r>
              <a:rPr lang="tr-TR" sz="3200" dirty="0" smtClean="0">
                <a:solidFill>
                  <a:srgbClr val="000000"/>
                </a:solidFill>
                <a:latin typeface="Times New Roman" panose="02020603050405020304" charset="0"/>
                <a:cs typeface="Times New Roman" panose="02020603050405020304" charset="0"/>
              </a:rPr>
              <a:t>Güvenlik </a:t>
            </a:r>
            <a:r>
              <a:rPr lang="tr-TR" sz="3200" dirty="0">
                <a:solidFill>
                  <a:srgbClr val="000000"/>
                </a:solidFill>
                <a:latin typeface="Times New Roman" panose="02020603050405020304" charset="0"/>
                <a:cs typeface="Times New Roman" panose="02020603050405020304" charset="0"/>
              </a:rPr>
              <a:t>aktörleri, iletişim sürecinin gönderici ve alıcı boyutları fark etmeksizin, iletinin eksiksiz ve doğru biçimde iletilmesi kavrayışına sahip olmalıdır</a:t>
            </a:r>
            <a:r>
              <a:rPr lang="tr-TR" sz="3200" dirty="0" smtClean="0">
                <a:solidFill>
                  <a:srgbClr val="000000"/>
                </a:solidFill>
                <a:latin typeface="Times New Roman" panose="02020603050405020304" charset="0"/>
                <a:cs typeface="Times New Roman" panose="02020603050405020304" charset="0"/>
              </a:rPr>
              <a:t>.</a:t>
            </a:r>
            <a:endParaRPr lang="tr-TR" sz="3200" dirty="0">
              <a:solidFill>
                <a:srgbClr val="000000"/>
              </a:solidFill>
              <a:latin typeface="Times New Roman" panose="02020603050405020304" charset="0"/>
              <a:cs typeface="Times New Roman" panose="02020603050405020304" charset="0"/>
            </a:endParaRPr>
          </a:p>
          <a:p>
            <a:pPr marL="139700" indent="0">
              <a:lnSpc>
                <a:spcPct val="150000"/>
              </a:lnSpc>
              <a:buSzPts val="2000"/>
              <a:buNone/>
            </a:pPr>
            <a:endParaRPr lang="tr-TR" sz="3200" dirty="0">
              <a:solidFill>
                <a:srgbClr val="000000"/>
              </a:solidFill>
              <a:latin typeface="Times New Roman" panose="02020603050405020304" charset="0"/>
              <a:cs typeface="Times New Roman" panose="02020603050405020304" charset="0"/>
            </a:endParaRPr>
          </a:p>
          <a:p>
            <a:pPr marL="139700" indent="0">
              <a:lnSpc>
                <a:spcPct val="150000"/>
              </a:lnSpc>
              <a:buSzPts val="2000"/>
              <a:buNone/>
            </a:pPr>
            <a:r>
              <a:rPr lang="tr-TR" sz="3200" dirty="0">
                <a:solidFill>
                  <a:srgbClr val="000000"/>
                </a:solidFill>
                <a:latin typeface="Times New Roman" panose="02020603050405020304" charset="0"/>
                <a:cs typeface="Times New Roman" panose="02020603050405020304" charset="0"/>
              </a:rPr>
              <a:t>Bu bağlamda, stratejik iletişim modelinin temelinde de iletiyi, iletişim amacına uygun biçimde aktarabilme yeteneği bulunmaktadır. </a:t>
            </a:r>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en-GB" sz="1300" b="0" i="0" u="none" strike="noStrike" kern="0" cap="none" spc="0" normalizeH="0" baseline="0" noProof="0">
                <a:ln>
                  <a:noFill/>
                </a:ln>
                <a:solidFill>
                  <a:srgbClr val="97ABBC"/>
                </a:solidFill>
                <a:effectLst/>
                <a:uLnTx/>
                <a:uFillTx/>
                <a:latin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57</a:t>
            </a:fld>
            <a:endParaRPr kumimoji="0" lang="en-GB" sz="1300" b="0" i="0" u="none" strike="noStrike" kern="0" cap="none" spc="0" normalizeH="0" baseline="0" noProof="0">
              <a:ln>
                <a:noFill/>
              </a:ln>
              <a:solidFill>
                <a:srgbClr val="97ABBC"/>
              </a:solidFill>
              <a:effectLst/>
              <a:uLnTx/>
              <a:uFillTx/>
              <a:latin typeface="Lato"/>
              <a:sym typeface="Lato"/>
            </a:endParaRPr>
          </a:p>
        </p:txBody>
      </p:sp>
    </p:spTree>
    <p:extLst>
      <p:ext uri="{BB962C8B-B14F-4D97-AF65-F5344CB8AC3E}">
        <p14:creationId xmlns:p14="http://schemas.microsoft.com/office/powerpoint/2010/main" val="1483099568"/>
      </p:ext>
    </p:extLst>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9"/>
          <p:cNvSpPr txBox="1">
            <a:spLocks noGrp="1"/>
          </p:cNvSpPr>
          <p:nvPr>
            <p:ph type="body" idx="1"/>
          </p:nvPr>
        </p:nvSpPr>
        <p:spPr>
          <a:xfrm>
            <a:off x="-1" y="-1"/>
            <a:ext cx="9029275" cy="6782077"/>
          </a:xfrm>
          <a:prstGeom prst="rect">
            <a:avLst/>
          </a:prstGeom>
        </p:spPr>
        <p:txBody>
          <a:bodyPr spcFirstLastPara="1" wrap="square" lIns="91425" tIns="91425" rIns="91425" bIns="91425" anchor="t" anchorCtr="0">
            <a:noAutofit/>
          </a:bodyPr>
          <a:lstStyle/>
          <a:p>
            <a:pPr lvl="0">
              <a:lnSpc>
                <a:spcPct val="150000"/>
              </a:lnSpc>
              <a:buClr>
                <a:srgbClr val="C00000"/>
              </a:buClr>
              <a:buSzPct val="100000"/>
              <a:buFont typeface="Wingdings" panose="05000000000000000000" pitchFamily="2" charset="2"/>
              <a:buChar char="Ø"/>
            </a:pPr>
            <a:r>
              <a:rPr lang="tr-TR" sz="2800" dirty="0">
                <a:solidFill>
                  <a:srgbClr val="000000"/>
                </a:solidFill>
                <a:latin typeface="Times New Roman" panose="02020603050405020304" charset="0"/>
                <a:cs typeface="Times New Roman" panose="02020603050405020304" charset="0"/>
              </a:rPr>
              <a:t>Kurumsal itibarı gözeten, manipülasyondan uzak, kesintisiz, şeffaf ve stratejik vizyon öncülüğünde gerçekleşen uzun süreli ve etkileyici yeni iletişim modellerinin var olduğu günümüzde, güvenlik aktörlerinin de söz konusu iletişim modellerinin içeriğine paralel bir girişimci tutumu taşıması gerekmektedir. </a:t>
            </a:r>
            <a:endParaRPr lang="tr-TR" sz="2800" dirty="0" smtClean="0">
              <a:solidFill>
                <a:srgbClr val="000000"/>
              </a:solidFill>
              <a:latin typeface="Times New Roman" panose="02020603050405020304" charset="0"/>
              <a:cs typeface="Times New Roman" panose="02020603050405020304" charset="0"/>
            </a:endParaRPr>
          </a:p>
          <a:p>
            <a:pPr marL="139700" lvl="0" indent="0">
              <a:lnSpc>
                <a:spcPct val="150000"/>
              </a:lnSpc>
              <a:buClr>
                <a:srgbClr val="C00000"/>
              </a:buClr>
              <a:buSzPct val="100000"/>
              <a:buNone/>
            </a:pPr>
            <a:endParaRPr lang="tr-TR" sz="2800" dirty="0">
              <a:solidFill>
                <a:srgbClr val="000000"/>
              </a:solidFill>
              <a:latin typeface="Times New Roman" panose="02020603050405020304" charset="0"/>
              <a:cs typeface="Times New Roman" panose="02020603050405020304" charset="0"/>
            </a:endParaRPr>
          </a:p>
          <a:p>
            <a:pPr marL="139700" lvl="0" indent="0">
              <a:lnSpc>
                <a:spcPct val="150000"/>
              </a:lnSpc>
              <a:buClr>
                <a:srgbClr val="C00000"/>
              </a:buClr>
              <a:buSzPct val="100000"/>
              <a:buNone/>
            </a:pPr>
            <a:r>
              <a:rPr lang="tr-TR" sz="2800" dirty="0" smtClean="0">
                <a:solidFill>
                  <a:srgbClr val="000000"/>
                </a:solidFill>
                <a:latin typeface="Times New Roman" panose="02020603050405020304" charset="0"/>
                <a:cs typeface="Times New Roman" panose="02020603050405020304" charset="0"/>
              </a:rPr>
              <a:t>Aksi </a:t>
            </a:r>
            <a:r>
              <a:rPr lang="tr-TR" sz="2800" dirty="0">
                <a:solidFill>
                  <a:srgbClr val="000000"/>
                </a:solidFill>
                <a:latin typeface="Times New Roman" panose="02020603050405020304" charset="0"/>
                <a:cs typeface="Times New Roman" panose="02020603050405020304" charset="0"/>
              </a:rPr>
              <a:t>halde iletişim kazaları meydana gelecek ve yukarıda </a:t>
            </a:r>
            <a:r>
              <a:rPr lang="tr-TR" sz="2800" dirty="0" smtClean="0">
                <a:solidFill>
                  <a:srgbClr val="000000"/>
                </a:solidFill>
                <a:latin typeface="Times New Roman" panose="02020603050405020304" charset="0"/>
                <a:cs typeface="Times New Roman" panose="02020603050405020304" charset="0"/>
              </a:rPr>
              <a:t>  belirtilen </a:t>
            </a:r>
            <a:r>
              <a:rPr lang="tr-TR" sz="2800" dirty="0">
                <a:solidFill>
                  <a:srgbClr val="000000"/>
                </a:solidFill>
                <a:latin typeface="Times New Roman" panose="02020603050405020304" charset="0"/>
                <a:cs typeface="Times New Roman" panose="02020603050405020304" charset="0"/>
              </a:rPr>
              <a:t>niteliklerin tümünden uzak bir iletişim başka bir deyişle iletişimsizlik ortamı doğacaktır. </a:t>
            </a:r>
          </a:p>
          <a:p>
            <a:pPr marL="139700" lvl="0" indent="0">
              <a:buSzPts val="2000"/>
              <a:buNone/>
            </a:pPr>
            <a:endParaRPr lang="tr-TR" sz="2800" dirty="0">
              <a:latin typeface="Times New Roman" panose="02020603050405020304" charset="0"/>
              <a:cs typeface="Times New Roman" panose="02020603050405020304" charset="0"/>
            </a:endParaRPr>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en-GB" sz="1300" b="0" i="0" u="none" strike="noStrike" kern="0" cap="none" spc="0" normalizeH="0" baseline="0" noProof="0">
                <a:ln>
                  <a:noFill/>
                </a:ln>
                <a:solidFill>
                  <a:srgbClr val="97ABBC"/>
                </a:solidFill>
                <a:effectLst/>
                <a:uLnTx/>
                <a:uFillTx/>
                <a:latin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58</a:t>
            </a:fld>
            <a:endParaRPr kumimoji="0" lang="en-GB" sz="1300" b="0" i="0" u="none" strike="noStrike" kern="0" cap="none" spc="0" normalizeH="0" baseline="0" noProof="0">
              <a:ln>
                <a:noFill/>
              </a:ln>
              <a:solidFill>
                <a:srgbClr val="97ABBC"/>
              </a:solidFill>
              <a:effectLst/>
              <a:uLnTx/>
              <a:uFillTx/>
              <a:latin typeface="Lato"/>
              <a:sym typeface="Lato"/>
            </a:endParaRPr>
          </a:p>
        </p:txBody>
      </p:sp>
    </p:spTree>
    <p:extLst>
      <p:ext uri="{BB962C8B-B14F-4D97-AF65-F5344CB8AC3E}">
        <p14:creationId xmlns:p14="http://schemas.microsoft.com/office/powerpoint/2010/main" val="1524522220"/>
      </p:ext>
    </p:extLst>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9"/>
          <p:cNvSpPr txBox="1">
            <a:spLocks noGrp="1"/>
          </p:cNvSpPr>
          <p:nvPr>
            <p:ph type="body" idx="1"/>
          </p:nvPr>
        </p:nvSpPr>
        <p:spPr>
          <a:xfrm>
            <a:off x="158949" y="469265"/>
            <a:ext cx="8684800" cy="4594054"/>
          </a:xfrm>
          <a:prstGeom prst="rect">
            <a:avLst/>
          </a:prstGeom>
        </p:spPr>
        <p:txBody>
          <a:bodyPr spcFirstLastPara="1" wrap="square" lIns="91425" tIns="91425" rIns="91425" bIns="91425" anchor="t" anchorCtr="0">
            <a:noAutofit/>
          </a:bodyPr>
          <a:lstStyle/>
          <a:p>
            <a:pPr marL="139700" indent="0">
              <a:lnSpc>
                <a:spcPct val="150000"/>
              </a:lnSpc>
              <a:buSzPts val="2000"/>
              <a:buNone/>
            </a:pPr>
            <a:r>
              <a:rPr lang="tr-TR" sz="3200" dirty="0">
                <a:solidFill>
                  <a:srgbClr val="000000"/>
                </a:solidFill>
                <a:latin typeface="Times New Roman" panose="02020603050405020304" charset="0"/>
                <a:cs typeface="Times New Roman" panose="02020603050405020304" charset="0"/>
              </a:rPr>
              <a:t>Modern dünyanın pek çok ordusu </a:t>
            </a:r>
            <a:r>
              <a:rPr lang="tr-TR" sz="3200" dirty="0" smtClean="0">
                <a:solidFill>
                  <a:srgbClr val="000000"/>
                </a:solidFill>
                <a:latin typeface="Times New Roman" panose="02020603050405020304" charset="0"/>
                <a:cs typeface="Times New Roman" panose="02020603050405020304" charset="0"/>
              </a:rPr>
              <a:t>- başta </a:t>
            </a:r>
            <a:r>
              <a:rPr lang="tr-TR" sz="3200" dirty="0">
                <a:solidFill>
                  <a:srgbClr val="000000"/>
                </a:solidFill>
                <a:latin typeface="Times New Roman" panose="02020603050405020304" charset="0"/>
                <a:cs typeface="Times New Roman" panose="02020603050405020304" charset="0"/>
              </a:rPr>
              <a:t>ABD, İngiltere, Fransa olmak </a:t>
            </a:r>
            <a:r>
              <a:rPr lang="tr-TR" sz="3200" dirty="0" smtClean="0">
                <a:solidFill>
                  <a:srgbClr val="000000"/>
                </a:solidFill>
                <a:latin typeface="Times New Roman" panose="02020603050405020304" charset="0"/>
                <a:cs typeface="Times New Roman" panose="02020603050405020304" charset="0"/>
              </a:rPr>
              <a:t>üzere - </a:t>
            </a:r>
            <a:r>
              <a:rPr lang="tr-TR" sz="3200" dirty="0">
                <a:solidFill>
                  <a:srgbClr val="000000"/>
                </a:solidFill>
                <a:latin typeface="Times New Roman" panose="02020603050405020304" charset="0"/>
                <a:cs typeface="Times New Roman" panose="02020603050405020304" charset="0"/>
              </a:rPr>
              <a:t>iletişim ortamındaki yapısal değişikliklerin bilinciyle hareket etmekte ve geleneksel yaklaşımların aksine “stratejik iletişim modeli” odaklı bir iletişim planlamasını benimsemektedir.</a:t>
            </a:r>
          </a:p>
          <a:p>
            <a:pPr>
              <a:buSzPts val="2000"/>
              <a:buFont typeface="Wingdings" panose="05000000000000000000" pitchFamily="2" charset="2"/>
              <a:buChar char="Ø"/>
            </a:pPr>
            <a:endParaRPr lang="tr-TR" sz="2800" dirty="0">
              <a:latin typeface="Times New Roman" panose="02020603050405020304" charset="0"/>
              <a:cs typeface="Times New Roman" panose="02020603050405020304" charset="0"/>
            </a:endParaRPr>
          </a:p>
        </p:txBody>
      </p:sp>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fld id="{00000000-1234-1234-1234-123412341234}" type="slidenum">
              <a:rPr kumimoji="0" lang="en-GB" sz="1300" b="0" i="0" u="none" strike="noStrike" kern="0" cap="none" spc="0" normalizeH="0" baseline="0" noProof="0">
                <a:ln>
                  <a:noFill/>
                </a:ln>
                <a:solidFill>
                  <a:srgbClr val="97ABBC"/>
                </a:solidFill>
                <a:effectLst/>
                <a:uLnTx/>
                <a:uFillTx/>
                <a:latin typeface="Lato"/>
                <a:sym typeface="Lato"/>
              </a:rPr>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t>59</a:t>
            </a:fld>
            <a:endParaRPr kumimoji="0" lang="en-GB" sz="1300" b="0" i="0" u="none" strike="noStrike" kern="0" cap="none" spc="0" normalizeH="0" baseline="0" noProof="0">
              <a:ln>
                <a:noFill/>
              </a:ln>
              <a:solidFill>
                <a:srgbClr val="97ABBC"/>
              </a:solidFill>
              <a:effectLst/>
              <a:uLnTx/>
              <a:uFillTx/>
              <a:latin typeface="Lato"/>
              <a:sym typeface="Lato"/>
            </a:endParaRPr>
          </a:p>
        </p:txBody>
      </p:sp>
    </p:spTree>
    <p:extLst>
      <p:ext uri="{BB962C8B-B14F-4D97-AF65-F5344CB8AC3E}">
        <p14:creationId xmlns:p14="http://schemas.microsoft.com/office/powerpoint/2010/main" val="1600723781"/>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150126" y="696037"/>
            <a:ext cx="8802806" cy="5595582"/>
          </a:xfrm>
          <a:prstGeom prst="rect">
            <a:avLst/>
          </a:prstGeom>
        </p:spPr>
        <p:txBody>
          <a:bodyPr spcFirstLastPara="1" wrap="square" lIns="91425" tIns="91425" rIns="91425" bIns="91425" anchor="ctr" anchorCtr="0">
            <a:noAutofit/>
          </a:bodyPr>
          <a:lstStyle/>
          <a:p>
            <a:pPr marL="101600" lvl="0" indent="0" algn="l" rtl="0">
              <a:spcBef>
                <a:spcPts val="600"/>
              </a:spcBef>
              <a:spcAft>
                <a:spcPts val="0"/>
              </a:spcAft>
              <a:buSzPts val="2000"/>
              <a:buNone/>
            </a:pPr>
            <a:endParaRPr lang="tr-TR" altLang="en-GB" dirty="0">
              <a:latin typeface="Times New Roman" panose="02020603050405020304" charset="0"/>
              <a:cs typeface="Times New Roman" panose="02020603050405020304" charset="0"/>
            </a:endParaRPr>
          </a:p>
          <a:p>
            <a:pPr marL="114300" lvl="0" indent="0" algn="ctr" rtl="0">
              <a:lnSpc>
                <a:spcPct val="150000"/>
              </a:lnSpc>
              <a:spcBef>
                <a:spcPts val="600"/>
              </a:spcBef>
              <a:spcAft>
                <a:spcPts val="0"/>
              </a:spcAft>
              <a:buClr>
                <a:srgbClr val="2185C5"/>
              </a:buClr>
              <a:buSzPts val="2000"/>
              <a:buNone/>
            </a:pPr>
            <a:r>
              <a:rPr lang="tr-TR" altLang="en-GB" dirty="0">
                <a:solidFill>
                  <a:srgbClr val="000000"/>
                </a:solidFill>
                <a:latin typeface="Times New Roman" panose="02020603050405020304" charset="0"/>
                <a:cs typeface="Times New Roman" panose="02020603050405020304" charset="0"/>
              </a:rPr>
              <a:t>Kelimenin tam olarak </a:t>
            </a:r>
            <a:r>
              <a:rPr lang="tr-TR" altLang="en-GB" b="1" dirty="0">
                <a:solidFill>
                  <a:srgbClr val="000000"/>
                </a:solidFill>
                <a:latin typeface="Times New Roman" panose="02020603050405020304" charset="0"/>
                <a:cs typeface="Times New Roman" panose="02020603050405020304" charset="0"/>
              </a:rPr>
              <a:t>Türkçe</a:t>
            </a:r>
            <a:r>
              <a:rPr lang="tr-TR" altLang="en-GB" dirty="0">
                <a:solidFill>
                  <a:srgbClr val="000000"/>
                </a:solidFill>
                <a:latin typeface="Times New Roman" panose="02020603050405020304" charset="0"/>
                <a:cs typeface="Times New Roman" panose="02020603050405020304" charset="0"/>
              </a:rPr>
              <a:t> kökenli bir karşılığı olamadığı için dilimizde </a:t>
            </a:r>
            <a:r>
              <a:rPr lang="tr-TR" altLang="en-GB" b="1" dirty="0">
                <a:solidFill>
                  <a:srgbClr val="000000"/>
                </a:solidFill>
                <a:latin typeface="Times New Roman" panose="02020603050405020304" charset="0"/>
                <a:cs typeface="Times New Roman" panose="02020603050405020304" charset="0"/>
              </a:rPr>
              <a:t>Fransızcadan </a:t>
            </a:r>
            <a:r>
              <a:rPr lang="tr-TR" altLang="en-GB" dirty="0">
                <a:solidFill>
                  <a:srgbClr val="000000"/>
                </a:solidFill>
                <a:latin typeface="Times New Roman" panose="02020603050405020304" charset="0"/>
                <a:cs typeface="Times New Roman" panose="02020603050405020304" charset="0"/>
              </a:rPr>
              <a:t>(</a:t>
            </a:r>
            <a:r>
              <a:rPr lang="tr-TR" altLang="en-GB" dirty="0" err="1">
                <a:solidFill>
                  <a:srgbClr val="000000"/>
                </a:solidFill>
                <a:latin typeface="Times New Roman" panose="02020603050405020304" charset="0"/>
                <a:cs typeface="Times New Roman" panose="02020603050405020304" charset="0"/>
              </a:rPr>
              <a:t>stratégie</a:t>
            </a:r>
            <a:r>
              <a:rPr lang="tr-TR" altLang="en-GB" dirty="0">
                <a:solidFill>
                  <a:srgbClr val="000000"/>
                </a:solidFill>
                <a:latin typeface="Times New Roman" panose="02020603050405020304" charset="0"/>
                <a:cs typeface="Times New Roman" panose="02020603050405020304" charset="0"/>
              </a:rPr>
              <a:t>) geçen hali ile </a:t>
            </a:r>
            <a:r>
              <a:rPr lang="tr-TR" altLang="en-GB" dirty="0" smtClean="0">
                <a:solidFill>
                  <a:srgbClr val="000000"/>
                </a:solidFill>
                <a:latin typeface="Times New Roman" panose="02020603050405020304" charset="0"/>
                <a:cs typeface="Times New Roman" panose="02020603050405020304" charset="0"/>
              </a:rPr>
              <a:t>kullanılmakta.</a:t>
            </a:r>
            <a:endParaRPr lang="tr-TR" altLang="en-GB" dirty="0">
              <a:solidFill>
                <a:srgbClr val="000000"/>
              </a:solidFill>
              <a:latin typeface="Times New Roman" panose="02020603050405020304" charset="0"/>
              <a:cs typeface="Times New Roman" panose="02020603050405020304" charset="0"/>
            </a:endParaRPr>
          </a:p>
          <a:p>
            <a:pPr marL="0" lvl="0" indent="0" algn="l" rtl="0">
              <a:spcBef>
                <a:spcPts val="600"/>
              </a:spcBef>
              <a:spcAft>
                <a:spcPts val="0"/>
              </a:spcAft>
              <a:buNone/>
            </a:pPr>
            <a:endParaRPr lang="en-GB" dirty="0">
              <a:solidFill>
                <a:srgbClr val="000000"/>
              </a:solidFill>
            </a:endParaRPr>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6</a:t>
            </a:fld>
            <a:endParaRPr lang="en-GB"/>
          </a:p>
        </p:txBody>
      </p:sp>
    </p:spTree>
    <p:extLst>
      <p:ext uri="{BB962C8B-B14F-4D97-AF65-F5344CB8AC3E}">
        <p14:creationId xmlns:p14="http://schemas.microsoft.com/office/powerpoint/2010/main" val="2572324788"/>
      </p:ext>
    </p:extLst>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9"/>
          <p:cNvSpPr txBox="1">
            <a:spLocks noGrp="1"/>
          </p:cNvSpPr>
          <p:nvPr>
            <p:ph type="body" idx="1"/>
          </p:nvPr>
        </p:nvSpPr>
        <p:spPr>
          <a:xfrm>
            <a:off x="130813" y="197926"/>
            <a:ext cx="8726584" cy="6584151"/>
          </a:xfrm>
          <a:prstGeom prst="rect">
            <a:avLst/>
          </a:prstGeom>
        </p:spPr>
        <p:txBody>
          <a:bodyPr spcFirstLastPara="1" wrap="square" lIns="91425" tIns="91425" rIns="91425" bIns="91425" anchor="t" anchorCtr="0">
            <a:noAutofit/>
          </a:bodyPr>
          <a:lstStyle/>
          <a:p>
            <a:pPr marL="139700" indent="0">
              <a:lnSpc>
                <a:spcPct val="150000"/>
              </a:lnSpc>
              <a:buNone/>
            </a:pPr>
            <a:r>
              <a:rPr lang="tr-TR" sz="3000" dirty="0">
                <a:solidFill>
                  <a:srgbClr val="000000"/>
                </a:solidFill>
                <a:latin typeface="Times New Roman" panose="02020603050405020304" charset="0"/>
                <a:cs typeface="Times New Roman" panose="02020603050405020304" charset="0"/>
              </a:rPr>
              <a:t>Orduda stratejik iletişim modelini benimseyen ülkelerden biri olan ABD Savunma Bakanlığı’nda (Pentagon), medya, kamuoyuna ulaşmayı ve etkilemeyi sağlayan en önemli stratejik iletişim kaynaklarından biridir. </a:t>
            </a:r>
            <a:endParaRPr lang="tr-TR" sz="3000" dirty="0" smtClean="0">
              <a:solidFill>
                <a:srgbClr val="000000"/>
              </a:solidFill>
              <a:latin typeface="Times New Roman" panose="02020603050405020304" charset="0"/>
              <a:cs typeface="Times New Roman" panose="02020603050405020304" charset="0"/>
            </a:endParaRPr>
          </a:p>
          <a:p>
            <a:pPr marL="139700" indent="0">
              <a:lnSpc>
                <a:spcPct val="150000"/>
              </a:lnSpc>
              <a:buNone/>
            </a:pPr>
            <a:endParaRPr lang="tr-TR" sz="3000" dirty="0">
              <a:solidFill>
                <a:srgbClr val="000000"/>
              </a:solidFill>
              <a:latin typeface="Times New Roman" panose="02020603050405020304" charset="0"/>
              <a:cs typeface="Times New Roman" panose="02020603050405020304" charset="0"/>
            </a:endParaRPr>
          </a:p>
          <a:p>
            <a:pPr marL="139700" indent="0">
              <a:lnSpc>
                <a:spcPct val="150000"/>
              </a:lnSpc>
              <a:buNone/>
            </a:pPr>
            <a:r>
              <a:rPr lang="tr-TR" sz="3000" dirty="0" smtClean="0">
                <a:solidFill>
                  <a:srgbClr val="000000"/>
                </a:solidFill>
                <a:latin typeface="Times New Roman" panose="02020603050405020304" charset="0"/>
                <a:cs typeface="Times New Roman" panose="02020603050405020304" charset="0"/>
              </a:rPr>
              <a:t>Dolayısıyla </a:t>
            </a:r>
            <a:r>
              <a:rPr lang="tr-TR" sz="3000" dirty="0">
                <a:solidFill>
                  <a:srgbClr val="000000"/>
                </a:solidFill>
                <a:latin typeface="Times New Roman" panose="02020603050405020304" charset="0"/>
                <a:cs typeface="Times New Roman" panose="02020603050405020304" charset="0"/>
              </a:rPr>
              <a:t>Pentagon’un kamuoyuna ulaşabilmesi, benimsediği stratejik iletişim becerileri ile mümkün olmaktadır. </a:t>
            </a:r>
          </a:p>
        </p:txBody>
      </p:sp>
      <p:sp>
        <p:nvSpPr>
          <p:cNvPr id="265" name="Google Shape;265;p29"/>
          <p:cNvSpPr txBox="1">
            <a:spLocks noGrp="1"/>
          </p:cNvSpPr>
          <p:nvPr>
            <p:ph type="body" idx="3"/>
          </p:nvPr>
        </p:nvSpPr>
        <p:spPr>
          <a:xfrm>
            <a:off x="6003925" y="4247515"/>
            <a:ext cx="2741930" cy="173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tr-TR" altLang="en-GB" sz="2800" b="1">
                <a:latin typeface="Times New Roman" panose="02020603050405020304" charset="0"/>
                <a:cs typeface="Times New Roman" panose="02020603050405020304" charset="0"/>
              </a:rPr>
              <a:t/>
            </a:r>
            <a:br>
              <a:rPr lang="tr-TR" altLang="en-GB" sz="2800" b="1">
                <a:latin typeface="Times New Roman" panose="02020603050405020304" charset="0"/>
                <a:cs typeface="Times New Roman" panose="02020603050405020304" charset="0"/>
              </a:rPr>
            </a:br>
            <a:endParaRPr sz="1200"/>
          </a:p>
          <a:p>
            <a:pPr marL="0" lvl="0" indent="0" algn="l" rtl="0">
              <a:spcBef>
                <a:spcPts val="600"/>
              </a:spcBef>
              <a:spcAft>
                <a:spcPts val="0"/>
              </a:spcAft>
              <a:buNone/>
            </a:pPr>
            <a:endParaRPr sz="1200"/>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60</a:t>
            </a:fld>
            <a:endParaRPr lang="en-GB"/>
          </a:p>
        </p:txBody>
      </p:sp>
    </p:spTree>
    <p:extLst>
      <p:ext uri="{BB962C8B-B14F-4D97-AF65-F5344CB8AC3E}">
        <p14:creationId xmlns:p14="http://schemas.microsoft.com/office/powerpoint/2010/main" val="3183232925"/>
      </p:ext>
    </p:extLst>
  </p:cSld>
  <p:clrMapOvr>
    <a:masterClrMapping/>
  </p:clrMapOvr>
  <p:transition>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107950" y="44450"/>
            <a:ext cx="8856663" cy="683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a:lnSpc>
                <a:spcPct val="150000"/>
              </a:lnSpc>
            </a:pPr>
            <a:r>
              <a:rPr lang="tr-TR" altLang="tr-TR" sz="3200" dirty="0">
                <a:solidFill>
                  <a:srgbClr val="000000"/>
                </a:solidFill>
              </a:rPr>
              <a:t>2003 Ocak ayında Bush yönetimi Beyaz Saray Küresel İletişim Ofisi’ni kurdu.  Bu ofisin misyonu Başkan ve hükümet yetkililerine tavsiye vermektir.</a:t>
            </a:r>
          </a:p>
          <a:p>
            <a:pPr algn="l">
              <a:lnSpc>
                <a:spcPct val="150000"/>
              </a:lnSpc>
            </a:pPr>
            <a:endParaRPr lang="tr-TR" altLang="tr-TR" sz="2800" dirty="0" smtClean="0">
              <a:solidFill>
                <a:srgbClr val="C00000"/>
              </a:solidFill>
            </a:endParaRPr>
          </a:p>
          <a:p>
            <a:pPr algn="l">
              <a:lnSpc>
                <a:spcPct val="150000"/>
              </a:lnSpc>
            </a:pPr>
            <a:r>
              <a:rPr lang="tr-TR" altLang="tr-TR" sz="2800" i="1" dirty="0" smtClean="0">
                <a:solidFill>
                  <a:srgbClr val="C00000"/>
                </a:solidFill>
              </a:rPr>
              <a:t>Aslında</a:t>
            </a:r>
            <a:r>
              <a:rPr lang="tr-TR" altLang="tr-TR" sz="2800" i="1" dirty="0">
                <a:solidFill>
                  <a:srgbClr val="C00000"/>
                </a:solidFill>
              </a:rPr>
              <a:t>, savaşı kalplerde ve akıllarda kazanmayı başaramazsak, bu bizim askeri operasyonlarımızı nihayete erdirmenin imkansız olduğunu ortaya koyar. Kamu diplomasisi kampanyasındaki amacımız Amerika Birleşik Devletleri’nin eylemleri için doğru bir amacı olduğunun  gösterilmesidir (</a:t>
            </a:r>
            <a:r>
              <a:rPr lang="tr-TR" altLang="tr-TR" sz="2800" i="1" dirty="0" err="1">
                <a:solidFill>
                  <a:srgbClr val="C00000"/>
                </a:solidFill>
              </a:rPr>
              <a:t>Task</a:t>
            </a:r>
            <a:r>
              <a:rPr lang="tr-TR" altLang="tr-TR" sz="2800" i="1" dirty="0">
                <a:solidFill>
                  <a:srgbClr val="C00000"/>
                </a:solidFill>
              </a:rPr>
              <a:t> Force,2001:1)</a:t>
            </a:r>
          </a:p>
        </p:txBody>
      </p:sp>
    </p:spTree>
    <p:extLst>
      <p:ext uri="{BB962C8B-B14F-4D97-AF65-F5344CB8AC3E}">
        <p14:creationId xmlns:p14="http://schemas.microsoft.com/office/powerpoint/2010/main" val="1827044715"/>
      </p:ext>
    </p:extLst>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9"/>
          <p:cNvSpPr txBox="1">
            <a:spLocks noGrp="1"/>
          </p:cNvSpPr>
          <p:nvPr>
            <p:ph type="body" idx="1"/>
          </p:nvPr>
        </p:nvSpPr>
        <p:spPr>
          <a:xfrm>
            <a:off x="95533" y="76327"/>
            <a:ext cx="8879150" cy="6664806"/>
          </a:xfrm>
          <a:prstGeom prst="rect">
            <a:avLst/>
          </a:prstGeom>
        </p:spPr>
        <p:txBody>
          <a:bodyPr spcFirstLastPara="1" wrap="square" lIns="91425" tIns="91425" rIns="91425" bIns="91425" anchor="t" anchorCtr="0">
            <a:noAutofit/>
          </a:bodyPr>
          <a:lstStyle/>
          <a:p>
            <a:pPr marL="355600" indent="-355600">
              <a:lnSpc>
                <a:spcPct val="150000"/>
              </a:lnSpc>
              <a:buClr>
                <a:srgbClr val="C00000"/>
              </a:buClr>
              <a:buSzPct val="100000"/>
            </a:pPr>
            <a:r>
              <a:rPr lang="tr-TR" sz="3200" dirty="0">
                <a:solidFill>
                  <a:srgbClr val="000000"/>
                </a:solidFill>
                <a:latin typeface="Times New Roman" panose="02020603050405020304" pitchFamily="18" charset="0"/>
                <a:cs typeface="Times New Roman" panose="02020603050405020304" pitchFamily="18" charset="0"/>
              </a:rPr>
              <a:t>Stratejik yönetim için gerekli olan stratejik iletişim biçimleri artık güvenlik birimlerince içerisinde yapay zekanın da dahil olduğu bir ortamda </a:t>
            </a:r>
            <a:r>
              <a:rPr lang="tr-TR" sz="3200" dirty="0" smtClean="0">
                <a:solidFill>
                  <a:srgbClr val="000000"/>
                </a:solidFill>
                <a:latin typeface="Times New Roman" panose="02020603050405020304" pitchFamily="18" charset="0"/>
                <a:cs typeface="Times New Roman" panose="02020603050405020304" pitchFamily="18" charset="0"/>
              </a:rPr>
              <a:t>yapılmaktadır. </a:t>
            </a:r>
            <a:endParaRPr lang="tr-TR" sz="3200" dirty="0">
              <a:solidFill>
                <a:srgbClr val="000000"/>
              </a:solidFill>
              <a:latin typeface="Times New Roman" panose="02020603050405020304" pitchFamily="18" charset="0"/>
              <a:cs typeface="Times New Roman" panose="02020603050405020304" pitchFamily="18" charset="0"/>
            </a:endParaRPr>
          </a:p>
          <a:p>
            <a:pPr marL="355600" indent="-355600">
              <a:lnSpc>
                <a:spcPct val="150000"/>
              </a:lnSpc>
              <a:buClr>
                <a:srgbClr val="C00000"/>
              </a:buClr>
              <a:buSzPct val="100000"/>
            </a:pPr>
            <a:r>
              <a:rPr lang="tr-TR" sz="3200" dirty="0">
                <a:solidFill>
                  <a:srgbClr val="000000"/>
                </a:solidFill>
                <a:latin typeface="Times New Roman" panose="02020603050405020304" pitchFamily="18" charset="0"/>
                <a:cs typeface="Times New Roman" panose="02020603050405020304" pitchFamily="18" charset="0"/>
              </a:rPr>
              <a:t>Örneğin 2008 yılında ABD ordusunun Stratejik Yönetim için mutlak gereklilik olarak gördüğü «Stratejik Yönetim Sistemi» SMS </a:t>
            </a:r>
            <a:r>
              <a:rPr lang="tr-TR" sz="3200" b="1" dirty="0">
                <a:solidFill>
                  <a:srgbClr val="000000"/>
                </a:solidFill>
                <a:latin typeface="Times New Roman" panose="02020603050405020304" pitchFamily="18" charset="0"/>
                <a:cs typeface="Times New Roman" panose="02020603050405020304" pitchFamily="18" charset="0"/>
              </a:rPr>
              <a:t>(Strategic Management </a:t>
            </a:r>
            <a:r>
              <a:rPr lang="tr-TR" sz="3200" b="1" dirty="0" err="1">
                <a:solidFill>
                  <a:srgbClr val="000000"/>
                </a:solidFill>
                <a:latin typeface="Times New Roman" panose="02020603050405020304" pitchFamily="18" charset="0"/>
                <a:cs typeface="Times New Roman" panose="02020603050405020304" pitchFamily="18" charset="0"/>
              </a:rPr>
              <a:t>System</a:t>
            </a:r>
            <a:r>
              <a:rPr lang="tr-TR" sz="3200" b="1" dirty="0">
                <a:solidFill>
                  <a:srgbClr val="000000"/>
                </a:solidFill>
                <a:latin typeface="Times New Roman" panose="02020603050405020304" pitchFamily="18" charset="0"/>
                <a:cs typeface="Times New Roman" panose="02020603050405020304" pitchFamily="18" charset="0"/>
              </a:rPr>
              <a:t>) </a:t>
            </a:r>
            <a:r>
              <a:rPr lang="tr-TR" sz="3200" dirty="0">
                <a:solidFill>
                  <a:srgbClr val="000000"/>
                </a:solidFill>
                <a:latin typeface="Times New Roman" panose="02020603050405020304" pitchFamily="18" charset="0"/>
                <a:cs typeface="Times New Roman" panose="02020603050405020304" pitchFamily="18" charset="0"/>
              </a:rPr>
              <a:t>verilerin işlenmesinden, sunumuna kadar yapay zekadan faydalanmaktadır.</a:t>
            </a:r>
          </a:p>
          <a:p>
            <a:endParaRPr lang="tr-TR" sz="2800" dirty="0">
              <a:latin typeface="TimesTU-Roman"/>
            </a:endParaRPr>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62</a:t>
            </a:fld>
            <a:endParaRPr lang="en-GB"/>
          </a:p>
        </p:txBody>
      </p:sp>
    </p:spTree>
    <p:extLst>
      <p:ext uri="{BB962C8B-B14F-4D97-AF65-F5344CB8AC3E}">
        <p14:creationId xmlns:p14="http://schemas.microsoft.com/office/powerpoint/2010/main" val="3853312771"/>
      </p:ext>
    </p:extLst>
  </p:cSld>
  <p:clrMapOvr>
    <a:masterClrMapping/>
  </p:clrMapOvr>
  <p:transition>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9"/>
          <p:cNvSpPr txBox="1">
            <a:spLocks noGrp="1"/>
          </p:cNvSpPr>
          <p:nvPr>
            <p:ph type="body" idx="1"/>
          </p:nvPr>
        </p:nvSpPr>
        <p:spPr>
          <a:xfrm>
            <a:off x="190607" y="341194"/>
            <a:ext cx="8838668" cy="6298756"/>
          </a:xfrm>
          <a:prstGeom prst="rect">
            <a:avLst/>
          </a:prstGeom>
        </p:spPr>
        <p:txBody>
          <a:bodyPr spcFirstLastPara="1" wrap="square" lIns="91425" tIns="91425" rIns="91425" bIns="91425" anchor="t" anchorCtr="0">
            <a:noAutofit/>
          </a:bodyPr>
          <a:lstStyle/>
          <a:p>
            <a:pPr marL="139700" indent="0" algn="ctr">
              <a:lnSpc>
                <a:spcPct val="150000"/>
              </a:lnSpc>
              <a:buNone/>
            </a:pPr>
            <a:r>
              <a:rPr lang="tr-TR" sz="4000" b="1" dirty="0">
                <a:solidFill>
                  <a:srgbClr val="C00000"/>
                </a:solidFill>
                <a:latin typeface="Times New Roman" panose="02020603050405020304" charset="0"/>
                <a:cs typeface="Times New Roman" panose="02020603050405020304" charset="0"/>
              </a:rPr>
              <a:t>Stratejik Yönetim Sistemleri Yazılımı;</a:t>
            </a:r>
          </a:p>
          <a:p>
            <a:pPr marL="139700" indent="0">
              <a:lnSpc>
                <a:spcPct val="150000"/>
              </a:lnSpc>
              <a:buNone/>
            </a:pPr>
            <a:r>
              <a:rPr lang="tr-TR" sz="3200" dirty="0" smtClean="0">
                <a:solidFill>
                  <a:srgbClr val="000000"/>
                </a:solidFill>
                <a:latin typeface="Times New Roman" panose="02020603050405020304" charset="0"/>
                <a:cs typeface="Times New Roman" panose="02020603050405020304" charset="0"/>
              </a:rPr>
              <a:t>Kolay </a:t>
            </a:r>
            <a:r>
              <a:rPr lang="tr-TR" sz="3200" dirty="0">
                <a:solidFill>
                  <a:srgbClr val="000000"/>
                </a:solidFill>
                <a:latin typeface="Times New Roman" panose="02020603050405020304" charset="0"/>
                <a:cs typeface="Times New Roman" panose="02020603050405020304" charset="0"/>
              </a:rPr>
              <a:t>erişim, zaman içinde otomatik olarak güncellenen brifingler, özelleştirilebilir ve çoğaltılmış kontrol panelleri ve ekranlar, </a:t>
            </a:r>
            <a:r>
              <a:rPr lang="tr-TR" sz="3200" dirty="0" err="1">
                <a:solidFill>
                  <a:srgbClr val="000000"/>
                </a:solidFill>
                <a:latin typeface="Times New Roman" panose="02020603050405020304" charset="0"/>
                <a:cs typeface="Times New Roman" panose="02020603050405020304" charset="0"/>
              </a:rPr>
              <a:t>blog</a:t>
            </a:r>
            <a:r>
              <a:rPr lang="tr-TR" sz="3200" dirty="0">
                <a:solidFill>
                  <a:srgbClr val="000000"/>
                </a:solidFill>
                <a:latin typeface="Times New Roman" panose="02020603050405020304" charset="0"/>
                <a:cs typeface="Times New Roman" panose="02020603050405020304" charset="0"/>
              </a:rPr>
              <a:t> ve herhangi bir analiz sürecinde uyarı başlatma kabiliyeti dahil olmak üzere birçok geliştirme içeren sistemler bütünü olarak algılamak mümkündür. </a:t>
            </a:r>
            <a:endParaRPr sz="3200" dirty="0">
              <a:solidFill>
                <a:srgbClr val="000000"/>
              </a:solidFill>
              <a:latin typeface="Times New Roman" panose="02020603050405020304" charset="0"/>
              <a:cs typeface="Times New Roman" panose="02020603050405020304" charset="0"/>
            </a:endParaRPr>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63</a:t>
            </a:fld>
            <a:endParaRPr lang="en-GB"/>
          </a:p>
        </p:txBody>
      </p:sp>
    </p:spTree>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60" name="Google Shape;260;p29"/>
          <p:cNvSpPr txBox="1">
            <a:spLocks noGrp="1"/>
          </p:cNvSpPr>
          <p:nvPr>
            <p:ph type="body" idx="1"/>
          </p:nvPr>
        </p:nvSpPr>
        <p:spPr>
          <a:xfrm>
            <a:off x="140678" y="803057"/>
            <a:ext cx="8721968" cy="5175712"/>
          </a:xfrm>
          <a:prstGeom prst="rect">
            <a:avLst/>
          </a:prstGeom>
        </p:spPr>
        <p:txBody>
          <a:bodyPr spcFirstLastPara="1" wrap="square" lIns="91425" tIns="91425" rIns="91425" bIns="91425" anchor="t" anchorCtr="0">
            <a:noAutofit/>
          </a:bodyPr>
          <a:lstStyle/>
          <a:p>
            <a:pPr>
              <a:lnSpc>
                <a:spcPct val="150000"/>
              </a:lnSpc>
              <a:buClr>
                <a:srgbClr val="C00000"/>
              </a:buClr>
              <a:buSzPct val="82000"/>
            </a:pPr>
            <a:r>
              <a:rPr lang="tr-TR" sz="3200" dirty="0">
                <a:solidFill>
                  <a:srgbClr val="000000"/>
                </a:solidFill>
                <a:latin typeface="Times New Roman" panose="02020603050405020304" pitchFamily="18" charset="0"/>
                <a:cs typeface="Times New Roman" panose="02020603050405020304" pitchFamily="18" charset="0"/>
              </a:rPr>
              <a:t>Bir kurumsal strateji yönetim aracı olarak (destekleyici bir web tabanl</a:t>
            </a:r>
            <a:r>
              <a:rPr lang="en-US" altLang="zh-CN" sz="3200" dirty="0">
                <a:solidFill>
                  <a:srgbClr val="000000"/>
                </a:solidFill>
                <a:latin typeface="Times New Roman" panose="02020603050405020304" pitchFamily="18" charset="0"/>
                <a:cs typeface="Times New Roman" panose="02020603050405020304" pitchFamily="18" charset="0"/>
              </a:rPr>
              <a:t>ı</a:t>
            </a:r>
            <a:r>
              <a:rPr lang="tr-TR" sz="3200" dirty="0">
                <a:solidFill>
                  <a:srgbClr val="000000"/>
                </a:solidFill>
                <a:latin typeface="Times New Roman" panose="02020603050405020304" pitchFamily="18" charset="0"/>
                <a:cs typeface="Times New Roman" panose="02020603050405020304" pitchFamily="18" charset="0"/>
              </a:rPr>
              <a:t> sistemle) SMS, ordunun t</a:t>
            </a:r>
            <a:r>
              <a:rPr lang="en-US" altLang="zh-CN" sz="3200" dirty="0">
                <a:solidFill>
                  <a:srgbClr val="000000"/>
                </a:solidFill>
                <a:latin typeface="Times New Roman" panose="02020603050405020304" pitchFamily="18" charset="0"/>
                <a:cs typeface="Times New Roman" panose="02020603050405020304" pitchFamily="18" charset="0"/>
              </a:rPr>
              <a:t>ü</a:t>
            </a:r>
            <a:r>
              <a:rPr lang="tr-TR" sz="3200" dirty="0">
                <a:solidFill>
                  <a:srgbClr val="000000"/>
                </a:solidFill>
                <a:latin typeface="Times New Roman" panose="02020603050405020304" pitchFamily="18" charset="0"/>
                <a:cs typeface="Times New Roman" panose="02020603050405020304" pitchFamily="18" charset="0"/>
              </a:rPr>
              <a:t>m i</a:t>
            </a:r>
            <a:r>
              <a:rPr lang="en-US" altLang="zh-CN" sz="3200" dirty="0">
                <a:solidFill>
                  <a:srgbClr val="000000"/>
                </a:solidFill>
                <a:latin typeface="Times New Roman" panose="02020603050405020304" pitchFamily="18" charset="0"/>
                <a:cs typeface="Times New Roman" panose="02020603050405020304" pitchFamily="18" charset="0"/>
              </a:rPr>
              <a:t>ş</a:t>
            </a:r>
            <a:r>
              <a:rPr lang="tr-TR" sz="3200" dirty="0">
                <a:solidFill>
                  <a:srgbClr val="000000"/>
                </a:solidFill>
                <a:latin typeface="Times New Roman" panose="02020603050405020304" pitchFamily="18" charset="0"/>
                <a:cs typeface="Times New Roman" panose="02020603050405020304" pitchFamily="18" charset="0"/>
              </a:rPr>
              <a:t>levsel seviyelerinden kilit performans göstergelerini toplamakta ve ordunun </a:t>
            </a:r>
            <a:r>
              <a:rPr lang="en-US" altLang="zh-CN" sz="3200" dirty="0">
                <a:solidFill>
                  <a:srgbClr val="000000"/>
                </a:solidFill>
                <a:latin typeface="Times New Roman" panose="02020603050405020304" pitchFamily="18" charset="0"/>
                <a:cs typeface="Times New Roman" panose="02020603050405020304" pitchFamily="18" charset="0"/>
              </a:rPr>
              <a:t>ü</a:t>
            </a:r>
            <a:r>
              <a:rPr lang="tr-TR" sz="3200" dirty="0">
                <a:solidFill>
                  <a:srgbClr val="000000"/>
                </a:solidFill>
                <a:latin typeface="Times New Roman" panose="02020603050405020304" pitchFamily="18" charset="0"/>
                <a:cs typeface="Times New Roman" panose="02020603050405020304" pitchFamily="18" charset="0"/>
              </a:rPr>
              <a:t>st d</a:t>
            </a:r>
            <a:r>
              <a:rPr lang="en-US" altLang="zh-CN" sz="3200" dirty="0">
                <a:solidFill>
                  <a:srgbClr val="000000"/>
                </a:solidFill>
                <a:latin typeface="Times New Roman" panose="02020603050405020304" pitchFamily="18" charset="0"/>
                <a:cs typeface="Times New Roman" panose="02020603050405020304" pitchFamily="18" charset="0"/>
              </a:rPr>
              <a:t>ü</a:t>
            </a:r>
            <a:r>
              <a:rPr lang="tr-TR" sz="3200" dirty="0">
                <a:solidFill>
                  <a:srgbClr val="000000"/>
                </a:solidFill>
                <a:latin typeface="Times New Roman" panose="02020603050405020304" pitchFamily="18" charset="0"/>
                <a:cs typeface="Times New Roman" panose="02020603050405020304" pitchFamily="18" charset="0"/>
              </a:rPr>
              <a:t>zey liderlerine ve t</a:t>
            </a:r>
            <a:r>
              <a:rPr lang="en-US" altLang="zh-CN" sz="3200" dirty="0">
                <a:solidFill>
                  <a:srgbClr val="000000"/>
                </a:solidFill>
                <a:latin typeface="Times New Roman" panose="02020603050405020304" pitchFamily="18" charset="0"/>
                <a:cs typeface="Times New Roman" panose="02020603050405020304" pitchFamily="18" charset="0"/>
              </a:rPr>
              <a:t>ü</a:t>
            </a:r>
            <a:r>
              <a:rPr lang="tr-TR" sz="3200" dirty="0">
                <a:solidFill>
                  <a:srgbClr val="000000"/>
                </a:solidFill>
                <a:latin typeface="Times New Roman" panose="02020603050405020304" pitchFamily="18" charset="0"/>
                <a:cs typeface="Times New Roman" panose="02020603050405020304" pitchFamily="18" charset="0"/>
              </a:rPr>
              <a:t>m alt komuta seviyelerine stratejik olarak odaklanm</a:t>
            </a:r>
            <a:r>
              <a:rPr lang="en-US" altLang="zh-CN" sz="3200" dirty="0" err="1">
                <a:solidFill>
                  <a:srgbClr val="000000"/>
                </a:solidFill>
                <a:latin typeface="Times New Roman" panose="02020603050405020304" pitchFamily="18" charset="0"/>
                <a:cs typeface="Times New Roman" panose="02020603050405020304" pitchFamily="18" charset="0"/>
              </a:rPr>
              <a:t>ış</a:t>
            </a:r>
            <a:r>
              <a:rPr lang="tr-TR" sz="3200" dirty="0">
                <a:solidFill>
                  <a:srgbClr val="000000"/>
                </a:solidFill>
                <a:latin typeface="Times New Roman" panose="02020603050405020304" pitchFamily="18" charset="0"/>
                <a:cs typeface="Times New Roman" panose="02020603050405020304" pitchFamily="18" charset="0"/>
              </a:rPr>
              <a:t> sunumlar sunabilme avantajı sağlamaktadır.</a:t>
            </a:r>
          </a:p>
          <a:p>
            <a:endParaRPr lang="tr-TR" sz="2800" dirty="0">
              <a:latin typeface="TimesTU-Roman"/>
            </a:endParaRPr>
          </a:p>
        </p:txBody>
      </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64</a:t>
            </a:fld>
            <a:endParaRPr lang="en-GB"/>
          </a:p>
        </p:txBody>
      </p:sp>
    </p:spTree>
    <p:extLst>
      <p:ext uri="{BB962C8B-B14F-4D97-AF65-F5344CB8AC3E}">
        <p14:creationId xmlns:p14="http://schemas.microsoft.com/office/powerpoint/2010/main" val="1330855506"/>
      </p:ext>
    </p:extLst>
  </p:cSld>
  <p:clrMapOvr>
    <a:masterClrMapping/>
  </p:clrMapOvr>
  <p:transition>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97000">
              <a:schemeClr val="accent1">
                <a:lumMod val="45000"/>
                <a:lumOff val="55000"/>
              </a:schemeClr>
            </a:gs>
            <a:gs pos="8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Slayt Numarası Yer Tutucusu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65</a:t>
            </a:fld>
            <a:endParaRPr lang="en-GB"/>
          </a:p>
        </p:txBody>
      </p:sp>
      <p:sp>
        <p:nvSpPr>
          <p:cNvPr id="7" name="Google Shape;111;p15"/>
          <p:cNvSpPr txBox="1">
            <a:spLocks/>
          </p:cNvSpPr>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600"/>
              <a:buFont typeface="Raleway"/>
              <a:buNone/>
              <a:defRPr sz="36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600"/>
              <a:buFont typeface="Raleway"/>
              <a:buNone/>
              <a:defRPr sz="36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600"/>
              <a:buFont typeface="Raleway"/>
              <a:buNone/>
              <a:defRPr sz="36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600"/>
              <a:buFont typeface="Raleway"/>
              <a:buNone/>
              <a:defRPr sz="36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600"/>
              <a:buFont typeface="Raleway"/>
              <a:buNone/>
              <a:defRPr sz="36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600"/>
              <a:buFont typeface="Raleway"/>
              <a:buNone/>
              <a:defRPr sz="36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600"/>
              <a:buFont typeface="Raleway"/>
              <a:buNone/>
              <a:defRPr sz="36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600"/>
              <a:buFont typeface="Raleway"/>
              <a:buNone/>
              <a:defRPr sz="36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600"/>
              <a:buFont typeface="Raleway"/>
              <a:buNone/>
              <a:defRPr sz="3600" b="0" i="0" u="none" strike="noStrike" cap="none">
                <a:solidFill>
                  <a:schemeClr val="accent6"/>
                </a:solidFill>
                <a:latin typeface="Raleway"/>
                <a:ea typeface="Raleway"/>
                <a:cs typeface="Raleway"/>
                <a:sym typeface="Raleway"/>
              </a:defRPr>
            </a:lvl9pPr>
          </a:lstStyle>
          <a:p>
            <a:pPr algn="ctr"/>
            <a:endParaRPr lang="tr-TR" sz="4400" smtClean="0">
              <a:solidFill>
                <a:schemeClr val="bg1"/>
              </a:solidFill>
              <a:latin typeface="Times New Roman" panose="02020603050405020304" charset="0"/>
              <a:cs typeface="Times New Roman" panose="02020603050405020304" charset="0"/>
            </a:endParaRPr>
          </a:p>
          <a:p>
            <a:pPr algn="ctr"/>
            <a:r>
              <a:rPr lang="tr-TR" altLang="en-GB" sz="3200" b="1" smtClean="0">
                <a:solidFill>
                  <a:srgbClr val="000000"/>
                </a:solidFill>
                <a:latin typeface="Times New Roman" panose="02020603050405020304" charset="0"/>
                <a:cs typeface="Times New Roman" panose="02020603050405020304" charset="0"/>
                <a:sym typeface="+mn-ea"/>
              </a:rPr>
              <a:t>Yeni Dönemin Tehditleri</a:t>
            </a:r>
            <a:endParaRPr lang="tr-TR" altLang="en-GB" sz="3200" b="1" dirty="0">
              <a:solidFill>
                <a:srgbClr val="000000"/>
              </a:solidFill>
              <a:latin typeface="Times New Roman" panose="02020603050405020304" charset="0"/>
              <a:cs typeface="Times New Roman" panose="02020603050405020304" charset="0"/>
              <a:sym typeface="+mn-ea"/>
            </a:endParaRPr>
          </a:p>
        </p:txBody>
      </p:sp>
    </p:spTree>
    <p:extLst>
      <p:ext uri="{BB962C8B-B14F-4D97-AF65-F5344CB8AC3E}">
        <p14:creationId xmlns:p14="http://schemas.microsoft.com/office/powerpoint/2010/main" val="652286166"/>
      </p:ext>
    </p:extLst>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07950" y="188913"/>
            <a:ext cx="8856663" cy="649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a:r>
              <a:rPr lang="tr-TR" altLang="tr-TR" sz="3200" b="1" dirty="0">
                <a:solidFill>
                  <a:srgbClr val="C00000"/>
                </a:solidFill>
              </a:rPr>
              <a:t>Soğuk Savaş sonrası dönemle birlikte, </a:t>
            </a:r>
          </a:p>
          <a:p>
            <a:pPr marL="457200" indent="-457200" algn="l">
              <a:lnSpc>
                <a:spcPct val="150000"/>
              </a:lnSpc>
              <a:buClr>
                <a:srgbClr val="C00000"/>
              </a:buClr>
              <a:buFont typeface="Wingdings" panose="05000000000000000000" pitchFamily="2" charset="2"/>
              <a:buChar char="Ø"/>
            </a:pPr>
            <a:r>
              <a:rPr lang="tr-TR" altLang="tr-TR" sz="3200" dirty="0">
                <a:solidFill>
                  <a:srgbClr val="000000"/>
                </a:solidFill>
              </a:rPr>
              <a:t>Küresel ekonomik krizler, </a:t>
            </a:r>
          </a:p>
          <a:p>
            <a:pPr marL="457200" indent="-457200" algn="l">
              <a:lnSpc>
                <a:spcPct val="150000"/>
              </a:lnSpc>
              <a:buClr>
                <a:srgbClr val="C00000"/>
              </a:buClr>
              <a:buFont typeface="Wingdings" panose="05000000000000000000" pitchFamily="2" charset="2"/>
              <a:buChar char="Ø"/>
            </a:pPr>
            <a:r>
              <a:rPr lang="tr-TR" altLang="tr-TR" sz="3200" dirty="0">
                <a:solidFill>
                  <a:srgbClr val="000000"/>
                </a:solidFill>
              </a:rPr>
              <a:t>Kaçak göçmenler, </a:t>
            </a:r>
          </a:p>
          <a:p>
            <a:pPr marL="457200" indent="-457200" algn="l">
              <a:lnSpc>
                <a:spcPct val="150000"/>
              </a:lnSpc>
              <a:buClr>
                <a:srgbClr val="C00000"/>
              </a:buClr>
              <a:buFont typeface="Wingdings" panose="05000000000000000000" pitchFamily="2" charset="2"/>
              <a:buChar char="Ø"/>
            </a:pPr>
            <a:r>
              <a:rPr lang="tr-TR" altLang="tr-TR" sz="3200" dirty="0">
                <a:solidFill>
                  <a:srgbClr val="000000"/>
                </a:solidFill>
              </a:rPr>
              <a:t>Etnik çizgilerde devlet çözülmeleri, </a:t>
            </a:r>
          </a:p>
          <a:p>
            <a:pPr marL="457200" indent="-457200" algn="l">
              <a:lnSpc>
                <a:spcPct val="150000"/>
              </a:lnSpc>
              <a:buClr>
                <a:srgbClr val="C00000"/>
              </a:buClr>
              <a:buFont typeface="Wingdings" panose="05000000000000000000" pitchFamily="2" charset="2"/>
              <a:buChar char="Ø"/>
            </a:pPr>
            <a:r>
              <a:rPr lang="tr-TR" altLang="tr-TR" sz="3200" dirty="0">
                <a:solidFill>
                  <a:srgbClr val="000000"/>
                </a:solidFill>
              </a:rPr>
              <a:t>Medeniyetler çatışması</a:t>
            </a:r>
          </a:p>
          <a:p>
            <a:pPr marL="457200" indent="-457200" algn="l">
              <a:lnSpc>
                <a:spcPct val="150000"/>
              </a:lnSpc>
              <a:buClr>
                <a:srgbClr val="C00000"/>
              </a:buClr>
              <a:buFont typeface="Wingdings" panose="05000000000000000000" pitchFamily="2" charset="2"/>
              <a:buChar char="Ø"/>
            </a:pPr>
            <a:r>
              <a:rPr lang="tr-TR" altLang="tr-TR" sz="3200" dirty="0">
                <a:solidFill>
                  <a:srgbClr val="000000"/>
                </a:solidFill>
              </a:rPr>
              <a:t>Kapitalizmin vahşileşmesi</a:t>
            </a:r>
          </a:p>
          <a:p>
            <a:pPr marL="457200" indent="-457200" algn="l">
              <a:lnSpc>
                <a:spcPct val="150000"/>
              </a:lnSpc>
              <a:buClr>
                <a:srgbClr val="C00000"/>
              </a:buClr>
              <a:buFont typeface="Wingdings" panose="05000000000000000000" pitchFamily="2" charset="2"/>
              <a:buChar char="Ø"/>
            </a:pPr>
            <a:r>
              <a:rPr lang="tr-TR" altLang="tr-TR" sz="3200" dirty="0">
                <a:solidFill>
                  <a:srgbClr val="000000"/>
                </a:solidFill>
              </a:rPr>
              <a:t>İklim değişikliği, </a:t>
            </a:r>
          </a:p>
          <a:p>
            <a:pPr marL="457200" indent="-457200" algn="l">
              <a:lnSpc>
                <a:spcPct val="150000"/>
              </a:lnSpc>
              <a:buClr>
                <a:srgbClr val="C00000"/>
              </a:buClr>
              <a:buFont typeface="Wingdings" panose="05000000000000000000" pitchFamily="2" charset="2"/>
              <a:buChar char="Ø"/>
            </a:pPr>
            <a:r>
              <a:rPr lang="tr-TR" altLang="tr-TR" sz="3200" dirty="0">
                <a:solidFill>
                  <a:srgbClr val="000000"/>
                </a:solidFill>
              </a:rPr>
              <a:t>Siber terör, </a:t>
            </a:r>
          </a:p>
          <a:p>
            <a:pPr marL="457200" indent="-457200" algn="l">
              <a:lnSpc>
                <a:spcPct val="150000"/>
              </a:lnSpc>
              <a:buClr>
                <a:srgbClr val="C00000"/>
              </a:buClr>
              <a:buFont typeface="Wingdings" panose="05000000000000000000" pitchFamily="2" charset="2"/>
              <a:buChar char="Ø"/>
            </a:pPr>
            <a:r>
              <a:rPr lang="tr-TR" altLang="tr-TR" sz="3200" dirty="0">
                <a:solidFill>
                  <a:srgbClr val="000000"/>
                </a:solidFill>
              </a:rPr>
              <a:t>Grip salgınları gibi tehditler ortaya çıktı.</a:t>
            </a:r>
          </a:p>
        </p:txBody>
      </p:sp>
    </p:spTree>
    <p:extLst>
      <p:ext uri="{BB962C8B-B14F-4D97-AF65-F5344CB8AC3E}">
        <p14:creationId xmlns:p14="http://schemas.microsoft.com/office/powerpoint/2010/main" val="1299098937"/>
      </p:ext>
    </p:extLst>
  </p:cSld>
  <p:clrMapOvr>
    <a:masterClrMapping/>
  </p:clrMapOvr>
  <p:transition>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07950" y="188913"/>
            <a:ext cx="885666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nSpc>
                <a:spcPct val="150000"/>
              </a:lnSpc>
            </a:pPr>
            <a:endParaRPr lang="tr-TR" altLang="tr-TR" sz="3200" dirty="0"/>
          </a:p>
          <a:p>
            <a:pPr>
              <a:lnSpc>
                <a:spcPct val="150000"/>
              </a:lnSpc>
            </a:pPr>
            <a:r>
              <a:rPr lang="tr-TR" altLang="tr-TR" sz="3200" dirty="0">
                <a:solidFill>
                  <a:srgbClr val="000000"/>
                </a:solidFill>
              </a:rPr>
              <a:t>Soğuk Savaş döneminin “suni” korkular  üzerine kurulmuş güvenlik </a:t>
            </a:r>
            <a:r>
              <a:rPr lang="tr-TR" altLang="tr-TR" sz="3200" dirty="0" smtClean="0">
                <a:solidFill>
                  <a:srgbClr val="000000"/>
                </a:solidFill>
              </a:rPr>
              <a:t>anlayışı, </a:t>
            </a:r>
            <a:r>
              <a:rPr lang="tr-TR" altLang="tr-TR" sz="3200" dirty="0">
                <a:solidFill>
                  <a:srgbClr val="000000"/>
                </a:solidFill>
              </a:rPr>
              <a:t>günümüzde </a:t>
            </a:r>
          </a:p>
          <a:p>
            <a:pPr>
              <a:lnSpc>
                <a:spcPct val="150000"/>
              </a:lnSpc>
            </a:pPr>
            <a:r>
              <a:rPr lang="tr-TR" altLang="tr-TR" sz="3200" dirty="0">
                <a:solidFill>
                  <a:srgbClr val="000000"/>
                </a:solidFill>
              </a:rPr>
              <a:t>küreselleşme sürecinin etkisiyle yerini </a:t>
            </a:r>
          </a:p>
          <a:p>
            <a:pPr>
              <a:lnSpc>
                <a:spcPct val="150000"/>
              </a:lnSpc>
            </a:pPr>
            <a:r>
              <a:rPr lang="tr-TR" altLang="tr-TR" sz="3200" dirty="0">
                <a:solidFill>
                  <a:srgbClr val="000000"/>
                </a:solidFill>
              </a:rPr>
              <a:t>“gerçek korkulara” bıraktı. </a:t>
            </a:r>
          </a:p>
          <a:p>
            <a:pPr>
              <a:lnSpc>
                <a:spcPct val="150000"/>
              </a:lnSpc>
            </a:pPr>
            <a:endParaRPr lang="tr-TR" altLang="tr-TR" sz="3200" dirty="0">
              <a:solidFill>
                <a:srgbClr val="000000"/>
              </a:solidFill>
            </a:endParaRPr>
          </a:p>
          <a:p>
            <a:pPr>
              <a:lnSpc>
                <a:spcPct val="150000"/>
              </a:lnSpc>
            </a:pPr>
            <a:r>
              <a:rPr lang="tr-TR" altLang="tr-TR" sz="3200" dirty="0">
                <a:solidFill>
                  <a:srgbClr val="000000"/>
                </a:solidFill>
              </a:rPr>
              <a:t>Zira, tehditler hem genişledi hem derinleşti. </a:t>
            </a:r>
          </a:p>
        </p:txBody>
      </p:sp>
    </p:spTree>
    <p:extLst>
      <p:ext uri="{BB962C8B-B14F-4D97-AF65-F5344CB8AC3E}">
        <p14:creationId xmlns:p14="http://schemas.microsoft.com/office/powerpoint/2010/main" val="3260057694"/>
      </p:ext>
    </p:extLst>
  </p:cSld>
  <p:clrMapOvr>
    <a:masterClrMapping/>
  </p:clrMapOvr>
  <p:transition>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07950" y="44450"/>
            <a:ext cx="8856663" cy="6494463"/>
          </a:xfrm>
          <a:prstGeom prst="rect">
            <a:avLst/>
          </a:prstGeom>
          <a:noFill/>
          <a:ln w="9525">
            <a:noFill/>
            <a:miter lim="800000"/>
            <a:headEnd/>
            <a:tailEnd/>
          </a:ln>
        </p:spPr>
        <p:txBody>
          <a:bodyPr>
            <a:spAutoFit/>
          </a:bodyPr>
          <a:lstStyle/>
          <a:p>
            <a:pPr>
              <a:lnSpc>
                <a:spcPct val="150000"/>
              </a:lnSpc>
              <a:defRPr/>
            </a:pPr>
            <a:endParaRPr lang="tr-TR" sz="3200" dirty="0"/>
          </a:p>
          <a:p>
            <a:pPr>
              <a:lnSpc>
                <a:spcPct val="150000"/>
              </a:lnSpc>
              <a:defRPr/>
            </a:pPr>
            <a:r>
              <a:rPr lang="tr-TR" sz="3200" dirty="0"/>
              <a:t>Güvenlik artık yalnızca devletlerin fiziksel anlamda hayatta kalmalarını değil aynı zamanda </a:t>
            </a:r>
          </a:p>
          <a:p>
            <a:pPr marL="536575" indent="-536575" algn="l">
              <a:lnSpc>
                <a:spcPct val="150000"/>
              </a:lnSpc>
              <a:buFont typeface="Wingdings" pitchFamily="2" charset="2"/>
              <a:buChar char="ü"/>
              <a:defRPr/>
            </a:pPr>
            <a:r>
              <a:rPr lang="tr-TR" sz="3200" dirty="0">
                <a:solidFill>
                  <a:srgbClr val="FF0000"/>
                </a:solidFill>
              </a:rPr>
              <a:t>değerlerinin, </a:t>
            </a:r>
          </a:p>
          <a:p>
            <a:pPr marL="536575" indent="-536575" algn="l">
              <a:lnSpc>
                <a:spcPct val="150000"/>
              </a:lnSpc>
              <a:buFont typeface="Wingdings" pitchFamily="2" charset="2"/>
              <a:buChar char="ü"/>
              <a:defRPr/>
            </a:pPr>
            <a:r>
              <a:rPr lang="tr-TR" sz="3200" dirty="0">
                <a:solidFill>
                  <a:srgbClr val="FF0000"/>
                </a:solidFill>
              </a:rPr>
              <a:t>toplumsal ilişkilerinin, </a:t>
            </a:r>
          </a:p>
          <a:p>
            <a:pPr marL="536575" indent="-536575" algn="l">
              <a:lnSpc>
                <a:spcPct val="150000"/>
              </a:lnSpc>
              <a:buFont typeface="Wingdings" pitchFamily="2" charset="2"/>
              <a:buChar char="ü"/>
              <a:defRPr/>
            </a:pPr>
            <a:r>
              <a:rPr lang="tr-TR" sz="3200" dirty="0">
                <a:solidFill>
                  <a:srgbClr val="FF0000"/>
                </a:solidFill>
              </a:rPr>
              <a:t>insanların hayat tarzlarının ve  </a:t>
            </a:r>
          </a:p>
          <a:p>
            <a:pPr marL="536575" indent="-536575" algn="l">
              <a:lnSpc>
                <a:spcPct val="150000"/>
              </a:lnSpc>
              <a:buFont typeface="Wingdings" pitchFamily="2" charset="2"/>
              <a:buChar char="ü"/>
              <a:defRPr/>
            </a:pPr>
            <a:r>
              <a:rPr lang="tr-TR" sz="3200" dirty="0">
                <a:solidFill>
                  <a:srgbClr val="FF0000"/>
                </a:solidFill>
              </a:rPr>
              <a:t>standartlarının korunmasını da</a:t>
            </a:r>
            <a:r>
              <a:rPr lang="tr-TR" sz="3200" dirty="0"/>
              <a:t> içeriyor.</a:t>
            </a:r>
          </a:p>
          <a:p>
            <a:pPr>
              <a:defRPr/>
            </a:pPr>
            <a:endParaRPr lang="tr-TR" sz="3200" dirty="0"/>
          </a:p>
        </p:txBody>
      </p:sp>
    </p:spTree>
    <p:extLst>
      <p:ext uri="{BB962C8B-B14F-4D97-AF65-F5344CB8AC3E}">
        <p14:creationId xmlns:p14="http://schemas.microsoft.com/office/powerpoint/2010/main" val="2780056938"/>
      </p:ext>
    </p:extLst>
  </p:cSld>
  <p:clrMapOvr>
    <a:masterClrMapping/>
  </p:clrMapOvr>
  <p:transition>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408202" y="658599"/>
            <a:ext cx="8217184" cy="5262979"/>
          </a:xfrm>
          <a:prstGeom prst="rect">
            <a:avLst/>
          </a:prstGeom>
          <a:noFill/>
          <a:ln w="9525">
            <a:noFill/>
            <a:miter lim="800000"/>
            <a:headEnd/>
            <a:tailEnd/>
          </a:ln>
        </p:spPr>
        <p:txBody>
          <a:bodyPr wrap="square">
            <a:spAutoFit/>
          </a:bodyPr>
          <a:lstStyle/>
          <a:p>
            <a:pPr marL="630238" indent="-630238" algn="l">
              <a:lnSpc>
                <a:spcPct val="150000"/>
              </a:lnSpc>
              <a:buFont typeface="Wingdings" pitchFamily="2" charset="2"/>
              <a:buChar char="ü"/>
              <a:defRPr/>
            </a:pPr>
            <a:r>
              <a:rPr lang="tr-TR" sz="3200" dirty="0" smtClean="0"/>
              <a:t>Ekonomi </a:t>
            </a:r>
            <a:r>
              <a:rPr lang="tr-TR" sz="3200" dirty="0"/>
              <a:t>güvenliği, </a:t>
            </a:r>
          </a:p>
          <a:p>
            <a:pPr marL="630238" indent="-630238" algn="l">
              <a:lnSpc>
                <a:spcPct val="150000"/>
              </a:lnSpc>
              <a:buFont typeface="Wingdings" pitchFamily="2" charset="2"/>
              <a:buChar char="ü"/>
              <a:defRPr/>
            </a:pPr>
            <a:r>
              <a:rPr lang="tr-TR" sz="3200" dirty="0"/>
              <a:t>Bilişim güvenliği </a:t>
            </a:r>
          </a:p>
          <a:p>
            <a:pPr marL="630238" indent="-630238" algn="l">
              <a:lnSpc>
                <a:spcPct val="150000"/>
              </a:lnSpc>
              <a:buFont typeface="Wingdings" pitchFamily="2" charset="2"/>
              <a:buChar char="ü"/>
              <a:defRPr/>
            </a:pPr>
            <a:r>
              <a:rPr lang="tr-TR" sz="3200" dirty="0"/>
              <a:t>Bilgi güvenliği </a:t>
            </a:r>
          </a:p>
          <a:p>
            <a:pPr marL="630238" indent="-630238" algn="l">
              <a:lnSpc>
                <a:spcPct val="150000"/>
              </a:lnSpc>
              <a:buFont typeface="Wingdings" pitchFamily="2" charset="2"/>
              <a:buChar char="ü"/>
              <a:defRPr/>
            </a:pPr>
            <a:r>
              <a:rPr lang="tr-TR" sz="3200" dirty="0"/>
              <a:t>Birey güvenliği</a:t>
            </a:r>
          </a:p>
          <a:p>
            <a:pPr marL="630238" indent="-630238" algn="l">
              <a:lnSpc>
                <a:spcPct val="150000"/>
              </a:lnSpc>
              <a:buFont typeface="Wingdings" pitchFamily="2" charset="2"/>
              <a:buChar char="ü"/>
              <a:defRPr/>
            </a:pPr>
            <a:r>
              <a:rPr lang="tr-TR" sz="3200" dirty="0"/>
              <a:t>Doğal kaynakların güvenliği  </a:t>
            </a:r>
          </a:p>
          <a:p>
            <a:pPr algn="l">
              <a:lnSpc>
                <a:spcPct val="150000"/>
              </a:lnSpc>
              <a:defRPr/>
            </a:pPr>
            <a:r>
              <a:rPr lang="tr-TR" sz="3200" dirty="0"/>
              <a:t>başlıkları altında yeni güvenlik alanları şekillenmeye başladı. </a:t>
            </a:r>
          </a:p>
        </p:txBody>
      </p:sp>
    </p:spTree>
    <p:extLst>
      <p:ext uri="{BB962C8B-B14F-4D97-AF65-F5344CB8AC3E}">
        <p14:creationId xmlns:p14="http://schemas.microsoft.com/office/powerpoint/2010/main" val="38395071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109182" y="450376"/>
            <a:ext cx="8767534" cy="5827594"/>
          </a:xfrm>
          <a:prstGeom prst="rect">
            <a:avLst/>
          </a:prstGeom>
        </p:spPr>
        <p:txBody>
          <a:bodyPr spcFirstLastPara="1" wrap="square" lIns="91425" tIns="91425" rIns="91425" bIns="91425" anchor="ctr" anchorCtr="0">
            <a:noAutofit/>
          </a:bodyPr>
          <a:lstStyle/>
          <a:p>
            <a:pPr marL="114300" lvl="0" indent="0" algn="ctr" rtl="0">
              <a:lnSpc>
                <a:spcPct val="150000"/>
              </a:lnSpc>
              <a:spcBef>
                <a:spcPts val="0"/>
              </a:spcBef>
              <a:spcAft>
                <a:spcPts val="1800"/>
              </a:spcAft>
              <a:buClr>
                <a:srgbClr val="2185C5"/>
              </a:buClr>
              <a:buSzPts val="2000"/>
              <a:buNone/>
            </a:pPr>
            <a:r>
              <a:rPr lang="tr-TR" altLang="en-GB" b="1" dirty="0">
                <a:solidFill>
                  <a:srgbClr val="000000"/>
                </a:solidFill>
                <a:latin typeface="Times New Roman" panose="02020603050405020304" charset="0"/>
                <a:cs typeface="Times New Roman" panose="02020603050405020304" charset="0"/>
                <a:sym typeface="+mn-ea"/>
              </a:rPr>
              <a:t>Strateji, </a:t>
            </a:r>
            <a:r>
              <a:rPr lang="tr-TR" altLang="en-GB" dirty="0">
                <a:solidFill>
                  <a:srgbClr val="000000"/>
                </a:solidFill>
                <a:latin typeface="Times New Roman" panose="02020603050405020304" charset="0"/>
                <a:cs typeface="Times New Roman" panose="02020603050405020304" charset="0"/>
                <a:sym typeface="+mn-ea"/>
              </a:rPr>
              <a:t>1900'lere kadar askeri terminoloji içerisinde </a:t>
            </a:r>
            <a:r>
              <a:rPr lang="tr-TR" altLang="en-GB" dirty="0" smtClean="0">
                <a:solidFill>
                  <a:srgbClr val="000000"/>
                </a:solidFill>
                <a:latin typeface="Times New Roman" panose="02020603050405020304" charset="0"/>
                <a:cs typeface="Times New Roman" panose="02020603050405020304" charset="0"/>
                <a:sym typeface="+mn-ea"/>
              </a:rPr>
              <a:t>kullanılan bir </a:t>
            </a:r>
            <a:r>
              <a:rPr lang="tr-TR" altLang="en-GB" dirty="0">
                <a:solidFill>
                  <a:srgbClr val="000000"/>
                </a:solidFill>
                <a:latin typeface="Times New Roman" panose="02020603050405020304" charset="0"/>
                <a:cs typeface="Times New Roman" panose="02020603050405020304" charset="0"/>
                <a:sym typeface="+mn-ea"/>
              </a:rPr>
              <a:t>yapıya </a:t>
            </a:r>
            <a:r>
              <a:rPr lang="tr-TR" altLang="en-GB" dirty="0" smtClean="0">
                <a:solidFill>
                  <a:srgbClr val="000000"/>
                </a:solidFill>
                <a:latin typeface="Times New Roman" panose="02020603050405020304" charset="0"/>
                <a:cs typeface="Times New Roman" panose="02020603050405020304" charset="0"/>
                <a:sym typeface="+mn-ea"/>
              </a:rPr>
              <a:t>sahip. </a:t>
            </a:r>
            <a:endParaRPr lang="tr-TR" altLang="en-GB" dirty="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spcAft>
                <a:spcPts val="1800"/>
              </a:spcAft>
              <a:buClr>
                <a:srgbClr val="2185C5"/>
              </a:buClr>
              <a:buSzPts val="2000"/>
              <a:buNone/>
            </a:pPr>
            <a:r>
              <a:rPr lang="tr-TR" altLang="en-GB" b="1" dirty="0" err="1" smtClean="0">
                <a:solidFill>
                  <a:srgbClr val="000000"/>
                </a:solidFill>
                <a:latin typeface="Times New Roman" panose="02020603050405020304" charset="0"/>
                <a:cs typeface="Times New Roman" panose="02020603050405020304" charset="0"/>
                <a:sym typeface="+mn-ea"/>
              </a:rPr>
              <a:t>TDK’ya</a:t>
            </a:r>
            <a:r>
              <a:rPr lang="tr-TR" altLang="en-GB" b="1" dirty="0" smtClean="0">
                <a:solidFill>
                  <a:srgbClr val="000000"/>
                </a:solidFill>
                <a:latin typeface="Times New Roman" panose="02020603050405020304" charset="0"/>
                <a:cs typeface="Times New Roman" panose="02020603050405020304" charset="0"/>
                <a:sym typeface="+mn-ea"/>
              </a:rPr>
              <a:t> göre: </a:t>
            </a:r>
          </a:p>
          <a:p>
            <a:pPr marL="114300" lvl="0" indent="0" algn="ctr" rtl="0">
              <a:lnSpc>
                <a:spcPct val="150000"/>
              </a:lnSpc>
              <a:spcBef>
                <a:spcPts val="0"/>
              </a:spcBef>
              <a:spcAft>
                <a:spcPts val="1800"/>
              </a:spcAft>
              <a:buClr>
                <a:srgbClr val="2185C5"/>
              </a:buClr>
              <a:buSzPts val="2000"/>
              <a:buNone/>
            </a:pPr>
            <a:r>
              <a:rPr lang="tr-TR" altLang="en-GB" i="1" dirty="0" smtClean="0">
                <a:solidFill>
                  <a:srgbClr val="000000"/>
                </a:solidFill>
                <a:latin typeface="Times New Roman" panose="02020603050405020304" charset="0"/>
                <a:cs typeface="Times New Roman" panose="02020603050405020304" charset="0"/>
                <a:sym typeface="+mn-ea"/>
              </a:rPr>
              <a:t>“</a:t>
            </a:r>
            <a:r>
              <a:rPr lang="tr-TR" altLang="en-GB" i="1" dirty="0">
                <a:solidFill>
                  <a:srgbClr val="000000"/>
                </a:solidFill>
                <a:latin typeface="Times New Roman" panose="02020603050405020304" charset="0"/>
                <a:cs typeface="Times New Roman" panose="02020603050405020304" charset="0"/>
                <a:sym typeface="+mn-ea"/>
              </a:rPr>
              <a:t>Bir ulusun veya uluslar topluluğunun, barış ve savaşta benimsenen politikalara destek vermek amacıyla politik, ekonomik, psikolojik ve askerî güçleri bir arada kullanma bilimi ve </a:t>
            </a:r>
            <a:r>
              <a:rPr lang="tr-TR" altLang="en-GB" i="1" dirty="0" smtClean="0">
                <a:solidFill>
                  <a:srgbClr val="000000"/>
                </a:solidFill>
                <a:latin typeface="Times New Roman" panose="02020603050405020304" charset="0"/>
                <a:cs typeface="Times New Roman" panose="02020603050405020304" charset="0"/>
                <a:sym typeface="+mn-ea"/>
              </a:rPr>
              <a:t>sanatı.”</a:t>
            </a:r>
            <a:endParaRPr lang="en-GB" dirty="0">
              <a:solidFill>
                <a:srgbClr val="000000"/>
              </a:solidFill>
            </a:endParaRPr>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7</a:t>
            </a:fld>
            <a:endParaRPr lang="en-GB"/>
          </a:p>
        </p:txBody>
      </p:sp>
    </p:spTree>
  </p:cSld>
  <p:clrMapOvr>
    <a:masterClrMapping/>
  </p:clrMapOvr>
  <p:transition>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07950" y="620713"/>
            <a:ext cx="885666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nSpc>
                <a:spcPct val="150000"/>
              </a:lnSpc>
            </a:pPr>
            <a:r>
              <a:rPr lang="tr-TR" altLang="tr-TR" sz="3200" dirty="0">
                <a:solidFill>
                  <a:srgbClr val="000000"/>
                </a:solidFill>
              </a:rPr>
              <a:t>Böylesi bir değişim süreci, </a:t>
            </a:r>
          </a:p>
          <a:p>
            <a:pPr>
              <a:lnSpc>
                <a:spcPct val="150000"/>
              </a:lnSpc>
            </a:pPr>
            <a:r>
              <a:rPr lang="tr-TR" altLang="tr-TR" sz="3200" dirty="0">
                <a:solidFill>
                  <a:srgbClr val="000000"/>
                </a:solidFill>
              </a:rPr>
              <a:t>devletlerin ve uluslararası örgütlerin de güvenlik algılamalarını değiştirmesi gerekliliğini ortaya çıkardı.</a:t>
            </a:r>
          </a:p>
          <a:p>
            <a:pPr>
              <a:lnSpc>
                <a:spcPct val="150000"/>
              </a:lnSpc>
            </a:pPr>
            <a:endParaRPr lang="tr-TR" altLang="tr-TR" sz="3200" dirty="0">
              <a:solidFill>
                <a:srgbClr val="000000"/>
              </a:solidFill>
            </a:endParaRPr>
          </a:p>
          <a:p>
            <a:pPr>
              <a:lnSpc>
                <a:spcPct val="150000"/>
              </a:lnSpc>
            </a:pPr>
            <a:r>
              <a:rPr lang="tr-TR" altLang="tr-TR" sz="3200" dirty="0">
                <a:solidFill>
                  <a:srgbClr val="000000"/>
                </a:solidFill>
              </a:rPr>
              <a:t>Zira, geleneksel olmayan bu yeni tehditlerle mücadele araçları da farklıydı.</a:t>
            </a:r>
          </a:p>
        </p:txBody>
      </p:sp>
    </p:spTree>
    <p:extLst>
      <p:ext uri="{BB962C8B-B14F-4D97-AF65-F5344CB8AC3E}">
        <p14:creationId xmlns:p14="http://schemas.microsoft.com/office/powerpoint/2010/main" val="491837458"/>
      </p:ext>
    </p:extLst>
  </p:cSld>
  <p:clrMapOvr>
    <a:masterClrMapping/>
  </p:clrMapOvr>
  <p:transition>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07950" y="115888"/>
            <a:ext cx="8856663" cy="591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nSpc>
                <a:spcPct val="150000"/>
              </a:lnSpc>
            </a:pPr>
            <a:r>
              <a:rPr lang="tr-TR" altLang="tr-TR" sz="3200" dirty="0">
                <a:solidFill>
                  <a:srgbClr val="000000"/>
                </a:solidFill>
              </a:rPr>
              <a:t>Bilgisayar korsanının saldırısı ile geleneksel askeri araçlar mücadele edemez. Çok sıkı bilgisayar uzmanlarına ihtiyaç var. Onlar ulusal savunmada daha etkin roller oynayabiliyor artık. </a:t>
            </a:r>
          </a:p>
          <a:p>
            <a:pPr>
              <a:lnSpc>
                <a:spcPct val="150000"/>
              </a:lnSpc>
            </a:pPr>
            <a:endParaRPr lang="tr-TR" altLang="tr-TR" sz="3200" dirty="0">
              <a:solidFill>
                <a:srgbClr val="000000"/>
              </a:solidFill>
            </a:endParaRPr>
          </a:p>
          <a:p>
            <a:pPr>
              <a:lnSpc>
                <a:spcPct val="150000"/>
              </a:lnSpc>
            </a:pPr>
            <a:r>
              <a:rPr lang="tr-TR" altLang="tr-TR" sz="3200" dirty="0">
                <a:solidFill>
                  <a:srgbClr val="000000"/>
                </a:solidFill>
              </a:rPr>
              <a:t>Çevresel ve ekonomik tehditlerle de askeri araçlar veya diplomasi gibi geleneksel yöntemlerle mücadele edilemez.</a:t>
            </a:r>
          </a:p>
        </p:txBody>
      </p:sp>
    </p:spTree>
    <p:extLst>
      <p:ext uri="{BB962C8B-B14F-4D97-AF65-F5344CB8AC3E}">
        <p14:creationId xmlns:p14="http://schemas.microsoft.com/office/powerpoint/2010/main" val="2998605565"/>
      </p:ext>
    </p:extLst>
  </p:cSld>
  <p:clrMapOvr>
    <a:masterClrMapping/>
  </p:clrMapOvr>
  <p:transition>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382137" y="1412875"/>
            <a:ext cx="802488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150000"/>
              </a:lnSpc>
            </a:pPr>
            <a:r>
              <a:rPr lang="tr-TR" altLang="tr-TR" sz="4000" dirty="0">
                <a:solidFill>
                  <a:srgbClr val="FF0000"/>
                </a:solidFill>
              </a:rPr>
              <a:t>Zira, artık dünyanın </a:t>
            </a:r>
            <a:r>
              <a:rPr lang="tr-TR" altLang="tr-TR" sz="4000" dirty="0" smtClean="0">
                <a:solidFill>
                  <a:srgbClr val="FF0000"/>
                </a:solidFill>
              </a:rPr>
              <a:t>çok </a:t>
            </a:r>
            <a:r>
              <a:rPr lang="tr-TR" altLang="tr-TR" sz="4000" dirty="0">
                <a:solidFill>
                  <a:srgbClr val="FF0000"/>
                </a:solidFill>
              </a:rPr>
              <a:t>daha büyük ve </a:t>
            </a:r>
          </a:p>
          <a:p>
            <a:pPr algn="ctr">
              <a:lnSpc>
                <a:spcPct val="150000"/>
              </a:lnSpc>
            </a:pPr>
            <a:r>
              <a:rPr lang="tr-TR" altLang="tr-TR" sz="4000" dirty="0">
                <a:solidFill>
                  <a:srgbClr val="FF0000"/>
                </a:solidFill>
              </a:rPr>
              <a:t>önemli krizleri bulunuyor. </a:t>
            </a:r>
          </a:p>
        </p:txBody>
      </p:sp>
    </p:spTree>
    <p:extLst>
      <p:ext uri="{BB962C8B-B14F-4D97-AF65-F5344CB8AC3E}">
        <p14:creationId xmlns:p14="http://schemas.microsoft.com/office/powerpoint/2010/main" val="187887802"/>
      </p:ext>
    </p:extLst>
  </p:cSld>
  <p:clrMapOvr>
    <a:masterClrMapping/>
  </p:clrMapOvr>
  <p:transition>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8" y="46038"/>
            <a:ext cx="8964612" cy="7294562"/>
          </a:xfrm>
          <a:prstGeom prst="rect">
            <a:avLst/>
          </a:prstGeom>
          <a:noFill/>
        </p:spPr>
        <p:txBody>
          <a:bodyPr>
            <a:spAutoFit/>
          </a:bodyPr>
          <a:lstStyle/>
          <a:p>
            <a:pPr>
              <a:defRPr/>
            </a:pPr>
            <a:r>
              <a:rPr lang="tr-TR" sz="3600" b="1">
                <a:solidFill>
                  <a:srgbClr val="C00000"/>
                </a:solidFill>
                <a:latin typeface="Times" charset="-94"/>
              </a:rPr>
              <a:t>Yeni Kriz Konuları Artık…</a:t>
            </a:r>
          </a:p>
          <a:p>
            <a:pPr>
              <a:defRPr/>
            </a:pPr>
            <a:endParaRPr lang="tr-TR" sz="3600" b="1">
              <a:solidFill>
                <a:srgbClr val="C00000"/>
              </a:solidFill>
              <a:latin typeface="Times" charset="-94"/>
            </a:endParaRPr>
          </a:p>
          <a:p>
            <a:pPr algn="l">
              <a:defRPr/>
            </a:pPr>
            <a:r>
              <a:rPr lang="tr-TR" sz="3600" b="1">
                <a:solidFill>
                  <a:srgbClr val="C00000"/>
                </a:solidFill>
                <a:latin typeface="Times" charset="-94"/>
              </a:rPr>
              <a:t>1. Kritik sistem hataları</a:t>
            </a:r>
            <a:r>
              <a:rPr lang="tr-TR" sz="3600">
                <a:solidFill>
                  <a:srgbClr val="C00000"/>
                </a:solidFill>
                <a:latin typeface="Times" charset="-94"/>
              </a:rPr>
              <a:t> </a:t>
            </a:r>
          </a:p>
          <a:p>
            <a:pPr marL="898525" indent="-457200" algn="l">
              <a:buFontTx/>
              <a:buBlip>
                <a:blip r:embed="rId3"/>
              </a:buBlip>
              <a:defRPr/>
            </a:pPr>
            <a:r>
              <a:rPr lang="tr-TR" sz="3600" b="1">
                <a:latin typeface="Times" charset="-94"/>
              </a:rPr>
              <a:t>Siber saldırılar</a:t>
            </a:r>
            <a:r>
              <a:rPr lang="tr-TR" sz="3600">
                <a:latin typeface="Times" charset="-94"/>
              </a:rPr>
              <a:t> </a:t>
            </a:r>
          </a:p>
          <a:p>
            <a:pPr marL="898525" indent="-457200" algn="l">
              <a:buFontTx/>
              <a:buBlip>
                <a:blip r:embed="rId3"/>
              </a:buBlip>
              <a:defRPr/>
            </a:pPr>
            <a:r>
              <a:rPr lang="tr-TR" sz="3600" b="1">
                <a:latin typeface="Times" charset="-94"/>
              </a:rPr>
              <a:t>Dijital bilgi eksikliği</a:t>
            </a:r>
            <a:endParaRPr lang="tr-TR" sz="3600">
              <a:latin typeface="Times" charset="-94"/>
            </a:endParaRPr>
          </a:p>
          <a:p>
            <a:pPr marL="898525" indent="-457200" algn="l">
              <a:buFontTx/>
              <a:buBlip>
                <a:blip r:embed="rId3"/>
              </a:buBlip>
              <a:defRPr/>
            </a:pPr>
            <a:r>
              <a:rPr lang="tr-TR" sz="3600" b="1">
                <a:latin typeface="Times" charset="-94"/>
              </a:rPr>
              <a:t>Büyük veri hırsızlığı vakaları   </a:t>
            </a:r>
            <a:endParaRPr lang="tr-TR" sz="3600">
              <a:latin typeface="Times" charset="-94"/>
            </a:endParaRPr>
          </a:p>
          <a:p>
            <a:pPr marL="898525" indent="-457200" algn="l">
              <a:buFontTx/>
              <a:buBlip>
                <a:blip r:embed="rId3"/>
              </a:buBlip>
              <a:defRPr/>
            </a:pPr>
            <a:r>
              <a:rPr lang="tr-TR" sz="3600" b="1">
                <a:latin typeface="Times" charset="-94"/>
              </a:rPr>
              <a:t>Terörizm</a:t>
            </a:r>
            <a:r>
              <a:rPr lang="tr-TR" sz="3600">
                <a:latin typeface="Times" charset="-94"/>
              </a:rPr>
              <a:t> </a:t>
            </a:r>
          </a:p>
          <a:p>
            <a:pPr marL="898525" indent="-457200" algn="l">
              <a:buFontTx/>
              <a:buBlip>
                <a:blip r:embed="rId3"/>
              </a:buBlip>
              <a:defRPr/>
            </a:pPr>
            <a:r>
              <a:rPr lang="tr-TR" sz="3600" b="1">
                <a:latin typeface="Times" charset="-94"/>
              </a:rPr>
              <a:t>Artan dini fanatizm</a:t>
            </a:r>
            <a:r>
              <a:rPr lang="tr-TR" sz="3600">
                <a:latin typeface="Times" charset="-94"/>
              </a:rPr>
              <a:t> </a:t>
            </a:r>
          </a:p>
          <a:p>
            <a:pPr marL="898525" indent="-457200" algn="l">
              <a:buFontTx/>
              <a:buBlip>
                <a:blip r:embed="rId3"/>
              </a:buBlip>
              <a:defRPr/>
            </a:pPr>
            <a:r>
              <a:rPr lang="tr-TR" sz="3600" b="1">
                <a:latin typeface="Times" charset="-94"/>
              </a:rPr>
              <a:t>Diplomatik yoldan çatışma çözmede başarısızlık</a:t>
            </a:r>
            <a:r>
              <a:rPr lang="tr-TR" sz="3600">
                <a:latin typeface="Times" charset="-94"/>
              </a:rPr>
              <a:t> </a:t>
            </a:r>
          </a:p>
          <a:p>
            <a:pPr marL="898525" indent="-457200" algn="l">
              <a:defRPr/>
            </a:pPr>
            <a:endParaRPr lang="tr-TR" sz="3600">
              <a:latin typeface="Times" charset="-94"/>
            </a:endParaRPr>
          </a:p>
          <a:p>
            <a:pPr algn="l">
              <a:defRPr/>
            </a:pPr>
            <a:r>
              <a:rPr lang="tr-TR" sz="3600" b="1">
                <a:solidFill>
                  <a:srgbClr val="C00000"/>
                </a:solidFill>
                <a:latin typeface="Times" charset="-94"/>
              </a:rPr>
              <a:t>2. Büyük finansal sistemik başarısızlık</a:t>
            </a:r>
            <a:r>
              <a:rPr lang="tr-TR" sz="3600">
                <a:solidFill>
                  <a:srgbClr val="C00000"/>
                </a:solidFill>
                <a:latin typeface="Times" charset="-94"/>
              </a:rPr>
              <a:t> </a:t>
            </a:r>
          </a:p>
          <a:p>
            <a:pPr>
              <a:defRPr/>
            </a:pPr>
            <a:r>
              <a:rPr lang="tr-TR" sz="3600" b="1">
                <a:latin typeface="Times" charset="-94"/>
              </a:rPr>
              <a:t> </a:t>
            </a:r>
            <a:endParaRPr lang="tr-TR" sz="3600">
              <a:latin typeface="Times" charset="-94"/>
            </a:endParaRPr>
          </a:p>
        </p:txBody>
      </p:sp>
    </p:spTree>
    <p:extLst>
      <p:ext uri="{BB962C8B-B14F-4D97-AF65-F5344CB8AC3E}">
        <p14:creationId xmlns:p14="http://schemas.microsoft.com/office/powerpoint/2010/main" val="2690059308"/>
      </p:ext>
    </p:extLst>
  </p:cSld>
  <p:clrMapOvr>
    <a:masterClrMapping/>
  </p:clrMapOvr>
  <p:transition>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4"/>
          <p:cNvSpPr txBox="1">
            <a:spLocks noChangeArrowheads="1"/>
          </p:cNvSpPr>
          <p:nvPr/>
        </p:nvSpPr>
        <p:spPr bwMode="auto">
          <a:xfrm>
            <a:off x="71438" y="46038"/>
            <a:ext cx="8964612"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3600" b="1" dirty="0">
              <a:solidFill>
                <a:srgbClr val="C00000"/>
              </a:solidFill>
            </a:endParaRPr>
          </a:p>
          <a:p>
            <a:pPr algn="l"/>
            <a:r>
              <a:rPr lang="tr-TR" altLang="tr-TR" sz="3600" b="1" dirty="0">
                <a:solidFill>
                  <a:srgbClr val="C00000"/>
                </a:solidFill>
              </a:rPr>
              <a:t>3. İklim değişikliğine uyum sağlamadaki</a:t>
            </a:r>
          </a:p>
          <a:p>
            <a:pPr algn="l"/>
            <a:r>
              <a:rPr lang="tr-TR" altLang="tr-TR" sz="3600" b="1" dirty="0">
                <a:solidFill>
                  <a:srgbClr val="C00000"/>
                </a:solidFill>
              </a:rPr>
              <a:t>    başarısızlık</a:t>
            </a:r>
            <a:r>
              <a:rPr lang="tr-TR" altLang="tr-TR" sz="3600" dirty="0">
                <a:solidFill>
                  <a:srgbClr val="C00000"/>
                </a:solidFill>
              </a:rPr>
              <a:t> </a:t>
            </a:r>
          </a:p>
          <a:p>
            <a:pPr algn="l"/>
            <a:endParaRPr lang="tr-TR" altLang="tr-TR" sz="3600" dirty="0">
              <a:solidFill>
                <a:srgbClr val="C00000"/>
              </a:solidFill>
            </a:endParaRPr>
          </a:p>
          <a:p>
            <a:pPr algn="l"/>
            <a:r>
              <a:rPr lang="tr-TR" altLang="tr-TR" sz="3600" b="1" dirty="0">
                <a:solidFill>
                  <a:srgbClr val="C00000"/>
                </a:solidFill>
              </a:rPr>
              <a:t>4. Küresel yönetişim sorunları</a:t>
            </a:r>
            <a:r>
              <a:rPr lang="tr-TR" altLang="tr-TR" sz="3600" dirty="0">
                <a:solidFill>
                  <a:srgbClr val="C00000"/>
                </a:solidFill>
              </a:rPr>
              <a:t> </a:t>
            </a:r>
          </a:p>
          <a:p>
            <a:pPr algn="l">
              <a:lnSpc>
                <a:spcPct val="150000"/>
              </a:lnSpc>
              <a:buFontTx/>
              <a:buBlip>
                <a:blip r:embed="rId3"/>
              </a:buBlip>
            </a:pPr>
            <a:r>
              <a:rPr lang="tr-TR" altLang="tr-TR" sz="3600" b="1" dirty="0"/>
              <a:t>  </a:t>
            </a:r>
            <a:r>
              <a:rPr lang="tr-TR" altLang="tr-TR" sz="3600" b="1" dirty="0">
                <a:solidFill>
                  <a:srgbClr val="000000"/>
                </a:solidFill>
              </a:rPr>
              <a:t>Fikri mülkiyet hakları uygulamasının</a:t>
            </a:r>
          </a:p>
          <a:p>
            <a:pPr algn="l">
              <a:lnSpc>
                <a:spcPct val="150000"/>
              </a:lnSpc>
            </a:pPr>
            <a:r>
              <a:rPr lang="tr-TR" altLang="tr-TR" sz="3600" b="1" dirty="0">
                <a:solidFill>
                  <a:srgbClr val="000000"/>
                </a:solidFill>
              </a:rPr>
              <a:t>     başarısız yönleri</a:t>
            </a:r>
            <a:endParaRPr lang="tr-TR" altLang="tr-TR" sz="3600" dirty="0">
              <a:solidFill>
                <a:srgbClr val="000000"/>
              </a:solidFill>
            </a:endParaRPr>
          </a:p>
          <a:p>
            <a:pPr algn="l">
              <a:lnSpc>
                <a:spcPct val="150000"/>
              </a:lnSpc>
              <a:buFontTx/>
              <a:buBlip>
                <a:blip r:embed="rId3"/>
              </a:buBlip>
            </a:pPr>
            <a:r>
              <a:rPr lang="tr-TR" altLang="tr-TR" sz="3600" b="1" dirty="0">
                <a:solidFill>
                  <a:srgbClr val="000000"/>
                </a:solidFill>
              </a:rPr>
              <a:t>  Gıda kıtlığı krizi</a:t>
            </a:r>
            <a:endParaRPr lang="tr-TR" altLang="tr-TR" sz="3600" dirty="0">
              <a:solidFill>
                <a:srgbClr val="000000"/>
              </a:solidFill>
            </a:endParaRPr>
          </a:p>
          <a:p>
            <a:pPr algn="l">
              <a:lnSpc>
                <a:spcPct val="150000"/>
              </a:lnSpc>
              <a:buFontTx/>
              <a:buBlip>
                <a:blip r:embed="rId3"/>
              </a:buBlip>
            </a:pPr>
            <a:r>
              <a:rPr lang="tr-TR" altLang="tr-TR" sz="3600" b="1" dirty="0">
                <a:solidFill>
                  <a:srgbClr val="000000"/>
                </a:solidFill>
              </a:rPr>
              <a:t>  Ciddi gelir dağılımı farkı</a:t>
            </a:r>
            <a:endParaRPr lang="tr-TR" altLang="tr-TR" sz="3600" dirty="0">
              <a:solidFill>
                <a:srgbClr val="000000"/>
              </a:solidFill>
            </a:endParaRPr>
          </a:p>
          <a:p>
            <a:r>
              <a:rPr lang="tr-TR" altLang="tr-TR" sz="3600" b="1" dirty="0"/>
              <a:t> </a:t>
            </a:r>
            <a:endParaRPr lang="tr-TR" altLang="tr-TR" sz="3600" dirty="0"/>
          </a:p>
        </p:txBody>
      </p:sp>
    </p:spTree>
    <p:extLst>
      <p:ext uri="{BB962C8B-B14F-4D97-AF65-F5344CB8AC3E}">
        <p14:creationId xmlns:p14="http://schemas.microsoft.com/office/powerpoint/2010/main" val="2720518096"/>
      </p:ext>
    </p:extLst>
  </p:cSld>
  <p:clrMapOvr>
    <a:masterClrMapping/>
  </p:clrMapOvr>
  <p:transition>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4"/>
          <p:cNvSpPr txBox="1">
            <a:spLocks noChangeArrowheads="1"/>
          </p:cNvSpPr>
          <p:nvPr/>
        </p:nvSpPr>
        <p:spPr bwMode="auto">
          <a:xfrm>
            <a:off x="179388" y="44450"/>
            <a:ext cx="8964612"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panose="02020603050405020304" pitchFamily="18" charset="0"/>
              </a:defRPr>
            </a:lvl9pPr>
          </a:lstStyle>
          <a:p>
            <a:pPr algn="l"/>
            <a:r>
              <a:rPr lang="tr-TR" altLang="tr-TR" sz="3600" b="1" dirty="0">
                <a:solidFill>
                  <a:srgbClr val="C00000"/>
                </a:solidFill>
              </a:rPr>
              <a:t>5. Su tedarik krizi</a:t>
            </a:r>
            <a:r>
              <a:rPr lang="tr-TR" altLang="tr-TR" sz="3600" dirty="0">
                <a:solidFill>
                  <a:srgbClr val="C00000"/>
                </a:solidFill>
              </a:rPr>
              <a:t> </a:t>
            </a:r>
          </a:p>
          <a:p>
            <a:pPr algn="l"/>
            <a:endParaRPr lang="tr-TR" altLang="tr-TR" sz="3600" dirty="0">
              <a:solidFill>
                <a:srgbClr val="C00000"/>
              </a:solidFill>
            </a:endParaRPr>
          </a:p>
          <a:p>
            <a:pPr algn="l">
              <a:buFontTx/>
              <a:buBlip>
                <a:blip r:embed="rId3"/>
              </a:buBlip>
            </a:pPr>
            <a:r>
              <a:rPr lang="tr-TR" altLang="tr-TR" sz="3600" b="1" dirty="0"/>
              <a:t>  </a:t>
            </a:r>
            <a:r>
              <a:rPr lang="tr-TR" altLang="tr-TR" sz="3600" dirty="0">
                <a:solidFill>
                  <a:srgbClr val="000000"/>
                </a:solidFill>
              </a:rPr>
              <a:t>Devamlı- kalıcı ekstrem hava koşulları                                               </a:t>
            </a:r>
          </a:p>
          <a:p>
            <a:pPr algn="l">
              <a:buFontTx/>
              <a:buBlip>
                <a:blip r:embed="rId3"/>
              </a:buBlip>
            </a:pPr>
            <a:r>
              <a:rPr lang="tr-TR" altLang="tr-TR" sz="3600" dirty="0">
                <a:solidFill>
                  <a:srgbClr val="000000"/>
                </a:solidFill>
              </a:rPr>
              <a:t>  Emek piyasasındaki kronik dengesizlikler                                          </a:t>
            </a:r>
          </a:p>
          <a:p>
            <a:pPr algn="l">
              <a:buFontTx/>
              <a:buBlip>
                <a:blip r:embed="rId3"/>
              </a:buBlip>
            </a:pPr>
            <a:r>
              <a:rPr lang="tr-TR" altLang="tr-TR" sz="3600" dirty="0">
                <a:solidFill>
                  <a:srgbClr val="000000"/>
                </a:solidFill>
              </a:rPr>
              <a:t>  Artan sera gazı emisyonları                                                                    </a:t>
            </a:r>
          </a:p>
          <a:p>
            <a:pPr algn="l">
              <a:buFontTx/>
              <a:buBlip>
                <a:blip r:embed="rId3"/>
              </a:buBlip>
            </a:pPr>
            <a:r>
              <a:rPr lang="tr-TR" altLang="tr-TR" sz="3600" dirty="0">
                <a:solidFill>
                  <a:srgbClr val="000000"/>
                </a:solidFill>
              </a:rPr>
              <a:t>  Kronik mali dengesizlik </a:t>
            </a:r>
          </a:p>
          <a:p>
            <a:pPr algn="l">
              <a:buFontTx/>
              <a:buBlip>
                <a:blip r:embed="rId3"/>
              </a:buBlip>
            </a:pPr>
            <a:r>
              <a:rPr lang="tr-TR" altLang="tr-TR" sz="3600" dirty="0">
                <a:solidFill>
                  <a:srgbClr val="000000"/>
                </a:solidFill>
              </a:rPr>
              <a:t>  Kronik hastalık oranındaki artış </a:t>
            </a:r>
          </a:p>
          <a:p>
            <a:pPr algn="l">
              <a:buFontTx/>
              <a:buBlip>
                <a:blip r:embed="rId3"/>
              </a:buBlip>
            </a:pPr>
            <a:r>
              <a:rPr lang="tr-TR" altLang="tr-TR" sz="3600" dirty="0">
                <a:solidFill>
                  <a:srgbClr val="000000"/>
                </a:solidFill>
              </a:rPr>
              <a:t>  Yönetilemeyen enflasyon veya deflasyon </a:t>
            </a:r>
          </a:p>
          <a:p>
            <a:pPr algn="l">
              <a:buFontTx/>
              <a:buBlip>
                <a:blip r:embed="rId3"/>
              </a:buBlip>
            </a:pPr>
            <a:r>
              <a:rPr lang="tr-TR" altLang="tr-TR" sz="3600" dirty="0">
                <a:solidFill>
                  <a:srgbClr val="000000"/>
                </a:solidFill>
              </a:rPr>
              <a:t>  Yeni canlı bilimi teknolojilerinin</a:t>
            </a:r>
          </a:p>
          <a:p>
            <a:pPr algn="l"/>
            <a:r>
              <a:rPr lang="tr-TR" altLang="tr-TR" sz="3600" dirty="0">
                <a:solidFill>
                  <a:srgbClr val="000000"/>
                </a:solidFill>
              </a:rPr>
              <a:t>     öngörülemeyen sonuçları           </a:t>
            </a:r>
          </a:p>
          <a:p>
            <a:pPr algn="l">
              <a:buFontTx/>
              <a:buBlip>
                <a:blip r:embed="rId3"/>
              </a:buBlip>
            </a:pPr>
            <a:r>
              <a:rPr lang="tr-TR" altLang="tr-TR" sz="3600" dirty="0">
                <a:solidFill>
                  <a:srgbClr val="000000"/>
                </a:solidFill>
              </a:rPr>
              <a:t>  Antibiyotiğe dayanıklı bakteriler </a:t>
            </a:r>
          </a:p>
          <a:p>
            <a:pPr algn="l">
              <a:buFontTx/>
              <a:buBlip>
                <a:blip r:embed="rId3"/>
              </a:buBlip>
            </a:pPr>
            <a:r>
              <a:rPr lang="tr-TR" altLang="tr-TR" sz="3600" dirty="0">
                <a:solidFill>
                  <a:srgbClr val="000000"/>
                </a:solidFill>
              </a:rPr>
              <a:t>  Salgınlara karşı savunmasızlık </a:t>
            </a:r>
          </a:p>
        </p:txBody>
      </p:sp>
    </p:spTree>
    <p:extLst>
      <p:ext uri="{BB962C8B-B14F-4D97-AF65-F5344CB8AC3E}">
        <p14:creationId xmlns:p14="http://schemas.microsoft.com/office/powerpoint/2010/main" val="2100743713"/>
      </p:ext>
    </p:extLst>
  </p:cSld>
  <p:clrMapOvr>
    <a:masterClrMapping/>
  </p:clrMapOvr>
  <p:transition>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1002" y="2514575"/>
            <a:ext cx="7055893" cy="1569660"/>
          </a:xfrm>
          <a:prstGeom prst="rect">
            <a:avLst/>
          </a:prstGeom>
        </p:spPr>
        <p:txBody>
          <a:bodyPr wrap="square">
            <a:spAutoFit/>
          </a:bodyPr>
          <a:lstStyle/>
          <a:p>
            <a:pPr algn="ctr">
              <a:lnSpc>
                <a:spcPct val="150000"/>
              </a:lnSpc>
            </a:pPr>
            <a:r>
              <a:rPr lang="tr-TR" sz="36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Kültürlerarası Düşünme Biçimleri</a:t>
            </a:r>
          </a:p>
          <a:p>
            <a:pPr algn="ctr">
              <a:lnSpc>
                <a:spcPct val="150000"/>
              </a:lnSpc>
            </a:pPr>
            <a:endParaRPr lang="tr-TR" sz="2800" b="1" dirty="0">
              <a:solidFill>
                <a:srgbClr val="FF0000"/>
              </a:solidFill>
            </a:endParaRPr>
          </a:p>
        </p:txBody>
      </p:sp>
    </p:spTree>
    <p:extLst>
      <p:ext uri="{BB962C8B-B14F-4D97-AF65-F5344CB8AC3E}">
        <p14:creationId xmlns:p14="http://schemas.microsoft.com/office/powerpoint/2010/main" val="3947812029"/>
      </p:ext>
    </p:extLst>
  </p:cSld>
  <p:clrMapOvr>
    <a:masterClrMapping/>
  </p:clrMapOvr>
  <p:transition>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0878" y="1827407"/>
            <a:ext cx="7710985" cy="2219838"/>
          </a:xfrm>
          <a:prstGeom prst="rect">
            <a:avLst/>
          </a:prstGeom>
        </p:spPr>
        <p:txBody>
          <a:bodyPr wrap="square">
            <a:spAutoFit/>
          </a:bodyPr>
          <a:lstStyle/>
          <a:p>
            <a:pPr algn="ctr">
              <a:lnSpc>
                <a:spcPct val="150000"/>
              </a:lnSpc>
            </a:pPr>
            <a:r>
              <a:rPr lang="tr-TR" sz="3200" b="1" dirty="0" smtClean="0">
                <a:solidFill>
                  <a:srgbClr val="002060"/>
                </a:solidFill>
                <a:latin typeface="Times New Roman" panose="02020603050405020304" pitchFamily="18" charset="0"/>
                <a:cs typeface="Times New Roman" panose="02020603050405020304" pitchFamily="18" charset="0"/>
              </a:rPr>
              <a:t>Çalışma,</a:t>
            </a:r>
          </a:p>
          <a:p>
            <a:pPr algn="ctr">
              <a:lnSpc>
                <a:spcPct val="150000"/>
              </a:lnSpc>
            </a:pPr>
            <a:r>
              <a:rPr lang="tr-TR" sz="3200" dirty="0" smtClean="0">
                <a:latin typeface="Times New Roman" panose="02020603050405020304" pitchFamily="18" charset="0"/>
                <a:cs typeface="Times New Roman" panose="02020603050405020304" pitchFamily="18" charset="0"/>
              </a:rPr>
              <a:t>Türk </a:t>
            </a:r>
            <a:r>
              <a:rPr lang="tr-TR" sz="3200" dirty="0">
                <a:latin typeface="Times New Roman" panose="02020603050405020304" pitchFamily="18" charset="0"/>
                <a:cs typeface="Times New Roman" panose="02020603050405020304" pitchFamily="18" charset="0"/>
              </a:rPr>
              <a:t>ve Batı (</a:t>
            </a:r>
            <a:r>
              <a:rPr lang="tr-TR" sz="3200" dirty="0" smtClean="0">
                <a:latin typeface="Times New Roman" panose="02020603050405020304" pitchFamily="18" charset="0"/>
                <a:cs typeface="Times New Roman" panose="02020603050405020304" pitchFamily="18" charset="0"/>
              </a:rPr>
              <a:t>Anglosakson) </a:t>
            </a:r>
          </a:p>
          <a:p>
            <a:pPr algn="ctr">
              <a:lnSpc>
                <a:spcPct val="150000"/>
              </a:lnSpc>
            </a:pPr>
            <a:r>
              <a:rPr lang="tr-TR" sz="3200" dirty="0" smtClean="0">
                <a:latin typeface="Times New Roman" panose="02020603050405020304" pitchFamily="18" charset="0"/>
                <a:cs typeface="Times New Roman" panose="02020603050405020304" pitchFamily="18" charset="0"/>
              </a:rPr>
              <a:t>karşılaştırmasını </a:t>
            </a:r>
            <a:r>
              <a:rPr lang="tr-TR" sz="3200" dirty="0">
                <a:latin typeface="Times New Roman" panose="02020603050405020304" pitchFamily="18" charset="0"/>
                <a:cs typeface="Times New Roman" panose="02020603050405020304" pitchFamily="18" charset="0"/>
              </a:rPr>
              <a:t>içeriyor.  </a:t>
            </a:r>
            <a:r>
              <a:rPr lang="tr-TR" sz="32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4780468"/>
      </p:ext>
    </p:extLst>
  </p:cSld>
  <p:clrMapOvr>
    <a:masterClrMapping/>
  </p:clrMapOvr>
  <p:transition>
    <p:fade thruBlk="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354" y="927026"/>
            <a:ext cx="8480510" cy="4629857"/>
          </a:xfrm>
          <a:prstGeom prst="rect">
            <a:avLst/>
          </a:prstGeom>
        </p:spPr>
        <p:txBody>
          <a:bodyPr wrap="square">
            <a:spAutoFit/>
          </a:bodyPr>
          <a:lstStyle/>
          <a:p>
            <a:pPr algn="ctr">
              <a:lnSpc>
                <a:spcPct val="200000"/>
              </a:lnSpc>
            </a:pPr>
            <a:r>
              <a:rPr lang="tr-TR" sz="3200" b="1" dirty="0" smtClean="0">
                <a:solidFill>
                  <a:srgbClr val="002060"/>
                </a:solidFill>
                <a:latin typeface="Times New Roman" panose="02020603050405020304" pitchFamily="18" charset="0"/>
                <a:cs typeface="Times New Roman" panose="02020603050405020304" pitchFamily="18" charset="0"/>
              </a:rPr>
              <a:t>Amaç</a:t>
            </a:r>
            <a:r>
              <a:rPr lang="tr-TR" sz="3200" b="1" dirty="0">
                <a:solidFill>
                  <a:srgbClr val="002060"/>
                </a:solidFill>
                <a:latin typeface="Times New Roman" panose="02020603050405020304" pitchFamily="18" charset="0"/>
                <a:cs typeface="Times New Roman" panose="02020603050405020304" pitchFamily="18" charset="0"/>
              </a:rPr>
              <a:t>; </a:t>
            </a:r>
            <a:endParaRPr lang="tr-TR" sz="3200" b="1" dirty="0" smtClean="0">
              <a:solidFill>
                <a:srgbClr val="002060"/>
              </a:solidFill>
              <a:latin typeface="Times New Roman" panose="02020603050405020304" pitchFamily="18" charset="0"/>
              <a:cs typeface="Times New Roman" panose="02020603050405020304" pitchFamily="18" charset="0"/>
            </a:endParaRPr>
          </a:p>
          <a:p>
            <a:pPr marL="457200" indent="-457200" algn="just">
              <a:lnSpc>
                <a:spcPct val="200000"/>
              </a:lnSpc>
              <a:buClr>
                <a:srgbClr val="C00000"/>
              </a:buClr>
              <a:buFont typeface="Wingdings" panose="05000000000000000000" pitchFamily="2" charset="2"/>
              <a:buChar char="Ø"/>
            </a:pPr>
            <a:r>
              <a:rPr lang="tr-TR" sz="3000" dirty="0" smtClean="0">
                <a:latin typeface="Times New Roman" panose="02020603050405020304" pitchFamily="18" charset="0"/>
                <a:cs typeface="Times New Roman" panose="02020603050405020304" pitchFamily="18" charset="0"/>
              </a:rPr>
              <a:t>Kültürel farklılıkları ortaya koymak</a:t>
            </a:r>
          </a:p>
          <a:p>
            <a:pPr marL="457200" indent="-457200" algn="just">
              <a:lnSpc>
                <a:spcPct val="200000"/>
              </a:lnSpc>
              <a:buClr>
                <a:srgbClr val="C00000"/>
              </a:buClr>
              <a:buFont typeface="Wingdings" panose="05000000000000000000" pitchFamily="2" charset="2"/>
              <a:buChar char="Ø"/>
            </a:pPr>
            <a:r>
              <a:rPr lang="tr-TR" sz="3000" dirty="0" smtClean="0">
                <a:latin typeface="Times New Roman" panose="02020603050405020304" pitchFamily="18" charset="0"/>
                <a:cs typeface="Times New Roman" panose="02020603050405020304" pitchFamily="18" charset="0"/>
              </a:rPr>
              <a:t>Düşünce biçimleri arasındaki farklılıkları görmek. </a:t>
            </a:r>
          </a:p>
          <a:p>
            <a:pPr marL="457200" indent="-457200" algn="just">
              <a:lnSpc>
                <a:spcPct val="200000"/>
              </a:lnSpc>
              <a:buClr>
                <a:srgbClr val="C00000"/>
              </a:buClr>
              <a:buFont typeface="Wingdings" panose="05000000000000000000" pitchFamily="2" charset="2"/>
              <a:buChar char="Ø"/>
            </a:pPr>
            <a:r>
              <a:rPr lang="tr-TR" sz="3000" dirty="0">
                <a:latin typeface="Times New Roman" panose="02020603050405020304" pitchFamily="18" charset="0"/>
                <a:cs typeface="Times New Roman" panose="02020603050405020304" pitchFamily="18" charset="0"/>
              </a:rPr>
              <a:t>İ</a:t>
            </a:r>
            <a:r>
              <a:rPr lang="tr-TR" sz="3000" dirty="0" smtClean="0">
                <a:latin typeface="Times New Roman" panose="02020603050405020304" pitchFamily="18" charset="0"/>
                <a:cs typeface="Times New Roman" panose="02020603050405020304" pitchFamily="18" charset="0"/>
              </a:rPr>
              <a:t>lişkide bulunulan kültürün özelliklerini görmek. </a:t>
            </a:r>
          </a:p>
          <a:p>
            <a:pPr marL="457200" indent="-457200" algn="just">
              <a:lnSpc>
                <a:spcPct val="200000"/>
              </a:lnSpc>
              <a:buClr>
                <a:srgbClr val="C00000"/>
              </a:buClr>
              <a:buFont typeface="Wingdings" panose="05000000000000000000" pitchFamily="2" charset="2"/>
              <a:buChar char="Ø"/>
            </a:pPr>
            <a:r>
              <a:rPr lang="tr-TR" sz="3000" dirty="0" smtClean="0">
                <a:latin typeface="Times New Roman" panose="02020603050405020304" pitchFamily="18" charset="0"/>
                <a:cs typeface="Times New Roman" panose="02020603050405020304" pitchFamily="18" charset="0"/>
              </a:rPr>
              <a:t>Olası iletişim ve yönetimsel kazaları önlemek. </a:t>
            </a:r>
          </a:p>
        </p:txBody>
      </p:sp>
    </p:spTree>
    <p:extLst>
      <p:ext uri="{BB962C8B-B14F-4D97-AF65-F5344CB8AC3E}">
        <p14:creationId xmlns:p14="http://schemas.microsoft.com/office/powerpoint/2010/main" val="2071285580"/>
      </p:ext>
    </p:extLst>
  </p:cSld>
  <p:clrMapOvr>
    <a:masterClrMapping/>
  </p:clrMapOvr>
  <p:transition>
    <p:fade thruBlk="1"/>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1772816"/>
            <a:ext cx="8712968" cy="3785652"/>
          </a:xfrm>
          <a:prstGeom prst="rect">
            <a:avLst/>
          </a:prstGeom>
        </p:spPr>
        <p:txBody>
          <a:bodyPr wrap="square">
            <a:spAutoFit/>
          </a:bodyPr>
          <a:lstStyle/>
          <a:p>
            <a:pPr algn="ctr">
              <a:lnSpc>
                <a:spcPct val="150000"/>
              </a:lnSpc>
            </a:pPr>
            <a:r>
              <a:rPr lang="tr-TR" sz="3200" b="1" dirty="0" smtClean="0">
                <a:solidFill>
                  <a:srgbClr val="002060"/>
                </a:solidFill>
                <a:latin typeface="Times New Roman" panose="02020603050405020304" pitchFamily="18" charset="0"/>
                <a:cs typeface="Times New Roman" panose="02020603050405020304" pitchFamily="18" charset="0"/>
              </a:rPr>
              <a:t>Model</a:t>
            </a:r>
            <a:r>
              <a:rPr lang="tr-TR" sz="3200" b="1" dirty="0">
                <a:solidFill>
                  <a:srgbClr val="002060"/>
                </a:solidFill>
                <a:latin typeface="Times New Roman" panose="02020603050405020304" pitchFamily="18" charset="0"/>
                <a:cs typeface="Times New Roman" panose="02020603050405020304" pitchFamily="18" charset="0"/>
              </a:rPr>
              <a:t>,</a:t>
            </a:r>
            <a:endParaRPr lang="tr-TR" sz="3200" b="1" dirty="0" smtClean="0">
              <a:solidFill>
                <a:srgbClr val="002060"/>
              </a:solidFill>
              <a:latin typeface="Times New Roman" panose="02020603050405020304" pitchFamily="18" charset="0"/>
              <a:cs typeface="Times New Roman" panose="02020603050405020304" pitchFamily="18" charset="0"/>
            </a:endParaRPr>
          </a:p>
          <a:p>
            <a:pPr algn="ctr">
              <a:lnSpc>
                <a:spcPct val="150000"/>
              </a:lnSpc>
            </a:pPr>
            <a:r>
              <a:rPr lang="tr-TR" sz="3200" dirty="0" smtClean="0">
                <a:latin typeface="Times New Roman" panose="02020603050405020304" pitchFamily="18" charset="0"/>
                <a:cs typeface="Times New Roman" panose="02020603050405020304" pitchFamily="18" charset="0"/>
              </a:rPr>
              <a:t>bireyin </a:t>
            </a:r>
            <a:r>
              <a:rPr lang="tr-TR" sz="3200" dirty="0">
                <a:latin typeface="Times New Roman" panose="02020603050405020304" pitchFamily="18" charset="0"/>
                <a:cs typeface="Times New Roman" panose="02020603050405020304" pitchFamily="18" charset="0"/>
              </a:rPr>
              <a:t>yaşamla, kendisiyle ya da yakın çevresi ile ilişkilerini değil, </a:t>
            </a:r>
            <a:endParaRPr lang="tr-TR" sz="3200" dirty="0" smtClean="0">
              <a:latin typeface="Times New Roman" panose="02020603050405020304" pitchFamily="18" charset="0"/>
              <a:cs typeface="Times New Roman" panose="02020603050405020304" pitchFamily="18" charset="0"/>
            </a:endParaRPr>
          </a:p>
          <a:p>
            <a:pPr algn="ctr">
              <a:lnSpc>
                <a:spcPct val="150000"/>
              </a:lnSpc>
            </a:pPr>
            <a:r>
              <a:rPr lang="tr-TR" sz="3200" u="sng" dirty="0" smtClean="0">
                <a:latin typeface="Times New Roman" panose="02020603050405020304" pitchFamily="18" charset="0"/>
                <a:cs typeface="Times New Roman" panose="02020603050405020304" pitchFamily="18" charset="0"/>
              </a:rPr>
              <a:t>profesyonel </a:t>
            </a:r>
            <a:r>
              <a:rPr lang="tr-TR" sz="3200" u="sng" dirty="0">
                <a:latin typeface="Times New Roman" panose="02020603050405020304" pitchFamily="18" charset="0"/>
                <a:cs typeface="Times New Roman" panose="02020603050405020304" pitchFamily="18" charset="0"/>
              </a:rPr>
              <a:t>dünyanın arka planını </a:t>
            </a:r>
            <a:r>
              <a:rPr lang="tr-TR" sz="3200" dirty="0">
                <a:latin typeface="Times New Roman" panose="02020603050405020304" pitchFamily="18" charset="0"/>
                <a:cs typeface="Times New Roman" panose="02020603050405020304" pitchFamily="18" charset="0"/>
              </a:rPr>
              <a:t>oluşturan kavramların incelenmesi ile sınırlı. </a:t>
            </a:r>
          </a:p>
        </p:txBody>
      </p:sp>
    </p:spTree>
    <p:extLst>
      <p:ext uri="{BB962C8B-B14F-4D97-AF65-F5344CB8AC3E}">
        <p14:creationId xmlns:p14="http://schemas.microsoft.com/office/powerpoint/2010/main" val="4266905165"/>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450376" y="491320"/>
            <a:ext cx="8173120" cy="5281684"/>
          </a:xfrm>
          <a:prstGeom prst="rect">
            <a:avLst/>
          </a:prstGeom>
        </p:spPr>
        <p:txBody>
          <a:bodyPr spcFirstLastPara="1" wrap="square" lIns="91425" tIns="91425" rIns="91425" bIns="91425" anchor="ctr" anchorCtr="0">
            <a:noAutofit/>
          </a:bodyPr>
          <a:lstStyle/>
          <a:p>
            <a:pPr marL="101600" lvl="0" indent="0" algn="l" rtl="0">
              <a:spcBef>
                <a:spcPts val="600"/>
              </a:spcBef>
              <a:spcAft>
                <a:spcPts val="0"/>
              </a:spcAft>
              <a:buSzPts val="2000"/>
              <a:buNone/>
            </a:pPr>
            <a:endParaRPr lang="tr-TR" altLang="en-GB" dirty="0">
              <a:latin typeface="Times New Roman" panose="02020603050405020304" charset="0"/>
              <a:cs typeface="Times New Roman" panose="02020603050405020304" charset="0"/>
            </a:endParaRPr>
          </a:p>
          <a:p>
            <a:pPr marL="114300" lvl="0" indent="0" algn="ctr" rtl="0">
              <a:lnSpc>
                <a:spcPct val="150000"/>
              </a:lnSpc>
              <a:spcBef>
                <a:spcPts val="600"/>
              </a:spcBef>
              <a:spcAft>
                <a:spcPts val="0"/>
              </a:spcAft>
              <a:buClr>
                <a:srgbClr val="2185C5"/>
              </a:buClr>
              <a:buSzPts val="2000"/>
              <a:buNone/>
            </a:pPr>
            <a:r>
              <a:rPr lang="tr-TR" altLang="en-GB" dirty="0" smtClean="0">
                <a:solidFill>
                  <a:srgbClr val="000000"/>
                </a:solidFill>
                <a:latin typeface="Times New Roman" panose="02020603050405020304" charset="0"/>
                <a:cs typeface="Times New Roman" panose="02020603050405020304" charset="0"/>
                <a:sym typeface="+mn-ea"/>
              </a:rPr>
              <a:t>Bugün </a:t>
            </a:r>
            <a:r>
              <a:rPr lang="tr-TR" altLang="en-GB" dirty="0">
                <a:solidFill>
                  <a:srgbClr val="000000"/>
                </a:solidFill>
                <a:latin typeface="Times New Roman" panose="02020603050405020304" charset="0"/>
                <a:cs typeface="Times New Roman" panose="02020603050405020304" charset="0"/>
                <a:sym typeface="+mn-ea"/>
              </a:rPr>
              <a:t>stratejik düşünme askeri terminolojiyle sınırlı </a:t>
            </a:r>
            <a:r>
              <a:rPr lang="tr-TR" altLang="en-GB" dirty="0" smtClean="0">
                <a:solidFill>
                  <a:srgbClr val="000000"/>
                </a:solidFill>
                <a:latin typeface="Times New Roman" panose="02020603050405020304" charset="0"/>
                <a:cs typeface="Times New Roman" panose="02020603050405020304" charset="0"/>
                <a:sym typeface="+mn-ea"/>
              </a:rPr>
              <a:t>değil. </a:t>
            </a:r>
          </a:p>
          <a:p>
            <a:pPr marL="114300" lvl="0" indent="0" algn="ctr" rtl="0">
              <a:lnSpc>
                <a:spcPct val="150000"/>
              </a:lnSpc>
              <a:spcBef>
                <a:spcPts val="600"/>
              </a:spcBef>
              <a:spcAft>
                <a:spcPts val="0"/>
              </a:spcAft>
              <a:buClr>
                <a:srgbClr val="2185C5"/>
              </a:buClr>
              <a:buSzPts val="2000"/>
              <a:buNone/>
            </a:pPr>
            <a:endParaRPr lang="tr-TR" altLang="en-GB" dirty="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600"/>
              </a:spcBef>
              <a:spcAft>
                <a:spcPts val="0"/>
              </a:spcAft>
              <a:buClr>
                <a:srgbClr val="2185C5"/>
              </a:buClr>
              <a:buSzPts val="2000"/>
              <a:buNone/>
            </a:pPr>
            <a:r>
              <a:rPr lang="tr-TR" altLang="en-GB" dirty="0" smtClean="0">
                <a:solidFill>
                  <a:srgbClr val="000000"/>
                </a:solidFill>
                <a:latin typeface="Times New Roman" panose="02020603050405020304" charset="0"/>
                <a:cs typeface="Times New Roman" panose="02020603050405020304" charset="0"/>
                <a:sym typeface="+mn-ea"/>
              </a:rPr>
              <a:t>Tüm </a:t>
            </a:r>
            <a:r>
              <a:rPr lang="tr-TR" altLang="en-GB" dirty="0">
                <a:solidFill>
                  <a:srgbClr val="000000"/>
                </a:solidFill>
                <a:latin typeface="Times New Roman" panose="02020603050405020304" charset="0"/>
                <a:cs typeface="Times New Roman" panose="02020603050405020304" charset="0"/>
                <a:sym typeface="+mn-ea"/>
              </a:rPr>
              <a:t>kurum ve kuruluşların </a:t>
            </a:r>
            <a:r>
              <a:rPr lang="tr-TR" altLang="en-GB" dirty="0" smtClean="0">
                <a:solidFill>
                  <a:srgbClr val="000000"/>
                </a:solidFill>
                <a:latin typeface="Times New Roman" panose="02020603050405020304" charset="0"/>
                <a:cs typeface="Times New Roman" panose="02020603050405020304" charset="0"/>
                <a:sym typeface="+mn-ea"/>
              </a:rPr>
              <a:t>ayakta </a:t>
            </a:r>
            <a:r>
              <a:rPr lang="tr-TR" altLang="en-GB" dirty="0">
                <a:solidFill>
                  <a:srgbClr val="000000"/>
                </a:solidFill>
                <a:latin typeface="Times New Roman" panose="02020603050405020304" charset="0"/>
                <a:cs typeface="Times New Roman" panose="02020603050405020304" charset="0"/>
                <a:sym typeface="+mn-ea"/>
              </a:rPr>
              <a:t>kalması için gerekli düşünce sistemini </a:t>
            </a:r>
            <a:r>
              <a:rPr lang="tr-TR" altLang="en-GB" dirty="0" smtClean="0">
                <a:solidFill>
                  <a:srgbClr val="000000"/>
                </a:solidFill>
                <a:latin typeface="Times New Roman" panose="02020603050405020304" charset="0"/>
                <a:cs typeface="Times New Roman" panose="02020603050405020304" charset="0"/>
                <a:sym typeface="+mn-ea"/>
              </a:rPr>
              <a:t>oluşturuyor. </a:t>
            </a:r>
            <a:endParaRPr lang="tr-TR" altLang="en-GB" dirty="0">
              <a:solidFill>
                <a:srgbClr val="000000"/>
              </a:solidFill>
              <a:latin typeface="Times New Roman" panose="02020603050405020304" charset="0"/>
              <a:cs typeface="Times New Roman" panose="02020603050405020304" charset="0"/>
            </a:endParaRPr>
          </a:p>
          <a:p>
            <a:pPr marL="0" lvl="0" indent="0" algn="l" rtl="0">
              <a:spcBef>
                <a:spcPts val="600"/>
              </a:spcBef>
              <a:spcAft>
                <a:spcPts val="0"/>
              </a:spcAft>
              <a:buNone/>
            </a:pPr>
            <a:endParaRPr lang="en-GB" dirty="0">
              <a:solidFill>
                <a:srgbClr val="000000"/>
              </a:solidFill>
            </a:endParaRPr>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8</a:t>
            </a:fld>
            <a:endParaRPr lang="en-GB"/>
          </a:p>
        </p:txBody>
      </p:sp>
    </p:spTree>
    <p:extLst>
      <p:ext uri="{BB962C8B-B14F-4D97-AF65-F5344CB8AC3E}">
        <p14:creationId xmlns:p14="http://schemas.microsoft.com/office/powerpoint/2010/main" val="3977508200"/>
      </p:ext>
    </p:extLst>
  </p:cSld>
  <p:clrMapOvr>
    <a:masterClrMapping/>
  </p:clrMapOvr>
  <p:transition>
    <p:fade thruBlk="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159" y="763701"/>
            <a:ext cx="8784976" cy="5262979"/>
          </a:xfrm>
          <a:prstGeom prst="rect">
            <a:avLst/>
          </a:prstGeom>
        </p:spPr>
        <p:txBody>
          <a:bodyPr wrap="square">
            <a:spAutoFit/>
          </a:bodyPr>
          <a:lstStyle/>
          <a:p>
            <a:pPr algn="ctr">
              <a:lnSpc>
                <a:spcPct val="150000"/>
              </a:lnSpc>
              <a:buClr>
                <a:srgbClr val="C00000"/>
              </a:buClr>
            </a:pPr>
            <a:r>
              <a:rPr lang="tr-TR" sz="3200" b="1" dirty="0">
                <a:solidFill>
                  <a:srgbClr val="002060"/>
                </a:solidFill>
                <a:latin typeface="Times New Roman" panose="02020603050405020304" pitchFamily="18" charset="0"/>
                <a:cs typeface="Times New Roman" panose="02020603050405020304" pitchFamily="18" charset="0"/>
              </a:rPr>
              <a:t>Yöntem; </a:t>
            </a:r>
            <a:endParaRPr lang="tr-TR" sz="3200" b="1" dirty="0" smtClean="0">
              <a:solidFill>
                <a:srgbClr val="002060"/>
              </a:solidFill>
              <a:latin typeface="Times New Roman" panose="02020603050405020304" pitchFamily="18" charset="0"/>
              <a:cs typeface="Times New Roman" panose="02020603050405020304" pitchFamily="18" charset="0"/>
            </a:endParaRPr>
          </a:p>
          <a:p>
            <a:pPr algn="ctr">
              <a:lnSpc>
                <a:spcPct val="150000"/>
              </a:lnSpc>
              <a:buClr>
                <a:srgbClr val="C00000"/>
              </a:buClr>
            </a:pPr>
            <a:r>
              <a:rPr lang="tr-TR" sz="3200" dirty="0" smtClean="0">
                <a:latin typeface="Times New Roman" panose="02020603050405020304" pitchFamily="18" charset="0"/>
                <a:cs typeface="Times New Roman" panose="02020603050405020304" pitchFamily="18" charset="0"/>
              </a:rPr>
              <a:t>3x3’lük </a:t>
            </a:r>
            <a:r>
              <a:rPr lang="tr-TR" sz="3200" dirty="0">
                <a:latin typeface="Times New Roman" panose="02020603050405020304" pitchFamily="18" charset="0"/>
                <a:cs typeface="Times New Roman" panose="02020603050405020304" pitchFamily="18" charset="0"/>
              </a:rPr>
              <a:t>bir özet matris ile ifade ediliyor.</a:t>
            </a:r>
          </a:p>
          <a:p>
            <a:pPr marL="457200" indent="-457200" algn="just">
              <a:lnSpc>
                <a:spcPct val="150000"/>
              </a:lnSpc>
              <a:buClr>
                <a:srgbClr val="C00000"/>
              </a:buClr>
              <a:buFont typeface="Wingdings" panose="05000000000000000000" pitchFamily="2" charset="2"/>
              <a:buChar char="Ø"/>
            </a:pPr>
            <a:r>
              <a:rPr lang="tr-TR" sz="3200" dirty="0">
                <a:latin typeface="Times New Roman" panose="02020603050405020304" pitchFamily="18" charset="0"/>
                <a:cs typeface="Times New Roman" panose="02020603050405020304" pitchFamily="18" charset="0"/>
              </a:rPr>
              <a:t>Sütun ekseninde </a:t>
            </a:r>
            <a:r>
              <a:rPr lang="tr-TR" sz="3200" dirty="0" err="1">
                <a:latin typeface="Times New Roman" panose="02020603050405020304" pitchFamily="18" charset="0"/>
                <a:cs typeface="Times New Roman" panose="02020603050405020304" pitchFamily="18" charset="0"/>
              </a:rPr>
              <a:t>Aristofanes’in</a:t>
            </a:r>
            <a:r>
              <a:rPr lang="tr-TR" sz="3200" dirty="0">
                <a:latin typeface="Times New Roman" panose="02020603050405020304" pitchFamily="18" charset="0"/>
                <a:cs typeface="Times New Roman" panose="02020603050405020304" pitchFamily="18" charset="0"/>
              </a:rPr>
              <a:t> Antik Yunan Tiyatrosu için geliştirdiği zaman, mekan ve eylem kategorileri,</a:t>
            </a:r>
          </a:p>
          <a:p>
            <a:pPr marL="457200" indent="-457200" algn="just">
              <a:lnSpc>
                <a:spcPct val="150000"/>
              </a:lnSpc>
              <a:buClr>
                <a:srgbClr val="C00000"/>
              </a:buClr>
              <a:buFont typeface="Wingdings" panose="05000000000000000000" pitchFamily="2" charset="2"/>
              <a:buChar char="Ø"/>
            </a:pPr>
            <a:r>
              <a:rPr lang="tr-TR" sz="3200" dirty="0">
                <a:latin typeface="Times New Roman" panose="02020603050405020304" pitchFamily="18" charset="0"/>
                <a:cs typeface="Times New Roman" panose="02020603050405020304" pitchFamily="18" charset="0"/>
              </a:rPr>
              <a:t>Satırlarda ise evrensellik, referans noktaları ve yapılandırma kategorileri yer alıyor. </a:t>
            </a:r>
          </a:p>
        </p:txBody>
      </p:sp>
    </p:spTree>
    <p:extLst>
      <p:ext uri="{BB962C8B-B14F-4D97-AF65-F5344CB8AC3E}">
        <p14:creationId xmlns:p14="http://schemas.microsoft.com/office/powerpoint/2010/main" val="1437719257"/>
      </p:ext>
    </p:extLst>
  </p:cSld>
  <p:clrMapOvr>
    <a:masterClrMapping/>
  </p:clrMapOvr>
  <p:transition>
    <p:fade thruBlk="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91068" y="70340"/>
          <a:ext cx="8720920" cy="6576120"/>
        </p:xfrm>
        <a:graphic>
          <a:graphicData uri="http://schemas.openxmlformats.org/drawingml/2006/table">
            <a:tbl>
              <a:tblPr/>
              <a:tblGrid>
                <a:gridCol w="2014533">
                  <a:extLst>
                    <a:ext uri="{9D8B030D-6E8A-4147-A177-3AD203B41FA5}">
                      <a16:colId xmlns:a16="http://schemas.microsoft.com/office/drawing/2014/main" val="20000"/>
                    </a:ext>
                  </a:extLst>
                </a:gridCol>
                <a:gridCol w="2131259">
                  <a:extLst>
                    <a:ext uri="{9D8B030D-6E8A-4147-A177-3AD203B41FA5}">
                      <a16:colId xmlns:a16="http://schemas.microsoft.com/office/drawing/2014/main" val="20001"/>
                    </a:ext>
                  </a:extLst>
                </a:gridCol>
                <a:gridCol w="2388189">
                  <a:extLst>
                    <a:ext uri="{9D8B030D-6E8A-4147-A177-3AD203B41FA5}">
                      <a16:colId xmlns:a16="http://schemas.microsoft.com/office/drawing/2014/main" val="20002"/>
                    </a:ext>
                  </a:extLst>
                </a:gridCol>
                <a:gridCol w="2186939">
                  <a:extLst>
                    <a:ext uri="{9D8B030D-6E8A-4147-A177-3AD203B41FA5}">
                      <a16:colId xmlns:a16="http://schemas.microsoft.com/office/drawing/2014/main" val="20003"/>
                    </a:ext>
                  </a:extLst>
                </a:gridCol>
              </a:tblGrid>
              <a:tr h="1249625">
                <a:tc>
                  <a:txBody>
                    <a:bodyPr/>
                    <a:lstStyle/>
                    <a:p>
                      <a:pPr>
                        <a:lnSpc>
                          <a:spcPct val="115000"/>
                        </a:lnSpc>
                        <a:spcAft>
                          <a:spcPts val="0"/>
                        </a:spcAft>
                      </a:pPr>
                      <a:r>
                        <a:rPr lang="en-US" sz="2800" b="1" dirty="0" err="1">
                          <a:solidFill>
                            <a:srgbClr val="00B050"/>
                          </a:solidFill>
                          <a:effectLst/>
                          <a:latin typeface="Times New Roman" panose="02020603050405020304" pitchFamily="18" charset="0"/>
                          <a:ea typeface="Times New Roman"/>
                          <a:cs typeface="Times New Roman" panose="02020603050405020304" pitchFamily="18" charset="0"/>
                        </a:rPr>
                        <a:t>Kategoriler</a:t>
                      </a:r>
                      <a:endParaRPr lang="tr-TR" sz="2800" dirty="0">
                        <a:solidFill>
                          <a:srgbClr val="00B050"/>
                        </a:solidFill>
                        <a:effectLst/>
                        <a:latin typeface="Times New Roman" panose="02020603050405020304" pitchFamily="18" charset="0"/>
                        <a:ea typeface="Calibri"/>
                        <a:cs typeface="Times New Roman" panose="02020603050405020304" pitchFamily="18" charset="0"/>
                      </a:endParaRPr>
                    </a:p>
                  </a:txBody>
                  <a:tcPr marL="66725" marR="66725" marT="0" marB="0" anchor="ctr">
                    <a:lnL>
                      <a:noFill/>
                    </a:lnL>
                    <a:lnR>
                      <a:noFill/>
                    </a:lnR>
                    <a:lnT>
                      <a:noFill/>
                    </a:lnT>
                    <a:lnB w="38100" cap="flat" cmpd="sng" algn="ctr">
                      <a:solidFill>
                        <a:srgbClr val="4F81BD"/>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400" b="1" dirty="0" err="1">
                          <a:solidFill>
                            <a:srgbClr val="C00000"/>
                          </a:solidFill>
                          <a:latin typeface="Times New Roman" panose="02020603050405020304" pitchFamily="18" charset="0"/>
                          <a:ea typeface="Times New Roman"/>
                          <a:cs typeface="Times New Roman" panose="02020603050405020304" pitchFamily="18" charset="0"/>
                        </a:rPr>
                        <a:t>Zaman</a:t>
                      </a:r>
                      <a:endParaRPr lang="tr-TR" sz="2400" dirty="0">
                        <a:solidFill>
                          <a:srgbClr val="C00000"/>
                        </a:solidFill>
                        <a:latin typeface="Times New Roman" panose="02020603050405020304" pitchFamily="18" charset="0"/>
                        <a:ea typeface="Calibri"/>
                        <a:cs typeface="Times New Roman" panose="02020603050405020304" pitchFamily="18" charset="0"/>
                      </a:endParaRPr>
                    </a:p>
                  </a:txBody>
                  <a:tcPr marL="66725" marR="66725" marT="0" marB="0" anchor="ctr">
                    <a:lnL>
                      <a:noFill/>
                    </a:lnL>
                    <a:lnR>
                      <a:noFill/>
                    </a:lnR>
                    <a:lnT>
                      <a:noFill/>
                    </a:lnT>
                    <a:lnB w="38100" cap="flat" cmpd="sng" algn="ctr">
                      <a:solidFill>
                        <a:srgbClr val="4F81BD"/>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400" b="1" dirty="0" err="1">
                          <a:solidFill>
                            <a:srgbClr val="C00000"/>
                          </a:solidFill>
                          <a:latin typeface="Times New Roman" panose="02020603050405020304" pitchFamily="18" charset="0"/>
                          <a:ea typeface="Times New Roman"/>
                          <a:cs typeface="Times New Roman" panose="02020603050405020304" pitchFamily="18" charset="0"/>
                        </a:rPr>
                        <a:t>Mekan</a:t>
                      </a:r>
                      <a:endParaRPr lang="tr-TR" sz="2400" dirty="0">
                        <a:solidFill>
                          <a:srgbClr val="C00000"/>
                        </a:solidFill>
                        <a:latin typeface="Times New Roman" panose="02020603050405020304" pitchFamily="18" charset="0"/>
                        <a:ea typeface="Calibri"/>
                        <a:cs typeface="Times New Roman" panose="02020603050405020304" pitchFamily="18" charset="0"/>
                      </a:endParaRPr>
                    </a:p>
                  </a:txBody>
                  <a:tcPr marL="66725" marR="66725" marT="0" marB="0" anchor="ctr">
                    <a:lnL>
                      <a:noFill/>
                    </a:lnL>
                    <a:lnR>
                      <a:noFill/>
                    </a:lnR>
                    <a:lnT>
                      <a:noFill/>
                    </a:lnT>
                    <a:lnB w="38100" cap="flat" cmpd="sng" algn="ctr">
                      <a:solidFill>
                        <a:srgbClr val="4F81BD"/>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2400" b="1" dirty="0" err="1">
                          <a:solidFill>
                            <a:srgbClr val="C00000"/>
                          </a:solidFill>
                          <a:latin typeface="Times New Roman" panose="02020603050405020304" pitchFamily="18" charset="0"/>
                          <a:ea typeface="Times New Roman"/>
                          <a:cs typeface="Times New Roman" panose="02020603050405020304" pitchFamily="18" charset="0"/>
                        </a:rPr>
                        <a:t>Eylem</a:t>
                      </a:r>
                      <a:endParaRPr lang="tr-TR" sz="2400" dirty="0">
                        <a:solidFill>
                          <a:srgbClr val="C00000"/>
                        </a:solidFill>
                        <a:latin typeface="Times New Roman" panose="02020603050405020304" pitchFamily="18" charset="0"/>
                        <a:ea typeface="Calibri"/>
                        <a:cs typeface="Times New Roman" panose="02020603050405020304" pitchFamily="18" charset="0"/>
                      </a:endParaRPr>
                    </a:p>
                  </a:txBody>
                  <a:tcPr marL="66725" marR="66725" marT="0" marB="0" anchor="ctr">
                    <a:lnL>
                      <a:noFill/>
                    </a:lnL>
                    <a:lnR>
                      <a:noFill/>
                    </a:lnR>
                    <a:lnT>
                      <a:noFill/>
                    </a:lnT>
                    <a:lnB w="38100" cap="flat" cmpd="sng" algn="ctr">
                      <a:solidFill>
                        <a:srgbClr val="4F81B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88300">
                <a:tc>
                  <a:txBody>
                    <a:bodyPr/>
                    <a:lstStyle/>
                    <a:p>
                      <a:pPr>
                        <a:lnSpc>
                          <a:spcPct val="115000"/>
                        </a:lnSpc>
                        <a:spcAft>
                          <a:spcPts val="0"/>
                        </a:spcAft>
                      </a:pPr>
                      <a:endParaRPr lang="tr-TR" sz="2400" b="1" dirty="0">
                        <a:solidFill>
                          <a:srgbClr val="0070C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2400" b="1" dirty="0" err="1">
                          <a:solidFill>
                            <a:srgbClr val="0070C0"/>
                          </a:solidFill>
                          <a:latin typeface="Times New Roman" panose="02020603050405020304" pitchFamily="18" charset="0"/>
                          <a:ea typeface="Times New Roman"/>
                          <a:cs typeface="Times New Roman" panose="02020603050405020304" pitchFamily="18" charset="0"/>
                        </a:rPr>
                        <a:t>Evrensellik</a:t>
                      </a:r>
                      <a:endParaRPr lang="tr-TR" sz="2400" dirty="0">
                        <a:solidFill>
                          <a:srgbClr val="0070C0"/>
                        </a:solidFill>
                        <a:latin typeface="Times New Roman" panose="02020603050405020304" pitchFamily="18" charset="0"/>
                        <a:ea typeface="Calibri"/>
                        <a:cs typeface="Times New Roman" panose="02020603050405020304" pitchFamily="18" charset="0"/>
                      </a:endParaRPr>
                    </a:p>
                  </a:txBody>
                  <a:tcPr marL="66725" marR="66725" marT="0" marB="0">
                    <a:lnL>
                      <a:noFill/>
                    </a:lnL>
                    <a:lnR w="12700" cap="flat" cmpd="sng" algn="ctr">
                      <a:solidFill>
                        <a:srgbClr val="4F81BD"/>
                      </a:solidFill>
                      <a:prstDash val="solid"/>
                      <a:round/>
                      <a:headEnd type="none" w="med" len="med"/>
                      <a:tailEnd type="none" w="med" len="med"/>
                    </a:lnR>
                    <a:lnT w="38100" cap="flat" cmpd="sng" algn="ctr">
                      <a:solidFill>
                        <a:srgbClr val="4F81BD"/>
                      </a:solidFill>
                      <a:prstDash val="solid"/>
                      <a:round/>
                      <a:headEnd type="none" w="med" len="med"/>
                      <a:tailEnd type="none" w="med" len="med"/>
                    </a:lnT>
                    <a:lnB>
                      <a:noFill/>
                    </a:lnB>
                    <a:solidFill>
                      <a:srgbClr val="FFFFFF"/>
                    </a:solidFill>
                  </a:tcPr>
                </a:tc>
                <a:tc>
                  <a:txBody>
                    <a:bodyPr/>
                    <a:lstStyle/>
                    <a:p>
                      <a:pPr marL="0" lvl="0" indent="0">
                        <a:lnSpc>
                          <a:spcPct val="115000"/>
                        </a:lnSpc>
                        <a:spcAft>
                          <a:spcPts val="0"/>
                        </a:spcAft>
                        <a:buFont typeface="+mj-lt"/>
                        <a:buNone/>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marL="0" lvl="0" indent="0">
                        <a:lnSpc>
                          <a:spcPct val="115000"/>
                        </a:lnSpc>
                        <a:spcAft>
                          <a:spcPts val="0"/>
                        </a:spcAft>
                        <a:buFont typeface="+mj-lt"/>
                        <a:buNone/>
                      </a:pPr>
                      <a:r>
                        <a:rPr lang="en-US" sz="2000" dirty="0" err="1">
                          <a:solidFill>
                            <a:srgbClr val="000000"/>
                          </a:solidFill>
                          <a:latin typeface="Times New Roman" panose="02020603050405020304" pitchFamily="18" charset="0"/>
                          <a:ea typeface="Times New Roman"/>
                          <a:cs typeface="Times New Roman" panose="02020603050405020304" pitchFamily="18" charset="0"/>
                        </a:rPr>
                        <a:t>Sayısallaştırma</a:t>
                      </a:r>
                      <a:endParaRPr lang="tr-TR" sz="2000" dirty="0">
                        <a:solidFill>
                          <a:srgbClr val="000000"/>
                        </a:solidFill>
                        <a:latin typeface="Times New Roman" panose="02020603050405020304" pitchFamily="18" charset="0"/>
                        <a:ea typeface="Calibri"/>
                        <a:cs typeface="Times New Roman" panose="02020603050405020304" pitchFamily="18" charset="0"/>
                      </a:endParaRPr>
                    </a:p>
                  </a:txBody>
                  <a:tcPr marL="66725" marR="66725" marT="0" marB="0">
                    <a:lnL w="12700" cap="flat" cmpd="sng" algn="ctr">
                      <a:solidFill>
                        <a:srgbClr val="4F81BD"/>
                      </a:solidFill>
                      <a:prstDash val="solid"/>
                      <a:round/>
                      <a:headEnd type="none" w="med" len="med"/>
                      <a:tailEnd type="none" w="med" len="med"/>
                    </a:lnL>
                    <a:lnR>
                      <a:noFill/>
                    </a:lnR>
                    <a:lnT w="38100" cap="flat" cmpd="sng" algn="ctr">
                      <a:solidFill>
                        <a:srgbClr val="4F81BD"/>
                      </a:solidFill>
                      <a:prstDash val="solid"/>
                      <a:round/>
                      <a:headEnd type="none" w="med" len="med"/>
                      <a:tailEnd type="none" w="med" len="med"/>
                    </a:lnT>
                    <a:lnB>
                      <a:noFill/>
                    </a:lnB>
                    <a:solidFill>
                      <a:srgbClr val="D3DFEE"/>
                    </a:solidFill>
                  </a:tcPr>
                </a:tc>
                <a:tc>
                  <a:txBody>
                    <a:bodyPr/>
                    <a:lstStyle/>
                    <a:p>
                      <a:pPr>
                        <a:lnSpc>
                          <a:spcPct val="115000"/>
                        </a:lnSpc>
                        <a:spcAft>
                          <a:spcPts val="0"/>
                        </a:spcAft>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2000" dirty="0" err="1">
                          <a:solidFill>
                            <a:srgbClr val="000000"/>
                          </a:solidFill>
                          <a:latin typeface="Times New Roman" panose="02020603050405020304" pitchFamily="18" charset="0"/>
                          <a:ea typeface="Times New Roman"/>
                          <a:cs typeface="Times New Roman" panose="02020603050405020304" pitchFamily="18" charset="0"/>
                        </a:rPr>
                        <a:t>Kavramla</a:t>
                      </a:r>
                      <a:r>
                        <a:rPr lang="tr-TR" sz="2000" dirty="0">
                          <a:solidFill>
                            <a:srgbClr val="000000"/>
                          </a:solidFill>
                          <a:latin typeface="Times New Roman" panose="02020603050405020304" pitchFamily="18" charset="0"/>
                          <a:ea typeface="Times New Roman"/>
                          <a:cs typeface="Times New Roman" panose="02020603050405020304" pitchFamily="18" charset="0"/>
                        </a:rPr>
                        <a:t>r / </a:t>
                      </a:r>
                      <a:r>
                        <a:rPr lang="en-US" sz="2000" dirty="0" err="1">
                          <a:solidFill>
                            <a:srgbClr val="000000"/>
                          </a:solidFill>
                          <a:latin typeface="Times New Roman" panose="02020603050405020304" pitchFamily="18" charset="0"/>
                          <a:ea typeface="Times New Roman"/>
                          <a:cs typeface="Times New Roman" panose="02020603050405020304" pitchFamily="18" charset="0"/>
                        </a:rPr>
                        <a:t>Sınırlar</a:t>
                      </a:r>
                      <a:endParaRPr lang="tr-TR" sz="2000" dirty="0">
                        <a:solidFill>
                          <a:srgbClr val="000000"/>
                        </a:solidFill>
                        <a:latin typeface="Times New Roman" panose="02020603050405020304" pitchFamily="18" charset="0"/>
                        <a:ea typeface="Calibri"/>
                        <a:cs typeface="Times New Roman" panose="02020603050405020304" pitchFamily="18" charset="0"/>
                      </a:endParaRPr>
                    </a:p>
                  </a:txBody>
                  <a:tcPr marL="66725" marR="66725" marT="0" marB="0">
                    <a:lnL>
                      <a:noFill/>
                    </a:lnL>
                    <a:lnR>
                      <a:noFill/>
                    </a:lnR>
                    <a:lnT w="38100" cap="flat" cmpd="sng" algn="ctr">
                      <a:solidFill>
                        <a:srgbClr val="4F81BD"/>
                      </a:solidFill>
                      <a:prstDash val="solid"/>
                      <a:round/>
                      <a:headEnd type="none" w="med" len="med"/>
                      <a:tailEnd type="none" w="med" len="med"/>
                    </a:lnT>
                    <a:lnB>
                      <a:noFill/>
                    </a:lnB>
                    <a:solidFill>
                      <a:srgbClr val="D3DFEE"/>
                    </a:solidFill>
                  </a:tcPr>
                </a:tc>
                <a:tc>
                  <a:txBody>
                    <a:bodyPr/>
                    <a:lstStyle/>
                    <a:p>
                      <a:pPr>
                        <a:lnSpc>
                          <a:spcPct val="115000"/>
                        </a:lnSpc>
                        <a:spcAft>
                          <a:spcPts val="0"/>
                        </a:spcAft>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2000" dirty="0" err="1">
                          <a:solidFill>
                            <a:srgbClr val="000000"/>
                          </a:solidFill>
                          <a:latin typeface="Times New Roman" panose="02020603050405020304" pitchFamily="18" charset="0"/>
                          <a:ea typeface="Times New Roman"/>
                          <a:cs typeface="Times New Roman" panose="02020603050405020304" pitchFamily="18" charset="0"/>
                        </a:rPr>
                        <a:t>Kayıt</a:t>
                      </a:r>
                      <a:r>
                        <a:rPr lang="en-US" sz="2000" dirty="0">
                          <a:solidFill>
                            <a:srgbClr val="000000"/>
                          </a:solidFill>
                          <a:latin typeface="Times New Roman" panose="02020603050405020304" pitchFamily="18" charset="0"/>
                          <a:ea typeface="Times New Roman"/>
                          <a:cs typeface="Times New Roman" panose="02020603050405020304" pitchFamily="18" charset="0"/>
                        </a:rPr>
                        <a:t> </a:t>
                      </a:r>
                      <a:r>
                        <a:rPr lang="en-US" sz="2000" dirty="0" err="1">
                          <a:solidFill>
                            <a:srgbClr val="000000"/>
                          </a:solidFill>
                          <a:latin typeface="Times New Roman" panose="02020603050405020304" pitchFamily="18" charset="0"/>
                          <a:ea typeface="Times New Roman"/>
                          <a:cs typeface="Times New Roman" panose="02020603050405020304" pitchFamily="18" charset="0"/>
                        </a:rPr>
                        <a:t>Tutma</a:t>
                      </a:r>
                      <a:r>
                        <a:rPr lang="tr-TR" sz="2000" dirty="0">
                          <a:solidFill>
                            <a:srgbClr val="000000"/>
                          </a:solidFill>
                          <a:latin typeface="Times New Roman" panose="02020603050405020304" pitchFamily="18" charset="0"/>
                          <a:ea typeface="Times New Roman"/>
                          <a:cs typeface="Times New Roman" panose="02020603050405020304" pitchFamily="18" charset="0"/>
                        </a:rPr>
                        <a:t> /  </a:t>
                      </a:r>
                      <a:r>
                        <a:rPr lang="en-US" sz="2000" dirty="0" err="1">
                          <a:solidFill>
                            <a:srgbClr val="000000"/>
                          </a:solidFill>
                          <a:latin typeface="Times New Roman" panose="02020603050405020304" pitchFamily="18" charset="0"/>
                          <a:ea typeface="Times New Roman"/>
                          <a:cs typeface="Times New Roman" panose="02020603050405020304" pitchFamily="18" charset="0"/>
                        </a:rPr>
                        <a:t>Sistematikleştirme</a:t>
                      </a:r>
                      <a:endParaRPr lang="tr-TR" sz="2000" dirty="0">
                        <a:solidFill>
                          <a:srgbClr val="000000"/>
                        </a:solidFill>
                        <a:latin typeface="Times New Roman" panose="02020603050405020304" pitchFamily="18" charset="0"/>
                        <a:ea typeface="Calibri"/>
                        <a:cs typeface="Times New Roman" panose="02020603050405020304" pitchFamily="18" charset="0"/>
                      </a:endParaRPr>
                    </a:p>
                  </a:txBody>
                  <a:tcPr marL="66725" marR="66725" marT="0" marB="0">
                    <a:lnL>
                      <a:noFill/>
                    </a:lnL>
                    <a:lnR w="12700" cap="flat" cmpd="sng" algn="ctr">
                      <a:solidFill>
                        <a:srgbClr val="4F81BD"/>
                      </a:solidFill>
                      <a:prstDash val="solid"/>
                      <a:round/>
                      <a:headEnd type="none" w="med" len="med"/>
                      <a:tailEnd type="none" w="med" len="med"/>
                    </a:lnR>
                    <a:lnT w="381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1816743">
                <a:tc>
                  <a:txBody>
                    <a:bodyPr/>
                    <a:lstStyle/>
                    <a:p>
                      <a:pPr>
                        <a:lnSpc>
                          <a:spcPct val="115000"/>
                        </a:lnSpc>
                        <a:spcAft>
                          <a:spcPts val="0"/>
                        </a:spcAft>
                      </a:pPr>
                      <a:endParaRPr lang="tr-TR" sz="2400" b="1" dirty="0">
                        <a:solidFill>
                          <a:srgbClr val="0070C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2400" b="1" dirty="0" err="1">
                          <a:solidFill>
                            <a:srgbClr val="0070C0"/>
                          </a:solidFill>
                          <a:latin typeface="Times New Roman" panose="02020603050405020304" pitchFamily="18" charset="0"/>
                          <a:ea typeface="Times New Roman"/>
                          <a:cs typeface="Times New Roman" panose="02020603050405020304" pitchFamily="18" charset="0"/>
                        </a:rPr>
                        <a:t>Referans</a:t>
                      </a:r>
                      <a:r>
                        <a:rPr lang="en-US" sz="2400" b="1" dirty="0">
                          <a:solidFill>
                            <a:srgbClr val="0070C0"/>
                          </a:solidFill>
                          <a:latin typeface="Times New Roman" panose="02020603050405020304" pitchFamily="18" charset="0"/>
                          <a:ea typeface="Times New Roman"/>
                          <a:cs typeface="Times New Roman" panose="02020603050405020304" pitchFamily="18" charset="0"/>
                        </a:rPr>
                        <a:t> </a:t>
                      </a:r>
                      <a:r>
                        <a:rPr lang="en-US" sz="2400" b="1" dirty="0" err="1">
                          <a:solidFill>
                            <a:srgbClr val="0070C0"/>
                          </a:solidFill>
                          <a:latin typeface="Times New Roman" panose="02020603050405020304" pitchFamily="18" charset="0"/>
                          <a:ea typeface="Times New Roman"/>
                          <a:cs typeface="Times New Roman" panose="02020603050405020304" pitchFamily="18" charset="0"/>
                        </a:rPr>
                        <a:t>Noktaları</a:t>
                      </a:r>
                      <a:endParaRPr lang="tr-TR" sz="2400" dirty="0">
                        <a:solidFill>
                          <a:srgbClr val="0070C0"/>
                        </a:solidFill>
                        <a:latin typeface="Times New Roman" panose="02020603050405020304" pitchFamily="18" charset="0"/>
                        <a:ea typeface="Calibri"/>
                        <a:cs typeface="Times New Roman" panose="02020603050405020304" pitchFamily="18" charset="0"/>
                      </a:endParaRPr>
                    </a:p>
                  </a:txBody>
                  <a:tcPr marL="66725" marR="66725" marT="0" marB="0">
                    <a:lnL>
                      <a:noFill/>
                    </a:lnL>
                    <a:lnR w="12700" cap="flat" cmpd="sng" algn="ctr">
                      <a:solidFill>
                        <a:srgbClr val="4F81BD"/>
                      </a:solidFill>
                      <a:prstDash val="solid"/>
                      <a:round/>
                      <a:headEnd type="none" w="med" len="med"/>
                      <a:tailEnd type="none" w="med" len="med"/>
                    </a:lnR>
                    <a:lnT>
                      <a:noFill/>
                    </a:lnT>
                    <a:lnB>
                      <a:noFill/>
                    </a:lnB>
                    <a:solidFill>
                      <a:srgbClr val="FFFFFF"/>
                    </a:solidFill>
                  </a:tcPr>
                </a:tc>
                <a:tc>
                  <a:txBody>
                    <a:bodyPr/>
                    <a:lstStyle/>
                    <a:p>
                      <a:pPr marL="342900" lvl="0" indent="-342900">
                        <a:lnSpc>
                          <a:spcPct val="115000"/>
                        </a:lnSpc>
                        <a:spcAft>
                          <a:spcPts val="0"/>
                        </a:spcAft>
                        <a:buFont typeface="+mj-lt"/>
                        <a:buNone/>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marL="342900" lvl="0" indent="-342900">
                        <a:lnSpc>
                          <a:spcPct val="115000"/>
                        </a:lnSpc>
                        <a:spcAft>
                          <a:spcPts val="0"/>
                        </a:spcAft>
                        <a:buFont typeface="+mj-lt"/>
                        <a:buNone/>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marL="342900" lvl="0" indent="-342900">
                        <a:lnSpc>
                          <a:spcPct val="115000"/>
                        </a:lnSpc>
                        <a:spcAft>
                          <a:spcPts val="0"/>
                        </a:spcAft>
                        <a:buFont typeface="+mj-lt"/>
                        <a:buNone/>
                      </a:pPr>
                      <a:r>
                        <a:rPr lang="en-US" sz="2000" dirty="0">
                          <a:solidFill>
                            <a:srgbClr val="000000"/>
                          </a:solidFill>
                          <a:latin typeface="Times New Roman" panose="02020603050405020304" pitchFamily="18" charset="0"/>
                          <a:ea typeface="Times New Roman"/>
                          <a:cs typeface="Times New Roman" panose="02020603050405020304" pitchFamily="18" charset="0"/>
                        </a:rPr>
                        <a:t>Kanun </a:t>
                      </a:r>
                      <a:r>
                        <a:rPr lang="en-US" sz="2000" dirty="0" err="1">
                          <a:solidFill>
                            <a:srgbClr val="000000"/>
                          </a:solidFill>
                          <a:latin typeface="Times New Roman" panose="02020603050405020304" pitchFamily="18" charset="0"/>
                          <a:ea typeface="Times New Roman"/>
                          <a:cs typeface="Times New Roman" panose="02020603050405020304" pitchFamily="18" charset="0"/>
                        </a:rPr>
                        <a:t>ve</a:t>
                      </a:r>
                      <a:r>
                        <a:rPr lang="tr-TR" sz="2000" dirty="0">
                          <a:solidFill>
                            <a:srgbClr val="000000"/>
                          </a:solidFill>
                          <a:latin typeface="Times New Roman" panose="02020603050405020304" pitchFamily="18" charset="0"/>
                          <a:ea typeface="Times New Roman"/>
                          <a:cs typeface="Times New Roman" panose="02020603050405020304" pitchFamily="18" charset="0"/>
                        </a:rPr>
                        <a:t> K</a:t>
                      </a:r>
                      <a:r>
                        <a:rPr lang="en-US" sz="2000" dirty="0" err="1">
                          <a:solidFill>
                            <a:srgbClr val="000000"/>
                          </a:solidFill>
                          <a:latin typeface="Times New Roman" panose="02020603050405020304" pitchFamily="18" charset="0"/>
                          <a:ea typeface="Times New Roman"/>
                          <a:cs typeface="Times New Roman" panose="02020603050405020304" pitchFamily="18" charset="0"/>
                        </a:rPr>
                        <a:t>urallar</a:t>
                      </a:r>
                      <a:endParaRPr lang="tr-TR" sz="2000" dirty="0">
                        <a:solidFill>
                          <a:srgbClr val="000000"/>
                        </a:solidFill>
                        <a:latin typeface="Times New Roman" panose="02020603050405020304" pitchFamily="18" charset="0"/>
                        <a:ea typeface="Calibri"/>
                        <a:cs typeface="Times New Roman" panose="02020603050405020304" pitchFamily="18" charset="0"/>
                      </a:endParaRPr>
                    </a:p>
                  </a:txBody>
                  <a:tcPr marL="66725" marR="66725" marT="0" marB="0">
                    <a:lnL w="12700" cap="flat" cmpd="sng" algn="ctr">
                      <a:solidFill>
                        <a:srgbClr val="4F81BD"/>
                      </a:solidFill>
                      <a:prstDash val="solid"/>
                      <a:round/>
                      <a:headEnd type="none" w="med" len="med"/>
                      <a:tailEnd type="none" w="med" len="med"/>
                    </a:lnL>
                    <a:lnR>
                      <a:noFill/>
                    </a:lnR>
                    <a:lnT>
                      <a:noFill/>
                    </a:lnT>
                    <a:lnB>
                      <a:noFill/>
                    </a:lnB>
                  </a:tcPr>
                </a:tc>
                <a:tc>
                  <a:txBody>
                    <a:bodyPr/>
                    <a:lstStyle/>
                    <a:p>
                      <a:pPr>
                        <a:lnSpc>
                          <a:spcPct val="115000"/>
                        </a:lnSpc>
                        <a:spcAft>
                          <a:spcPts val="0"/>
                        </a:spcAft>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2000" dirty="0" err="1">
                          <a:solidFill>
                            <a:srgbClr val="000000"/>
                          </a:solidFill>
                          <a:latin typeface="Times New Roman" panose="02020603050405020304" pitchFamily="18" charset="0"/>
                          <a:ea typeface="Times New Roman"/>
                          <a:cs typeface="Times New Roman" panose="02020603050405020304" pitchFamily="18" charset="0"/>
                        </a:rPr>
                        <a:t>Tanımlar</a:t>
                      </a:r>
                      <a:endParaRPr lang="tr-TR" sz="2000" dirty="0">
                        <a:solidFill>
                          <a:srgbClr val="000000"/>
                        </a:solidFill>
                        <a:latin typeface="Times New Roman" panose="02020603050405020304" pitchFamily="18" charset="0"/>
                        <a:ea typeface="Calibri"/>
                        <a:cs typeface="Times New Roman" panose="02020603050405020304" pitchFamily="18" charset="0"/>
                      </a:endParaRPr>
                    </a:p>
                  </a:txBody>
                  <a:tcPr marL="66725" marR="66725" marT="0" marB="0">
                    <a:lnL>
                      <a:noFill/>
                    </a:lnL>
                    <a:lnR>
                      <a:noFill/>
                    </a:lnR>
                    <a:lnT>
                      <a:noFill/>
                    </a:lnT>
                    <a:lnB>
                      <a:noFill/>
                    </a:lnB>
                  </a:tcPr>
                </a:tc>
                <a:tc>
                  <a:txBody>
                    <a:bodyPr/>
                    <a:lstStyle/>
                    <a:p>
                      <a:pPr>
                        <a:lnSpc>
                          <a:spcPct val="115000"/>
                        </a:lnSpc>
                        <a:spcAft>
                          <a:spcPts val="0"/>
                        </a:spcAft>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Formal </a:t>
                      </a:r>
                      <a:r>
                        <a:rPr lang="en-US" sz="2000" dirty="0" err="1">
                          <a:solidFill>
                            <a:srgbClr val="000000"/>
                          </a:solidFill>
                          <a:latin typeface="Times New Roman" panose="02020603050405020304" pitchFamily="18" charset="0"/>
                          <a:ea typeface="Times New Roman"/>
                          <a:cs typeface="Times New Roman" panose="02020603050405020304" pitchFamily="18" charset="0"/>
                        </a:rPr>
                        <a:t>ve</a:t>
                      </a:r>
                      <a:r>
                        <a:rPr lang="tr-TR" sz="2000" dirty="0">
                          <a:solidFill>
                            <a:srgbClr val="000000"/>
                          </a:solidFill>
                          <a:latin typeface="Times New Roman" panose="02020603050405020304" pitchFamily="18" charset="0"/>
                          <a:ea typeface="Times New Roman"/>
                          <a:cs typeface="Times New Roman" panose="02020603050405020304" pitchFamily="18" charset="0"/>
                        </a:rPr>
                        <a:t> </a:t>
                      </a:r>
                      <a:r>
                        <a:rPr lang="en-US" sz="2000" dirty="0">
                          <a:solidFill>
                            <a:srgbClr val="000000"/>
                          </a:solidFill>
                          <a:latin typeface="Times New Roman" panose="02020603050405020304" pitchFamily="18" charset="0"/>
                          <a:ea typeface="Times New Roman"/>
                          <a:cs typeface="Times New Roman" panose="02020603050405020304" pitchFamily="18" charset="0"/>
                        </a:rPr>
                        <a:t>Formal</a:t>
                      </a:r>
                      <a:r>
                        <a:rPr lang="tr-TR" sz="2000" dirty="0">
                          <a:solidFill>
                            <a:srgbClr val="000000"/>
                          </a:solidFill>
                          <a:latin typeface="Times New Roman" panose="02020603050405020304" pitchFamily="18" charset="0"/>
                          <a:ea typeface="Times New Roman"/>
                          <a:cs typeface="Times New Roman" panose="02020603050405020304" pitchFamily="18" charset="0"/>
                        </a:rPr>
                        <a:t> </a:t>
                      </a:r>
                      <a:r>
                        <a:rPr lang="en-US" sz="2000" dirty="0" err="1">
                          <a:solidFill>
                            <a:srgbClr val="000000"/>
                          </a:solidFill>
                          <a:latin typeface="Times New Roman" panose="02020603050405020304" pitchFamily="18" charset="0"/>
                          <a:ea typeface="Times New Roman"/>
                          <a:cs typeface="Times New Roman" panose="02020603050405020304" pitchFamily="18" charset="0"/>
                        </a:rPr>
                        <a:t>Olmayan</a:t>
                      </a:r>
                      <a:r>
                        <a:rPr lang="tr-TR" sz="2000" dirty="0">
                          <a:solidFill>
                            <a:srgbClr val="000000"/>
                          </a:solidFill>
                          <a:latin typeface="Times New Roman" panose="02020603050405020304" pitchFamily="18" charset="0"/>
                          <a:ea typeface="Times New Roman"/>
                          <a:cs typeface="Times New Roman" panose="02020603050405020304" pitchFamily="18" charset="0"/>
                        </a:rPr>
                        <a:t> </a:t>
                      </a:r>
                      <a:r>
                        <a:rPr lang="en-US" sz="2000" dirty="0" err="1">
                          <a:solidFill>
                            <a:srgbClr val="000000"/>
                          </a:solidFill>
                          <a:latin typeface="Times New Roman" panose="02020603050405020304" pitchFamily="18" charset="0"/>
                          <a:ea typeface="Times New Roman"/>
                          <a:cs typeface="Times New Roman" panose="02020603050405020304" pitchFamily="18" charset="0"/>
                        </a:rPr>
                        <a:t>Gerçeklik</a:t>
                      </a:r>
                      <a:endParaRPr lang="tr-TR" sz="2000" dirty="0">
                        <a:solidFill>
                          <a:srgbClr val="000000"/>
                        </a:solidFill>
                        <a:latin typeface="Times New Roman" panose="02020603050405020304" pitchFamily="18" charset="0"/>
                        <a:ea typeface="Calibri"/>
                        <a:cs typeface="Times New Roman" panose="02020603050405020304" pitchFamily="18" charset="0"/>
                      </a:endParaRPr>
                    </a:p>
                  </a:txBody>
                  <a:tcPr marL="66725" marR="66725" marT="0" marB="0">
                    <a:lnL>
                      <a:noFill/>
                    </a:lnL>
                    <a:lnR w="12700" cap="flat" cmpd="sng" algn="ctr">
                      <a:solidFill>
                        <a:srgbClr val="4F81BD"/>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521452">
                <a:tc>
                  <a:txBody>
                    <a:bodyPr/>
                    <a:lstStyle/>
                    <a:p>
                      <a:pPr>
                        <a:lnSpc>
                          <a:spcPct val="115000"/>
                        </a:lnSpc>
                        <a:spcAft>
                          <a:spcPts val="0"/>
                        </a:spcAft>
                      </a:pPr>
                      <a:endParaRPr lang="tr-TR" sz="2400" b="1" dirty="0">
                        <a:solidFill>
                          <a:srgbClr val="0070C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2400" b="1" dirty="0" err="1">
                          <a:solidFill>
                            <a:srgbClr val="0070C0"/>
                          </a:solidFill>
                          <a:latin typeface="Times New Roman" panose="02020603050405020304" pitchFamily="18" charset="0"/>
                          <a:ea typeface="Times New Roman"/>
                          <a:cs typeface="Times New Roman" panose="02020603050405020304" pitchFamily="18" charset="0"/>
                        </a:rPr>
                        <a:t>Yapılandırma</a:t>
                      </a:r>
                      <a:endParaRPr lang="tr-TR" sz="2400" dirty="0">
                        <a:solidFill>
                          <a:srgbClr val="0070C0"/>
                        </a:solidFill>
                        <a:latin typeface="Times New Roman" panose="02020603050405020304" pitchFamily="18" charset="0"/>
                        <a:ea typeface="Calibri"/>
                        <a:cs typeface="Times New Roman" panose="02020603050405020304" pitchFamily="18" charset="0"/>
                      </a:endParaRPr>
                    </a:p>
                  </a:txBody>
                  <a:tcPr marL="66725" marR="66725" marT="0" marB="0">
                    <a:lnL>
                      <a:noFill/>
                    </a:lnL>
                    <a:lnR w="12700" cap="flat" cmpd="sng" algn="ctr">
                      <a:solidFill>
                        <a:srgbClr val="4F81BD"/>
                      </a:solidFill>
                      <a:prstDash val="solid"/>
                      <a:round/>
                      <a:headEnd type="none" w="med" len="med"/>
                      <a:tailEnd type="none" w="med" len="med"/>
                    </a:lnR>
                    <a:lnT>
                      <a:noFill/>
                    </a:lnT>
                    <a:lnB>
                      <a:noFill/>
                    </a:lnB>
                    <a:solidFill>
                      <a:srgbClr val="FFFFFF"/>
                    </a:solidFill>
                  </a:tcPr>
                </a:tc>
                <a:tc>
                  <a:txBody>
                    <a:bodyPr/>
                    <a:lstStyle/>
                    <a:p>
                      <a:pPr marL="342900" lvl="0" indent="-342900">
                        <a:lnSpc>
                          <a:spcPct val="115000"/>
                        </a:lnSpc>
                        <a:spcAft>
                          <a:spcPts val="0"/>
                        </a:spcAft>
                        <a:buFont typeface="+mj-lt"/>
                        <a:buNone/>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marL="342900" lvl="0" indent="-342900">
                        <a:lnSpc>
                          <a:spcPct val="115000"/>
                        </a:lnSpc>
                        <a:spcAft>
                          <a:spcPts val="0"/>
                        </a:spcAft>
                        <a:buFont typeface="+mj-lt"/>
                        <a:buNone/>
                      </a:pPr>
                      <a:r>
                        <a:rPr lang="en-US" sz="2000" dirty="0" err="1">
                          <a:solidFill>
                            <a:srgbClr val="000000"/>
                          </a:solidFill>
                          <a:latin typeface="Times New Roman" panose="02020603050405020304" pitchFamily="18" charset="0"/>
                          <a:ea typeface="Times New Roman"/>
                          <a:cs typeface="Times New Roman" panose="02020603050405020304" pitchFamily="18" charset="0"/>
                        </a:rPr>
                        <a:t>Gelecek</a:t>
                      </a:r>
                      <a:r>
                        <a:rPr lang="en-US" sz="2000" dirty="0">
                          <a:solidFill>
                            <a:srgbClr val="000000"/>
                          </a:solidFill>
                          <a:latin typeface="Times New Roman" panose="02020603050405020304" pitchFamily="18" charset="0"/>
                          <a:ea typeface="Times New Roman"/>
                          <a:cs typeface="Times New Roman" panose="02020603050405020304" pitchFamily="18" charset="0"/>
                        </a:rPr>
                        <a:t> </a:t>
                      </a:r>
                      <a:r>
                        <a:rPr lang="en-US" sz="2000" dirty="0" err="1">
                          <a:solidFill>
                            <a:srgbClr val="000000"/>
                          </a:solidFill>
                          <a:latin typeface="Times New Roman" panose="02020603050405020304" pitchFamily="18" charset="0"/>
                          <a:ea typeface="Times New Roman"/>
                          <a:cs typeface="Times New Roman" panose="02020603050405020304" pitchFamily="18" charset="0"/>
                        </a:rPr>
                        <a:t>Yönelimi</a:t>
                      </a:r>
                      <a:endParaRPr lang="tr-TR" sz="2000" dirty="0">
                        <a:solidFill>
                          <a:srgbClr val="000000"/>
                        </a:solidFill>
                        <a:latin typeface="Times New Roman" panose="02020603050405020304" pitchFamily="18" charset="0"/>
                        <a:ea typeface="Calibri"/>
                        <a:cs typeface="Times New Roman" panose="02020603050405020304" pitchFamily="18" charset="0"/>
                      </a:endParaRPr>
                    </a:p>
                  </a:txBody>
                  <a:tcPr marL="66725" marR="66725" marT="0" marB="0">
                    <a:lnL w="12700" cap="flat" cmpd="sng" algn="ctr">
                      <a:solidFill>
                        <a:srgbClr val="4F81BD"/>
                      </a:solidFill>
                      <a:prstDash val="solid"/>
                      <a:round/>
                      <a:headEnd type="none" w="med" len="med"/>
                      <a:tailEnd type="none" w="med" len="med"/>
                    </a:lnL>
                    <a:lnR>
                      <a:noFill/>
                    </a:lnR>
                    <a:lnT>
                      <a:noFill/>
                    </a:lnT>
                    <a:lnB>
                      <a:noFill/>
                    </a:lnB>
                    <a:solidFill>
                      <a:srgbClr val="D3DFEE"/>
                    </a:solidFill>
                  </a:tcPr>
                </a:tc>
                <a:tc>
                  <a:txBody>
                    <a:bodyPr/>
                    <a:lstStyle/>
                    <a:p>
                      <a:pPr>
                        <a:lnSpc>
                          <a:spcPct val="115000"/>
                        </a:lnSpc>
                        <a:spcAft>
                          <a:spcPts val="0"/>
                        </a:spcAft>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2000" dirty="0" err="1">
                          <a:solidFill>
                            <a:srgbClr val="000000"/>
                          </a:solidFill>
                          <a:latin typeface="Times New Roman" panose="02020603050405020304" pitchFamily="18" charset="0"/>
                          <a:ea typeface="Times New Roman"/>
                          <a:cs typeface="Times New Roman" panose="02020603050405020304" pitchFamily="18" charset="0"/>
                        </a:rPr>
                        <a:t>Planlama</a:t>
                      </a:r>
                      <a:endParaRPr lang="tr-TR" sz="2000" dirty="0">
                        <a:solidFill>
                          <a:srgbClr val="000000"/>
                        </a:solidFill>
                        <a:latin typeface="Times New Roman" panose="02020603050405020304" pitchFamily="18" charset="0"/>
                        <a:ea typeface="Calibri"/>
                        <a:cs typeface="Times New Roman" panose="02020603050405020304" pitchFamily="18" charset="0"/>
                      </a:endParaRPr>
                    </a:p>
                  </a:txBody>
                  <a:tcPr marL="66725" marR="66725" marT="0" marB="0">
                    <a:lnL>
                      <a:noFill/>
                    </a:lnL>
                    <a:lnR>
                      <a:noFill/>
                    </a:lnR>
                    <a:lnT>
                      <a:noFill/>
                    </a:lnT>
                    <a:lnB>
                      <a:noFill/>
                    </a:lnB>
                    <a:solidFill>
                      <a:srgbClr val="D3DFEE"/>
                    </a:solidFill>
                  </a:tcPr>
                </a:tc>
                <a:tc>
                  <a:txBody>
                    <a:bodyPr/>
                    <a:lstStyle/>
                    <a:p>
                      <a:pPr>
                        <a:lnSpc>
                          <a:spcPct val="115000"/>
                        </a:lnSpc>
                        <a:spcAft>
                          <a:spcPts val="0"/>
                        </a:spcAft>
                      </a:pPr>
                      <a:endParaRPr lang="tr-TR" sz="200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2000" dirty="0" err="1">
                          <a:solidFill>
                            <a:srgbClr val="000000"/>
                          </a:solidFill>
                          <a:latin typeface="Times New Roman" panose="02020603050405020304" pitchFamily="18" charset="0"/>
                          <a:ea typeface="Times New Roman"/>
                          <a:cs typeface="Times New Roman" panose="02020603050405020304" pitchFamily="18" charset="0"/>
                        </a:rPr>
                        <a:t>Akılcılık</a:t>
                      </a:r>
                      <a:endParaRPr lang="tr-TR" sz="2000" dirty="0">
                        <a:solidFill>
                          <a:srgbClr val="000000"/>
                        </a:solidFill>
                        <a:latin typeface="Times New Roman" panose="02020603050405020304" pitchFamily="18" charset="0"/>
                        <a:ea typeface="Calibri"/>
                        <a:cs typeface="Times New Roman" panose="02020603050405020304" pitchFamily="18" charset="0"/>
                      </a:endParaRPr>
                    </a:p>
                  </a:txBody>
                  <a:tcPr marL="66725" marR="66725" marT="0" marB="0">
                    <a:lnL>
                      <a:noFill/>
                    </a:lnL>
                    <a:lnR w="12700" cap="flat" cmpd="sng" algn="ctr">
                      <a:solidFill>
                        <a:srgbClr val="4F81BD"/>
                      </a:solidFill>
                      <a:prstDash val="solid"/>
                      <a:round/>
                      <a:headEnd type="none" w="med" len="med"/>
                      <a:tailEnd type="none" w="med" len="med"/>
                    </a:lnR>
                    <a:lnT>
                      <a:noFill/>
                    </a:lnT>
                    <a:lnB>
                      <a:noFill/>
                    </a:lnB>
                    <a:solidFill>
                      <a:srgbClr val="D3DFEE"/>
                    </a:solidFill>
                  </a:tcPr>
                </a:tc>
                <a:extLst>
                  <a:ext uri="{0D108BD9-81ED-4DB2-BD59-A6C34878D82A}">
                    <a16:rowId xmlns:a16="http://schemas.microsoft.com/office/drawing/2014/main" val="10003"/>
                  </a:ext>
                </a:extLst>
              </a:tr>
            </a:tbl>
          </a:graphicData>
        </a:graphic>
      </p:graphicFrame>
      <p:cxnSp>
        <p:nvCxnSpPr>
          <p:cNvPr id="3" name="Düz Bağlayıcı 2">
            <a:extLst>
              <a:ext uri="{FF2B5EF4-FFF2-40B4-BE49-F238E27FC236}">
                <a16:creationId xmlns:a16="http://schemas.microsoft.com/office/drawing/2014/main" id="{021B6A86-2600-4BA6-8A02-3D094859E06D}"/>
              </a:ext>
            </a:extLst>
          </p:cNvPr>
          <p:cNvCxnSpPr>
            <a:cxnSpLocks/>
          </p:cNvCxnSpPr>
          <p:nvPr/>
        </p:nvCxnSpPr>
        <p:spPr>
          <a:xfrm>
            <a:off x="2096086" y="0"/>
            <a:ext cx="0" cy="1223889"/>
          </a:xfrm>
          <a:prstGeom prst="line">
            <a:avLst/>
          </a:prstGeom>
          <a:ln w="793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091877"/>
      </p:ext>
    </p:extLst>
  </p:cSld>
  <p:clrMapOvr>
    <a:masterClrMapping/>
  </p:clrMapOvr>
  <p:transition>
    <p:fade thruBlk="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09182" y="88090"/>
          <a:ext cx="8884693" cy="6691564"/>
        </p:xfrm>
        <a:graphic>
          <a:graphicData uri="http://schemas.openxmlformats.org/drawingml/2006/table">
            <a:tbl>
              <a:tblPr>
                <a:tableStyleId>{0505E3EF-67EA-436B-97B2-0124C06EBD24}</a:tableStyleId>
              </a:tblPr>
              <a:tblGrid>
                <a:gridCol w="2642307">
                  <a:extLst>
                    <a:ext uri="{9D8B030D-6E8A-4147-A177-3AD203B41FA5}">
                      <a16:colId xmlns:a16="http://schemas.microsoft.com/office/drawing/2014/main" val="20000"/>
                    </a:ext>
                  </a:extLst>
                </a:gridCol>
                <a:gridCol w="3342421">
                  <a:extLst>
                    <a:ext uri="{9D8B030D-6E8A-4147-A177-3AD203B41FA5}">
                      <a16:colId xmlns:a16="http://schemas.microsoft.com/office/drawing/2014/main" val="20001"/>
                    </a:ext>
                  </a:extLst>
                </a:gridCol>
                <a:gridCol w="2899965">
                  <a:extLst>
                    <a:ext uri="{9D8B030D-6E8A-4147-A177-3AD203B41FA5}">
                      <a16:colId xmlns:a16="http://schemas.microsoft.com/office/drawing/2014/main" val="20002"/>
                    </a:ext>
                  </a:extLst>
                </a:gridCol>
              </a:tblGrid>
              <a:tr h="353848">
                <a:tc>
                  <a:txBody>
                    <a:bodyPr/>
                    <a:lstStyle/>
                    <a:p>
                      <a:pPr>
                        <a:lnSpc>
                          <a:spcPct val="115000"/>
                        </a:lnSpc>
                        <a:spcAft>
                          <a:spcPts val="0"/>
                        </a:spcAft>
                      </a:pPr>
                      <a:r>
                        <a:rPr lang="en-US" sz="1700" b="1" dirty="0" err="1">
                          <a:solidFill>
                            <a:srgbClr val="0070C0"/>
                          </a:solidFill>
                          <a:effectLst/>
                          <a:latin typeface="Times New Roman" panose="02020603050405020304" pitchFamily="18" charset="0"/>
                          <a:cs typeface="Times New Roman" panose="02020603050405020304" pitchFamily="18" charset="0"/>
                        </a:rPr>
                        <a:t>Evrensellik</a:t>
                      </a:r>
                      <a:r>
                        <a:rPr lang="en-US" sz="1700" b="1" dirty="0">
                          <a:solidFill>
                            <a:srgbClr val="0070C0"/>
                          </a:solidFill>
                          <a:effectLst/>
                          <a:latin typeface="Times New Roman" panose="02020603050405020304" pitchFamily="18" charset="0"/>
                          <a:cs typeface="Times New Roman" panose="02020603050405020304" pitchFamily="18" charset="0"/>
                        </a:rPr>
                        <a:t> / </a:t>
                      </a:r>
                      <a:r>
                        <a:rPr lang="en-US" sz="1700" b="1" dirty="0" err="1">
                          <a:solidFill>
                            <a:srgbClr val="0070C0"/>
                          </a:solidFill>
                          <a:effectLst/>
                          <a:latin typeface="Times New Roman" panose="02020603050405020304" pitchFamily="18" charset="0"/>
                          <a:cs typeface="Times New Roman" panose="02020603050405020304" pitchFamily="18" charset="0"/>
                        </a:rPr>
                        <a:t>Zaman</a:t>
                      </a:r>
                      <a:endParaRPr lang="tr-TR" sz="1700" b="1" dirty="0">
                        <a:solidFill>
                          <a:srgbClr val="0070C0"/>
                        </a:solidFill>
                        <a:effectLst/>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gn="ctr">
                        <a:lnSpc>
                          <a:spcPct val="115000"/>
                        </a:lnSpc>
                        <a:spcAft>
                          <a:spcPts val="0"/>
                        </a:spcAft>
                      </a:pPr>
                      <a:r>
                        <a:rPr lang="tr-TR" sz="1700" b="1"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rPr>
                        <a:t>TÜRK</a:t>
                      </a:r>
                      <a:endParaRPr lang="en-US" sz="1700" b="1"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endParaRPr>
                    </a:p>
                  </a:txBody>
                  <a:tcPr marL="55561" marR="55561" marT="0" marB="0">
                    <a:noFill/>
                  </a:tcPr>
                </a:tc>
                <a:tc>
                  <a:txBody>
                    <a:bodyPr/>
                    <a:lstStyle/>
                    <a:p>
                      <a:pPr algn="ctr">
                        <a:lnSpc>
                          <a:spcPct val="115000"/>
                        </a:lnSpc>
                        <a:spcAft>
                          <a:spcPts val="0"/>
                        </a:spcAft>
                      </a:pPr>
                      <a:r>
                        <a:rPr lang="tr-TR" sz="1700" b="1"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rPr>
                        <a:t>BATILI</a:t>
                      </a:r>
                      <a:endParaRPr lang="en-US" sz="1700" b="1"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endParaRPr>
                    </a:p>
                  </a:txBody>
                  <a:tcPr marL="55561" marR="55561" marT="0" marB="0">
                    <a:noFill/>
                  </a:tcPr>
                </a:tc>
                <a:extLst>
                  <a:ext uri="{0D108BD9-81ED-4DB2-BD59-A6C34878D82A}">
                    <a16:rowId xmlns:a16="http://schemas.microsoft.com/office/drawing/2014/main" val="10000"/>
                  </a:ext>
                </a:extLst>
              </a:tr>
              <a:tr h="1214750">
                <a:tc>
                  <a:txBody>
                    <a:bodyPr/>
                    <a:lstStyle/>
                    <a:p>
                      <a:pPr>
                        <a:lnSpc>
                          <a:spcPct val="115000"/>
                        </a:lnSpc>
                        <a:spcAft>
                          <a:spcPts val="0"/>
                        </a:spcAft>
                      </a:pPr>
                      <a:r>
                        <a:rPr lang="en-US" sz="1700" b="1" dirty="0">
                          <a:solidFill>
                            <a:srgbClr val="FF0000"/>
                          </a:solidFill>
                          <a:latin typeface="Times New Roman" panose="02020603050405020304" pitchFamily="18" charset="0"/>
                          <a:cs typeface="Times New Roman" panose="02020603050405020304" pitchFamily="18" charset="0"/>
                        </a:rPr>
                        <a:t>Zaman </a:t>
                      </a:r>
                      <a:r>
                        <a:rPr lang="en-US" sz="1700" b="1" dirty="0" err="1">
                          <a:solidFill>
                            <a:srgbClr val="FF0000"/>
                          </a:solidFill>
                          <a:latin typeface="Times New Roman" panose="02020603050405020304" pitchFamily="18" charset="0"/>
                          <a:cs typeface="Times New Roman" panose="02020603050405020304" pitchFamily="18" charset="0"/>
                        </a:rPr>
                        <a:t>Birimleri</a:t>
                      </a:r>
                      <a:endParaRPr lang="tr-TR" sz="1700" b="1" dirty="0">
                        <a:solidFill>
                          <a:srgbClr val="FF0000"/>
                        </a:solidFill>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Göreli</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Mevsime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göre</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Güneş</a:t>
                      </a:r>
                      <a:r>
                        <a:rPr lang="en-US" sz="1800" b="0" dirty="0">
                          <a:solidFill>
                            <a:srgbClr val="000000"/>
                          </a:solidFill>
                          <a:latin typeface="Times New Roman" panose="02020603050405020304" pitchFamily="18" charset="0"/>
                          <a:cs typeface="Times New Roman" panose="02020603050405020304" pitchFamily="18" charset="0"/>
                        </a:rPr>
                        <a:t>, ay</a:t>
                      </a:r>
                      <a:r>
                        <a:rPr lang="tr-TR" sz="1800" b="0" dirty="0">
                          <a:solidFill>
                            <a:srgbClr val="000000"/>
                          </a:solidFill>
                          <a:latin typeface="Times New Roman" panose="02020603050405020304" pitchFamily="18" charset="0"/>
                          <a:cs typeface="Times New Roman" panose="02020603050405020304" pitchFamily="18" charset="0"/>
                        </a:rPr>
                        <a:t>…</a:t>
                      </a: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Tarımsal</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üretim</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ve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hasat</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nSpc>
                          <a:spcPct val="115000"/>
                        </a:lnSpc>
                        <a:spcAft>
                          <a:spcPts val="0"/>
                        </a:spcAft>
                      </a:pPr>
                      <a:endParaRPr lang="en-US"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Standart</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takvim</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55561" marR="55561" marT="0" marB="0">
                    <a:noFill/>
                  </a:tcPr>
                </a:tc>
                <a:extLst>
                  <a:ext uri="{0D108BD9-81ED-4DB2-BD59-A6C34878D82A}">
                    <a16:rowId xmlns:a16="http://schemas.microsoft.com/office/drawing/2014/main" val="10001"/>
                  </a:ext>
                </a:extLst>
              </a:tr>
              <a:tr h="303687">
                <a:tc>
                  <a:txBody>
                    <a:bodyPr/>
                    <a:lstStyle/>
                    <a:p>
                      <a:pPr>
                        <a:lnSpc>
                          <a:spcPct val="115000"/>
                        </a:lnSpc>
                        <a:spcAft>
                          <a:spcPts val="0"/>
                        </a:spcAft>
                      </a:pPr>
                      <a:r>
                        <a:rPr lang="en-US" sz="1700" b="1" dirty="0" err="1">
                          <a:solidFill>
                            <a:srgbClr val="0070C0"/>
                          </a:solidFill>
                          <a:latin typeface="Times New Roman" panose="02020603050405020304" pitchFamily="18" charset="0"/>
                          <a:cs typeface="Times New Roman" panose="02020603050405020304" pitchFamily="18" charset="0"/>
                        </a:rPr>
                        <a:t>Referans</a:t>
                      </a:r>
                      <a:r>
                        <a:rPr lang="en-US" sz="1700" b="1" dirty="0">
                          <a:solidFill>
                            <a:srgbClr val="0070C0"/>
                          </a:solidFill>
                          <a:latin typeface="Times New Roman" panose="02020603050405020304" pitchFamily="18" charset="0"/>
                          <a:cs typeface="Times New Roman" panose="02020603050405020304" pitchFamily="18" charset="0"/>
                        </a:rPr>
                        <a:t> </a:t>
                      </a:r>
                      <a:r>
                        <a:rPr lang="en-US" sz="1700" b="1" dirty="0" err="1">
                          <a:solidFill>
                            <a:srgbClr val="0070C0"/>
                          </a:solidFill>
                          <a:latin typeface="Times New Roman" panose="02020603050405020304" pitchFamily="18" charset="0"/>
                          <a:cs typeface="Times New Roman" panose="02020603050405020304" pitchFamily="18" charset="0"/>
                        </a:rPr>
                        <a:t>Noktası</a:t>
                      </a:r>
                      <a:r>
                        <a:rPr lang="en-US" sz="1700" b="1" dirty="0">
                          <a:solidFill>
                            <a:srgbClr val="0070C0"/>
                          </a:solidFill>
                          <a:latin typeface="Times New Roman" panose="02020603050405020304" pitchFamily="18" charset="0"/>
                          <a:cs typeface="Times New Roman" panose="02020603050405020304" pitchFamily="18" charset="0"/>
                        </a:rPr>
                        <a:t> / Zaman</a:t>
                      </a:r>
                      <a:endParaRPr lang="tr-TR" sz="1700" b="1" dirty="0">
                        <a:solidFill>
                          <a:srgbClr val="0070C0"/>
                        </a:solidFill>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nSpc>
                          <a:spcPct val="115000"/>
                        </a:lnSpc>
                        <a:spcAft>
                          <a:spcPts val="0"/>
                        </a:spcAft>
                      </a:pPr>
                      <a:endParaRPr lang="en-US" sz="1800" b="0" dirty="0">
                        <a:solidFill>
                          <a:srgbClr val="000000"/>
                        </a:solidFill>
                        <a:latin typeface="Times New Roman" panose="02020603050405020304" pitchFamily="18" charset="0"/>
                        <a:ea typeface="Times New Roman"/>
                        <a:cs typeface="Times New Roman" panose="02020603050405020304" pitchFamily="18" charset="0"/>
                      </a:endParaRPr>
                    </a:p>
                  </a:txBody>
                  <a:tcPr marL="55561" marR="55561" marT="0" marB="0">
                    <a:noFill/>
                  </a:tcPr>
                </a:tc>
                <a:tc>
                  <a:txBody>
                    <a:bodyPr/>
                    <a:lstStyle/>
                    <a:p>
                      <a:pPr>
                        <a:lnSpc>
                          <a:spcPct val="115000"/>
                        </a:lnSpc>
                        <a:spcAft>
                          <a:spcPts val="0"/>
                        </a:spcAft>
                      </a:pPr>
                      <a:endParaRPr lang="en-US" sz="1800" b="0" dirty="0">
                        <a:solidFill>
                          <a:srgbClr val="000000"/>
                        </a:solidFill>
                        <a:latin typeface="Times New Roman" panose="02020603050405020304" pitchFamily="18" charset="0"/>
                        <a:ea typeface="Times New Roman"/>
                        <a:cs typeface="Times New Roman" panose="02020603050405020304" pitchFamily="18" charset="0"/>
                      </a:endParaRPr>
                    </a:p>
                  </a:txBody>
                  <a:tcPr marL="55561" marR="55561" marT="0" marB="0">
                    <a:noFill/>
                  </a:tcPr>
                </a:tc>
                <a:extLst>
                  <a:ext uri="{0D108BD9-81ED-4DB2-BD59-A6C34878D82A}">
                    <a16:rowId xmlns:a16="http://schemas.microsoft.com/office/drawing/2014/main" val="10002"/>
                  </a:ext>
                </a:extLst>
              </a:tr>
              <a:tr h="2125812">
                <a:tc>
                  <a:txBody>
                    <a:bodyPr/>
                    <a:lstStyle/>
                    <a:p>
                      <a:pPr>
                        <a:lnSpc>
                          <a:spcPct val="115000"/>
                        </a:lnSpc>
                        <a:spcAft>
                          <a:spcPts val="0"/>
                        </a:spcAft>
                      </a:pPr>
                      <a:endParaRPr lang="en-US" sz="170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700" b="1" dirty="0" err="1">
                          <a:solidFill>
                            <a:srgbClr val="FF0000"/>
                          </a:solidFill>
                          <a:latin typeface="Times New Roman" panose="02020603050405020304" pitchFamily="18" charset="0"/>
                          <a:cs typeface="Times New Roman" panose="02020603050405020304" pitchFamily="18" charset="0"/>
                        </a:rPr>
                        <a:t>Zamanın</a:t>
                      </a:r>
                      <a:r>
                        <a:rPr lang="en-US" sz="1700" b="1" dirty="0">
                          <a:solidFill>
                            <a:srgbClr val="FF0000"/>
                          </a:solidFill>
                          <a:latin typeface="Times New Roman" panose="02020603050405020304" pitchFamily="18" charset="0"/>
                          <a:cs typeface="Times New Roman" panose="02020603050405020304" pitchFamily="18" charset="0"/>
                        </a:rPr>
                        <a:t> </a:t>
                      </a:r>
                      <a:r>
                        <a:rPr lang="en-US" sz="1700" b="1" dirty="0" err="1">
                          <a:solidFill>
                            <a:srgbClr val="FF0000"/>
                          </a:solidFill>
                          <a:latin typeface="Times New Roman" panose="02020603050405020304" pitchFamily="18" charset="0"/>
                          <a:cs typeface="Times New Roman" panose="02020603050405020304" pitchFamily="18" charset="0"/>
                        </a:rPr>
                        <a:t>Ölçümü</a:t>
                      </a:r>
                      <a:endParaRPr lang="tr-TR" sz="1700" b="1" dirty="0">
                        <a:solidFill>
                          <a:srgbClr val="FF0000"/>
                        </a:solidFill>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Esnek</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Döngüsel</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Esnek</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başlangıç</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noktası</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Belirlenmemiş</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bitiş</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zamanı</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Belirlenmemiş</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teslim</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tarihi</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Ajanda</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kullanılmaması</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Süreyi</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işlevinin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belirlemesi</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nSpc>
                          <a:spcPct val="115000"/>
                        </a:lnSpc>
                        <a:spcAft>
                          <a:spcPts val="0"/>
                        </a:spcAft>
                      </a:pPr>
                      <a:endParaRPr lang="en-US"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Sabit</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standart</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Çizgisel</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Süre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ve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işlevin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bağıntılı</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olmaması</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55561" marR="55561" marT="0" marB="0">
                    <a:noFill/>
                  </a:tcPr>
                </a:tc>
                <a:extLst>
                  <a:ext uri="{0D108BD9-81ED-4DB2-BD59-A6C34878D82A}">
                    <a16:rowId xmlns:a16="http://schemas.microsoft.com/office/drawing/2014/main" val="10003"/>
                  </a:ext>
                </a:extLst>
              </a:tr>
              <a:tr h="315355">
                <a:tc>
                  <a:txBody>
                    <a:bodyPr/>
                    <a:lstStyle/>
                    <a:p>
                      <a:pPr>
                        <a:lnSpc>
                          <a:spcPct val="115000"/>
                        </a:lnSpc>
                        <a:spcAft>
                          <a:spcPts val="0"/>
                        </a:spcAft>
                      </a:pPr>
                      <a:r>
                        <a:rPr lang="en-US" sz="1700" b="1" dirty="0" err="1">
                          <a:solidFill>
                            <a:srgbClr val="FF0000"/>
                          </a:solidFill>
                          <a:latin typeface="Times New Roman" panose="02020603050405020304" pitchFamily="18" charset="0"/>
                          <a:cs typeface="Times New Roman" panose="02020603050405020304" pitchFamily="18" charset="0"/>
                        </a:rPr>
                        <a:t>Zamanın</a:t>
                      </a:r>
                      <a:r>
                        <a:rPr lang="en-US" sz="1700" b="1" dirty="0">
                          <a:solidFill>
                            <a:srgbClr val="FF0000"/>
                          </a:solidFill>
                          <a:latin typeface="Times New Roman" panose="02020603050405020304" pitchFamily="18" charset="0"/>
                          <a:cs typeface="Times New Roman" panose="02020603050405020304" pitchFamily="18" charset="0"/>
                        </a:rPr>
                        <a:t> </a:t>
                      </a:r>
                      <a:r>
                        <a:rPr lang="en-US" sz="1700" b="1" dirty="0" err="1">
                          <a:solidFill>
                            <a:srgbClr val="FF0000"/>
                          </a:solidFill>
                          <a:latin typeface="Times New Roman" panose="02020603050405020304" pitchFamily="18" charset="0"/>
                          <a:cs typeface="Times New Roman" panose="02020603050405020304" pitchFamily="18" charset="0"/>
                        </a:rPr>
                        <a:t>Değeri</a:t>
                      </a:r>
                      <a:endParaRPr lang="tr-TR" sz="1700" b="1" dirty="0">
                        <a:solidFill>
                          <a:srgbClr val="FF0000"/>
                        </a:solidFill>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Göreli</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bedava</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Bütçelenmiş</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55561" marR="55561" marT="0" marB="0">
                    <a:noFill/>
                  </a:tcPr>
                </a:tc>
                <a:extLst>
                  <a:ext uri="{0D108BD9-81ED-4DB2-BD59-A6C34878D82A}">
                    <a16:rowId xmlns:a16="http://schemas.microsoft.com/office/drawing/2014/main" val="10004"/>
                  </a:ext>
                </a:extLst>
              </a:tr>
              <a:tr h="343824">
                <a:tc>
                  <a:txBody>
                    <a:bodyPr/>
                    <a:lstStyle/>
                    <a:p>
                      <a:pPr>
                        <a:lnSpc>
                          <a:spcPct val="115000"/>
                        </a:lnSpc>
                        <a:spcAft>
                          <a:spcPts val="0"/>
                        </a:spcAft>
                      </a:pPr>
                      <a:r>
                        <a:rPr lang="en-US" sz="1700" b="1" dirty="0" err="1">
                          <a:solidFill>
                            <a:srgbClr val="0070C0"/>
                          </a:solidFill>
                          <a:latin typeface="Times New Roman" panose="02020603050405020304" pitchFamily="18" charset="0"/>
                          <a:cs typeface="Times New Roman" panose="02020603050405020304" pitchFamily="18" charset="0"/>
                        </a:rPr>
                        <a:t>Yapılandırma</a:t>
                      </a:r>
                      <a:r>
                        <a:rPr lang="en-US" sz="1700" b="1" dirty="0">
                          <a:solidFill>
                            <a:srgbClr val="0070C0"/>
                          </a:solidFill>
                          <a:latin typeface="Times New Roman" panose="02020603050405020304" pitchFamily="18" charset="0"/>
                          <a:cs typeface="Times New Roman" panose="02020603050405020304" pitchFamily="18" charset="0"/>
                        </a:rPr>
                        <a:t> / Zaman</a:t>
                      </a:r>
                      <a:endParaRPr lang="tr-TR" sz="1700" b="1" dirty="0">
                        <a:solidFill>
                          <a:srgbClr val="0070C0"/>
                        </a:solidFill>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nSpc>
                          <a:spcPct val="115000"/>
                        </a:lnSpc>
                        <a:spcAft>
                          <a:spcPts val="0"/>
                        </a:spcAft>
                      </a:pPr>
                      <a:endParaRPr lang="en-US" sz="1800" b="0" dirty="0">
                        <a:solidFill>
                          <a:srgbClr val="000000"/>
                        </a:solidFill>
                        <a:latin typeface="Times New Roman" panose="02020603050405020304" pitchFamily="18" charset="0"/>
                        <a:ea typeface="Times New Roman"/>
                        <a:cs typeface="Times New Roman" panose="02020603050405020304" pitchFamily="18" charset="0"/>
                      </a:endParaRPr>
                    </a:p>
                  </a:txBody>
                  <a:tcPr marL="55561" marR="55561" marT="0" marB="0">
                    <a:noFill/>
                  </a:tcPr>
                </a:tc>
                <a:tc>
                  <a:txBody>
                    <a:bodyPr/>
                    <a:lstStyle/>
                    <a:p>
                      <a:pPr>
                        <a:lnSpc>
                          <a:spcPct val="115000"/>
                        </a:lnSpc>
                        <a:spcAft>
                          <a:spcPts val="0"/>
                        </a:spcAft>
                      </a:pPr>
                      <a:endParaRPr lang="en-US" sz="1800" b="0" dirty="0">
                        <a:solidFill>
                          <a:srgbClr val="000000"/>
                        </a:solidFill>
                        <a:latin typeface="Times New Roman" panose="02020603050405020304" pitchFamily="18" charset="0"/>
                        <a:ea typeface="Times New Roman"/>
                        <a:cs typeface="Times New Roman" panose="02020603050405020304" pitchFamily="18" charset="0"/>
                      </a:endParaRPr>
                    </a:p>
                  </a:txBody>
                  <a:tcPr marL="55561" marR="55561" marT="0" marB="0">
                    <a:noFill/>
                  </a:tcPr>
                </a:tc>
                <a:extLst>
                  <a:ext uri="{0D108BD9-81ED-4DB2-BD59-A6C34878D82A}">
                    <a16:rowId xmlns:a16="http://schemas.microsoft.com/office/drawing/2014/main" val="10005"/>
                  </a:ext>
                </a:extLst>
              </a:tr>
              <a:tr h="1822125">
                <a:tc>
                  <a:txBody>
                    <a:bodyPr/>
                    <a:lstStyle/>
                    <a:p>
                      <a:pPr>
                        <a:lnSpc>
                          <a:spcPct val="115000"/>
                        </a:lnSpc>
                        <a:spcAft>
                          <a:spcPts val="0"/>
                        </a:spcAft>
                      </a:pPr>
                      <a:endParaRPr lang="en-US" sz="170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700" b="1" dirty="0">
                          <a:solidFill>
                            <a:srgbClr val="FF0000"/>
                          </a:solidFill>
                          <a:latin typeface="Times New Roman" panose="02020603050405020304" pitchFamily="18" charset="0"/>
                          <a:cs typeface="Times New Roman" panose="02020603050405020304" pitchFamily="18" charset="0"/>
                        </a:rPr>
                        <a:t>Zaman </a:t>
                      </a:r>
                      <a:r>
                        <a:rPr lang="en-US" sz="1700" b="1" dirty="0" err="1">
                          <a:solidFill>
                            <a:srgbClr val="FF0000"/>
                          </a:solidFill>
                          <a:latin typeface="Times New Roman" panose="02020603050405020304" pitchFamily="18" charset="0"/>
                          <a:cs typeface="Times New Roman" panose="02020603050405020304" pitchFamily="18" charset="0"/>
                        </a:rPr>
                        <a:t>Çizgisinin</a:t>
                      </a:r>
                      <a:r>
                        <a:rPr lang="en-US" sz="1700" b="1" dirty="0">
                          <a:solidFill>
                            <a:srgbClr val="FF0000"/>
                          </a:solidFill>
                          <a:latin typeface="Times New Roman" panose="02020603050405020304" pitchFamily="18" charset="0"/>
                          <a:cs typeface="Times New Roman" panose="02020603050405020304" pitchFamily="18" charset="0"/>
                        </a:rPr>
                        <a:t> </a:t>
                      </a:r>
                      <a:r>
                        <a:rPr lang="en-US" sz="1700" b="1" dirty="0" err="1">
                          <a:solidFill>
                            <a:srgbClr val="FF0000"/>
                          </a:solidFill>
                          <a:latin typeface="Times New Roman" panose="02020603050405020304" pitchFamily="18" charset="0"/>
                          <a:cs typeface="Times New Roman" panose="02020603050405020304" pitchFamily="18" charset="0"/>
                        </a:rPr>
                        <a:t>Kullanımı</a:t>
                      </a:r>
                      <a:endParaRPr lang="tr-TR" sz="1700" b="1" dirty="0">
                        <a:solidFill>
                          <a:srgbClr val="FF0000"/>
                        </a:solidFill>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Şimdiki</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zamanın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önceliği</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Anlık</a:t>
                      </a:r>
                      <a:r>
                        <a:rPr lang="en-US" sz="1800" b="0" dirty="0">
                          <a:solidFill>
                            <a:srgbClr val="000000"/>
                          </a:solidFill>
                          <a:latin typeface="Times New Roman" panose="02020603050405020304" pitchFamily="18" charset="0"/>
                          <a:cs typeface="Times New Roman" panose="02020603050405020304" pitchFamily="18" charset="0"/>
                        </a:rPr>
                        <a:t>/</a:t>
                      </a:r>
                      <a:r>
                        <a:rPr lang="en-US" sz="1800" b="0" dirty="0" err="1">
                          <a:solidFill>
                            <a:srgbClr val="000000"/>
                          </a:solidFill>
                          <a:latin typeface="Times New Roman" panose="02020603050405020304" pitchFamily="18" charset="0"/>
                          <a:cs typeface="Times New Roman" panose="02020603050405020304" pitchFamily="18" charset="0"/>
                        </a:rPr>
                        <a:t>günlük</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kaygılar</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Şimdi-burada</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yönelimi</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Geçmişin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mirasının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farkında</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olmama</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55561" marR="55561"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Geleceğin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önceliği</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Geleceğe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yönelik</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kaygılar</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Deterministik</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yönelim</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Uzun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vadeli</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kaygılar</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Geçmişin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üzerine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inşa</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etme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Yeniden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yapılandırma</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55561" marR="55561" marT="0" marB="0">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3558172"/>
      </p:ext>
    </p:extLst>
  </p:cSld>
  <p:clrMapOvr>
    <a:masterClrMapping/>
  </p:clrMapOvr>
  <p:transition>
    <p:fade thruBlk="1"/>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22832" y="122832"/>
          <a:ext cx="8871043" cy="6578220"/>
        </p:xfrm>
        <a:graphic>
          <a:graphicData uri="http://schemas.openxmlformats.org/drawingml/2006/table">
            <a:tbl>
              <a:tblPr>
                <a:tableStyleId>{69CF1AB2-1976-4502-BF36-3FF5EA218861}</a:tableStyleId>
              </a:tblPr>
              <a:tblGrid>
                <a:gridCol w="2638247">
                  <a:extLst>
                    <a:ext uri="{9D8B030D-6E8A-4147-A177-3AD203B41FA5}">
                      <a16:colId xmlns:a16="http://schemas.microsoft.com/office/drawing/2014/main" val="20000"/>
                    </a:ext>
                  </a:extLst>
                </a:gridCol>
                <a:gridCol w="3337288">
                  <a:extLst>
                    <a:ext uri="{9D8B030D-6E8A-4147-A177-3AD203B41FA5}">
                      <a16:colId xmlns:a16="http://schemas.microsoft.com/office/drawing/2014/main" val="20001"/>
                    </a:ext>
                  </a:extLst>
                </a:gridCol>
                <a:gridCol w="2895508">
                  <a:extLst>
                    <a:ext uri="{9D8B030D-6E8A-4147-A177-3AD203B41FA5}">
                      <a16:colId xmlns:a16="http://schemas.microsoft.com/office/drawing/2014/main" val="20002"/>
                    </a:ext>
                  </a:extLst>
                </a:gridCol>
              </a:tblGrid>
              <a:tr h="804923">
                <a:tc>
                  <a:txBody>
                    <a:bodyPr/>
                    <a:lstStyle/>
                    <a:p>
                      <a:pPr algn="ctr">
                        <a:lnSpc>
                          <a:spcPct val="115000"/>
                        </a:lnSpc>
                        <a:spcAft>
                          <a:spcPts val="0"/>
                        </a:spcAft>
                      </a:pPr>
                      <a:endParaRPr lang="tr-TR" sz="1800" b="1" dirty="0">
                        <a:solidFill>
                          <a:srgbClr val="000000"/>
                        </a:solidFill>
                        <a:latin typeface="Times New Roman" panose="02020603050405020304" pitchFamily="18" charset="0"/>
                        <a:cs typeface="Times New Roman" panose="02020603050405020304" pitchFamily="18" charset="0"/>
                      </a:endParaRPr>
                    </a:p>
                    <a:p>
                      <a:pPr algn="ctr">
                        <a:lnSpc>
                          <a:spcPct val="115000"/>
                        </a:lnSpc>
                        <a:spcAft>
                          <a:spcPts val="0"/>
                        </a:spcAft>
                      </a:pPr>
                      <a:r>
                        <a:rPr lang="en-US" sz="1800" b="1" dirty="0" err="1">
                          <a:solidFill>
                            <a:srgbClr val="0070C0"/>
                          </a:solidFill>
                          <a:latin typeface="Times New Roman" panose="02020603050405020304" pitchFamily="18" charset="0"/>
                          <a:cs typeface="Times New Roman" panose="02020603050405020304" pitchFamily="18" charset="0"/>
                        </a:rPr>
                        <a:t>Evrensellik</a:t>
                      </a:r>
                      <a:r>
                        <a:rPr lang="en-US" sz="1800" b="1" dirty="0">
                          <a:solidFill>
                            <a:srgbClr val="0070C0"/>
                          </a:solidFill>
                          <a:latin typeface="Times New Roman" panose="02020603050405020304" pitchFamily="18" charset="0"/>
                          <a:cs typeface="Times New Roman" panose="02020603050405020304" pitchFamily="18" charset="0"/>
                        </a:rPr>
                        <a:t> / </a:t>
                      </a:r>
                      <a:r>
                        <a:rPr lang="en-US" sz="1800" b="1" dirty="0" err="1">
                          <a:solidFill>
                            <a:srgbClr val="0070C0"/>
                          </a:solidFill>
                          <a:latin typeface="Times New Roman" panose="02020603050405020304" pitchFamily="18" charset="0"/>
                          <a:cs typeface="Times New Roman" panose="02020603050405020304" pitchFamily="18" charset="0"/>
                        </a:rPr>
                        <a:t>Mekan</a:t>
                      </a:r>
                      <a:endParaRPr lang="tr-TR" sz="1800" b="1" dirty="0">
                        <a:solidFill>
                          <a:srgbClr val="0070C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gn="ctr">
                        <a:lnSpc>
                          <a:spcPct val="115000"/>
                        </a:lnSpc>
                        <a:spcAft>
                          <a:spcPts val="0"/>
                        </a:spcAft>
                      </a:pPr>
                      <a:endParaRPr lang="tr-TR" sz="1800" b="1" dirty="0">
                        <a:solidFill>
                          <a:srgbClr val="C00000"/>
                        </a:solidFill>
                        <a:effectLst/>
                        <a:latin typeface="Times New Roman" panose="02020603050405020304" pitchFamily="18" charset="0"/>
                        <a:ea typeface="Times New Roman"/>
                        <a:cs typeface="Times New Roman" panose="02020603050405020304" pitchFamily="18" charset="0"/>
                      </a:endParaRPr>
                    </a:p>
                    <a:p>
                      <a:pPr algn="ctr">
                        <a:lnSpc>
                          <a:spcPct val="115000"/>
                        </a:lnSpc>
                        <a:spcAft>
                          <a:spcPts val="0"/>
                        </a:spcAft>
                      </a:pPr>
                      <a:r>
                        <a:rPr lang="tr-TR" sz="1800" b="1" dirty="0">
                          <a:solidFill>
                            <a:srgbClr val="C00000"/>
                          </a:solidFill>
                          <a:effectLst/>
                          <a:latin typeface="Times New Roman" panose="02020603050405020304" pitchFamily="18" charset="0"/>
                          <a:ea typeface="Times New Roman"/>
                          <a:cs typeface="Times New Roman" panose="02020603050405020304" pitchFamily="18" charset="0"/>
                        </a:rPr>
                        <a:t>TÜRK </a:t>
                      </a:r>
                      <a:endParaRPr lang="en-US" sz="1800" b="1" dirty="0">
                        <a:solidFill>
                          <a:srgbClr val="C00000"/>
                        </a:solidFill>
                        <a:effectLst/>
                        <a:latin typeface="Times New Roman" panose="02020603050405020304" pitchFamily="18" charset="0"/>
                        <a:ea typeface="Times New Roman"/>
                        <a:cs typeface="Times New Roman" panose="02020603050405020304" pitchFamily="18" charset="0"/>
                      </a:endParaRPr>
                    </a:p>
                  </a:txBody>
                  <a:tcPr marL="60835" marR="60835" marT="0" marB="0">
                    <a:noFill/>
                  </a:tcPr>
                </a:tc>
                <a:tc>
                  <a:txBody>
                    <a:bodyPr/>
                    <a:lstStyle/>
                    <a:p>
                      <a:pPr algn="ctr">
                        <a:lnSpc>
                          <a:spcPct val="115000"/>
                        </a:lnSpc>
                        <a:spcAft>
                          <a:spcPts val="0"/>
                        </a:spcAft>
                      </a:pPr>
                      <a:endParaRPr lang="tr-TR" sz="1800" b="1" dirty="0">
                        <a:solidFill>
                          <a:srgbClr val="C00000"/>
                        </a:solidFill>
                        <a:effectLst/>
                        <a:latin typeface="Times New Roman" panose="02020603050405020304" pitchFamily="18" charset="0"/>
                        <a:ea typeface="Times New Roman"/>
                        <a:cs typeface="Times New Roman" panose="02020603050405020304" pitchFamily="18" charset="0"/>
                      </a:endParaRPr>
                    </a:p>
                    <a:p>
                      <a:pPr algn="ctr">
                        <a:lnSpc>
                          <a:spcPct val="115000"/>
                        </a:lnSpc>
                        <a:spcAft>
                          <a:spcPts val="0"/>
                        </a:spcAft>
                      </a:pPr>
                      <a:r>
                        <a:rPr lang="tr-TR" sz="1800" b="1" dirty="0">
                          <a:solidFill>
                            <a:srgbClr val="C00000"/>
                          </a:solidFill>
                          <a:effectLst/>
                          <a:latin typeface="Times New Roman" panose="02020603050405020304" pitchFamily="18" charset="0"/>
                          <a:ea typeface="Times New Roman"/>
                          <a:cs typeface="Times New Roman" panose="02020603050405020304" pitchFamily="18" charset="0"/>
                        </a:rPr>
                        <a:t>BATILI</a:t>
                      </a:r>
                      <a:endParaRPr lang="en-US" sz="1800" b="1" dirty="0">
                        <a:solidFill>
                          <a:srgbClr val="C00000"/>
                        </a:solidFill>
                        <a:effectLst/>
                        <a:latin typeface="Times New Roman" panose="02020603050405020304" pitchFamily="18" charset="0"/>
                        <a:ea typeface="Times New Roman"/>
                        <a:cs typeface="Times New Roman" panose="02020603050405020304" pitchFamily="18" charset="0"/>
                      </a:endParaRPr>
                    </a:p>
                  </a:txBody>
                  <a:tcPr marL="60835" marR="60835" marT="0" marB="0">
                    <a:noFill/>
                  </a:tcPr>
                </a:tc>
                <a:extLst>
                  <a:ext uri="{0D108BD9-81ED-4DB2-BD59-A6C34878D82A}">
                    <a16:rowId xmlns:a16="http://schemas.microsoft.com/office/drawing/2014/main" val="10000"/>
                  </a:ext>
                </a:extLst>
              </a:tr>
              <a:tr h="824485">
                <a:tc>
                  <a:txBody>
                    <a:bodyPr/>
                    <a:lstStyle/>
                    <a:p>
                      <a:pPr>
                        <a:lnSpc>
                          <a:spcPct val="115000"/>
                        </a:lnSpc>
                        <a:spcAft>
                          <a:spcPts val="0"/>
                        </a:spcAft>
                      </a:pPr>
                      <a:r>
                        <a:rPr lang="en-US" sz="1800" b="1" dirty="0" err="1">
                          <a:solidFill>
                            <a:srgbClr val="FF0000"/>
                          </a:solidFill>
                          <a:latin typeface="Times New Roman" panose="02020603050405020304" pitchFamily="18" charset="0"/>
                          <a:cs typeface="Times New Roman" panose="02020603050405020304" pitchFamily="18" charset="0"/>
                        </a:rPr>
                        <a:t>Mekanın</a:t>
                      </a:r>
                      <a:r>
                        <a:rPr lang="en-US" sz="1800" b="1" dirty="0">
                          <a:solidFill>
                            <a:srgbClr val="FF0000"/>
                          </a:solidFill>
                          <a:latin typeface="Times New Roman" panose="02020603050405020304" pitchFamily="18" charset="0"/>
                          <a:cs typeface="Times New Roman" panose="02020603050405020304" pitchFamily="18" charset="0"/>
                        </a:rPr>
                        <a:t> </a:t>
                      </a:r>
                      <a:r>
                        <a:rPr lang="en-US" sz="1800" b="1" dirty="0" err="1">
                          <a:solidFill>
                            <a:srgbClr val="FF0000"/>
                          </a:solidFill>
                          <a:latin typeface="Times New Roman" panose="02020603050405020304" pitchFamily="18" charset="0"/>
                          <a:cs typeface="Times New Roman" panose="02020603050405020304" pitchFamily="18" charset="0"/>
                        </a:rPr>
                        <a:t>Kavramsallaştırılması</a:t>
                      </a:r>
                      <a:endParaRPr lang="tr-TR" sz="1800" b="1" dirty="0">
                        <a:solidFill>
                          <a:srgbClr val="FF000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Değişen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tanımlar</a:t>
                      </a:r>
                      <a:r>
                        <a:rPr lang="en-US" sz="1800" b="0" dirty="0">
                          <a:solidFill>
                            <a:srgbClr val="000000"/>
                          </a:solidFill>
                          <a:latin typeface="Times New Roman" panose="02020603050405020304" pitchFamily="18" charset="0"/>
                          <a:cs typeface="Times New Roman" panose="02020603050405020304" pitchFamily="18" charset="0"/>
                        </a:rPr>
                        <a:t> </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Göreli</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pozisyonlar</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Kartezyen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mesafe</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Evrensel</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pozisyonlar</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60835" marR="60835" marT="0" marB="0">
                    <a:noFill/>
                  </a:tcPr>
                </a:tc>
                <a:extLst>
                  <a:ext uri="{0D108BD9-81ED-4DB2-BD59-A6C34878D82A}">
                    <a16:rowId xmlns:a16="http://schemas.microsoft.com/office/drawing/2014/main" val="10001"/>
                  </a:ext>
                </a:extLst>
              </a:tr>
              <a:tr h="653124">
                <a:tc>
                  <a:txBody>
                    <a:bodyPr/>
                    <a:lstStyle/>
                    <a:p>
                      <a:pPr>
                        <a:lnSpc>
                          <a:spcPct val="115000"/>
                        </a:lnSpc>
                        <a:spcAft>
                          <a:spcPts val="0"/>
                        </a:spcAft>
                      </a:pPr>
                      <a:r>
                        <a:rPr lang="en-US" sz="1800" b="1" dirty="0" err="1">
                          <a:solidFill>
                            <a:srgbClr val="0070C0"/>
                          </a:solidFill>
                          <a:latin typeface="Times New Roman" panose="02020603050405020304" pitchFamily="18" charset="0"/>
                          <a:cs typeface="Times New Roman" panose="02020603050405020304" pitchFamily="18" charset="0"/>
                        </a:rPr>
                        <a:t>Referans</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Noktaları</a:t>
                      </a:r>
                      <a:r>
                        <a:rPr lang="en-US" sz="1800" b="1" dirty="0">
                          <a:solidFill>
                            <a:srgbClr val="0070C0"/>
                          </a:solidFill>
                          <a:latin typeface="Times New Roman" panose="02020603050405020304" pitchFamily="18" charset="0"/>
                          <a:cs typeface="Times New Roman" panose="02020603050405020304" pitchFamily="18" charset="0"/>
                        </a:rPr>
                        <a:t> / </a:t>
                      </a:r>
                      <a:r>
                        <a:rPr lang="en-US" sz="1800" b="1" dirty="0" err="1">
                          <a:solidFill>
                            <a:srgbClr val="0070C0"/>
                          </a:solidFill>
                          <a:latin typeface="Times New Roman" panose="02020603050405020304" pitchFamily="18" charset="0"/>
                          <a:cs typeface="Times New Roman" panose="02020603050405020304" pitchFamily="18" charset="0"/>
                        </a:rPr>
                        <a:t>Mekan</a:t>
                      </a:r>
                      <a:endParaRPr lang="tr-TR" sz="1800" b="1" dirty="0">
                        <a:solidFill>
                          <a:srgbClr val="0070C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endParaRPr lang="en-US" sz="1800" b="0" dirty="0">
                        <a:solidFill>
                          <a:srgbClr val="000000"/>
                        </a:solidFill>
                        <a:latin typeface="Times New Roman" panose="02020603050405020304" pitchFamily="18" charset="0"/>
                        <a:ea typeface="Times New Roman"/>
                        <a:cs typeface="Times New Roman" panose="02020603050405020304" pitchFamily="18" charset="0"/>
                      </a:endParaRPr>
                    </a:p>
                  </a:txBody>
                  <a:tcPr marL="60835" marR="60835" marT="0" marB="0">
                    <a:noFill/>
                  </a:tcPr>
                </a:tc>
                <a:tc>
                  <a:txBody>
                    <a:bodyPr/>
                    <a:lstStyle/>
                    <a:p>
                      <a:pPr>
                        <a:lnSpc>
                          <a:spcPct val="115000"/>
                        </a:lnSpc>
                        <a:spcAft>
                          <a:spcPts val="0"/>
                        </a:spcAft>
                      </a:pPr>
                      <a:endParaRPr lang="en-US" sz="1800" b="0" dirty="0">
                        <a:solidFill>
                          <a:srgbClr val="000000"/>
                        </a:solidFill>
                        <a:latin typeface="Times New Roman" panose="02020603050405020304" pitchFamily="18" charset="0"/>
                        <a:ea typeface="Times New Roman"/>
                        <a:cs typeface="Times New Roman" panose="02020603050405020304" pitchFamily="18" charset="0"/>
                      </a:endParaRPr>
                    </a:p>
                  </a:txBody>
                  <a:tcPr marL="60835" marR="60835" marT="0" marB="0">
                    <a:noFill/>
                  </a:tcPr>
                </a:tc>
                <a:extLst>
                  <a:ext uri="{0D108BD9-81ED-4DB2-BD59-A6C34878D82A}">
                    <a16:rowId xmlns:a16="http://schemas.microsoft.com/office/drawing/2014/main" val="10002"/>
                  </a:ext>
                </a:extLst>
              </a:tr>
              <a:tr h="640179">
                <a:tc>
                  <a:txBody>
                    <a:bodyPr/>
                    <a:lstStyle/>
                    <a:p>
                      <a:pPr>
                        <a:lnSpc>
                          <a:spcPct val="115000"/>
                        </a:lnSpc>
                        <a:spcAft>
                          <a:spcPts val="0"/>
                        </a:spcAft>
                      </a:pPr>
                      <a:endParaRPr lang="en-US" sz="1800" b="1"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1" dirty="0" err="1">
                          <a:solidFill>
                            <a:srgbClr val="FF0000"/>
                          </a:solidFill>
                          <a:latin typeface="Times New Roman" panose="02020603050405020304" pitchFamily="18" charset="0"/>
                          <a:cs typeface="Times New Roman" panose="02020603050405020304" pitchFamily="18" charset="0"/>
                        </a:rPr>
                        <a:t>Sınırlar</a:t>
                      </a:r>
                      <a:endParaRPr lang="tr-TR" sz="1800" b="1" dirty="0">
                        <a:solidFill>
                          <a:srgbClr val="FF000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endParaRPr lang="en-US"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Göreli</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Değişen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öznel</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endParaRPr lang="en-US"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Sabit</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iyi</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tanımlanmış</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60835" marR="60835" marT="0" marB="0">
                    <a:noFill/>
                  </a:tcPr>
                </a:tc>
                <a:extLst>
                  <a:ext uri="{0D108BD9-81ED-4DB2-BD59-A6C34878D82A}">
                    <a16:rowId xmlns:a16="http://schemas.microsoft.com/office/drawing/2014/main" val="10003"/>
                  </a:ext>
                </a:extLst>
              </a:tr>
              <a:tr h="1600447">
                <a:tc>
                  <a:txBody>
                    <a:bodyPr/>
                    <a:lstStyle/>
                    <a:p>
                      <a:pPr>
                        <a:lnSpc>
                          <a:spcPct val="115000"/>
                        </a:lnSpc>
                        <a:spcAft>
                          <a:spcPts val="0"/>
                        </a:spcAft>
                      </a:pPr>
                      <a:endParaRPr lang="en-US" sz="1800" b="1"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endParaRPr lang="tr-TR" sz="1800" b="1" dirty="0">
                        <a:solidFill>
                          <a:srgbClr val="FF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1" dirty="0" err="1">
                          <a:solidFill>
                            <a:srgbClr val="FF0000"/>
                          </a:solidFill>
                          <a:latin typeface="Times New Roman" panose="02020603050405020304" pitchFamily="18" charset="0"/>
                          <a:cs typeface="Times New Roman" panose="02020603050405020304" pitchFamily="18" charset="0"/>
                        </a:rPr>
                        <a:t>Psikolojik</a:t>
                      </a:r>
                      <a:r>
                        <a:rPr lang="en-US" sz="1800" b="1" dirty="0">
                          <a:solidFill>
                            <a:srgbClr val="FF0000"/>
                          </a:solidFill>
                          <a:latin typeface="Times New Roman" panose="02020603050405020304" pitchFamily="18" charset="0"/>
                          <a:cs typeface="Times New Roman" panose="02020603050405020304" pitchFamily="18" charset="0"/>
                        </a:rPr>
                        <a:t> </a:t>
                      </a:r>
                      <a:r>
                        <a:rPr lang="en-US" sz="1800" b="1" dirty="0" err="1">
                          <a:solidFill>
                            <a:srgbClr val="FF0000"/>
                          </a:solidFill>
                          <a:latin typeface="Times New Roman" panose="02020603050405020304" pitchFamily="18" charset="0"/>
                          <a:cs typeface="Times New Roman" panose="02020603050405020304" pitchFamily="18" charset="0"/>
                        </a:rPr>
                        <a:t>Mekan</a:t>
                      </a:r>
                      <a:endParaRPr lang="tr-TR" sz="1800" b="1" dirty="0">
                        <a:solidFill>
                          <a:srgbClr val="FF000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İlişkiye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dayalı</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Bireysel</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yönelim</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a:solidFill>
                            <a:srgbClr val="000000"/>
                          </a:solidFill>
                          <a:latin typeface="Times New Roman" panose="02020603050405020304" pitchFamily="18" charset="0"/>
                          <a:cs typeface="Times New Roman" panose="02020603050405020304" pitchFamily="18" charset="0"/>
                        </a:rPr>
                        <a:t>Ben </a:t>
                      </a:r>
                      <a:r>
                        <a:rPr lang="en-US" sz="1800" b="0" dirty="0" err="1">
                          <a:solidFill>
                            <a:srgbClr val="000000"/>
                          </a:solidFill>
                          <a:latin typeface="Times New Roman" panose="02020603050405020304" pitchFamily="18" charset="0"/>
                          <a:cs typeface="Times New Roman" panose="02020603050405020304" pitchFamily="18" charset="0"/>
                        </a:rPr>
                        <a:t>merkezli</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Öteki’nin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ayrıştırılamaması</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Nesnel</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ve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standart</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Ortak</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fayda</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yönelimi</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Çoklu</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görüş</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açıları</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Ötekini</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kendi</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çıkarının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bir</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parçası</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olarak</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görebilmek</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60835" marR="60835" marT="0" marB="0">
                    <a:noFill/>
                  </a:tcPr>
                </a:tc>
                <a:extLst>
                  <a:ext uri="{0D108BD9-81ED-4DB2-BD59-A6C34878D82A}">
                    <a16:rowId xmlns:a16="http://schemas.microsoft.com/office/drawing/2014/main" val="10004"/>
                  </a:ext>
                </a:extLst>
              </a:tr>
              <a:tr h="406094">
                <a:tc>
                  <a:txBody>
                    <a:bodyPr/>
                    <a:lstStyle/>
                    <a:p>
                      <a:pPr>
                        <a:lnSpc>
                          <a:spcPct val="115000"/>
                        </a:lnSpc>
                        <a:spcAft>
                          <a:spcPts val="0"/>
                        </a:spcAft>
                      </a:pPr>
                      <a:r>
                        <a:rPr lang="en-US" sz="1800" b="1" dirty="0" err="1">
                          <a:solidFill>
                            <a:srgbClr val="0070C0"/>
                          </a:solidFill>
                          <a:latin typeface="Times New Roman" panose="02020603050405020304" pitchFamily="18" charset="0"/>
                          <a:cs typeface="Times New Roman" panose="02020603050405020304" pitchFamily="18" charset="0"/>
                        </a:rPr>
                        <a:t>Yapılandırma</a:t>
                      </a:r>
                      <a:r>
                        <a:rPr lang="tr-TR" sz="1800" b="1" dirty="0">
                          <a:solidFill>
                            <a:srgbClr val="0070C0"/>
                          </a:solidFill>
                          <a:latin typeface="Times New Roman" panose="02020603050405020304" pitchFamily="18" charset="0"/>
                          <a:cs typeface="Times New Roman" panose="02020603050405020304" pitchFamily="18" charset="0"/>
                        </a:rPr>
                        <a:t> </a:t>
                      </a:r>
                      <a:r>
                        <a:rPr lang="en-US" sz="1800" b="1" dirty="0">
                          <a:solidFill>
                            <a:srgbClr val="0070C0"/>
                          </a:solidFill>
                          <a:latin typeface="Times New Roman" panose="02020603050405020304" pitchFamily="18" charset="0"/>
                          <a:cs typeface="Times New Roman" panose="02020603050405020304" pitchFamily="18" charset="0"/>
                        </a:rPr>
                        <a:t>/</a:t>
                      </a:r>
                      <a:r>
                        <a:rPr lang="tr-TR"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Mekan</a:t>
                      </a:r>
                      <a:endParaRPr lang="tr-TR" sz="1800" b="1" dirty="0">
                        <a:solidFill>
                          <a:srgbClr val="0070C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60835" marR="60835" marT="0" marB="0">
                    <a:noFill/>
                  </a:tcPr>
                </a:tc>
                <a:extLst>
                  <a:ext uri="{0D108BD9-81ED-4DB2-BD59-A6C34878D82A}">
                    <a16:rowId xmlns:a16="http://schemas.microsoft.com/office/drawing/2014/main" val="10005"/>
                  </a:ext>
                </a:extLst>
              </a:tr>
              <a:tr h="1648968">
                <a:tc>
                  <a:txBody>
                    <a:bodyPr/>
                    <a:lstStyle/>
                    <a:p>
                      <a:pPr>
                        <a:lnSpc>
                          <a:spcPct val="115000"/>
                        </a:lnSpc>
                        <a:spcAft>
                          <a:spcPts val="0"/>
                        </a:spcAft>
                      </a:pPr>
                      <a:endParaRPr lang="tr-TR" sz="1800" b="1"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endParaRPr lang="tr-TR" sz="1800" b="1"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1" dirty="0" err="1">
                          <a:solidFill>
                            <a:srgbClr val="FF0000"/>
                          </a:solidFill>
                          <a:latin typeface="Times New Roman" panose="02020603050405020304" pitchFamily="18" charset="0"/>
                          <a:cs typeface="Times New Roman" panose="02020603050405020304" pitchFamily="18" charset="0"/>
                        </a:rPr>
                        <a:t>Arazinin</a:t>
                      </a:r>
                      <a:r>
                        <a:rPr lang="en-US" sz="1800" b="1" dirty="0">
                          <a:solidFill>
                            <a:srgbClr val="FF0000"/>
                          </a:solidFill>
                          <a:latin typeface="Times New Roman" panose="02020603050405020304" pitchFamily="18" charset="0"/>
                          <a:cs typeface="Times New Roman" panose="02020603050405020304" pitchFamily="18" charset="0"/>
                        </a:rPr>
                        <a:t> </a:t>
                      </a:r>
                      <a:r>
                        <a:rPr lang="en-US" sz="1800" b="1" dirty="0" err="1">
                          <a:solidFill>
                            <a:srgbClr val="FF0000"/>
                          </a:solidFill>
                          <a:latin typeface="Times New Roman" panose="02020603050405020304" pitchFamily="18" charset="0"/>
                          <a:cs typeface="Times New Roman" panose="02020603050405020304" pitchFamily="18" charset="0"/>
                        </a:rPr>
                        <a:t>Düzenlenmesi</a:t>
                      </a:r>
                      <a:endParaRPr lang="tr-TR" sz="1800" b="1" dirty="0">
                        <a:solidFill>
                          <a:srgbClr val="FF000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Plansız</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büyüme</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Doğal</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kendiliğinden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karmaşık</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çevre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düzenleme</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Yerel</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mimari</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Dolmuş</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usulü</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ulaşım</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60835" marR="60835" marT="0" marB="0">
                    <a:noFill/>
                  </a:tcPr>
                </a:tc>
                <a:tc>
                  <a:txBody>
                    <a:bodyPr/>
                    <a:lstStyle/>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Şehir</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planlaması</a:t>
                      </a:r>
                      <a:r>
                        <a:rPr lang="tr-TR" sz="1800" b="0" dirty="0">
                          <a:solidFill>
                            <a:srgbClr val="000000"/>
                          </a:solidFill>
                          <a:latin typeface="Times New Roman" panose="02020603050405020304" pitchFamily="18" charset="0"/>
                          <a:cs typeface="Times New Roman" panose="02020603050405020304" pitchFamily="18" charset="0"/>
                        </a:rPr>
                        <a:t> </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kent</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tasarımı</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Mimari</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formlar</a:t>
                      </a:r>
                      <a:endParaRPr lang="tr-TR" sz="1800" b="0" dirty="0">
                        <a:solidFill>
                          <a:srgbClr val="000000"/>
                        </a:solidFill>
                        <a:latin typeface="Times New Roman" panose="02020603050405020304" pitchFamily="18" charset="0"/>
                        <a:cs typeface="Times New Roman" panose="02020603050405020304" pitchFamily="18" charset="0"/>
                      </a:endParaRPr>
                    </a:p>
                    <a:p>
                      <a:pPr>
                        <a:lnSpc>
                          <a:spcPct val="115000"/>
                        </a:lnSpc>
                        <a:spcAft>
                          <a:spcPts val="0"/>
                        </a:spcAft>
                      </a:pPr>
                      <a:r>
                        <a:rPr lang="en-US" sz="1800" b="0" dirty="0" err="1">
                          <a:solidFill>
                            <a:srgbClr val="000000"/>
                          </a:solidFill>
                          <a:latin typeface="Times New Roman" panose="02020603050405020304" pitchFamily="18" charset="0"/>
                          <a:cs typeface="Times New Roman" panose="02020603050405020304" pitchFamily="18" charset="0"/>
                        </a:rPr>
                        <a:t>Zaman</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çizelgesine</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dayalı</a:t>
                      </a:r>
                      <a:r>
                        <a:rPr lang="en-US" sz="1800" b="0" dirty="0">
                          <a:solidFill>
                            <a:srgbClr val="000000"/>
                          </a:solidFill>
                          <a:latin typeface="Times New Roman" panose="02020603050405020304" pitchFamily="18" charset="0"/>
                          <a:cs typeface="Times New Roman" panose="02020603050405020304" pitchFamily="18" charset="0"/>
                        </a:rPr>
                        <a:t> </a:t>
                      </a:r>
                      <a:r>
                        <a:rPr lang="en-US" sz="1800" b="0" dirty="0" err="1">
                          <a:solidFill>
                            <a:srgbClr val="000000"/>
                          </a:solidFill>
                          <a:latin typeface="Times New Roman" panose="02020603050405020304" pitchFamily="18" charset="0"/>
                          <a:cs typeface="Times New Roman" panose="02020603050405020304" pitchFamily="18" charset="0"/>
                        </a:rPr>
                        <a:t>ulaşım</a:t>
                      </a:r>
                      <a:endParaRPr lang="tr-TR" sz="1800" b="0" dirty="0">
                        <a:solidFill>
                          <a:srgbClr val="000000"/>
                        </a:solidFill>
                        <a:latin typeface="Times New Roman" panose="02020603050405020304" pitchFamily="18" charset="0"/>
                        <a:ea typeface="Calibri"/>
                        <a:cs typeface="Times New Roman" panose="02020603050405020304" pitchFamily="18" charset="0"/>
                      </a:endParaRPr>
                    </a:p>
                  </a:txBody>
                  <a:tcPr marL="60835" marR="60835" marT="0" marB="0">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80483669"/>
      </p:ext>
    </p:extLst>
  </p:cSld>
  <p:clrMapOvr>
    <a:masterClrMapping/>
  </p:clrMapOvr>
  <p:transition>
    <p:fade thruBlk="1"/>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177421" y="95082"/>
          <a:ext cx="8802807" cy="6646750"/>
        </p:xfrm>
        <a:graphic>
          <a:graphicData uri="http://schemas.openxmlformats.org/drawingml/2006/table">
            <a:tbl>
              <a:tblPr/>
              <a:tblGrid>
                <a:gridCol w="2648632">
                  <a:extLst>
                    <a:ext uri="{9D8B030D-6E8A-4147-A177-3AD203B41FA5}">
                      <a16:colId xmlns:a16="http://schemas.microsoft.com/office/drawing/2014/main" val="20000"/>
                    </a:ext>
                  </a:extLst>
                </a:gridCol>
                <a:gridCol w="3280938">
                  <a:extLst>
                    <a:ext uri="{9D8B030D-6E8A-4147-A177-3AD203B41FA5}">
                      <a16:colId xmlns:a16="http://schemas.microsoft.com/office/drawing/2014/main" val="20001"/>
                    </a:ext>
                  </a:extLst>
                </a:gridCol>
                <a:gridCol w="2873237">
                  <a:extLst>
                    <a:ext uri="{9D8B030D-6E8A-4147-A177-3AD203B41FA5}">
                      <a16:colId xmlns:a16="http://schemas.microsoft.com/office/drawing/2014/main" val="20002"/>
                    </a:ext>
                  </a:extLst>
                </a:gridCol>
              </a:tblGrid>
              <a:tr h="445920">
                <a:tc>
                  <a:txBody>
                    <a:bodyPr/>
                    <a:lstStyle/>
                    <a:p>
                      <a:pPr>
                        <a:lnSpc>
                          <a:spcPct val="115000"/>
                        </a:lnSpc>
                        <a:spcAft>
                          <a:spcPts val="0"/>
                        </a:spcAft>
                      </a:pPr>
                      <a:r>
                        <a:rPr lang="en-US" sz="1700" b="1" dirty="0" err="1">
                          <a:solidFill>
                            <a:srgbClr val="0070C0"/>
                          </a:solidFill>
                          <a:latin typeface="Times New Roman" panose="02020603050405020304" pitchFamily="18" charset="0"/>
                          <a:ea typeface="Times New Roman"/>
                          <a:cs typeface="Times New Roman" panose="02020603050405020304" pitchFamily="18" charset="0"/>
                        </a:rPr>
                        <a:t>Evrensellik</a:t>
                      </a:r>
                      <a:r>
                        <a:rPr lang="en-US" sz="1700" b="1" dirty="0">
                          <a:solidFill>
                            <a:srgbClr val="0070C0"/>
                          </a:solidFill>
                          <a:latin typeface="Times New Roman" panose="02020603050405020304" pitchFamily="18" charset="0"/>
                          <a:ea typeface="Times New Roman"/>
                          <a:cs typeface="Times New Roman" panose="02020603050405020304" pitchFamily="18" charset="0"/>
                        </a:rPr>
                        <a:t> / </a:t>
                      </a:r>
                      <a:r>
                        <a:rPr lang="en-US" sz="1700" b="1" dirty="0" err="1">
                          <a:solidFill>
                            <a:srgbClr val="0070C0"/>
                          </a:solidFill>
                          <a:latin typeface="Times New Roman" panose="02020603050405020304" pitchFamily="18" charset="0"/>
                          <a:ea typeface="Times New Roman"/>
                          <a:cs typeface="Times New Roman" panose="02020603050405020304" pitchFamily="18" charset="0"/>
                        </a:rPr>
                        <a:t>Eylem</a:t>
                      </a:r>
                      <a:endParaRPr lang="tr-TR" sz="1700" b="1" dirty="0">
                        <a:solidFill>
                          <a:srgbClr val="0070C0"/>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tr-TR" sz="1700" b="1" u="none" dirty="0">
                          <a:solidFill>
                            <a:srgbClr val="C00000"/>
                          </a:solidFill>
                          <a:effectLst/>
                          <a:latin typeface="Times New Roman" panose="02020603050405020304" pitchFamily="18" charset="0"/>
                          <a:ea typeface="Times New Roman"/>
                          <a:cs typeface="Times New Roman" panose="02020603050405020304" pitchFamily="18" charset="0"/>
                        </a:rPr>
                        <a:t>TÜRK</a:t>
                      </a:r>
                      <a:endParaRPr lang="en-US" sz="1700" b="1" u="none" dirty="0">
                        <a:solidFill>
                          <a:srgbClr val="C00000"/>
                        </a:solidFill>
                        <a:effectLst/>
                        <a:latin typeface="Times New Roman" panose="02020603050405020304" pitchFamily="18" charset="0"/>
                        <a:ea typeface="Times New Roman"/>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38100" cap="flat" cmpd="sng" algn="ctr">
                      <a:solidFill>
                        <a:srgbClr val="4F81BD"/>
                      </a:solidFill>
                      <a:prstDash val="solid"/>
                      <a:round/>
                      <a:headEnd type="none" w="med" len="med"/>
                      <a:tailEnd type="none" w="med" len="med"/>
                    </a:lnB>
                    <a:noFill/>
                  </a:tcPr>
                </a:tc>
                <a:tc>
                  <a:txBody>
                    <a:bodyPr/>
                    <a:lstStyle/>
                    <a:p>
                      <a:pPr algn="ctr">
                        <a:lnSpc>
                          <a:spcPct val="115000"/>
                        </a:lnSpc>
                        <a:spcAft>
                          <a:spcPts val="0"/>
                        </a:spcAft>
                      </a:pPr>
                      <a:r>
                        <a:rPr lang="tr-TR" sz="1700" b="1" u="none" dirty="0">
                          <a:solidFill>
                            <a:srgbClr val="C00000"/>
                          </a:solidFill>
                          <a:effectLst/>
                          <a:latin typeface="Times New Roman" panose="02020603050405020304" pitchFamily="18" charset="0"/>
                          <a:ea typeface="Times New Roman"/>
                          <a:cs typeface="Times New Roman" panose="02020603050405020304" pitchFamily="18" charset="0"/>
                        </a:rPr>
                        <a:t>BATILI</a:t>
                      </a:r>
                      <a:endParaRPr lang="en-US" sz="1700" b="1" u="none" dirty="0">
                        <a:solidFill>
                          <a:srgbClr val="C00000"/>
                        </a:solidFill>
                        <a:effectLst/>
                        <a:latin typeface="Times New Roman" panose="02020603050405020304" pitchFamily="18" charset="0"/>
                        <a:ea typeface="Times New Roman"/>
                        <a:cs typeface="Times New Roman" panose="02020603050405020304" pitchFamily="18" charset="0"/>
                      </a:endParaRPr>
                    </a:p>
                  </a:txBody>
                  <a:tcPr marL="68580" marR="68580" marT="0"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4F81BD"/>
                      </a:solidFill>
                      <a:prstDash val="solid"/>
                      <a:round/>
                      <a:headEnd type="none" w="med" len="med"/>
                      <a:tailEnd type="none" w="med" len="med"/>
                    </a:lnB>
                    <a:noFill/>
                  </a:tcPr>
                </a:tc>
                <a:extLst>
                  <a:ext uri="{0D108BD9-81ED-4DB2-BD59-A6C34878D82A}">
                    <a16:rowId xmlns:a16="http://schemas.microsoft.com/office/drawing/2014/main" val="10000"/>
                  </a:ext>
                </a:extLst>
              </a:tr>
              <a:tr h="2333031">
                <a:tc>
                  <a:txBody>
                    <a:bodyPr/>
                    <a:lstStyle/>
                    <a:p>
                      <a:pPr>
                        <a:lnSpc>
                          <a:spcPct val="115000"/>
                        </a:lnSpc>
                        <a:spcAft>
                          <a:spcPts val="0"/>
                        </a:spcAft>
                      </a:pPr>
                      <a:endParaRPr lang="en-US" sz="1700" b="1"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endParaRPr lang="tr-TR" sz="1700" b="1"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endParaRPr lang="tr-TR" sz="1700" b="1"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700" b="1" dirty="0" err="1">
                          <a:solidFill>
                            <a:srgbClr val="FF0000"/>
                          </a:solidFill>
                          <a:latin typeface="Times New Roman" panose="02020603050405020304" pitchFamily="18" charset="0"/>
                          <a:ea typeface="Times New Roman"/>
                          <a:cs typeface="Times New Roman" panose="02020603050405020304" pitchFamily="18" charset="0"/>
                        </a:rPr>
                        <a:t>Kayıt</a:t>
                      </a:r>
                      <a:r>
                        <a:rPr lang="en-US" sz="1700" b="1" dirty="0">
                          <a:solidFill>
                            <a:srgbClr val="FF0000"/>
                          </a:solidFill>
                          <a:latin typeface="Times New Roman" panose="02020603050405020304" pitchFamily="18" charset="0"/>
                          <a:ea typeface="Times New Roman"/>
                          <a:cs typeface="Times New Roman" panose="02020603050405020304" pitchFamily="18" charset="0"/>
                        </a:rPr>
                        <a:t> </a:t>
                      </a:r>
                      <a:r>
                        <a:rPr lang="en-US" sz="1700" b="1" dirty="0" err="1">
                          <a:solidFill>
                            <a:srgbClr val="FF0000"/>
                          </a:solidFill>
                          <a:latin typeface="Times New Roman" panose="02020603050405020304" pitchFamily="18" charset="0"/>
                          <a:ea typeface="Times New Roman"/>
                          <a:cs typeface="Times New Roman" panose="02020603050405020304" pitchFamily="18" charset="0"/>
                        </a:rPr>
                        <a:t>tutma</a:t>
                      </a:r>
                      <a:r>
                        <a:rPr lang="en-US" sz="1700" b="1" dirty="0">
                          <a:solidFill>
                            <a:srgbClr val="FF0000"/>
                          </a:solidFill>
                          <a:latin typeface="Times New Roman" panose="02020603050405020304" pitchFamily="18" charset="0"/>
                          <a:ea typeface="Times New Roman"/>
                          <a:cs typeface="Times New Roman" panose="02020603050405020304" pitchFamily="18" charset="0"/>
                        </a:rPr>
                        <a:t> </a:t>
                      </a:r>
                      <a:r>
                        <a:rPr lang="en-US" sz="1700" b="1" dirty="0" err="1">
                          <a:solidFill>
                            <a:srgbClr val="FF0000"/>
                          </a:solidFill>
                          <a:latin typeface="Times New Roman" panose="02020603050405020304" pitchFamily="18" charset="0"/>
                          <a:ea typeface="Times New Roman"/>
                          <a:cs typeface="Times New Roman" panose="02020603050405020304" pitchFamily="18" charset="0"/>
                        </a:rPr>
                        <a:t>iletişim</a:t>
                      </a:r>
                      <a:endParaRPr lang="tr-TR" sz="1700" b="1" dirty="0">
                        <a:solidFill>
                          <a:srgbClr val="FF0000"/>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Sözlü</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kültür</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Edebiyat</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Müzik</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Tarih</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Belge</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yokluğu</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Kayıt</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tutma</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biriktirme</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eksikliği</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Günlük</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yaşamla</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ilişkilendirilmemiş</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bilim</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matematik</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istatistik</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a:noFill/>
                    </a:lnR>
                    <a:lnT w="381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Yazılı</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aktarım</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Belgeleme</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Kayıtların</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saklanması</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Günlük</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yaşamla</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ilişkilendirilmiş</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bilim</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matematik</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istatistik</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0" marB="0">
                    <a:lnL>
                      <a:noFill/>
                    </a:lnL>
                    <a:lnR w="12700" cap="flat" cmpd="sng" algn="ctr">
                      <a:solidFill>
                        <a:schemeClr val="tx1"/>
                      </a:solidFill>
                      <a:prstDash val="solid"/>
                      <a:round/>
                      <a:headEnd type="none" w="med" len="med"/>
                      <a:tailEnd type="none" w="med" len="med"/>
                    </a:lnR>
                    <a:lnT w="381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583258">
                <a:tc>
                  <a:txBody>
                    <a:bodyPr/>
                    <a:lstStyle/>
                    <a:p>
                      <a:pPr>
                        <a:lnSpc>
                          <a:spcPct val="115000"/>
                        </a:lnSpc>
                        <a:spcAft>
                          <a:spcPts val="0"/>
                        </a:spcAft>
                      </a:pPr>
                      <a:r>
                        <a:rPr lang="en-US" sz="1700" b="1" dirty="0" err="1">
                          <a:solidFill>
                            <a:srgbClr val="0070C0"/>
                          </a:solidFill>
                          <a:latin typeface="Times New Roman" panose="02020603050405020304" pitchFamily="18" charset="0"/>
                          <a:ea typeface="Times New Roman"/>
                          <a:cs typeface="Times New Roman" panose="02020603050405020304" pitchFamily="18" charset="0"/>
                        </a:rPr>
                        <a:t>Referans</a:t>
                      </a:r>
                      <a:r>
                        <a:rPr lang="en-US" sz="1700" b="1" dirty="0">
                          <a:solidFill>
                            <a:srgbClr val="0070C0"/>
                          </a:solidFill>
                          <a:latin typeface="Times New Roman" panose="02020603050405020304" pitchFamily="18" charset="0"/>
                          <a:ea typeface="Times New Roman"/>
                          <a:cs typeface="Times New Roman" panose="02020603050405020304" pitchFamily="18" charset="0"/>
                        </a:rPr>
                        <a:t> </a:t>
                      </a:r>
                      <a:r>
                        <a:rPr lang="en-US" sz="1700" b="1" dirty="0" err="1">
                          <a:solidFill>
                            <a:srgbClr val="0070C0"/>
                          </a:solidFill>
                          <a:latin typeface="Times New Roman" panose="02020603050405020304" pitchFamily="18" charset="0"/>
                          <a:ea typeface="Times New Roman"/>
                          <a:cs typeface="Times New Roman" panose="02020603050405020304" pitchFamily="18" charset="0"/>
                        </a:rPr>
                        <a:t>Noktaları</a:t>
                      </a:r>
                      <a:r>
                        <a:rPr lang="en-US" sz="1700" b="1" dirty="0">
                          <a:solidFill>
                            <a:srgbClr val="0070C0"/>
                          </a:solidFill>
                          <a:latin typeface="Times New Roman" panose="02020603050405020304" pitchFamily="18" charset="0"/>
                          <a:ea typeface="Times New Roman"/>
                          <a:cs typeface="Times New Roman" panose="02020603050405020304" pitchFamily="18" charset="0"/>
                        </a:rPr>
                        <a:t> / </a:t>
                      </a:r>
                      <a:r>
                        <a:rPr lang="en-US" sz="1700" b="1" dirty="0" err="1">
                          <a:solidFill>
                            <a:srgbClr val="0070C0"/>
                          </a:solidFill>
                          <a:latin typeface="Times New Roman" panose="02020603050405020304" pitchFamily="18" charset="0"/>
                          <a:ea typeface="Times New Roman"/>
                          <a:cs typeface="Times New Roman" panose="02020603050405020304" pitchFamily="18" charset="0"/>
                        </a:rPr>
                        <a:t>Eylem</a:t>
                      </a:r>
                      <a:endParaRPr lang="tr-TR" sz="1700" b="1" dirty="0">
                        <a:solidFill>
                          <a:srgbClr val="0070C0"/>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endParaRPr lang="en-US" sz="1900" b="0"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endParaRPr lang="en-US" sz="1900" b="0" dirty="0">
                        <a:solidFill>
                          <a:srgbClr val="000000"/>
                        </a:solidFill>
                        <a:latin typeface="Times New Roman" panose="02020603050405020304" pitchFamily="18" charset="0"/>
                        <a:ea typeface="Times New Roman"/>
                        <a:cs typeface="Times New Roman" panose="02020603050405020304" pitchFamily="18" charset="0"/>
                      </a:endParaRPr>
                    </a:p>
                  </a:txBody>
                  <a:tcPr marL="68580" marR="6858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977222">
                <a:tc>
                  <a:txBody>
                    <a:bodyPr/>
                    <a:lstStyle/>
                    <a:p>
                      <a:pPr>
                        <a:lnSpc>
                          <a:spcPct val="115000"/>
                        </a:lnSpc>
                        <a:spcAft>
                          <a:spcPts val="0"/>
                        </a:spcAft>
                      </a:pPr>
                      <a:endParaRPr lang="en-US" sz="1700" b="1"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700" b="1" dirty="0" err="1">
                          <a:solidFill>
                            <a:srgbClr val="FF0000"/>
                          </a:solidFill>
                          <a:latin typeface="Times New Roman" panose="02020603050405020304" pitchFamily="18" charset="0"/>
                          <a:ea typeface="Times New Roman"/>
                          <a:cs typeface="Times New Roman" panose="02020603050405020304" pitchFamily="18" charset="0"/>
                        </a:rPr>
                        <a:t>Kontratlar</a:t>
                      </a:r>
                      <a:r>
                        <a:rPr lang="en-US" sz="1700" b="1" dirty="0">
                          <a:solidFill>
                            <a:srgbClr val="FF0000"/>
                          </a:solidFill>
                          <a:latin typeface="Times New Roman" panose="02020603050405020304" pitchFamily="18" charset="0"/>
                          <a:ea typeface="Times New Roman"/>
                          <a:cs typeface="Times New Roman" panose="02020603050405020304" pitchFamily="18" charset="0"/>
                        </a:rPr>
                        <a:t>/</a:t>
                      </a:r>
                      <a:r>
                        <a:rPr lang="en-US" sz="1700" b="1" dirty="0" err="1">
                          <a:solidFill>
                            <a:srgbClr val="FF0000"/>
                          </a:solidFill>
                          <a:latin typeface="Times New Roman" panose="02020603050405020304" pitchFamily="18" charset="0"/>
                          <a:ea typeface="Times New Roman"/>
                          <a:cs typeface="Times New Roman" panose="02020603050405020304" pitchFamily="18" charset="0"/>
                        </a:rPr>
                        <a:t>Anlaşmalar</a:t>
                      </a:r>
                      <a:endParaRPr lang="tr-TR" sz="1700" b="1" dirty="0">
                        <a:solidFill>
                          <a:srgbClr val="FF0000"/>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Sözlü</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Belirginleştirilmemiş</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tr-TR" sz="1900" b="0" dirty="0">
                          <a:solidFill>
                            <a:srgbClr val="000000"/>
                          </a:solidFill>
                          <a:latin typeface="Times New Roman" panose="02020603050405020304" pitchFamily="18" charset="0"/>
                          <a:ea typeface="Times New Roman"/>
                          <a:cs typeface="Times New Roman" panose="02020603050405020304" pitchFamily="18" charset="0"/>
                        </a:rPr>
                        <a:t>Y</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azılı</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Belirginleştirilmiş</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651483">
                <a:tc>
                  <a:txBody>
                    <a:bodyPr/>
                    <a:lstStyle/>
                    <a:p>
                      <a:pPr>
                        <a:lnSpc>
                          <a:spcPct val="115000"/>
                        </a:lnSpc>
                        <a:spcAft>
                          <a:spcPts val="0"/>
                        </a:spcAft>
                      </a:pPr>
                      <a:endParaRPr lang="en-US" sz="1700" b="1"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700" b="1" dirty="0" err="1" smtClean="0">
                          <a:solidFill>
                            <a:srgbClr val="000000"/>
                          </a:solidFill>
                          <a:latin typeface="Times New Roman" panose="02020603050405020304" pitchFamily="18" charset="0"/>
                          <a:ea typeface="Times New Roman"/>
                          <a:cs typeface="Times New Roman" panose="02020603050405020304" pitchFamily="18" charset="0"/>
                        </a:rPr>
                        <a:t>Ölçüt</a:t>
                      </a:r>
                      <a:r>
                        <a:rPr lang="tr-TR" sz="1700" b="1" dirty="0" smtClean="0">
                          <a:solidFill>
                            <a:srgbClr val="000000"/>
                          </a:solidFill>
                          <a:latin typeface="Times New Roman" panose="02020603050405020304" pitchFamily="18" charset="0"/>
                          <a:ea typeface="Times New Roman"/>
                          <a:cs typeface="Times New Roman" panose="02020603050405020304" pitchFamily="18" charset="0"/>
                        </a:rPr>
                        <a:t>l</a:t>
                      </a:r>
                      <a:r>
                        <a:rPr lang="en-US" sz="1700" b="1" dirty="0" err="1" smtClean="0">
                          <a:solidFill>
                            <a:srgbClr val="000000"/>
                          </a:solidFill>
                          <a:latin typeface="Times New Roman" panose="02020603050405020304" pitchFamily="18" charset="0"/>
                          <a:ea typeface="Times New Roman"/>
                          <a:cs typeface="Times New Roman" panose="02020603050405020304" pitchFamily="18" charset="0"/>
                        </a:rPr>
                        <a:t>er</a:t>
                      </a:r>
                      <a:endParaRPr lang="tr-TR" sz="1700" b="1"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endParaRPr lang="en-US" sz="1900" b="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Öznel</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endParaRPr lang="en-US" sz="1900" b="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Paylaşılan</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1628705">
                <a:tc>
                  <a:txBody>
                    <a:bodyPr/>
                    <a:lstStyle/>
                    <a:p>
                      <a:pPr>
                        <a:lnSpc>
                          <a:spcPct val="115000"/>
                        </a:lnSpc>
                        <a:spcAft>
                          <a:spcPts val="0"/>
                        </a:spcAft>
                      </a:pPr>
                      <a:endParaRPr lang="en-US" sz="1700" b="1"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endParaRPr lang="tr-TR" sz="1700" b="1"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700" b="1" dirty="0" err="1">
                          <a:solidFill>
                            <a:srgbClr val="FF0000"/>
                          </a:solidFill>
                          <a:latin typeface="Times New Roman" panose="02020603050405020304" pitchFamily="18" charset="0"/>
                          <a:ea typeface="Times New Roman"/>
                          <a:cs typeface="Times New Roman" panose="02020603050405020304" pitchFamily="18" charset="0"/>
                        </a:rPr>
                        <a:t>Karşılaştırılabilirlik</a:t>
                      </a:r>
                      <a:endParaRPr lang="tr-TR" sz="1700" b="1" dirty="0">
                        <a:solidFill>
                          <a:srgbClr val="FF0000"/>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Veri</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kanıt</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puanlama</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eksikliği</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Hiyerarşik</a:t>
                      </a:r>
                      <a:r>
                        <a:rPr lang="en-US" sz="1900" b="0" dirty="0">
                          <a:solidFill>
                            <a:srgbClr val="000000"/>
                          </a:solidFill>
                          <a:latin typeface="Times New Roman" panose="02020603050405020304" pitchFamily="18" charset="0"/>
                          <a:ea typeface="Times New Roman"/>
                          <a:cs typeface="Times New Roman" panose="02020603050405020304" pitchFamily="18" charset="0"/>
                        </a:rPr>
                        <a:t> alt-</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üst</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ilişkisi</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Cinsiyetler</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arasında</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daha</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az</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eşitlikçi</a:t>
                      </a:r>
                      <a:r>
                        <a:rPr lang="en-US" sz="1900" b="0" dirty="0">
                          <a:solidFill>
                            <a:srgbClr val="000000"/>
                          </a:solidFill>
                          <a:latin typeface="Times New Roman" panose="02020603050405020304" pitchFamily="18" charset="0"/>
                          <a:ea typeface="Times New Roman"/>
                          <a:cs typeface="Times New Roman" panose="02020603050405020304" pitchFamily="18" charset="0"/>
                        </a:rPr>
                        <a:t> </a:t>
                      </a:r>
                      <a:r>
                        <a:rPr lang="en-US" sz="1900" b="0" dirty="0" err="1">
                          <a:solidFill>
                            <a:srgbClr val="000000"/>
                          </a:solidFill>
                          <a:latin typeface="Times New Roman" panose="02020603050405020304" pitchFamily="18" charset="0"/>
                          <a:ea typeface="Times New Roman"/>
                          <a:cs typeface="Times New Roman" panose="02020603050405020304" pitchFamily="18" charset="0"/>
                        </a:rPr>
                        <a:t>muamele</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5875">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Starejik</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Analitik</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Sıradüzenli</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900" b="0" dirty="0" err="1">
                          <a:solidFill>
                            <a:srgbClr val="000000"/>
                          </a:solidFill>
                          <a:latin typeface="Times New Roman" panose="02020603050405020304" pitchFamily="18" charset="0"/>
                          <a:ea typeface="Times New Roman"/>
                          <a:cs typeface="Times New Roman" panose="02020603050405020304" pitchFamily="18" charset="0"/>
                        </a:rPr>
                        <a:t>İşlevsel</a:t>
                      </a:r>
                      <a:endParaRPr lang="tr-TR" sz="1900" b="0" dirty="0">
                        <a:solidFill>
                          <a:srgbClr val="000000"/>
                        </a:solidFill>
                        <a:latin typeface="Times New Roman" panose="02020603050405020304" pitchFamily="18" charset="0"/>
                        <a:ea typeface="Calibri"/>
                        <a:cs typeface="Times New Roman" panose="02020603050405020304" pitchFamily="18" charset="0"/>
                      </a:endParaRPr>
                    </a:p>
                  </a:txBody>
                  <a:tcPr marL="68580" marR="6858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cxnSp>
        <p:nvCxnSpPr>
          <p:cNvPr id="3" name="Düz Bağlayıcı 2">
            <a:extLst>
              <a:ext uri="{FF2B5EF4-FFF2-40B4-BE49-F238E27FC236}">
                <a16:creationId xmlns:a16="http://schemas.microsoft.com/office/drawing/2014/main" id="{4F53767C-4C78-4FD1-8915-84FBDCC1CF5D}"/>
              </a:ext>
            </a:extLst>
          </p:cNvPr>
          <p:cNvCxnSpPr>
            <a:cxnSpLocks/>
          </p:cNvCxnSpPr>
          <p:nvPr/>
        </p:nvCxnSpPr>
        <p:spPr>
          <a:xfrm>
            <a:off x="2743642" y="0"/>
            <a:ext cx="0" cy="6858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Düz Bağlayıcı 6">
            <a:extLst>
              <a:ext uri="{FF2B5EF4-FFF2-40B4-BE49-F238E27FC236}">
                <a16:creationId xmlns:a16="http://schemas.microsoft.com/office/drawing/2014/main" id="{3FF6F7D1-83D7-46D1-BFDB-6CBF28AD64D3}"/>
              </a:ext>
            </a:extLst>
          </p:cNvPr>
          <p:cNvCxnSpPr>
            <a:cxnSpLocks/>
          </p:cNvCxnSpPr>
          <p:nvPr/>
        </p:nvCxnSpPr>
        <p:spPr>
          <a:xfrm>
            <a:off x="6067868" y="0"/>
            <a:ext cx="0" cy="68580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501296"/>
      </p:ext>
    </p:extLst>
  </p:cSld>
  <p:clrMapOvr>
    <a:masterClrMapping/>
  </p:clrMapOvr>
  <p:transition>
    <p:fade thruBlk="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95534" y="88643"/>
          <a:ext cx="8911989" cy="6712959"/>
        </p:xfrm>
        <a:graphic>
          <a:graphicData uri="http://schemas.openxmlformats.org/drawingml/2006/table">
            <a:tbl>
              <a:tblPr/>
              <a:tblGrid>
                <a:gridCol w="1812608">
                  <a:extLst>
                    <a:ext uri="{9D8B030D-6E8A-4147-A177-3AD203B41FA5}">
                      <a16:colId xmlns:a16="http://schemas.microsoft.com/office/drawing/2014/main" val="20000"/>
                    </a:ext>
                  </a:extLst>
                </a:gridCol>
                <a:gridCol w="3776266">
                  <a:extLst>
                    <a:ext uri="{9D8B030D-6E8A-4147-A177-3AD203B41FA5}">
                      <a16:colId xmlns:a16="http://schemas.microsoft.com/office/drawing/2014/main" val="20001"/>
                    </a:ext>
                  </a:extLst>
                </a:gridCol>
                <a:gridCol w="3323115">
                  <a:extLst>
                    <a:ext uri="{9D8B030D-6E8A-4147-A177-3AD203B41FA5}">
                      <a16:colId xmlns:a16="http://schemas.microsoft.com/office/drawing/2014/main" val="20002"/>
                    </a:ext>
                  </a:extLst>
                </a:gridCol>
              </a:tblGrid>
              <a:tr h="606431">
                <a:tc>
                  <a:txBody>
                    <a:bodyPr/>
                    <a:lstStyle/>
                    <a:p>
                      <a:pPr>
                        <a:lnSpc>
                          <a:spcPct val="115000"/>
                        </a:lnSpc>
                        <a:spcAft>
                          <a:spcPts val="0"/>
                        </a:spcAft>
                      </a:pPr>
                      <a:r>
                        <a:rPr lang="en-US" sz="1800" b="1" dirty="0" err="1">
                          <a:solidFill>
                            <a:srgbClr val="0070C0"/>
                          </a:solidFill>
                          <a:latin typeface="Times New Roman" panose="02020603050405020304" pitchFamily="18" charset="0"/>
                          <a:ea typeface="Times New Roman"/>
                          <a:cs typeface="Times New Roman" panose="02020603050405020304" pitchFamily="18" charset="0"/>
                        </a:rPr>
                        <a:t>Yapılandırma</a:t>
                      </a:r>
                      <a:r>
                        <a:rPr lang="en-US" sz="1800" b="1" dirty="0">
                          <a:solidFill>
                            <a:srgbClr val="0070C0"/>
                          </a:solidFill>
                          <a:latin typeface="Times New Roman" panose="02020603050405020304" pitchFamily="18" charset="0"/>
                          <a:ea typeface="Times New Roman"/>
                          <a:cs typeface="Times New Roman" panose="02020603050405020304" pitchFamily="18" charset="0"/>
                        </a:rPr>
                        <a:t> / </a:t>
                      </a:r>
                      <a:r>
                        <a:rPr lang="en-US" sz="1800" b="1" dirty="0" err="1">
                          <a:solidFill>
                            <a:srgbClr val="0070C0"/>
                          </a:solidFill>
                          <a:latin typeface="Times New Roman" panose="02020603050405020304" pitchFamily="18" charset="0"/>
                          <a:ea typeface="Times New Roman"/>
                          <a:cs typeface="Times New Roman" panose="02020603050405020304" pitchFamily="18" charset="0"/>
                        </a:rPr>
                        <a:t>Eylem</a:t>
                      </a:r>
                      <a:endParaRPr lang="tr-TR" sz="1800" b="1" dirty="0">
                        <a:solidFill>
                          <a:srgbClr val="0070C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tr-TR" sz="1800" b="1" dirty="0">
                          <a:solidFill>
                            <a:srgbClr val="C00000"/>
                          </a:solidFill>
                          <a:effectLst/>
                          <a:latin typeface="Times New Roman" panose="02020603050405020304" pitchFamily="18" charset="0"/>
                          <a:ea typeface="Times New Roman"/>
                          <a:cs typeface="Times New Roman" panose="02020603050405020304" pitchFamily="18" charset="0"/>
                        </a:rPr>
                        <a:t>TÜRK</a:t>
                      </a:r>
                      <a:endParaRPr lang="en-US" sz="1800" b="1" dirty="0">
                        <a:solidFill>
                          <a:srgbClr val="C00000"/>
                        </a:solidFill>
                        <a:effectLst/>
                        <a:latin typeface="Times New Roman" panose="02020603050405020304" pitchFamily="18" charset="0"/>
                        <a:ea typeface="Times New Roman"/>
                        <a:cs typeface="Times New Roman" panose="02020603050405020304" pitchFamily="18" charset="0"/>
                      </a:endParaRPr>
                    </a:p>
                  </a:txBody>
                  <a:tcPr marL="48720" marR="48720" marT="0" marB="0">
                    <a:lnL>
                      <a:noFill/>
                    </a:lnL>
                    <a:lnR>
                      <a:noFill/>
                    </a:lnR>
                    <a:lnT w="12700" cap="flat" cmpd="sng" algn="ctr">
                      <a:solidFill>
                        <a:schemeClr val="tx1"/>
                      </a:solidFill>
                      <a:prstDash val="solid"/>
                      <a:round/>
                      <a:headEnd type="none" w="med" len="med"/>
                      <a:tailEnd type="none" w="med" len="med"/>
                    </a:lnT>
                    <a:lnB w="38100" cap="flat" cmpd="sng" algn="ctr">
                      <a:solidFill>
                        <a:srgbClr val="4F81BD"/>
                      </a:solidFill>
                      <a:prstDash val="solid"/>
                      <a:round/>
                      <a:headEnd type="none" w="med" len="med"/>
                      <a:tailEnd type="none" w="med" len="med"/>
                    </a:lnB>
                    <a:noFill/>
                  </a:tcPr>
                </a:tc>
                <a:tc>
                  <a:txBody>
                    <a:bodyPr/>
                    <a:lstStyle/>
                    <a:p>
                      <a:pPr algn="ctr">
                        <a:lnSpc>
                          <a:spcPct val="115000"/>
                        </a:lnSpc>
                        <a:spcAft>
                          <a:spcPts val="0"/>
                        </a:spcAft>
                      </a:pPr>
                      <a:r>
                        <a:rPr lang="tr-TR" sz="1800" b="1" dirty="0">
                          <a:solidFill>
                            <a:srgbClr val="C00000"/>
                          </a:solidFill>
                          <a:effectLst/>
                          <a:latin typeface="Times New Roman" panose="02020603050405020304" pitchFamily="18" charset="0"/>
                          <a:ea typeface="Times New Roman"/>
                          <a:cs typeface="Times New Roman" panose="02020603050405020304" pitchFamily="18" charset="0"/>
                        </a:rPr>
                        <a:t>BATILI</a:t>
                      </a:r>
                      <a:endParaRPr lang="en-US" sz="1800" b="1" dirty="0">
                        <a:solidFill>
                          <a:srgbClr val="C00000"/>
                        </a:solidFill>
                        <a:effectLst/>
                        <a:latin typeface="Times New Roman" panose="02020603050405020304" pitchFamily="18" charset="0"/>
                        <a:ea typeface="Times New Roman"/>
                        <a:cs typeface="Times New Roman" panose="02020603050405020304" pitchFamily="18" charset="0"/>
                      </a:endParaRPr>
                    </a:p>
                  </a:txBody>
                  <a:tcPr marL="48720" marR="48720" marT="0"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4F81BD"/>
                      </a:solidFill>
                      <a:prstDash val="solid"/>
                      <a:round/>
                      <a:headEnd type="none" w="med" len="med"/>
                      <a:tailEnd type="none" w="med" len="med"/>
                    </a:lnB>
                    <a:noFill/>
                  </a:tcPr>
                </a:tc>
                <a:extLst>
                  <a:ext uri="{0D108BD9-81ED-4DB2-BD59-A6C34878D82A}">
                    <a16:rowId xmlns:a16="http://schemas.microsoft.com/office/drawing/2014/main" val="10000"/>
                  </a:ext>
                </a:extLst>
              </a:tr>
              <a:tr h="808575">
                <a:tc>
                  <a:txBody>
                    <a:bodyPr/>
                    <a:lstStyle/>
                    <a:p>
                      <a:pPr>
                        <a:lnSpc>
                          <a:spcPct val="115000"/>
                        </a:lnSpc>
                        <a:spcAft>
                          <a:spcPts val="0"/>
                        </a:spcAft>
                      </a:pPr>
                      <a:endParaRPr lang="en-US" sz="1600" b="1" dirty="0">
                        <a:solidFill>
                          <a:srgbClr val="FF0000"/>
                        </a:solidFill>
                        <a:latin typeface="Times New Roman" panose="02020603050405020304" pitchFamily="18" charset="0"/>
                        <a:ea typeface="Times New Roman"/>
                        <a:cs typeface="Times New Roman" panose="02020603050405020304" pitchFamily="18" charset="0"/>
                      </a:endParaRPr>
                    </a:p>
                    <a:p>
                      <a:pPr marL="0" indent="0">
                        <a:lnSpc>
                          <a:spcPct val="115000"/>
                        </a:lnSpc>
                        <a:spcAft>
                          <a:spcPts val="0"/>
                        </a:spcAft>
                      </a:pPr>
                      <a:r>
                        <a:rPr lang="en-US" sz="1600" b="1" dirty="0" err="1">
                          <a:solidFill>
                            <a:srgbClr val="FF0000"/>
                          </a:solidFill>
                          <a:latin typeface="Times New Roman" panose="02020603050405020304" pitchFamily="18" charset="0"/>
                          <a:ea typeface="Times New Roman"/>
                          <a:cs typeface="Times New Roman" panose="02020603050405020304" pitchFamily="18" charset="0"/>
                        </a:rPr>
                        <a:t>Planlama</a:t>
                      </a:r>
                      <a:endParaRPr lang="tr-TR" sz="1600" b="1" dirty="0">
                        <a:solidFill>
                          <a:srgbClr val="FF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Sistem</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düşüncesinin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olmayışı</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İlişkilere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güvenmek</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Kişilere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güvenmek</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a:noFill/>
                    </a:lnR>
                    <a:lnT w="381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Sistematik</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yaklaşım</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Sistemlere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güvenmek</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a:noFill/>
                    </a:lnL>
                    <a:lnR w="12700" cap="flat" cmpd="sng" algn="ctr">
                      <a:solidFill>
                        <a:schemeClr val="tx1"/>
                      </a:solidFill>
                      <a:prstDash val="solid"/>
                      <a:round/>
                      <a:headEnd type="none" w="med" len="med"/>
                      <a:tailEnd type="none" w="med" len="med"/>
                    </a:lnR>
                    <a:lnT w="38100" cap="flat" cmpd="sng" algn="ctr">
                      <a:solidFill>
                        <a:srgbClr val="4F81BD"/>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1078100">
                <a:tc>
                  <a:txBody>
                    <a:bodyPr/>
                    <a:lstStyle/>
                    <a:p>
                      <a:pPr>
                        <a:lnSpc>
                          <a:spcPct val="115000"/>
                        </a:lnSpc>
                        <a:spcAft>
                          <a:spcPts val="0"/>
                        </a:spcAft>
                      </a:pPr>
                      <a:endParaRPr lang="en-US" sz="1600" b="1" dirty="0">
                        <a:solidFill>
                          <a:srgbClr val="FF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600" b="1" dirty="0" err="1">
                          <a:solidFill>
                            <a:srgbClr val="FF0000"/>
                          </a:solidFill>
                          <a:latin typeface="Times New Roman" panose="02020603050405020304" pitchFamily="18" charset="0"/>
                          <a:ea typeface="Times New Roman"/>
                          <a:cs typeface="Times New Roman" panose="02020603050405020304" pitchFamily="18" charset="0"/>
                        </a:rPr>
                        <a:t>Sistemler</a:t>
                      </a:r>
                      <a:endParaRPr lang="tr-TR" sz="1600" b="1" dirty="0">
                        <a:solidFill>
                          <a:srgbClr val="FF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endParaRPr lang="en-US" sz="1600" b="0" dirty="0">
                        <a:solidFill>
                          <a:srgbClr val="00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Araç</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ve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ürün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aktarımı</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Araç</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kullanmada</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ihmal</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Otomatikleşme</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Mekanikleşme</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Yenilik</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Araç</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kullanma</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269525">
                <a:tc>
                  <a:txBody>
                    <a:bodyPr/>
                    <a:lstStyle/>
                    <a:p>
                      <a:pPr>
                        <a:lnSpc>
                          <a:spcPct val="115000"/>
                        </a:lnSpc>
                        <a:spcAft>
                          <a:spcPts val="0"/>
                        </a:spcAft>
                      </a:pPr>
                      <a:r>
                        <a:rPr lang="en-US" sz="1600" b="1" dirty="0" err="1">
                          <a:solidFill>
                            <a:srgbClr val="FF0000"/>
                          </a:solidFill>
                          <a:latin typeface="Times New Roman" panose="02020603050405020304" pitchFamily="18" charset="0"/>
                          <a:ea typeface="Times New Roman"/>
                          <a:cs typeface="Times New Roman" panose="02020603050405020304" pitchFamily="18" charset="0"/>
                        </a:rPr>
                        <a:t>Ticaret</a:t>
                      </a:r>
                      <a:endParaRPr lang="tr-TR" sz="1600" b="1" dirty="0">
                        <a:solidFill>
                          <a:srgbClr val="FF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Geleneksel</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Alışveriş</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Pazar</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yaratma</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2156199">
                <a:tc>
                  <a:txBody>
                    <a:bodyPr/>
                    <a:lstStyle/>
                    <a:p>
                      <a:pPr>
                        <a:lnSpc>
                          <a:spcPct val="115000"/>
                        </a:lnSpc>
                        <a:spcAft>
                          <a:spcPts val="0"/>
                        </a:spcAft>
                      </a:pPr>
                      <a:endParaRPr lang="en-US" sz="1600" b="1" dirty="0">
                        <a:solidFill>
                          <a:srgbClr val="FF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endParaRPr lang="tr-TR" sz="1600" b="1" dirty="0">
                        <a:solidFill>
                          <a:srgbClr val="FF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endParaRPr lang="tr-TR" sz="1600" b="1" dirty="0">
                        <a:solidFill>
                          <a:srgbClr val="FF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600" b="1" dirty="0" err="1">
                          <a:solidFill>
                            <a:srgbClr val="FF0000"/>
                          </a:solidFill>
                          <a:latin typeface="Times New Roman" panose="02020603050405020304" pitchFamily="18" charset="0"/>
                          <a:ea typeface="Times New Roman"/>
                          <a:cs typeface="Times New Roman" panose="02020603050405020304" pitchFamily="18" charset="0"/>
                        </a:rPr>
                        <a:t>Soyutlama</a:t>
                      </a:r>
                      <a:endParaRPr lang="tr-TR" sz="1600" b="1" dirty="0">
                        <a:solidFill>
                          <a:srgbClr val="FF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İnançlar</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Kadere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inanma</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Şans</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Performans</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ve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kişiliğin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aynılığı</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Pozisyon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ve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kişiliğin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eş</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tutulması</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Hemşehrilik</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Tek</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boyutluluk</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Farklılaştırma</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Takdir</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edebilme</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Değer</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Verme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bilgi,haber</a:t>
                      </a:r>
                      <a:r>
                        <a:rPr lang="en-US" sz="1600" b="0" dirty="0">
                          <a:solidFill>
                            <a:srgbClr val="000000"/>
                          </a:solidFill>
                          <a:latin typeface="Times New Roman" panose="02020603050405020304" pitchFamily="18" charset="0"/>
                          <a:ea typeface="Times New Roman"/>
                          <a:cs typeface="Times New Roman" panose="02020603050405020304" pitchFamily="18" charset="0"/>
                        </a:rPr>
                        <a:t>/</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bilgi</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ve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yaratıcılık</a:t>
                      </a:r>
                      <a:r>
                        <a:rPr lang="en-US" sz="1600" b="0" dirty="0">
                          <a:solidFill>
                            <a:srgbClr val="000000"/>
                          </a:solidFill>
                          <a:latin typeface="Times New Roman" panose="02020603050405020304" pitchFamily="18" charset="0"/>
                          <a:ea typeface="Times New Roman"/>
                          <a:cs typeface="Times New Roman" panose="02020603050405020304" pitchFamily="18" charset="0"/>
                        </a:rPr>
                        <a:t>)</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Ödül-ceza</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Performans</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ve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kişiliğin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ayrıştırılması</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Çok</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boyutluluk</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269525">
                <a:tc>
                  <a:txBody>
                    <a:bodyPr/>
                    <a:lstStyle/>
                    <a:p>
                      <a:pPr>
                        <a:lnSpc>
                          <a:spcPct val="115000"/>
                        </a:lnSpc>
                        <a:spcAft>
                          <a:spcPts val="0"/>
                        </a:spcAft>
                      </a:pPr>
                      <a:r>
                        <a:rPr lang="en-US" sz="1600" b="1" dirty="0" err="1">
                          <a:solidFill>
                            <a:srgbClr val="FF0000"/>
                          </a:solidFill>
                          <a:latin typeface="Times New Roman" panose="02020603050405020304" pitchFamily="18" charset="0"/>
                          <a:ea typeface="Times New Roman"/>
                          <a:cs typeface="Times New Roman" panose="02020603050405020304" pitchFamily="18" charset="0"/>
                        </a:rPr>
                        <a:t>Kurallar</a:t>
                      </a:r>
                      <a:r>
                        <a:rPr lang="en-US" sz="1600" b="1" dirty="0">
                          <a:solidFill>
                            <a:srgbClr val="FF0000"/>
                          </a:solidFill>
                          <a:latin typeface="Times New Roman" panose="02020603050405020304" pitchFamily="18" charset="0"/>
                          <a:ea typeface="Times New Roman"/>
                          <a:cs typeface="Times New Roman" panose="02020603050405020304" pitchFamily="18" charset="0"/>
                        </a:rPr>
                        <a:t> </a:t>
                      </a:r>
                      <a:r>
                        <a:rPr lang="en-US" sz="1600" b="1" dirty="0" err="1">
                          <a:solidFill>
                            <a:srgbClr val="FF0000"/>
                          </a:solidFill>
                          <a:latin typeface="Times New Roman" panose="02020603050405020304" pitchFamily="18" charset="0"/>
                          <a:ea typeface="Times New Roman"/>
                          <a:cs typeface="Times New Roman" panose="02020603050405020304" pitchFamily="18" charset="0"/>
                        </a:rPr>
                        <a:t>ve</a:t>
                      </a:r>
                      <a:r>
                        <a:rPr lang="en-US" sz="1600" b="1" dirty="0">
                          <a:solidFill>
                            <a:srgbClr val="FF0000"/>
                          </a:solidFill>
                          <a:latin typeface="Times New Roman" panose="02020603050405020304" pitchFamily="18" charset="0"/>
                          <a:ea typeface="Times New Roman"/>
                          <a:cs typeface="Times New Roman" panose="02020603050405020304" pitchFamily="18" charset="0"/>
                        </a:rPr>
                        <a:t> </a:t>
                      </a:r>
                      <a:r>
                        <a:rPr lang="en-US" sz="1600" b="1" dirty="0" err="1">
                          <a:solidFill>
                            <a:srgbClr val="FF0000"/>
                          </a:solidFill>
                          <a:latin typeface="Times New Roman" panose="02020603050405020304" pitchFamily="18" charset="0"/>
                          <a:ea typeface="Times New Roman"/>
                          <a:cs typeface="Times New Roman" panose="02020603050405020304" pitchFamily="18" charset="0"/>
                        </a:rPr>
                        <a:t>İlkeler</a:t>
                      </a:r>
                      <a:endParaRPr lang="tr-TR" sz="1600" b="1" dirty="0">
                        <a:solidFill>
                          <a:srgbClr val="FF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İnsanın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kuraldan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önce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gelmesi</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Kurala</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dayalı</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eylemler</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547239">
                <a:tc>
                  <a:txBody>
                    <a:bodyPr/>
                    <a:lstStyle/>
                    <a:p>
                      <a:pPr>
                        <a:lnSpc>
                          <a:spcPct val="115000"/>
                        </a:lnSpc>
                        <a:spcAft>
                          <a:spcPts val="0"/>
                        </a:spcAft>
                      </a:pPr>
                      <a:endParaRPr lang="en-US" sz="1600" b="1" dirty="0">
                        <a:solidFill>
                          <a:srgbClr val="FF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600" b="1" dirty="0" err="1">
                          <a:solidFill>
                            <a:srgbClr val="FF0000"/>
                          </a:solidFill>
                          <a:latin typeface="Times New Roman" panose="02020603050405020304" pitchFamily="18" charset="0"/>
                          <a:ea typeface="Times New Roman"/>
                          <a:cs typeface="Times New Roman" panose="02020603050405020304" pitchFamily="18" charset="0"/>
                        </a:rPr>
                        <a:t>İşbirliği</a:t>
                      </a:r>
                      <a:endParaRPr lang="tr-TR" sz="1600" b="1" dirty="0">
                        <a:solidFill>
                          <a:srgbClr val="FF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Ait</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olma</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Doğayı</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kullanma</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İşe</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odaklı</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yönelim</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Doğayı</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tr-TR" sz="1600" b="0" dirty="0">
                          <a:solidFill>
                            <a:srgbClr val="000000"/>
                          </a:solidFill>
                          <a:latin typeface="Times New Roman" panose="02020603050405020304" pitchFamily="18" charset="0"/>
                          <a:ea typeface="Times New Roman"/>
                          <a:cs typeface="Times New Roman" panose="02020603050405020304" pitchFamily="18" charset="0"/>
                        </a:rPr>
                        <a:t>k</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ontrol</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etme</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808575">
                <a:tc>
                  <a:txBody>
                    <a:bodyPr/>
                    <a:lstStyle/>
                    <a:p>
                      <a:pPr>
                        <a:lnSpc>
                          <a:spcPct val="115000"/>
                        </a:lnSpc>
                        <a:spcAft>
                          <a:spcPts val="0"/>
                        </a:spcAft>
                      </a:pPr>
                      <a:endParaRPr lang="en-US" sz="1600" b="1" dirty="0">
                        <a:solidFill>
                          <a:srgbClr val="FF0000"/>
                        </a:solidFill>
                        <a:latin typeface="Times New Roman" panose="02020603050405020304" pitchFamily="18" charset="0"/>
                        <a:ea typeface="Times New Roman"/>
                        <a:cs typeface="Times New Roman" panose="02020603050405020304" pitchFamily="18" charset="0"/>
                      </a:endParaRPr>
                    </a:p>
                    <a:p>
                      <a:pPr>
                        <a:lnSpc>
                          <a:spcPct val="115000"/>
                        </a:lnSpc>
                        <a:spcAft>
                          <a:spcPts val="0"/>
                        </a:spcAft>
                      </a:pPr>
                      <a:r>
                        <a:rPr lang="en-US" sz="1600" b="1" dirty="0">
                          <a:solidFill>
                            <a:srgbClr val="FF0000"/>
                          </a:solidFill>
                          <a:latin typeface="Times New Roman" panose="02020603050405020304" pitchFamily="18" charset="0"/>
                          <a:ea typeface="Times New Roman"/>
                          <a:cs typeface="Times New Roman" panose="02020603050405020304" pitchFamily="18" charset="0"/>
                        </a:rPr>
                        <a:t>Din </a:t>
                      </a:r>
                      <a:r>
                        <a:rPr lang="en-US" sz="1600" b="1" dirty="0" err="1">
                          <a:solidFill>
                            <a:srgbClr val="FF0000"/>
                          </a:solidFill>
                          <a:latin typeface="Times New Roman" panose="02020603050405020304" pitchFamily="18" charset="0"/>
                          <a:ea typeface="Times New Roman"/>
                          <a:cs typeface="Times New Roman" panose="02020603050405020304" pitchFamily="18" charset="0"/>
                        </a:rPr>
                        <a:t>ve</a:t>
                      </a:r>
                      <a:r>
                        <a:rPr lang="en-US" sz="1600" b="1" dirty="0">
                          <a:solidFill>
                            <a:srgbClr val="FF0000"/>
                          </a:solidFill>
                          <a:latin typeface="Times New Roman" panose="02020603050405020304" pitchFamily="18" charset="0"/>
                          <a:ea typeface="Times New Roman"/>
                          <a:cs typeface="Times New Roman" panose="02020603050405020304" pitchFamily="18" charset="0"/>
                        </a:rPr>
                        <a:t> </a:t>
                      </a:r>
                      <a:r>
                        <a:rPr lang="en-US" sz="1600" b="1" dirty="0" err="1">
                          <a:solidFill>
                            <a:srgbClr val="FF0000"/>
                          </a:solidFill>
                          <a:latin typeface="Times New Roman" panose="02020603050405020304" pitchFamily="18" charset="0"/>
                          <a:ea typeface="Times New Roman"/>
                          <a:cs typeface="Times New Roman" panose="02020603050405020304" pitchFamily="18" charset="0"/>
                        </a:rPr>
                        <a:t>Ahlak</a:t>
                      </a:r>
                      <a:endParaRPr lang="tr-TR" sz="1600" b="1" dirty="0">
                        <a:solidFill>
                          <a:srgbClr val="FF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1600" b="0" dirty="0">
                          <a:solidFill>
                            <a:srgbClr val="000000"/>
                          </a:solidFill>
                          <a:latin typeface="Times New Roman" panose="02020603050405020304" pitchFamily="18" charset="0"/>
                          <a:ea typeface="Times New Roman"/>
                          <a:cs typeface="Times New Roman" panose="02020603050405020304" pitchFamily="18" charset="0"/>
                        </a:rPr>
                        <a:t>Kader</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Gerçekliğin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kabulü</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Boyun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eğme</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Puriten</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iş</a:t>
                      </a:r>
                      <a:r>
                        <a:rPr lang="en-US" sz="1600" b="0" dirty="0">
                          <a:solidFill>
                            <a:srgbClr val="000000"/>
                          </a:solidFill>
                          <a:latin typeface="Times New Roman" panose="02020603050405020304" pitchFamily="18" charset="0"/>
                          <a:ea typeface="Times New Roman"/>
                          <a:cs typeface="Times New Roman" panose="02020603050405020304" pitchFamily="18" charset="0"/>
                        </a:rPr>
                        <a:t> </a:t>
                      </a:r>
                      <a:r>
                        <a:rPr lang="en-US" sz="1600" b="0" dirty="0" err="1">
                          <a:solidFill>
                            <a:srgbClr val="000000"/>
                          </a:solidFill>
                          <a:latin typeface="Times New Roman" panose="02020603050405020304" pitchFamily="18" charset="0"/>
                          <a:ea typeface="Times New Roman"/>
                          <a:cs typeface="Times New Roman" panose="02020603050405020304" pitchFamily="18" charset="0"/>
                        </a:rPr>
                        <a:t>ahlakı</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Yapmak-kılmak</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p>
                      <a:pPr>
                        <a:lnSpc>
                          <a:spcPct val="115000"/>
                        </a:lnSpc>
                        <a:spcAft>
                          <a:spcPts val="0"/>
                        </a:spcAft>
                      </a:pPr>
                      <a:r>
                        <a:rPr lang="en-US" sz="1600" b="0" dirty="0" err="1">
                          <a:solidFill>
                            <a:srgbClr val="000000"/>
                          </a:solidFill>
                          <a:latin typeface="Times New Roman" panose="02020603050405020304" pitchFamily="18" charset="0"/>
                          <a:ea typeface="Times New Roman"/>
                          <a:cs typeface="Times New Roman" panose="02020603050405020304" pitchFamily="18" charset="0"/>
                        </a:rPr>
                        <a:t>Mücadele</a:t>
                      </a:r>
                      <a:endParaRPr lang="tr-TR" sz="1600" b="0" dirty="0">
                        <a:solidFill>
                          <a:srgbClr val="000000"/>
                        </a:solidFill>
                        <a:latin typeface="Times New Roman" panose="02020603050405020304" pitchFamily="18" charset="0"/>
                        <a:ea typeface="Calibri"/>
                        <a:cs typeface="Times New Roman" panose="02020603050405020304" pitchFamily="18" charset="0"/>
                      </a:endParaRPr>
                    </a:p>
                  </a:txBody>
                  <a:tcPr marL="48720" marR="48720" marT="0" marB="0">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3" name="Düz Bağlayıcı 2">
            <a:extLst>
              <a:ext uri="{FF2B5EF4-FFF2-40B4-BE49-F238E27FC236}">
                <a16:creationId xmlns:a16="http://schemas.microsoft.com/office/drawing/2014/main" id="{04C2A417-129C-4691-9B43-34E4171EE80B}"/>
              </a:ext>
            </a:extLst>
          </p:cNvPr>
          <p:cNvCxnSpPr>
            <a:cxnSpLocks/>
          </p:cNvCxnSpPr>
          <p:nvPr/>
        </p:nvCxnSpPr>
        <p:spPr>
          <a:xfrm>
            <a:off x="1871445" y="0"/>
            <a:ext cx="0" cy="6858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 name="Düz Bağlayıcı 4">
            <a:extLst>
              <a:ext uri="{FF2B5EF4-FFF2-40B4-BE49-F238E27FC236}">
                <a16:creationId xmlns:a16="http://schemas.microsoft.com/office/drawing/2014/main" id="{5F243BF4-FDFC-48DC-9ABC-6A0285A2A218}"/>
              </a:ext>
            </a:extLst>
          </p:cNvPr>
          <p:cNvCxnSpPr>
            <a:cxnSpLocks/>
          </p:cNvCxnSpPr>
          <p:nvPr/>
        </p:nvCxnSpPr>
        <p:spPr>
          <a:xfrm>
            <a:off x="5625175" y="0"/>
            <a:ext cx="0" cy="6844656"/>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144333"/>
      </p:ext>
    </p:extLst>
  </p:cSld>
  <p:clrMapOvr>
    <a:masterClrMapping/>
  </p:clrMapOvr>
  <p:transition>
    <p:fade thruBlk="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86</a:t>
            </a:fld>
            <a:endParaRPr lang="en-GB"/>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50505991"/>
      </p:ext>
    </p:extLst>
  </p:cSld>
  <p:clrMapOvr>
    <a:masterClrMapping/>
  </p:clrMapOvr>
  <p:transition>
    <p:fade thruBlk="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87</a:t>
            </a:fld>
            <a:endParaRPr lang="en-GB"/>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2514417425"/>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8" name="Google Shape;88;p17"/>
          <p:cNvSpPr txBox="1">
            <a:spLocks noGrp="1"/>
          </p:cNvSpPr>
          <p:nvPr>
            <p:ph type="body" idx="1"/>
          </p:nvPr>
        </p:nvSpPr>
        <p:spPr>
          <a:xfrm>
            <a:off x="109182" y="191070"/>
            <a:ext cx="8781600" cy="6328648"/>
          </a:xfrm>
          <a:prstGeom prst="rect">
            <a:avLst/>
          </a:prstGeom>
        </p:spPr>
        <p:txBody>
          <a:bodyPr spcFirstLastPara="1" wrap="square" lIns="91425" tIns="91425" rIns="91425" bIns="91425" anchor="ctr" anchorCtr="0">
            <a:noAutofit/>
          </a:bodyPr>
          <a:lstStyle/>
          <a:p>
            <a:pPr marL="114300" lvl="0" indent="0" algn="ctr" rtl="0">
              <a:lnSpc>
                <a:spcPct val="150000"/>
              </a:lnSpc>
              <a:spcBef>
                <a:spcPts val="0"/>
              </a:spcBef>
              <a:spcAft>
                <a:spcPts val="1800"/>
              </a:spcAft>
              <a:buClr>
                <a:srgbClr val="2185C5"/>
              </a:buClr>
              <a:buSzPts val="2000"/>
              <a:buNone/>
            </a:pPr>
            <a:r>
              <a:rPr lang="tr-TR" b="1" dirty="0">
                <a:solidFill>
                  <a:srgbClr val="000000"/>
                </a:solidFill>
                <a:latin typeface="Times New Roman" panose="02020603050405020304" charset="0"/>
                <a:cs typeface="Times New Roman" panose="02020603050405020304" charset="0"/>
                <a:sym typeface="+mn-ea"/>
              </a:rPr>
              <a:t>Yönetimin</a:t>
            </a:r>
            <a:r>
              <a:rPr lang="tr-TR" dirty="0">
                <a:solidFill>
                  <a:srgbClr val="000000"/>
                </a:solidFill>
                <a:latin typeface="Times New Roman" panose="02020603050405020304" charset="0"/>
                <a:cs typeface="Times New Roman" panose="02020603050405020304" charset="0"/>
                <a:sym typeface="+mn-ea"/>
              </a:rPr>
              <a:t> bilimsel bir şekilde ele alınmaya başladığı 1900'lerden bu yana stratejik düşünce ve uygulama araçları da bilimsel bir çerçeveye </a:t>
            </a:r>
            <a:r>
              <a:rPr lang="tr-TR" dirty="0" smtClean="0">
                <a:solidFill>
                  <a:srgbClr val="000000"/>
                </a:solidFill>
                <a:latin typeface="Times New Roman" panose="02020603050405020304" charset="0"/>
                <a:cs typeface="Times New Roman" panose="02020603050405020304" charset="0"/>
                <a:sym typeface="+mn-ea"/>
              </a:rPr>
              <a:t>oturmuş durumda. </a:t>
            </a:r>
          </a:p>
          <a:p>
            <a:pPr marL="114300" lvl="0" indent="0" algn="ctr" rtl="0">
              <a:lnSpc>
                <a:spcPct val="150000"/>
              </a:lnSpc>
              <a:spcBef>
                <a:spcPts val="0"/>
              </a:spcBef>
              <a:spcAft>
                <a:spcPts val="1800"/>
              </a:spcAft>
              <a:buClr>
                <a:srgbClr val="2185C5"/>
              </a:buClr>
              <a:buSzPts val="2000"/>
              <a:buNone/>
            </a:pPr>
            <a:endParaRPr lang="tr-TR" dirty="0">
              <a:solidFill>
                <a:srgbClr val="000000"/>
              </a:solidFill>
              <a:latin typeface="Times New Roman" panose="02020603050405020304" charset="0"/>
              <a:cs typeface="Times New Roman" panose="02020603050405020304" charset="0"/>
              <a:sym typeface="+mn-ea"/>
            </a:endParaRPr>
          </a:p>
          <a:p>
            <a:pPr marL="114300" lvl="0" indent="0" algn="ctr" rtl="0">
              <a:lnSpc>
                <a:spcPct val="150000"/>
              </a:lnSpc>
              <a:spcBef>
                <a:spcPts val="0"/>
              </a:spcBef>
              <a:spcAft>
                <a:spcPts val="1800"/>
              </a:spcAft>
              <a:buClr>
                <a:srgbClr val="2185C5"/>
              </a:buClr>
              <a:buSzPts val="2000"/>
              <a:buNone/>
            </a:pPr>
            <a:r>
              <a:rPr lang="tr-TR" b="1" dirty="0">
                <a:solidFill>
                  <a:srgbClr val="000000"/>
                </a:solidFill>
                <a:latin typeface="Times New Roman" panose="02020603050405020304" charset="0"/>
                <a:cs typeface="Times New Roman" panose="02020603050405020304" charset="0"/>
                <a:sym typeface="+mn-ea"/>
              </a:rPr>
              <a:t>Yönetim bilimi içerisinde strateji</a:t>
            </a:r>
            <a:r>
              <a:rPr lang="tr-TR" dirty="0">
                <a:solidFill>
                  <a:srgbClr val="000000"/>
                </a:solidFill>
                <a:latin typeface="Times New Roman" panose="02020603050405020304" charset="0"/>
                <a:cs typeface="Times New Roman" panose="02020603050405020304" charset="0"/>
                <a:sym typeface="+mn-ea"/>
              </a:rPr>
              <a:t> en genel hali ile </a:t>
            </a:r>
            <a:r>
              <a:rPr lang="tr-TR" i="1" dirty="0">
                <a:solidFill>
                  <a:srgbClr val="000000"/>
                </a:solidFill>
                <a:latin typeface="Times New Roman" panose="02020603050405020304" charset="0"/>
                <a:cs typeface="Times New Roman" panose="02020603050405020304" charset="0"/>
                <a:sym typeface="+mn-ea"/>
              </a:rPr>
              <a:t>“bir örgütün amacına ulaşmak için izleyeceği yollar” </a:t>
            </a:r>
            <a:r>
              <a:rPr lang="tr-TR" dirty="0">
                <a:solidFill>
                  <a:srgbClr val="000000"/>
                </a:solidFill>
                <a:latin typeface="Times New Roman" panose="02020603050405020304" charset="0"/>
                <a:cs typeface="Times New Roman" panose="02020603050405020304" charset="0"/>
                <a:sym typeface="+mn-ea"/>
              </a:rPr>
              <a:t>olarak </a:t>
            </a:r>
            <a:r>
              <a:rPr lang="tr-TR" dirty="0" smtClean="0">
                <a:solidFill>
                  <a:srgbClr val="000000"/>
                </a:solidFill>
                <a:latin typeface="Times New Roman" panose="02020603050405020304" charset="0"/>
                <a:cs typeface="Times New Roman" panose="02020603050405020304" charset="0"/>
                <a:sym typeface="+mn-ea"/>
              </a:rPr>
              <a:t>tanımlanıyor.</a:t>
            </a:r>
            <a:endParaRPr lang="tr-TR" altLang="en-GB" dirty="0">
              <a:solidFill>
                <a:srgbClr val="000000"/>
              </a:solidFill>
              <a:latin typeface="Times New Roman" panose="02020603050405020304" charset="0"/>
              <a:cs typeface="Times New Roman" panose="02020603050405020304" charset="0"/>
            </a:endParaRPr>
          </a:p>
        </p:txBody>
      </p:sp>
      <p:sp>
        <p:nvSpPr>
          <p:cNvPr id="89" name="Google Shape;89;p17"/>
          <p:cNvSpPr txBox="1">
            <a:spLocks noGrp="1"/>
          </p:cNvSpPr>
          <p:nvPr>
            <p:ph type="sldNum" idx="12"/>
          </p:nvPr>
        </p:nvSpPr>
        <p:spPr>
          <a:xfrm>
            <a:off x="4297650" y="5994717"/>
            <a:ext cx="548700" cy="52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GB"/>
              <a:t>9</a:t>
            </a:fld>
            <a:endParaRPr lang="en-GB"/>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5711</Words>
  <Application>Microsoft Office PowerPoint</Application>
  <PresentationFormat>Ekran Gösterisi (4:3)</PresentationFormat>
  <Paragraphs>785</Paragraphs>
  <Slides>87</Slides>
  <Notes>66</Notes>
  <HiddenSlides>0</HiddenSlides>
  <MMClips>0</MMClips>
  <ScaleCrop>false</ScaleCrop>
  <HeadingPairs>
    <vt:vector size="8" baseType="variant">
      <vt:variant>
        <vt:lpstr>Kullanılan Yazı Tipleri</vt:lpstr>
      </vt:variant>
      <vt:variant>
        <vt:i4>11</vt:i4>
      </vt:variant>
      <vt:variant>
        <vt:lpstr>Tema</vt:lpstr>
      </vt:variant>
      <vt:variant>
        <vt:i4>1</vt:i4>
      </vt:variant>
      <vt:variant>
        <vt:lpstr>Eklenmiş OLE Hizmet Programları</vt:lpstr>
      </vt:variant>
      <vt:variant>
        <vt:i4>1</vt:i4>
      </vt:variant>
      <vt:variant>
        <vt:lpstr>Slayt Başlıkları</vt:lpstr>
      </vt:variant>
      <vt:variant>
        <vt:i4>87</vt:i4>
      </vt:variant>
    </vt:vector>
  </HeadingPairs>
  <TitlesOfParts>
    <vt:vector size="100" baseType="lpstr">
      <vt:lpstr>Arial</vt:lpstr>
      <vt:lpstr>Calibri</vt:lpstr>
      <vt:lpstr>Comic Sans MS</vt:lpstr>
      <vt:lpstr>Lato</vt:lpstr>
      <vt:lpstr>Playfair Display</vt:lpstr>
      <vt:lpstr>PT Serif</vt:lpstr>
      <vt:lpstr>Raleway</vt:lpstr>
      <vt:lpstr>Times</vt:lpstr>
      <vt:lpstr>Times New Roman</vt:lpstr>
      <vt:lpstr>TimesTU-Roman</vt:lpstr>
      <vt:lpstr>Wingdings</vt:lpstr>
      <vt:lpstr>Antonio template</vt:lpstr>
      <vt:lpstr>Bitmap Image</vt:lpstr>
      <vt:lpstr>Stratejik Boyutuyla  Örgütsel Yönetim                                     Prof. Dr. Ali Murat Vural</vt:lpstr>
      <vt:lpstr>   Örgütsel yönetimde stratejiyi geliştirirken…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Stratejik Örgütsel Yönetim  3 temel soru üzerine kuruludur</vt:lpstr>
      <vt:lpstr>Stratejik Örgütsel Yönetimin Unsurları</vt:lpstr>
      <vt:lpstr>PowerPoint Sunusu</vt:lpstr>
      <vt:lpstr>  Stratejik Örgütsel Yönetimin Önemi Amaçları Nitelikleri ve Faydaları</vt:lpstr>
      <vt:lpstr>PowerPoint Sunusu</vt:lpstr>
      <vt:lpstr>PowerPoint Sunusu</vt:lpstr>
      <vt:lpstr>PowerPoint Sunusu</vt:lpstr>
      <vt:lpstr>PowerPoint Sunusu</vt:lpstr>
      <vt:lpstr>PowerPoint Sunusu</vt:lpstr>
      <vt:lpstr>PowerPoint Sunusu</vt:lpstr>
      <vt:lpstr> Stratejik Örgütsel Yönetime Yönelik Kuramsal Yaklaşımlar</vt:lpstr>
      <vt:lpstr>PowerPoint Sunusu</vt:lpstr>
      <vt:lpstr>PowerPoint Sunusu</vt:lpstr>
      <vt:lpstr>PowerPoint Sunusu</vt:lpstr>
      <vt:lpstr>PowerPoint Sunusu</vt:lpstr>
      <vt:lpstr>PowerPoint Sunusu</vt:lpstr>
      <vt:lpstr>PowerPoint Sunusu</vt:lpstr>
      <vt:lpstr> Stratejik Yönetimin  Uygulama Süreçleri ve Uygulama Araçları</vt:lpstr>
      <vt:lpstr>PowerPoint Sunusu</vt:lpstr>
      <vt:lpstr>                   İç ve Dış Çevre Analizi Çevre analizinin amacı, işletmelerin temel amaç ve misyonlarının belirlenmesi ve bunlara ulaşmak için neler yapılabileceğinin araştırılmasına başlangıçtır.</vt:lpstr>
      <vt:lpstr>PowerPoint Sunusu</vt:lpstr>
      <vt:lpstr>SWOT Analizi</vt:lpstr>
      <vt:lpstr>PowerPoint Sunusu</vt:lpstr>
      <vt:lpstr>PowerPoint Sunusu</vt:lpstr>
      <vt:lpstr>Stratejik Yönetimin Diğer Analiz Araçları</vt:lpstr>
      <vt:lpstr>Stratejilerin Oluşturulması Evresi </vt:lpstr>
      <vt:lpstr>Stratejilerin Oluşturulması Evresi </vt:lpstr>
      <vt:lpstr>PowerPoint Sunusu</vt:lpstr>
      <vt:lpstr>Stratejinin Uygulama Evresi</vt:lpstr>
      <vt:lpstr>PowerPoint Sunusu</vt:lpstr>
      <vt:lpstr>Stratejinin Değerlendirilmesi ve  Kontrol Evresi</vt:lpstr>
      <vt:lpstr>Stratejik Yönetim ve Stratejik Düşünme</vt:lpstr>
      <vt:lpstr> Güvenlik Alanında Stratejik Yönetim</vt:lpstr>
      <vt:lpstr>  Güvenlik Alanında Stratejik Yönetim Savaş taktiklerinin yönetimi geçmişe oranla - kullanılan teknoloji haricinde - köklü değişimler geçirmemiştir.  Lakin strateji modern çağ içerisinde paradigma değişimine girmiştir.    Modern çağın stratejik gereksinimleri bir önceki çağdan karmaşık bir şekilde ayrılmaktadır.   Taktik ve strateji modern öncesi dönemde aynı prensiplere sahip bir yapıda birbiriyle içiçe çalışmaktaydı.   Komuta edilen organizasyonların boyutları değişse bile aynı yönetim mantalitesini uygulanmaktaydı.   </vt:lpstr>
      <vt:lpstr>PowerPoint Sunusu</vt:lpstr>
      <vt:lpstr>PowerPoint Sunusu</vt:lpstr>
      <vt:lpstr>PowerPoint Sunusu</vt:lpstr>
      <vt:lpstr>Taktik ve Strateji Arasındaki 7 Başat Fark</vt:lpstr>
      <vt:lpstr>PowerPoint Sunusu</vt:lpstr>
      <vt:lpstr> “İletişimin” Stratejik Yönetim  Aracı Olarak Kullanılması</vt:lpstr>
      <vt:lpstr>PowerPoint Sunusu</vt:lpstr>
      <vt:lpstr>PowerPoint Sunusu</vt:lpstr>
      <vt:lpstr>PowerPoint Sunusu</vt:lpstr>
      <vt:lpstr>Güvenlik Alanında  Stratejik İletişim Yönetimi</vt:lpstr>
      <vt:lpstr>NATO  Stratejik İletişim Prensipleri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Stratejik Yönetim</dc:title>
  <dc:creator>iletim</dc:creator>
  <cp:lastModifiedBy>AMV</cp:lastModifiedBy>
  <cp:revision>149</cp:revision>
  <dcterms:created xsi:type="dcterms:W3CDTF">2019-08-03T18:13:00Z</dcterms:created>
  <dcterms:modified xsi:type="dcterms:W3CDTF">2023-10-11T20:59:13Z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