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4"/>
  </p:notesMasterIdLst>
  <p:sldIdLst>
    <p:sldId id="256" r:id="rId2"/>
    <p:sldId id="287" r:id="rId3"/>
    <p:sldId id="272" r:id="rId4"/>
    <p:sldId id="257" r:id="rId5"/>
    <p:sldId id="260" r:id="rId6"/>
    <p:sldId id="261" r:id="rId7"/>
    <p:sldId id="269" r:id="rId8"/>
    <p:sldId id="270" r:id="rId9"/>
    <p:sldId id="259" r:id="rId10"/>
    <p:sldId id="262" r:id="rId11"/>
    <p:sldId id="263" r:id="rId12"/>
    <p:sldId id="273" r:id="rId13"/>
    <p:sldId id="275" r:id="rId14"/>
    <p:sldId id="286" r:id="rId15"/>
    <p:sldId id="264" r:id="rId16"/>
    <p:sldId id="265" r:id="rId17"/>
    <p:sldId id="279" r:id="rId18"/>
    <p:sldId id="321" r:id="rId19"/>
    <p:sldId id="322" r:id="rId20"/>
    <p:sldId id="323" r:id="rId21"/>
    <p:sldId id="325" r:id="rId22"/>
    <p:sldId id="32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121" d="100"/>
          <a:sy n="121"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8C80F-44DC-4C5B-BAEC-39393209C8BA}"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A325-6D31-455A-B34D-4617903B07EA}" type="slidenum">
              <a:rPr lang="en-US" smtClean="0"/>
              <a:t>‹#›</a:t>
            </a:fld>
            <a:endParaRPr lang="en-US"/>
          </a:p>
        </p:txBody>
      </p:sp>
    </p:spTree>
    <p:extLst>
      <p:ext uri="{BB962C8B-B14F-4D97-AF65-F5344CB8AC3E}">
        <p14:creationId xmlns:p14="http://schemas.microsoft.com/office/powerpoint/2010/main" val="92032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C5E85E-2247-486C-AECF-2CF5B12ABA85}" type="datetimeFigureOut">
              <a:rPr lang="tr-TR" smtClean="0"/>
              <a:t>4.11.2021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28903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5E85E-2247-486C-AECF-2CF5B12ABA85}" type="datetimeFigureOut">
              <a:rPr lang="tr-TR" smtClean="0"/>
              <a:t>4.11.2021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48676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5E85E-2247-486C-AECF-2CF5B12ABA85}" type="datetimeFigureOut">
              <a:rPr lang="tr-TR" smtClean="0"/>
              <a:t>4.11.2021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82562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5E85E-2247-486C-AECF-2CF5B12ABA85}" type="datetimeFigureOut">
              <a:rPr lang="tr-TR" smtClean="0"/>
              <a:t>4.11.2021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3885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C5E85E-2247-486C-AECF-2CF5B12ABA85}" type="datetimeFigureOut">
              <a:rPr lang="tr-TR" smtClean="0"/>
              <a:t>4.11.2021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24034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C5E85E-2247-486C-AECF-2CF5B12ABA85}" type="datetimeFigureOut">
              <a:rPr lang="tr-TR" smtClean="0"/>
              <a:t>4.11.2021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5744492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AC5E85E-2247-486C-AECF-2CF5B12ABA85}" type="datetimeFigureOut">
              <a:rPr lang="tr-TR" smtClean="0"/>
              <a:t>4.11.2021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197B3F9-661D-4692-8612-FF62FD3B1B0E}" type="slidenum">
              <a:rPr lang="tr-TR" smtClean="0"/>
              <a:t>‹#›</a:t>
            </a:fld>
            <a:endParaRPr lang="tr-T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24880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5E85E-2247-486C-AECF-2CF5B12ABA85}" type="datetimeFigureOut">
              <a:rPr lang="tr-TR" smtClean="0"/>
              <a:t>4.11.2021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106695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E85E-2247-486C-AECF-2CF5B12ABA85}" type="datetimeFigureOut">
              <a:rPr lang="tr-TR" smtClean="0"/>
              <a:t>4.11.2021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8304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AC5E85E-2247-486C-AECF-2CF5B12ABA85}" type="datetimeFigureOut">
              <a:rPr lang="tr-TR" smtClean="0"/>
              <a:t>4.11.2021</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tr-TR"/>
          </a:p>
        </p:txBody>
      </p:sp>
      <p:sp>
        <p:nvSpPr>
          <p:cNvPr id="11" name="Slide Number Placeholder 10"/>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4151140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AC5E85E-2247-486C-AECF-2CF5B12ABA85}" type="datetimeFigureOut">
              <a:rPr lang="tr-TR" smtClean="0"/>
              <a:t>4.11.2021</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tr-TR"/>
          </a:p>
        </p:txBody>
      </p:sp>
      <p:sp>
        <p:nvSpPr>
          <p:cNvPr id="10" name="Slide Number Placeholder 9"/>
          <p:cNvSpPr>
            <a:spLocks noGrp="1"/>
          </p:cNvSpPr>
          <p:nvPr>
            <p:ph type="sldNum" sz="quarter" idx="12"/>
          </p:nvPr>
        </p:nvSpPr>
        <p:spPr/>
        <p:txBody>
          <a:bodyPr/>
          <a:lstStyle/>
          <a:p>
            <a:fld id="{D197B3F9-661D-4692-8612-FF62FD3B1B0E}" type="slidenum">
              <a:rPr lang="tr-TR" smtClean="0"/>
              <a:t>‹#›</a:t>
            </a:fld>
            <a:endParaRPr lang="tr-TR"/>
          </a:p>
        </p:txBody>
      </p:sp>
    </p:spTree>
    <p:extLst>
      <p:ext uri="{BB962C8B-B14F-4D97-AF65-F5344CB8AC3E}">
        <p14:creationId xmlns:p14="http://schemas.microsoft.com/office/powerpoint/2010/main" val="353950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AC5E85E-2247-486C-AECF-2CF5B12ABA85}" type="datetimeFigureOut">
              <a:rPr lang="tr-TR" smtClean="0"/>
              <a:t>4.11.2021</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197B3F9-661D-4692-8612-FF62FD3B1B0E}" type="slidenum">
              <a:rPr lang="tr-TR" smtClean="0"/>
              <a:t>‹#›</a:t>
            </a:fld>
            <a:endParaRPr lang="tr-TR"/>
          </a:p>
        </p:txBody>
      </p:sp>
    </p:spTree>
    <p:extLst>
      <p:ext uri="{BB962C8B-B14F-4D97-AF65-F5344CB8AC3E}">
        <p14:creationId xmlns:p14="http://schemas.microsoft.com/office/powerpoint/2010/main" val="52256262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0F4839-0BA5-45BB-B4EC-148737D0F7B7}"/>
              </a:ext>
            </a:extLst>
          </p:cNvPr>
          <p:cNvSpPr>
            <a:spLocks noGrp="1"/>
          </p:cNvSpPr>
          <p:nvPr>
            <p:ph type="subTitle" idx="1"/>
          </p:nvPr>
        </p:nvSpPr>
        <p:spPr>
          <a:xfrm>
            <a:off x="2792847" y="970381"/>
            <a:ext cx="6801612" cy="1239894"/>
          </a:xfrm>
        </p:spPr>
        <p:txBody>
          <a:bodyPr>
            <a:noAutofit/>
          </a:bodyPr>
          <a:lstStyle/>
          <a:p>
            <a:endParaRPr lang="tr-TR" sz="1800" dirty="0">
              <a:latin typeface="Agency FB" panose="020B0503020202020204" pitchFamily="34" charset="0"/>
            </a:endParaRPr>
          </a:p>
          <a:p>
            <a:r>
              <a:rPr lang="tr-TR" sz="1800" b="1" dirty="0"/>
              <a:t>Silâhlı Çatışmalar Hukuku</a:t>
            </a: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endParaRPr lang="tr-TR" sz="1800" dirty="0">
              <a:latin typeface="Agency FB" panose="020B0503020202020204" pitchFamily="34" charset="0"/>
            </a:endParaRPr>
          </a:p>
          <a:p>
            <a:r>
              <a:rPr lang="tr-TR" sz="1800" dirty="0">
                <a:latin typeface="Agency FB" panose="020B0503020202020204" pitchFamily="34" charset="0"/>
              </a:rPr>
              <a:t>Öğr. Gör. Mehmet C. Uzun</a:t>
            </a:r>
          </a:p>
          <a:p>
            <a:r>
              <a:rPr lang="tr-TR" sz="1800" dirty="0">
                <a:latin typeface="Agency FB" panose="020B0503020202020204" pitchFamily="34" charset="0"/>
              </a:rPr>
              <a:t>mehmet.uzun@law.bau.edu.tr</a:t>
            </a:r>
          </a:p>
        </p:txBody>
      </p:sp>
      <p:pic>
        <p:nvPicPr>
          <p:cNvPr id="6" name="Content Placeholder 3">
            <a:extLst>
              <a:ext uri="{FF2B5EF4-FFF2-40B4-BE49-F238E27FC236}">
                <a16:creationId xmlns:a16="http://schemas.microsoft.com/office/drawing/2014/main" id="{FD104178-BA3A-4130-A83C-C3CDBBF02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654" y="2210275"/>
            <a:ext cx="3426691" cy="3101975"/>
          </a:xfrm>
          <a:prstGeom prst="rect">
            <a:avLst/>
          </a:prstGeom>
          <a:noFill/>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3203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31545-6A79-4271-8DC1-241B9D3BF4BB}"/>
              </a:ext>
            </a:extLst>
          </p:cNvPr>
          <p:cNvSpPr>
            <a:spLocks noGrp="1"/>
          </p:cNvSpPr>
          <p:nvPr>
            <p:ph idx="1"/>
          </p:nvPr>
        </p:nvSpPr>
        <p:spPr>
          <a:xfrm>
            <a:off x="221943" y="-122068"/>
            <a:ext cx="9481678" cy="6551720"/>
          </a:xfrm>
        </p:spPr>
        <p:txBody>
          <a:bodyPr>
            <a:normAutofit fontScale="85000" lnSpcReduction="10000"/>
          </a:bodyPr>
          <a:lstStyle/>
          <a:p>
            <a:pPr marL="0" indent="0" algn="just">
              <a:buNone/>
            </a:pPr>
            <a:endParaRPr lang="tr-TR" b="1" dirty="0"/>
          </a:p>
          <a:p>
            <a:pPr marL="0" indent="0" algn="just">
              <a:buNone/>
            </a:pPr>
            <a:endParaRPr lang="tr-TR" b="1" dirty="0"/>
          </a:p>
          <a:p>
            <a:pPr algn="just"/>
            <a:r>
              <a:rPr lang="tr-TR" b="1" dirty="0"/>
              <a:t>«Uluslararası Silâhlı Çatışma»</a:t>
            </a:r>
          </a:p>
          <a:p>
            <a:pPr marL="0" indent="0" algn="just">
              <a:buNone/>
            </a:pPr>
            <a:r>
              <a:rPr lang="tr-TR" b="1" dirty="0"/>
              <a:t>1949 CS OM2: </a:t>
            </a:r>
          </a:p>
          <a:p>
            <a:pPr marL="0" indent="0" algn="just">
              <a:buNone/>
            </a:pPr>
            <a:r>
              <a:rPr lang="tr-TR" dirty="0"/>
              <a:t>«Barış zamanında yürürlüğe girecek olan hükümleri hariç, işbu Sözleşme savaş ilânında veya iki veya daha fazla Yüksek Akit Taraf arasında çıkabilecek silâhlı çatışma halinde, savaş hâli bunlardan biri tarafından tanınmasa dahi uygulanacaktır. (...) Sözleşme, aynı zamanda, Yüksek Akit Taraflardan birinin toprakları kısmen veya tamamen işgali halinde, bu işgal hiçbir askeri mukavemet ile karşılanmasa dahi uygulanacaktır»</a:t>
            </a:r>
          </a:p>
          <a:p>
            <a:pPr marL="0" indent="0" algn="just">
              <a:buNone/>
            </a:pPr>
            <a:r>
              <a:rPr lang="tr-TR" b="1" dirty="0"/>
              <a:t>1977 EPI M1: </a:t>
            </a:r>
          </a:p>
          <a:p>
            <a:pPr marL="0" indent="0" algn="just">
              <a:buNone/>
            </a:pPr>
            <a:r>
              <a:rPr lang="tr-TR" dirty="0"/>
              <a:t>«Savaş mağdurlarının korunması hakkındaki 12 Ağustos 1949 tarihli Cenevre Sözleşmelerini tamamlayan bu Protokol, Sözleşmelerin müşterek 2. maddesinde öngörülen durumlarda uygulanacaktır (...) Önceki fıkrada sözü edilen durumlara Birleşmiş Milletler Şartı’nda ve Birleşmiş Milletler Şartı uyarınca Devletlerarasında Dostana İlişkiler ve İşbirliği hakkındaki Uluslararası Hukuk İlkeleri Bildirgesi’nde hüküm altına alınan kendi kaderini tayin hakkının kullanan halkların sömürgeci tahakküme, yabancıların işgaline ve ırkçı rejimlere karşı mücadele ettiği silâhlı çatışmalar dâhildir». </a:t>
            </a:r>
          </a:p>
          <a:p>
            <a:pPr marL="0" indent="0" algn="just">
              <a:buNone/>
            </a:pPr>
            <a:endParaRPr lang="tr-TR" b="1" dirty="0"/>
          </a:p>
          <a:p>
            <a:pPr marL="0" indent="0" algn="just">
              <a:buNone/>
            </a:pPr>
            <a:r>
              <a:rPr lang="tr-TR" b="1" dirty="0"/>
              <a:t>Devlet dışı unsurlara başvuru suretiyle (?)</a:t>
            </a:r>
          </a:p>
          <a:p>
            <a:pPr lvl="1" algn="just">
              <a:buFontTx/>
              <a:buChar char="-"/>
            </a:pPr>
            <a:r>
              <a:rPr lang="tr-TR" dirty="0"/>
              <a:t>Milisler / Hükümet dışı para-militer unsurlar / paralı askerler / özel askerî şirketler – (Hibrit Savaş)</a:t>
            </a:r>
          </a:p>
          <a:p>
            <a:pPr lvl="1" algn="just">
              <a:buFontTx/>
              <a:buChar char="-"/>
            </a:pPr>
            <a:r>
              <a:rPr lang="tr-TR" b="1" dirty="0"/>
              <a:t>Uluslararası hukukta devlet dışı unsurların fiillerinin devlete </a:t>
            </a:r>
            <a:r>
              <a:rPr lang="tr-TR" b="1"/>
              <a:t>atfedilebilirliği sorununda üç farklı kriter göze çarpmaktadır: </a:t>
            </a:r>
            <a:endParaRPr lang="tr-TR" b="1" dirty="0"/>
          </a:p>
          <a:p>
            <a:pPr marL="0" indent="0" algn="just">
              <a:buNone/>
            </a:pPr>
            <a:r>
              <a:rPr lang="tr-TR" dirty="0"/>
              <a:t>Nicaragua’da Askerî ve Yarı-Askerî Faaliyetler Davası / Uluslararası Adalet Divanı: Etkin Kontrol Kriteri (Effective Control)</a:t>
            </a:r>
            <a:endParaRPr lang="en-US" dirty="0"/>
          </a:p>
          <a:p>
            <a:pPr marL="0" indent="0" algn="just">
              <a:buNone/>
            </a:pPr>
            <a:r>
              <a:rPr lang="tr-TR" dirty="0"/>
              <a:t>Tadic Davası / YUCM: Genel Kontrol Kriteri (Overall control)</a:t>
            </a:r>
            <a:endParaRPr lang="en-US" dirty="0"/>
          </a:p>
          <a:p>
            <a:pPr marL="0" indent="0" algn="just">
              <a:buNone/>
            </a:pPr>
            <a:r>
              <a:rPr lang="tr-TR" dirty="0"/>
              <a:t> Moldova Transdnietr davaları / Avrupa İnsan Hakları Mahkemesi: Belirleyici Nüfûz Kriteri (Decisive Influence)</a:t>
            </a:r>
          </a:p>
        </p:txBody>
      </p:sp>
      <p:pic>
        <p:nvPicPr>
          <p:cNvPr id="4" name="Picture 3">
            <a:extLst>
              <a:ext uri="{FF2B5EF4-FFF2-40B4-BE49-F238E27FC236}">
                <a16:creationId xmlns:a16="http://schemas.microsoft.com/office/drawing/2014/main" id="{ECECB2DA-9BDB-4F97-A9A0-14DA9912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152" y="5248922"/>
            <a:ext cx="2313464" cy="1600200"/>
          </a:xfrm>
          <a:prstGeom prst="rect">
            <a:avLst/>
          </a:prstGeom>
        </p:spPr>
      </p:pic>
      <p:sp>
        <p:nvSpPr>
          <p:cNvPr id="5" name="Oval 4">
            <a:extLst>
              <a:ext uri="{FF2B5EF4-FFF2-40B4-BE49-F238E27FC236}">
                <a16:creationId xmlns:a16="http://schemas.microsoft.com/office/drawing/2014/main" id="{A6F3759E-8AE0-4C80-AECF-25687835FF6C}"/>
              </a:ext>
            </a:extLst>
          </p:cNvPr>
          <p:cNvSpPr/>
          <p:nvPr/>
        </p:nvSpPr>
        <p:spPr>
          <a:xfrm>
            <a:off x="10105747" y="1085295"/>
            <a:ext cx="1864310" cy="1580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6" name="Oval 5">
            <a:extLst>
              <a:ext uri="{FF2B5EF4-FFF2-40B4-BE49-F238E27FC236}">
                <a16:creationId xmlns:a16="http://schemas.microsoft.com/office/drawing/2014/main" id="{5AC483B4-46DF-46CD-AE8C-23969858B50C}"/>
              </a:ext>
            </a:extLst>
          </p:cNvPr>
          <p:cNvSpPr/>
          <p:nvPr/>
        </p:nvSpPr>
        <p:spPr>
          <a:xfrm>
            <a:off x="10105747" y="2665520"/>
            <a:ext cx="1864310" cy="15802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a:t>B</a:t>
            </a:r>
          </a:p>
        </p:txBody>
      </p:sp>
      <p:sp>
        <p:nvSpPr>
          <p:cNvPr id="7" name="Explosion: 8 Points 6">
            <a:extLst>
              <a:ext uri="{FF2B5EF4-FFF2-40B4-BE49-F238E27FC236}">
                <a16:creationId xmlns:a16="http://schemas.microsoft.com/office/drawing/2014/main" id="{40D30E63-0002-4455-AF5A-AA840A44F470}"/>
              </a:ext>
            </a:extLst>
          </p:cNvPr>
          <p:cNvSpPr/>
          <p:nvPr/>
        </p:nvSpPr>
        <p:spPr>
          <a:xfrm>
            <a:off x="10744941" y="2390312"/>
            <a:ext cx="648070" cy="550416"/>
          </a:xfrm>
          <a:prstGeom prst="irregularSeal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8" name="Arrow: Up-Down 7">
            <a:extLst>
              <a:ext uri="{FF2B5EF4-FFF2-40B4-BE49-F238E27FC236}">
                <a16:creationId xmlns:a16="http://schemas.microsoft.com/office/drawing/2014/main" id="{2A3C3B38-14C5-4A60-A33C-30340628754C}"/>
              </a:ext>
            </a:extLst>
          </p:cNvPr>
          <p:cNvSpPr/>
          <p:nvPr/>
        </p:nvSpPr>
        <p:spPr>
          <a:xfrm>
            <a:off x="10958003" y="2243830"/>
            <a:ext cx="186431" cy="86113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404880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7BD10-23C6-41B7-B38A-8F58437AE355}"/>
              </a:ext>
            </a:extLst>
          </p:cNvPr>
          <p:cNvSpPr>
            <a:spLocks noGrp="1"/>
          </p:cNvSpPr>
          <p:nvPr>
            <p:ph idx="1"/>
          </p:nvPr>
        </p:nvSpPr>
        <p:spPr>
          <a:xfrm>
            <a:off x="221942" y="168676"/>
            <a:ext cx="11685972" cy="6223246"/>
          </a:xfrm>
        </p:spPr>
        <p:txBody>
          <a:bodyPr>
            <a:noAutofit/>
          </a:bodyPr>
          <a:lstStyle/>
          <a:p>
            <a:r>
              <a:rPr lang="tr-TR" b="1" dirty="0"/>
              <a:t>«Uluslararası Olmayan Silâhlı Çatışma»</a:t>
            </a:r>
          </a:p>
          <a:p>
            <a:r>
              <a:rPr lang="tr-TR" b="1" dirty="0"/>
              <a:t>GS OM3:  </a:t>
            </a:r>
            <a:r>
              <a:rPr lang="tr-TR" dirty="0"/>
              <a:t>Uluslararası Olmayan Silâhlı Çatışma statüsünün ihdâsı</a:t>
            </a:r>
          </a:p>
          <a:p>
            <a:pPr marL="228600" lvl="1" indent="0">
              <a:buNone/>
            </a:pPr>
            <a:r>
              <a:rPr lang="tr-TR" sz="1800" dirty="0"/>
              <a:t>	(1) Ülkesellik kriteri: Tek bir devletin ülkesel sınırları dâhilinde.</a:t>
            </a:r>
          </a:p>
          <a:p>
            <a:pPr marL="228600" lvl="1" indent="0">
              <a:buNone/>
            </a:pPr>
            <a:r>
              <a:rPr lang="tr-TR" sz="1800" dirty="0"/>
              <a:t>	(2) Taraf kriteri: Hükümet X silâhlı örgütler veya silâhlı örgütler arasında.</a:t>
            </a:r>
          </a:p>
          <a:p>
            <a:pPr marL="228600" lvl="1" indent="0">
              <a:buNone/>
            </a:pPr>
            <a:r>
              <a:rPr lang="tr-TR" sz="1800" dirty="0"/>
              <a:t>	(3) Örgütlenme kriteri: Silâhlı çatışmalar hukukunu uygulayabilecek nitelikte.</a:t>
            </a:r>
          </a:p>
          <a:p>
            <a:pPr marL="228600" lvl="1" indent="0">
              <a:buNone/>
            </a:pPr>
            <a:r>
              <a:rPr lang="tr-TR" sz="1800" dirty="0"/>
              <a:t>	(4) Ciddiyet kriteri: Anlık ve geçici iç gerginlik veya iç karışıklık durumları hariç</a:t>
            </a:r>
          </a:p>
          <a:p>
            <a:pPr marL="228600" lvl="1" indent="0">
              <a:buNone/>
            </a:pPr>
            <a:endParaRPr lang="tr-TR" b="1" dirty="0"/>
          </a:p>
          <a:p>
            <a:r>
              <a:rPr lang="tr-TR" b="1" dirty="0"/>
              <a:t>EPII: Madde 1- </a:t>
            </a:r>
            <a:r>
              <a:rPr lang="tr-TR" dirty="0"/>
              <a:t>«12 Ağustos Cenevre Sözleşmelerinin ortak 3. Maddesini, mevcut uygulama koşullarını değiştirmeden, geliştiren ve tamamlayan işbu Protokol 12 Ağustos 1949 Cenevre Sözleşmelerine Ek Uluslararası Silâhlı Çatışma Mağdurlarının Korunmasına ilişkin Protokolün 1. Maddesince kapsanmayan ve bir Yüksek Akit tarafın ülkesinde kendi silâhlı kuvvetleriyle muhâlif silâhlı kuvvetler veya sorumlu komuta altında olan, devamlılık arz eden ve planlı askerî operasyonlar yapmalarına ve Protokolü uygulamalarına imkan verecek şekilde bu Yüksek Akit tarafın ülkesine ait bir kısmı üzerinde kontrolü elinde bulunduran diğer örgütlü silâhlı gruplar arasında cereyan eden tüm silâhlı çatışmalarda uygulanır.  </a:t>
            </a:r>
          </a:p>
          <a:p>
            <a:r>
              <a:rPr lang="tr-TR" dirty="0"/>
              <a:t>İşbu Protokol silâhlı çatışma olarak kabul edilmeyen, isyan, münferit ve düzensiz şiddet eylemleri ve benzerî nitelikteki diğer eylemler gibi iç gerginlik ve iç karışıklık durumlardıan uygulanmaz»</a:t>
            </a:r>
          </a:p>
          <a:p>
            <a:endParaRPr lang="tr-TR" dirty="0"/>
          </a:p>
          <a:p>
            <a:r>
              <a:rPr lang="tr-TR" b="1" dirty="0"/>
              <a:t>Özet: </a:t>
            </a:r>
            <a:r>
              <a:rPr lang="tr-TR" dirty="0"/>
              <a:t>Ek Protokol II </a:t>
            </a:r>
            <a:r>
              <a:rPr lang="tr-TR" dirty="0">
                <a:solidFill>
                  <a:schemeClr val="tx1">
                    <a:lumMod val="75000"/>
                    <a:lumOff val="25000"/>
                  </a:schemeClr>
                </a:solidFill>
              </a:rPr>
              <a:t>s</a:t>
            </a:r>
            <a:r>
              <a:rPr lang="en-US" altLang="en-US" dirty="0" err="1">
                <a:solidFill>
                  <a:schemeClr val="tx1">
                    <a:lumMod val="75000"/>
                    <a:lumOff val="25000"/>
                  </a:schemeClr>
                </a:solidFill>
              </a:rPr>
              <a:t>ürekli</a:t>
            </a:r>
            <a:r>
              <a:rPr lang="en-US" altLang="en-US" dirty="0">
                <a:solidFill>
                  <a:schemeClr val="tx1">
                    <a:lumMod val="75000"/>
                    <a:lumOff val="25000"/>
                  </a:schemeClr>
                </a:solidFill>
              </a:rPr>
              <a:t> </a:t>
            </a:r>
            <a:r>
              <a:rPr lang="en-US" altLang="en-US" dirty="0" err="1">
                <a:solidFill>
                  <a:schemeClr val="tx1">
                    <a:lumMod val="75000"/>
                    <a:lumOff val="25000"/>
                  </a:schemeClr>
                </a:solidFill>
              </a:rPr>
              <a:t>ve</a:t>
            </a:r>
            <a:r>
              <a:rPr lang="en-US" altLang="en-US" dirty="0">
                <a:solidFill>
                  <a:schemeClr val="tx1">
                    <a:lumMod val="75000"/>
                    <a:lumOff val="25000"/>
                  </a:schemeClr>
                </a:solidFill>
              </a:rPr>
              <a:t> </a:t>
            </a:r>
            <a:r>
              <a:rPr lang="en-US" altLang="en-US" dirty="0" err="1">
                <a:solidFill>
                  <a:schemeClr val="tx1">
                    <a:lumMod val="75000"/>
                    <a:lumOff val="25000"/>
                  </a:schemeClr>
                </a:solidFill>
              </a:rPr>
              <a:t>uyumlu</a:t>
            </a:r>
            <a:r>
              <a:rPr lang="en-US" altLang="en-US" dirty="0">
                <a:solidFill>
                  <a:schemeClr val="tx1">
                    <a:lumMod val="75000"/>
                    <a:lumOff val="25000"/>
                  </a:schemeClr>
                </a:solidFill>
              </a:rPr>
              <a:t> </a:t>
            </a:r>
            <a:r>
              <a:rPr lang="en-US" altLang="en-US" dirty="0" err="1">
                <a:solidFill>
                  <a:schemeClr val="tx1">
                    <a:lumMod val="75000"/>
                    <a:lumOff val="25000"/>
                  </a:schemeClr>
                </a:solidFill>
              </a:rPr>
              <a:t>askerî</a:t>
            </a:r>
            <a:r>
              <a:rPr lang="en-US" altLang="en-US" dirty="0">
                <a:solidFill>
                  <a:schemeClr val="tx1">
                    <a:lumMod val="75000"/>
                    <a:lumOff val="25000"/>
                  </a:schemeClr>
                </a:solidFill>
              </a:rPr>
              <a:t> </a:t>
            </a:r>
            <a:r>
              <a:rPr lang="en-US" altLang="en-US" dirty="0" err="1">
                <a:solidFill>
                  <a:schemeClr val="tx1">
                    <a:lumMod val="75000"/>
                    <a:lumOff val="25000"/>
                  </a:schemeClr>
                </a:solidFill>
              </a:rPr>
              <a:t>harekat</a:t>
            </a:r>
            <a:r>
              <a:rPr lang="en-US" altLang="en-US" dirty="0">
                <a:solidFill>
                  <a:schemeClr val="tx1">
                    <a:lumMod val="75000"/>
                    <a:lumOff val="25000"/>
                  </a:schemeClr>
                </a:solidFill>
              </a:rPr>
              <a:t> </a:t>
            </a:r>
            <a:r>
              <a:rPr lang="en-US" altLang="en-US" dirty="0" err="1">
                <a:solidFill>
                  <a:schemeClr val="tx1">
                    <a:lumMod val="75000"/>
                    <a:lumOff val="25000"/>
                  </a:schemeClr>
                </a:solidFill>
              </a:rPr>
              <a:t>icra</a:t>
            </a:r>
            <a:r>
              <a:rPr lang="en-US" altLang="en-US" dirty="0">
                <a:solidFill>
                  <a:schemeClr val="tx1">
                    <a:lumMod val="75000"/>
                    <a:lumOff val="25000"/>
                  </a:schemeClr>
                </a:solidFill>
              </a:rPr>
              <a:t>  </a:t>
            </a:r>
            <a:r>
              <a:rPr lang="en-US" altLang="en-US" dirty="0" err="1">
                <a:solidFill>
                  <a:schemeClr val="tx1">
                    <a:lumMod val="75000"/>
                    <a:lumOff val="25000"/>
                  </a:schemeClr>
                </a:solidFill>
              </a:rPr>
              <a:t>edebilecek</a:t>
            </a:r>
            <a:r>
              <a:rPr lang="en-US" altLang="en-US" dirty="0">
                <a:solidFill>
                  <a:schemeClr val="tx1">
                    <a:lumMod val="75000"/>
                    <a:lumOff val="25000"/>
                  </a:schemeClr>
                </a:solidFill>
              </a:rPr>
              <a:t> </a:t>
            </a:r>
            <a:r>
              <a:rPr lang="en-US" altLang="en-US" dirty="0" err="1">
                <a:solidFill>
                  <a:schemeClr val="tx1">
                    <a:lumMod val="75000"/>
                    <a:lumOff val="25000"/>
                  </a:schemeClr>
                </a:solidFill>
              </a:rPr>
              <a:t>kabiliyeti</a:t>
            </a:r>
            <a:r>
              <a:rPr lang="en-US" altLang="en-US" dirty="0">
                <a:solidFill>
                  <a:schemeClr val="tx1">
                    <a:lumMod val="75000"/>
                    <a:lumOff val="25000"/>
                  </a:schemeClr>
                </a:solidFill>
              </a:rPr>
              <a:t> </a:t>
            </a:r>
            <a:r>
              <a:rPr lang="en-US" altLang="en-US" dirty="0" err="1">
                <a:solidFill>
                  <a:schemeClr val="tx1">
                    <a:lumMod val="75000"/>
                    <a:lumOff val="25000"/>
                  </a:schemeClr>
                </a:solidFill>
              </a:rPr>
              <a:t>sağlayan</a:t>
            </a:r>
            <a:r>
              <a:rPr lang="en-US" altLang="en-US" dirty="0">
                <a:solidFill>
                  <a:schemeClr val="tx1">
                    <a:lumMod val="75000"/>
                    <a:lumOff val="25000"/>
                  </a:schemeClr>
                </a:solidFill>
              </a:rPr>
              <a:t> </a:t>
            </a:r>
            <a:r>
              <a:rPr lang="en-US" altLang="en-US" dirty="0" err="1">
                <a:solidFill>
                  <a:schemeClr val="tx1">
                    <a:lumMod val="75000"/>
                    <a:lumOff val="25000"/>
                  </a:schemeClr>
                </a:solidFill>
              </a:rPr>
              <a:t>bir</a:t>
            </a:r>
            <a:r>
              <a:rPr lang="en-US" altLang="en-US" dirty="0">
                <a:solidFill>
                  <a:schemeClr val="tx1">
                    <a:lumMod val="75000"/>
                    <a:lumOff val="25000"/>
                  </a:schemeClr>
                </a:solidFill>
              </a:rPr>
              <a:t> </a:t>
            </a:r>
            <a:r>
              <a:rPr lang="en-US" altLang="en-US" dirty="0" err="1">
                <a:solidFill>
                  <a:schemeClr val="tx1">
                    <a:lumMod val="75000"/>
                    <a:lumOff val="25000"/>
                  </a:schemeClr>
                </a:solidFill>
              </a:rPr>
              <a:t>ülke</a:t>
            </a:r>
            <a:r>
              <a:rPr lang="en-US" altLang="en-US" dirty="0">
                <a:solidFill>
                  <a:schemeClr val="tx1">
                    <a:lumMod val="75000"/>
                    <a:lumOff val="25000"/>
                  </a:schemeClr>
                </a:solidFill>
              </a:rPr>
              <a:t> </a:t>
            </a:r>
            <a:r>
              <a:rPr lang="en-US" altLang="en-US" dirty="0" err="1">
                <a:solidFill>
                  <a:schemeClr val="tx1">
                    <a:lumMod val="75000"/>
                    <a:lumOff val="25000"/>
                  </a:schemeClr>
                </a:solidFill>
              </a:rPr>
              <a:t>parçası</a:t>
            </a:r>
            <a:r>
              <a:rPr lang="en-US" altLang="en-US" dirty="0">
                <a:solidFill>
                  <a:schemeClr val="tx1">
                    <a:lumMod val="75000"/>
                    <a:lumOff val="25000"/>
                  </a:schemeClr>
                </a:solidFill>
              </a:rPr>
              <a:t> </a:t>
            </a:r>
            <a:r>
              <a:rPr lang="en-US" altLang="en-US" dirty="0" err="1">
                <a:solidFill>
                  <a:schemeClr val="tx1">
                    <a:lumMod val="75000"/>
                    <a:lumOff val="25000"/>
                  </a:schemeClr>
                </a:solidFill>
              </a:rPr>
              <a:t>üzerinde</a:t>
            </a:r>
            <a:r>
              <a:rPr lang="en-US" altLang="en-US" dirty="0">
                <a:solidFill>
                  <a:schemeClr val="tx1">
                    <a:lumMod val="75000"/>
                    <a:lumOff val="25000"/>
                  </a:schemeClr>
                </a:solidFill>
              </a:rPr>
              <a:t> </a:t>
            </a:r>
            <a:r>
              <a:rPr lang="en-US" altLang="en-US" dirty="0" err="1">
                <a:solidFill>
                  <a:schemeClr val="tx1">
                    <a:lumMod val="75000"/>
                    <a:lumOff val="25000"/>
                  </a:schemeClr>
                </a:solidFill>
              </a:rPr>
              <a:t>fiili</a:t>
            </a:r>
            <a:r>
              <a:rPr lang="en-US" altLang="en-US" dirty="0">
                <a:solidFill>
                  <a:schemeClr val="tx1">
                    <a:lumMod val="75000"/>
                    <a:lumOff val="25000"/>
                  </a:schemeClr>
                </a:solidFill>
              </a:rPr>
              <a:t> </a:t>
            </a:r>
            <a:r>
              <a:rPr lang="en-US" altLang="en-US" dirty="0" err="1">
                <a:solidFill>
                  <a:schemeClr val="tx1">
                    <a:lumMod val="75000"/>
                    <a:lumOff val="25000"/>
                  </a:schemeClr>
                </a:solidFill>
              </a:rPr>
              <a:t>hâkimiyete</a:t>
            </a:r>
            <a:r>
              <a:rPr lang="en-US" altLang="en-US" dirty="0">
                <a:solidFill>
                  <a:schemeClr val="tx1">
                    <a:lumMod val="75000"/>
                    <a:lumOff val="25000"/>
                  </a:schemeClr>
                </a:solidFill>
              </a:rPr>
              <a:t> </a:t>
            </a:r>
            <a:r>
              <a:rPr lang="en-US" altLang="en-US" dirty="0" err="1">
                <a:solidFill>
                  <a:schemeClr val="tx1">
                    <a:lumMod val="75000"/>
                    <a:lumOff val="25000"/>
                  </a:schemeClr>
                </a:solidFill>
              </a:rPr>
              <a:t>haiz</a:t>
            </a:r>
            <a:r>
              <a:rPr lang="en-US" altLang="en-US" dirty="0">
                <a:solidFill>
                  <a:schemeClr val="tx1">
                    <a:lumMod val="75000"/>
                    <a:lumOff val="25000"/>
                  </a:schemeClr>
                </a:solidFill>
              </a:rPr>
              <a:t> </a:t>
            </a:r>
            <a:r>
              <a:rPr lang="tr-TR" altLang="en-US" dirty="0">
                <a:solidFill>
                  <a:schemeClr val="tx1">
                    <a:lumMod val="75000"/>
                    <a:lumOff val="25000"/>
                  </a:schemeClr>
                </a:solidFill>
              </a:rPr>
              <a:t>silâhlı </a:t>
            </a:r>
            <a:r>
              <a:rPr lang="en-US" altLang="en-US" dirty="0" err="1">
                <a:solidFill>
                  <a:schemeClr val="tx1">
                    <a:lumMod val="75000"/>
                    <a:lumOff val="25000"/>
                  </a:schemeClr>
                </a:solidFill>
              </a:rPr>
              <a:t>örgüt</a:t>
            </a:r>
            <a:r>
              <a:rPr lang="tr-TR" altLang="en-US" dirty="0">
                <a:solidFill>
                  <a:schemeClr val="tx1">
                    <a:lumMod val="75000"/>
                    <a:lumOff val="25000"/>
                  </a:schemeClr>
                </a:solidFill>
              </a:rPr>
              <a:t>ler</a:t>
            </a:r>
            <a:r>
              <a:rPr lang="en-US" altLang="en-US" dirty="0">
                <a:solidFill>
                  <a:schemeClr val="tx1">
                    <a:lumMod val="75000"/>
                    <a:lumOff val="25000"/>
                  </a:schemeClr>
                </a:solidFill>
              </a:rPr>
              <a:t> </a:t>
            </a:r>
            <a:r>
              <a:rPr lang="en-US" altLang="en-US" dirty="0" err="1">
                <a:solidFill>
                  <a:schemeClr val="tx1">
                    <a:lumMod val="75000"/>
                    <a:lumOff val="25000"/>
                  </a:schemeClr>
                </a:solidFill>
              </a:rPr>
              <a:t>ile</a:t>
            </a:r>
            <a:r>
              <a:rPr lang="en-US" altLang="en-US" dirty="0">
                <a:solidFill>
                  <a:schemeClr val="tx1">
                    <a:lumMod val="75000"/>
                    <a:lumOff val="25000"/>
                  </a:schemeClr>
                </a:solidFill>
              </a:rPr>
              <a:t> </a:t>
            </a:r>
            <a:r>
              <a:rPr lang="tr-TR" altLang="en-US" dirty="0">
                <a:solidFill>
                  <a:schemeClr val="tx1">
                    <a:lumMod val="75000"/>
                    <a:lumOff val="25000"/>
                  </a:schemeClr>
                </a:solidFill>
              </a:rPr>
              <a:t>hükümetler</a:t>
            </a:r>
            <a:r>
              <a:rPr lang="en-US" altLang="en-US" dirty="0">
                <a:solidFill>
                  <a:schemeClr val="tx1">
                    <a:lumMod val="75000"/>
                    <a:lumOff val="25000"/>
                  </a:schemeClr>
                </a:solidFill>
              </a:rPr>
              <a:t> </a:t>
            </a:r>
            <a:r>
              <a:rPr lang="en-US" altLang="en-US" dirty="0" err="1">
                <a:solidFill>
                  <a:schemeClr val="tx1">
                    <a:lumMod val="75000"/>
                    <a:lumOff val="25000"/>
                  </a:schemeClr>
                </a:solidFill>
              </a:rPr>
              <a:t>arasındaki</a:t>
            </a:r>
            <a:r>
              <a:rPr lang="en-US" altLang="en-US" dirty="0">
                <a:solidFill>
                  <a:schemeClr val="tx1">
                    <a:lumMod val="75000"/>
                    <a:lumOff val="25000"/>
                  </a:schemeClr>
                </a:solidFill>
              </a:rPr>
              <a:t> </a:t>
            </a:r>
            <a:r>
              <a:rPr lang="en-US" altLang="en-US" dirty="0" err="1">
                <a:solidFill>
                  <a:schemeClr val="tx1">
                    <a:lumMod val="75000"/>
                    <a:lumOff val="25000"/>
                  </a:schemeClr>
                </a:solidFill>
              </a:rPr>
              <a:t>silâhlı</a:t>
            </a:r>
            <a:r>
              <a:rPr lang="en-US" altLang="en-US" dirty="0">
                <a:solidFill>
                  <a:schemeClr val="tx1">
                    <a:lumMod val="75000"/>
                    <a:lumOff val="25000"/>
                  </a:schemeClr>
                </a:solidFill>
              </a:rPr>
              <a:t> </a:t>
            </a:r>
            <a:r>
              <a:rPr lang="en-US" altLang="en-US" dirty="0" err="1">
                <a:solidFill>
                  <a:schemeClr val="tx1">
                    <a:lumMod val="75000"/>
                    <a:lumOff val="25000"/>
                  </a:schemeClr>
                </a:solidFill>
              </a:rPr>
              <a:t>çatışmalarda</a:t>
            </a:r>
            <a:r>
              <a:rPr lang="en-US" altLang="en-US" dirty="0">
                <a:solidFill>
                  <a:schemeClr val="tx1">
                    <a:lumMod val="75000"/>
                    <a:lumOff val="25000"/>
                  </a:schemeClr>
                </a:solidFill>
              </a:rPr>
              <a:t> </a:t>
            </a:r>
            <a:r>
              <a:rPr lang="en-US" altLang="en-US" dirty="0" err="1">
                <a:solidFill>
                  <a:schemeClr val="tx1">
                    <a:lumMod val="75000"/>
                    <a:lumOff val="25000"/>
                  </a:schemeClr>
                </a:solidFill>
              </a:rPr>
              <a:t>uygulanır</a:t>
            </a:r>
            <a:r>
              <a:rPr lang="en-US" altLang="en-US" dirty="0">
                <a:solidFill>
                  <a:schemeClr val="tx1">
                    <a:lumMod val="75000"/>
                    <a:lumOff val="25000"/>
                  </a:schemeClr>
                </a:solidFill>
              </a:rPr>
              <a:t>.</a:t>
            </a:r>
          </a:p>
          <a:p>
            <a:endParaRPr lang="tr-TR" dirty="0"/>
          </a:p>
          <a:p>
            <a:pPr marL="0" indent="0">
              <a:buNone/>
            </a:pPr>
            <a:endParaRPr lang="tr-TR" dirty="0"/>
          </a:p>
          <a:p>
            <a:pPr marL="228600" lvl="1" indent="0">
              <a:buNone/>
            </a:pPr>
            <a:endParaRPr lang="tr-TR" sz="1800" dirty="0"/>
          </a:p>
          <a:p>
            <a:pPr marL="228600" lvl="1" indent="0">
              <a:buNone/>
            </a:pPr>
            <a:endParaRPr lang="tr-TR" sz="1800" dirty="0"/>
          </a:p>
          <a:p>
            <a:pPr marL="0" indent="0">
              <a:buNone/>
            </a:pPr>
            <a:endParaRPr lang="tr-TR" dirty="0"/>
          </a:p>
          <a:p>
            <a:pPr marL="0" indent="0">
              <a:buNone/>
            </a:pPr>
            <a:endParaRPr lang="tr-TR" dirty="0"/>
          </a:p>
        </p:txBody>
      </p:sp>
      <p:sp>
        <p:nvSpPr>
          <p:cNvPr id="2" name="Oval 1">
            <a:extLst>
              <a:ext uri="{FF2B5EF4-FFF2-40B4-BE49-F238E27FC236}">
                <a16:creationId xmlns:a16="http://schemas.microsoft.com/office/drawing/2014/main" id="{FE6F8426-C108-4558-9F64-35C64C75A5E4}"/>
              </a:ext>
            </a:extLst>
          </p:cNvPr>
          <p:cNvSpPr/>
          <p:nvPr/>
        </p:nvSpPr>
        <p:spPr>
          <a:xfrm>
            <a:off x="9917836" y="283472"/>
            <a:ext cx="2121763" cy="2024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4" name="Explosion: 8 Points 3">
            <a:extLst>
              <a:ext uri="{FF2B5EF4-FFF2-40B4-BE49-F238E27FC236}">
                <a16:creationId xmlns:a16="http://schemas.microsoft.com/office/drawing/2014/main" id="{33A47D40-DBE5-42D4-9A72-FBA5E7F8E6F7}"/>
              </a:ext>
            </a:extLst>
          </p:cNvPr>
          <p:cNvSpPr/>
          <p:nvPr/>
        </p:nvSpPr>
        <p:spPr>
          <a:xfrm>
            <a:off x="10139777" y="1216241"/>
            <a:ext cx="692458" cy="861134"/>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x</a:t>
            </a:r>
          </a:p>
        </p:txBody>
      </p:sp>
      <p:sp>
        <p:nvSpPr>
          <p:cNvPr id="5" name="Arrow: Left-Right 4">
            <a:extLst>
              <a:ext uri="{FF2B5EF4-FFF2-40B4-BE49-F238E27FC236}">
                <a16:creationId xmlns:a16="http://schemas.microsoft.com/office/drawing/2014/main" id="{555ABA85-7C90-4DDC-A257-255C713E72E9}"/>
              </a:ext>
            </a:extLst>
          </p:cNvPr>
          <p:cNvSpPr/>
          <p:nvPr/>
        </p:nvSpPr>
        <p:spPr>
          <a:xfrm>
            <a:off x="10564427" y="1589102"/>
            <a:ext cx="432045" cy="142043"/>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1502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6B2A3-818D-4255-9F65-5DC4EC58058B}"/>
              </a:ext>
            </a:extLst>
          </p:cNvPr>
          <p:cNvSpPr>
            <a:spLocks noGrp="1"/>
          </p:cNvSpPr>
          <p:nvPr>
            <p:ph idx="1"/>
          </p:nvPr>
        </p:nvSpPr>
        <p:spPr>
          <a:xfrm>
            <a:off x="89700" y="204185"/>
            <a:ext cx="9010835" cy="5535841"/>
          </a:xfrm>
        </p:spPr>
        <p:txBody>
          <a:bodyPr/>
          <a:lstStyle/>
          <a:p>
            <a:pPr marL="0" indent="0">
              <a:buNone/>
            </a:pPr>
            <a:r>
              <a:rPr lang="tr-TR" b="1" dirty="0"/>
              <a:t>BM Organlarının gündemine alınan devlet-içi silâhlı çatışmalar / iç karışıklıklar (?)</a:t>
            </a:r>
          </a:p>
          <a:p>
            <a:pPr marL="228600" lvl="1" indent="0">
              <a:buNone/>
            </a:pPr>
            <a:r>
              <a:rPr lang="tr-TR" b="1" dirty="0"/>
              <a:t>	</a:t>
            </a:r>
            <a:r>
              <a:rPr lang="tr-TR" dirty="0"/>
              <a:t>BM Şartı Md. 2(7): «İşbu Şartın hiçbir hükmü Birleşmiş Milletere herhangi bir devletin kendi iç yetki alanına giren konulara müdahale yetkisi vermediği gibi üyeleri de bu türden konuları işbu Şart uyarınca bir çözüme bağlamaya zorlayamaz; ancak, bu ilke VII. Bölümde öngörülmüş olan zorlayıcı önlemlerin uygulanmasını hiçbir biçimde engellemez.»</a:t>
            </a:r>
            <a:endParaRPr lang="tr-TR" b="1" dirty="0"/>
          </a:p>
          <a:p>
            <a:pPr marL="457200" lvl="2" indent="0">
              <a:buNone/>
            </a:pPr>
            <a:r>
              <a:rPr lang="tr-TR" altLang="en-US" sz="1800" b="1" dirty="0">
                <a:solidFill>
                  <a:schemeClr val="tx1">
                    <a:lumMod val="75000"/>
                    <a:lumOff val="25000"/>
                  </a:schemeClr>
                </a:solidFill>
              </a:rPr>
              <a:t>	</a:t>
            </a:r>
          </a:p>
          <a:p>
            <a:pPr marL="457200" lvl="2" indent="0">
              <a:buNone/>
            </a:pPr>
            <a:r>
              <a:rPr lang="tr-TR" altLang="en-US" sz="1800" b="1" dirty="0">
                <a:solidFill>
                  <a:schemeClr val="tx1">
                    <a:lumMod val="75000"/>
                    <a:lumOff val="25000"/>
                  </a:schemeClr>
                </a:solidFill>
              </a:rPr>
              <a:t>	</a:t>
            </a:r>
            <a:r>
              <a:rPr lang="tr-TR" altLang="en-US" sz="1800" dirty="0">
                <a:solidFill>
                  <a:schemeClr val="tx1">
                    <a:lumMod val="75000"/>
                    <a:lumOff val="25000"/>
                  </a:schemeClr>
                </a:solidFill>
              </a:rPr>
              <a:t>BM Güvenlik Konseyi Kararı 1973(2011)</a:t>
            </a:r>
            <a:r>
              <a:rPr lang="en-US" altLang="en-US" sz="1800" dirty="0">
                <a:solidFill>
                  <a:schemeClr val="tx1">
                    <a:lumMod val="75000"/>
                    <a:lumOff val="25000"/>
                  </a:schemeClr>
                </a:solidFill>
              </a:rPr>
              <a:t>17 Mart 2011</a:t>
            </a:r>
            <a:r>
              <a:rPr lang="tr-TR" altLang="en-US" sz="1800" dirty="0">
                <a:solidFill>
                  <a:schemeClr val="tx1">
                    <a:lumMod val="75000"/>
                    <a:lumOff val="25000"/>
                  </a:schemeClr>
                </a:solidFill>
              </a:rPr>
              <a:t>: </a:t>
            </a:r>
          </a:p>
          <a:p>
            <a:pPr marL="457200" lvl="2" indent="0">
              <a:buNone/>
            </a:pPr>
            <a:r>
              <a:rPr lang="tr-TR" altLang="en-US" sz="1800" dirty="0">
                <a:solidFill>
                  <a:schemeClr val="tx1">
                    <a:lumMod val="75000"/>
                    <a:lumOff val="25000"/>
                  </a:schemeClr>
                </a:solidFill>
              </a:rPr>
              <a:t>	Par. 3: « [Güvenlik Konseyi] Libya otoritelerinin uluslararası insancıl hukuk, insan hakları ve mülteci hukuku dahil olmak üzere uluslararası hukuk altındaki yükümlülüklerini yerine getirmelerini ve sivillerin korunması ve temel ihtiyaçlarının karşılanması ile insani yardımın hızlı ve engelsiz geçişinin temini için her tür tedbirin alınmasını talep eder» </a:t>
            </a:r>
            <a:endParaRPr lang="en-US" altLang="en-US" sz="1800" dirty="0">
              <a:solidFill>
                <a:schemeClr val="tx1">
                  <a:lumMod val="75000"/>
                  <a:lumOff val="25000"/>
                </a:schemeClr>
              </a:solidFill>
            </a:endParaRPr>
          </a:p>
          <a:p>
            <a:pPr marL="320040" lvl="1" indent="-91440" algn="ctr">
              <a:buNone/>
              <a:defRPr/>
            </a:pPr>
            <a:r>
              <a:rPr lang="tr-TR" altLang="en-US" dirty="0">
                <a:solidFill>
                  <a:schemeClr val="tx1">
                    <a:lumMod val="75000"/>
                    <a:lumOff val="25000"/>
                  </a:schemeClr>
                </a:solidFill>
              </a:rPr>
              <a:t> </a:t>
            </a:r>
          </a:p>
        </p:txBody>
      </p:sp>
      <p:pic>
        <p:nvPicPr>
          <p:cNvPr id="11" name="Picture 10">
            <a:extLst>
              <a:ext uri="{FF2B5EF4-FFF2-40B4-BE49-F238E27FC236}">
                <a16:creationId xmlns:a16="http://schemas.microsoft.com/office/drawing/2014/main" id="{4AD3C042-BA89-486E-A3B9-0BA1D1DFB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9603" y="2128727"/>
            <a:ext cx="2792397" cy="1686756"/>
          </a:xfrm>
          <a:prstGeom prst="rect">
            <a:avLst/>
          </a:prstGeom>
          <a:ln>
            <a:noFill/>
          </a:ln>
          <a:effectLst>
            <a:softEdge rad="112500"/>
          </a:effectLst>
        </p:spPr>
      </p:pic>
      <p:sp>
        <p:nvSpPr>
          <p:cNvPr id="17" name="Rectangle 16">
            <a:extLst>
              <a:ext uri="{FF2B5EF4-FFF2-40B4-BE49-F238E27FC236}">
                <a16:creationId xmlns:a16="http://schemas.microsoft.com/office/drawing/2014/main" id="{893C26D8-E191-4822-8BD9-1D0CA9A29546}"/>
              </a:ext>
            </a:extLst>
          </p:cNvPr>
          <p:cNvSpPr/>
          <p:nvPr/>
        </p:nvSpPr>
        <p:spPr>
          <a:xfrm>
            <a:off x="467001" y="4187265"/>
            <a:ext cx="8457924" cy="2031325"/>
          </a:xfrm>
          <a:prstGeom prst="rect">
            <a:avLst/>
          </a:prstGeom>
        </p:spPr>
        <p:txBody>
          <a:bodyPr wrap="square">
            <a:spAutoFit/>
          </a:bodyPr>
          <a:lstStyle/>
          <a:p>
            <a:pPr algn="just"/>
            <a:r>
              <a:rPr lang="tr-TR" b="1" dirty="0"/>
              <a:t>Çok Uluslu Güçler (?)</a:t>
            </a:r>
          </a:p>
          <a:p>
            <a:pPr marL="285750" indent="-285750" algn="just">
              <a:buFontTx/>
              <a:buChar char="-"/>
            </a:pPr>
            <a:r>
              <a:rPr lang="tr-TR" b="1" dirty="0"/>
              <a:t>Barışı Koruma / Barışı Destekleme / Barışı Sağlama Harekatları</a:t>
            </a:r>
          </a:p>
          <a:p>
            <a:pPr marL="285750" indent="-285750" algn="just">
              <a:buFontTx/>
              <a:buChar char="-"/>
            </a:pPr>
            <a:endParaRPr lang="tr-TR" b="1" dirty="0"/>
          </a:p>
          <a:p>
            <a:pPr algn="just"/>
            <a:r>
              <a:rPr lang="tr-TR" dirty="0"/>
              <a:t>	- 1999 </a:t>
            </a:r>
            <a:r>
              <a:rPr lang="en-US" dirty="0"/>
              <a:t>Secretary-General’s Bulletin</a:t>
            </a:r>
            <a:r>
              <a:rPr lang="tr-TR" dirty="0"/>
              <a:t> </a:t>
            </a:r>
            <a:r>
              <a:rPr lang="en-US" dirty="0"/>
              <a:t>Observance by United Nations forces of international humanitarian law</a:t>
            </a:r>
            <a:r>
              <a:rPr lang="tr-TR" dirty="0"/>
              <a:t> (ST/SGB/1999/13)</a:t>
            </a:r>
          </a:p>
          <a:p>
            <a:pPr algn="just"/>
            <a:endParaRPr lang="tr-TR" dirty="0"/>
          </a:p>
          <a:p>
            <a:pPr algn="just"/>
            <a:r>
              <a:rPr lang="tr-TR" dirty="0"/>
              <a:t>	- Hollanda Dutchbat Davaları Örneği </a:t>
            </a:r>
          </a:p>
        </p:txBody>
      </p:sp>
    </p:spTree>
    <p:extLst>
      <p:ext uri="{BB962C8B-B14F-4D97-AF65-F5344CB8AC3E}">
        <p14:creationId xmlns:p14="http://schemas.microsoft.com/office/powerpoint/2010/main" val="402130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345DA2-2101-4F27-BFE7-DE08171E8B2F}"/>
              </a:ext>
            </a:extLst>
          </p:cNvPr>
          <p:cNvSpPr/>
          <p:nvPr/>
        </p:nvSpPr>
        <p:spPr>
          <a:xfrm>
            <a:off x="485775" y="556870"/>
            <a:ext cx="9314715" cy="6463308"/>
          </a:xfrm>
          <a:prstGeom prst="rect">
            <a:avLst/>
          </a:prstGeom>
        </p:spPr>
        <p:txBody>
          <a:bodyPr wrap="square">
            <a:spAutoFit/>
          </a:bodyPr>
          <a:lstStyle/>
          <a:p>
            <a:r>
              <a:rPr lang="tr-TR" b="1" dirty="0"/>
              <a:t>Devlet dışı unsurlara karşı sınırşana / ülkedışı / küresel silâhlı çatışmalar (?)</a:t>
            </a:r>
          </a:p>
          <a:p>
            <a:endParaRPr lang="tr-TR" b="1" dirty="0"/>
          </a:p>
          <a:p>
            <a:r>
              <a:rPr lang="tr-TR" b="1" dirty="0"/>
              <a:t>	- «Gri Bölge» Öğretisi (?)</a:t>
            </a:r>
          </a:p>
          <a:p>
            <a:endParaRPr lang="tr-TR" b="1" dirty="0"/>
          </a:p>
          <a:p>
            <a:r>
              <a:rPr lang="tr-TR" b="1" dirty="0"/>
              <a:t>	- «Uluslararası silâhlı çatışmadır» öğretisi</a:t>
            </a:r>
          </a:p>
          <a:p>
            <a:endParaRPr lang="tr-TR" b="1" dirty="0"/>
          </a:p>
          <a:p>
            <a:r>
              <a:rPr lang="tr-TR" dirty="0"/>
              <a:t>- 2004 Kongo / Uganda Askerî Faaliyetler Davası, Uluslararası Adalet Divanı</a:t>
            </a:r>
          </a:p>
          <a:p>
            <a:endParaRPr lang="tr-TR" dirty="0"/>
          </a:p>
          <a:p>
            <a:r>
              <a:rPr lang="tr-TR" dirty="0"/>
              <a:t>- 2006 Hedefleyerek Öldürme Davası, İsrail Yüksek Mahkemesi: </a:t>
            </a:r>
          </a:p>
          <a:p>
            <a:r>
              <a:rPr lang="tr-TR" dirty="0"/>
              <a:t>«Uluslararsı bir silâhlı çatışma (...) ülkesel sınırları aşan bir çatışmadır, düşman işgali söz konusu olsa da olmasada.</a:t>
            </a:r>
          </a:p>
          <a:p>
            <a:r>
              <a:rPr lang="tr-TR" dirty="0"/>
              <a:t>  </a:t>
            </a:r>
          </a:p>
          <a:p>
            <a:endParaRPr lang="tr-TR" b="1" dirty="0"/>
          </a:p>
          <a:p>
            <a:r>
              <a:rPr lang="tr-TR" b="1" dirty="0"/>
              <a:t>	- «Uluslararası olmayan silâhlı çatışmadır» öğretisi</a:t>
            </a:r>
          </a:p>
          <a:p>
            <a:endParaRPr lang="tr-TR" b="1" dirty="0"/>
          </a:p>
          <a:p>
            <a:pPr marL="285750" indent="-285750">
              <a:buFontTx/>
              <a:buChar char="-"/>
            </a:pPr>
            <a:r>
              <a:rPr lang="tr-TR" dirty="0"/>
              <a:t>2007 Lubanga Davası / Uluslararası Ceza Mahkemesi</a:t>
            </a:r>
          </a:p>
          <a:p>
            <a:pPr marL="285750" indent="-285750">
              <a:buFontTx/>
              <a:buChar char="-"/>
            </a:pPr>
            <a:endParaRPr lang="tr-TR" dirty="0"/>
          </a:p>
          <a:p>
            <a:r>
              <a:rPr lang="tr-TR" dirty="0"/>
              <a:t>«Bir devlet komşu bir devletin ülkesinde bulunan bir silahlı örgüt ile çatışmaya girdiğinde ve bu silahlı örgüt kendi ülkesinin denetimi altındaysa, çatışma iki devlet arasındaki bir uluslararası silâhlı çatışma tanımına gireceği hususunda genel kabul vardır. Ancak, silahlı örgüt bir hükümet adına faaliyet göstermiyorsa, karşı karşıya gelen iki devletin yokluğunda, bir uluslararası olmayan silâhlı çatışma vardır.»</a:t>
            </a:r>
          </a:p>
          <a:p>
            <a:endParaRPr lang="tr-TR" dirty="0"/>
          </a:p>
        </p:txBody>
      </p:sp>
      <p:sp>
        <p:nvSpPr>
          <p:cNvPr id="5" name="Oval 4">
            <a:extLst>
              <a:ext uri="{FF2B5EF4-FFF2-40B4-BE49-F238E27FC236}">
                <a16:creationId xmlns:a16="http://schemas.microsoft.com/office/drawing/2014/main" id="{3F5AE03D-59D4-4F1F-991A-8EBFD2D72DDF}"/>
              </a:ext>
            </a:extLst>
          </p:cNvPr>
          <p:cNvSpPr/>
          <p:nvPr/>
        </p:nvSpPr>
        <p:spPr>
          <a:xfrm>
            <a:off x="9720586" y="1407382"/>
            <a:ext cx="2272684" cy="19086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a:t>
            </a:r>
          </a:p>
        </p:txBody>
      </p:sp>
      <p:sp>
        <p:nvSpPr>
          <p:cNvPr id="6" name="Oval 5">
            <a:extLst>
              <a:ext uri="{FF2B5EF4-FFF2-40B4-BE49-F238E27FC236}">
                <a16:creationId xmlns:a16="http://schemas.microsoft.com/office/drawing/2014/main" id="{17955683-99B8-4D5A-B653-E2A88CB35A30}"/>
              </a:ext>
            </a:extLst>
          </p:cNvPr>
          <p:cNvSpPr/>
          <p:nvPr/>
        </p:nvSpPr>
        <p:spPr>
          <a:xfrm>
            <a:off x="9720586" y="3316081"/>
            <a:ext cx="2272684" cy="190869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tr-TR" dirty="0"/>
              <a:t>B</a:t>
            </a:r>
          </a:p>
        </p:txBody>
      </p:sp>
      <p:sp>
        <p:nvSpPr>
          <p:cNvPr id="7" name="Explosion: 8 Points 6">
            <a:extLst>
              <a:ext uri="{FF2B5EF4-FFF2-40B4-BE49-F238E27FC236}">
                <a16:creationId xmlns:a16="http://schemas.microsoft.com/office/drawing/2014/main" id="{9F1F3F0C-70C0-46CD-B1B1-9DB9BAD6ADA3}"/>
              </a:ext>
            </a:extLst>
          </p:cNvPr>
          <p:cNvSpPr/>
          <p:nvPr/>
        </p:nvSpPr>
        <p:spPr>
          <a:xfrm>
            <a:off x="10572845" y="3018680"/>
            <a:ext cx="648070" cy="550416"/>
          </a:xfrm>
          <a:prstGeom prst="irregularSeal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tr-TR" dirty="0"/>
          </a:p>
        </p:txBody>
      </p:sp>
      <p:sp>
        <p:nvSpPr>
          <p:cNvPr id="8" name="Oval 7">
            <a:extLst>
              <a:ext uri="{FF2B5EF4-FFF2-40B4-BE49-F238E27FC236}">
                <a16:creationId xmlns:a16="http://schemas.microsoft.com/office/drawing/2014/main" id="{A6B88A73-9612-44D1-BAEC-87EACE577472}"/>
              </a:ext>
            </a:extLst>
          </p:cNvPr>
          <p:cNvSpPr/>
          <p:nvPr/>
        </p:nvSpPr>
        <p:spPr>
          <a:xfrm>
            <a:off x="10519576" y="3515829"/>
            <a:ext cx="719091" cy="5504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a:t>X</a:t>
            </a:r>
          </a:p>
        </p:txBody>
      </p:sp>
      <p:sp>
        <p:nvSpPr>
          <p:cNvPr id="9" name="Arrow: Up-Down 8">
            <a:extLst>
              <a:ext uri="{FF2B5EF4-FFF2-40B4-BE49-F238E27FC236}">
                <a16:creationId xmlns:a16="http://schemas.microsoft.com/office/drawing/2014/main" id="{21037CE0-A5E3-4645-A4A8-A52BBA579DE0}"/>
              </a:ext>
            </a:extLst>
          </p:cNvPr>
          <p:cNvSpPr/>
          <p:nvPr/>
        </p:nvSpPr>
        <p:spPr>
          <a:xfrm>
            <a:off x="10785907" y="2872198"/>
            <a:ext cx="186431" cy="86113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17129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11031-10D0-4C37-AE34-E7320A3F8316}"/>
              </a:ext>
            </a:extLst>
          </p:cNvPr>
          <p:cNvSpPr>
            <a:spLocks noGrp="1"/>
          </p:cNvSpPr>
          <p:nvPr>
            <p:ph idx="1"/>
          </p:nvPr>
        </p:nvSpPr>
        <p:spPr>
          <a:xfrm>
            <a:off x="-87593" y="0"/>
            <a:ext cx="10811012" cy="6600548"/>
          </a:xfrm>
        </p:spPr>
        <p:txBody>
          <a:bodyPr>
            <a:normAutofit/>
          </a:bodyPr>
          <a:lstStyle/>
          <a:p>
            <a:pPr marL="0" indent="0" algn="ctr">
              <a:buNone/>
            </a:pPr>
            <a:r>
              <a:rPr lang="tr-TR" b="1" dirty="0"/>
              <a:t>Genel İlkeler</a:t>
            </a:r>
          </a:p>
          <a:p>
            <a:pPr marL="0" indent="0" algn="ctr">
              <a:buNone/>
            </a:pPr>
            <a:endParaRPr lang="tr-TR" b="1" dirty="0"/>
          </a:p>
          <a:p>
            <a:r>
              <a:rPr lang="tr-TR" b="1" dirty="0"/>
              <a:t>(1)</a:t>
            </a:r>
            <a:r>
              <a:rPr lang="tr-TR" dirty="0"/>
              <a:t> </a:t>
            </a:r>
            <a:r>
              <a:rPr lang="tr-TR" b="1" dirty="0"/>
              <a:t>Ayrım Gözetme İlkesi:  </a:t>
            </a:r>
          </a:p>
          <a:p>
            <a:r>
              <a:rPr lang="tr-TR" dirty="0"/>
              <a:t>«Devletler hiçbir zaman sivilleri saldırıların hedefi haline getirmemelidir dolayısıyla hiçbir zaman sivil hedefler ile  askeri hedefler arasında ayrım sergileyemeyen silahlar kullanmamalıdır».</a:t>
            </a:r>
          </a:p>
          <a:p>
            <a:pPr marL="0" indent="0">
              <a:buNone/>
            </a:pPr>
            <a:endParaRPr lang="tr-TR" dirty="0"/>
          </a:p>
          <a:p>
            <a:r>
              <a:rPr lang="tr-TR" b="1" dirty="0"/>
              <a:t>(II)</a:t>
            </a:r>
            <a:r>
              <a:rPr lang="tr-TR" dirty="0"/>
              <a:t> </a:t>
            </a:r>
            <a:r>
              <a:rPr lang="tr-TR" b="1" dirty="0"/>
              <a:t>Gereksiz Acıya Sebebiyet Vermeme İlkesi</a:t>
            </a:r>
          </a:p>
          <a:p>
            <a:r>
              <a:rPr lang="tr-TR" dirty="0"/>
              <a:t>«[…] savaşanlara gereksiz acıya sebebiyet vermek yasaktır; dolayısıyla, bu tür bir acı veren veya acılarını gereksiz biçimde arttıran silahların kullanımı yasaktır.  Bu ilke doğrultusunda Devletler kullandıkları silahları belirlenmesinde sınırsız bir seçme özgürlüğüne sahip değildir». </a:t>
            </a:r>
          </a:p>
          <a:p>
            <a:pPr marL="0" indent="0" algn="ctr">
              <a:buNone/>
            </a:pPr>
            <a:r>
              <a:rPr lang="tr-TR" b="1" dirty="0"/>
              <a:t>1996 Nükleer Silahlar Davası (Uluslararası Adalet Divanı)</a:t>
            </a:r>
          </a:p>
          <a:p>
            <a:pPr marL="0" indent="0" algn="ctr">
              <a:buNone/>
            </a:pPr>
            <a:endParaRPr lang="tr-TR" b="1" dirty="0"/>
          </a:p>
        </p:txBody>
      </p:sp>
      <p:pic>
        <p:nvPicPr>
          <p:cNvPr id="6" name="Picture 5" descr="A close up of a logo&#10;&#10;Description generated with high confidence">
            <a:extLst>
              <a:ext uri="{FF2B5EF4-FFF2-40B4-BE49-F238E27FC236}">
                <a16:creationId xmlns:a16="http://schemas.microsoft.com/office/drawing/2014/main" id="{BD37A8DB-70E5-4EF9-A46C-234596AB7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731" y="4857473"/>
            <a:ext cx="2619375" cy="1743075"/>
          </a:xfrm>
          <a:prstGeom prst="rect">
            <a:avLst/>
          </a:prstGeom>
        </p:spPr>
      </p:pic>
    </p:spTree>
    <p:extLst>
      <p:ext uri="{BB962C8B-B14F-4D97-AF65-F5344CB8AC3E}">
        <p14:creationId xmlns:p14="http://schemas.microsoft.com/office/powerpoint/2010/main" val="206239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CBA40-FF60-4450-8850-1A6BBAD6EDB3}"/>
              </a:ext>
            </a:extLst>
          </p:cNvPr>
          <p:cNvSpPr>
            <a:spLocks noGrp="1"/>
          </p:cNvSpPr>
          <p:nvPr>
            <p:ph idx="1"/>
          </p:nvPr>
        </p:nvSpPr>
        <p:spPr>
          <a:xfrm>
            <a:off x="168675" y="168676"/>
            <a:ext cx="9451575" cy="6603599"/>
          </a:xfrm>
        </p:spPr>
        <p:txBody>
          <a:bodyPr>
            <a:normAutofit/>
          </a:bodyPr>
          <a:lstStyle/>
          <a:p>
            <a:r>
              <a:rPr lang="tr-TR" b="1" dirty="0"/>
              <a:t>Kişi Statüleri</a:t>
            </a:r>
          </a:p>
          <a:p>
            <a:endParaRPr lang="tr-TR" b="1" dirty="0"/>
          </a:p>
          <a:p>
            <a:r>
              <a:rPr lang="tr-TR" b="1" dirty="0"/>
              <a:t>«Savaşan»:  </a:t>
            </a:r>
          </a:p>
          <a:p>
            <a:pPr lvl="1"/>
            <a:r>
              <a:rPr lang="tr-TR" dirty="0"/>
              <a:t>Silâhlı çatışmalar hukuku altında silâhlı çatışmada kuvvete yasal olarak başvurabilecek kişi.</a:t>
            </a:r>
            <a:endParaRPr lang="tr-TR" b="1" dirty="0"/>
          </a:p>
          <a:p>
            <a:pPr lvl="1"/>
            <a:r>
              <a:rPr lang="tr-TR" dirty="0"/>
              <a:t>Sıhhî ve dînî personel dışında, çatışmaya tarafların silâhlı kuvvetlerini oluşturan herkes savaşandır</a:t>
            </a:r>
          </a:p>
          <a:p>
            <a:pPr lvl="2"/>
            <a:r>
              <a:rPr lang="tr-TR" b="1" dirty="0"/>
              <a:t>Silâhlı kuvvetler (EPI Md. 43): </a:t>
            </a:r>
            <a:r>
              <a:rPr lang="tr-TR" dirty="0"/>
              <a:t>Çatışmaya tarafın silâhlı kuvvetleri, astlarının hareketlerinden bu tarafa karşı bir komuta zinciri ile sorumlu olan örgütlü ve silâhlı güçler, gruplar ve birimlerden oluşur</a:t>
            </a:r>
          </a:p>
          <a:p>
            <a:pPr lvl="2"/>
            <a:r>
              <a:rPr lang="tr-TR" b="1" dirty="0"/>
              <a:t>Düzensiz unsurlar (Lahey Düz. Md. 1 ve III CS Md. 4)</a:t>
            </a:r>
            <a:r>
              <a:rPr lang="tr-TR" dirty="0"/>
              <a:t>:</a:t>
            </a:r>
          </a:p>
          <a:p>
            <a:pPr lvl="3"/>
            <a:r>
              <a:rPr lang="tr-TR" dirty="0"/>
              <a:t>Başlarında astlarından sorumlu bir kişinin bulunması</a:t>
            </a:r>
          </a:p>
          <a:p>
            <a:pPr lvl="3"/>
            <a:r>
              <a:rPr lang="tr-TR" dirty="0"/>
              <a:t>Sabit ve uzaktan tanınabilir ayırt edici bir işaretlerinin bulunması</a:t>
            </a:r>
          </a:p>
          <a:p>
            <a:pPr lvl="3"/>
            <a:r>
              <a:rPr lang="tr-TR" dirty="0"/>
              <a:t>Silâhlarını açıkça taşımaları</a:t>
            </a:r>
          </a:p>
          <a:p>
            <a:pPr lvl="3"/>
            <a:r>
              <a:rPr lang="tr-TR" dirty="0"/>
              <a:t>Operasyonlarında savaş kural ve teamüllerine uygun davranmaları</a:t>
            </a:r>
          </a:p>
          <a:p>
            <a:pPr lvl="2"/>
            <a:r>
              <a:rPr lang="tr-TR" b="1" i="1" dirty="0"/>
              <a:t>Leveé en Masse </a:t>
            </a:r>
            <a:r>
              <a:rPr lang="tr-TR" b="1" dirty="0"/>
              <a:t>(Kitlesel </a:t>
            </a:r>
            <a:r>
              <a:rPr lang="tr-TR" b="1" i="1" dirty="0"/>
              <a:t>Direniş</a:t>
            </a:r>
            <a:r>
              <a:rPr lang="tr-TR" b="1" dirty="0"/>
              <a:t>)</a:t>
            </a:r>
            <a:r>
              <a:rPr lang="tr-TR" i="1" dirty="0"/>
              <a:t> </a:t>
            </a:r>
          </a:p>
          <a:p>
            <a:pPr marL="457200" lvl="2" indent="0">
              <a:buNone/>
            </a:pPr>
            <a:endParaRPr lang="tr-TR" dirty="0"/>
          </a:p>
          <a:p>
            <a:pPr lvl="1"/>
            <a:r>
              <a:rPr lang="tr-TR" dirty="0"/>
              <a:t>Savaşan meşrû askerî hedeftir.</a:t>
            </a:r>
          </a:p>
          <a:p>
            <a:pPr lvl="1"/>
            <a:r>
              <a:rPr lang="tr-TR" dirty="0"/>
              <a:t>Savaşan savaşan ayrıcalığından ve dokunulmazlığından istifade etmektedir -  «</a:t>
            </a:r>
            <a:r>
              <a:rPr lang="tr-TR" i="1" dirty="0"/>
              <a:t>Savaş Esiri» </a:t>
            </a:r>
            <a:r>
              <a:rPr lang="tr-TR" dirty="0"/>
              <a:t>Statüsü</a:t>
            </a:r>
          </a:p>
        </p:txBody>
      </p:sp>
      <p:pic>
        <p:nvPicPr>
          <p:cNvPr id="11" name="Picture 10">
            <a:extLst>
              <a:ext uri="{FF2B5EF4-FFF2-40B4-BE49-F238E27FC236}">
                <a16:creationId xmlns:a16="http://schemas.microsoft.com/office/drawing/2014/main" id="{D31C247C-1036-4164-946E-4968E24E5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4223" y="1127467"/>
            <a:ext cx="2319102" cy="1438275"/>
          </a:xfrm>
          <a:prstGeom prst="rect">
            <a:avLst/>
          </a:prstGeom>
        </p:spPr>
      </p:pic>
      <p:pic>
        <p:nvPicPr>
          <p:cNvPr id="13" name="Picture 12">
            <a:extLst>
              <a:ext uri="{FF2B5EF4-FFF2-40B4-BE49-F238E27FC236}">
                <a16:creationId xmlns:a16="http://schemas.microsoft.com/office/drawing/2014/main" id="{7ED4325A-4987-4DD5-998C-F526791E8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223" y="4246904"/>
            <a:ext cx="2313464" cy="1417052"/>
          </a:xfrm>
          <a:prstGeom prst="rect">
            <a:avLst/>
          </a:prstGeom>
        </p:spPr>
      </p:pic>
      <p:pic>
        <p:nvPicPr>
          <p:cNvPr id="15" name="Picture 14">
            <a:extLst>
              <a:ext uri="{FF2B5EF4-FFF2-40B4-BE49-F238E27FC236}">
                <a16:creationId xmlns:a16="http://schemas.microsoft.com/office/drawing/2014/main" id="{6843904C-49A8-4843-8499-166271253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4223" y="2732429"/>
            <a:ext cx="2313464" cy="1300163"/>
          </a:xfrm>
          <a:prstGeom prst="rect">
            <a:avLst/>
          </a:prstGeom>
        </p:spPr>
      </p:pic>
    </p:spTree>
    <p:extLst>
      <p:ext uri="{BB962C8B-B14F-4D97-AF65-F5344CB8AC3E}">
        <p14:creationId xmlns:p14="http://schemas.microsoft.com/office/powerpoint/2010/main" val="228783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CBA40-FF60-4450-8850-1A6BBAD6EDB3}"/>
              </a:ext>
            </a:extLst>
          </p:cNvPr>
          <p:cNvSpPr>
            <a:spLocks noGrp="1"/>
          </p:cNvSpPr>
          <p:nvPr>
            <p:ph idx="1"/>
          </p:nvPr>
        </p:nvSpPr>
        <p:spPr>
          <a:xfrm>
            <a:off x="168678" y="84338"/>
            <a:ext cx="9356324" cy="6689324"/>
          </a:xfrm>
        </p:spPr>
        <p:txBody>
          <a:bodyPr>
            <a:noAutofit/>
          </a:bodyPr>
          <a:lstStyle/>
          <a:p>
            <a:pPr marL="0" indent="0">
              <a:buNone/>
            </a:pPr>
            <a:r>
              <a:rPr lang="tr-TR" sz="2200" b="1" dirty="0"/>
              <a:t>Sivil - EPI Md. 50:  </a:t>
            </a:r>
          </a:p>
          <a:p>
            <a:pPr lvl="1"/>
            <a:r>
              <a:rPr lang="tr-TR" sz="2200" dirty="0"/>
              <a:t>Sivil Kişi Sivil, silâhlı kuvvetler mensubu olmayan kişidir. Sivil nüfus, sivillerin oluşturduğu nüfustur.</a:t>
            </a:r>
          </a:p>
          <a:p>
            <a:pPr lvl="1"/>
            <a:r>
              <a:rPr lang="tr-TR" sz="2200" dirty="0"/>
              <a:t>Kişinin statüsü konusunda şüphe bulunması halinde kişi sivil sayılır. </a:t>
            </a:r>
          </a:p>
          <a:p>
            <a:pPr lvl="1"/>
            <a:r>
              <a:rPr lang="tr-TR" sz="2200" dirty="0"/>
              <a:t>Sivil nüfusun içinde sivil tanımına girmeyen kişilerin bulunması nüfusun sivil niteliğini bozmaz. </a:t>
            </a:r>
          </a:p>
          <a:p>
            <a:pPr marL="0" indent="0">
              <a:buNone/>
            </a:pPr>
            <a:r>
              <a:rPr lang="tr-TR" sz="2200" dirty="0"/>
              <a:t>Uluslararası Ceza Mahkemesi Blaskic Davası (2000):</a:t>
            </a:r>
          </a:p>
          <a:p>
            <a:r>
              <a:rPr lang="tr-TR" sz="2200" dirty="0"/>
              <a:t>«Sivil, silâhlı kuvvetlere dahil olmayan, ya da artık dahil olmayan kişiler»</a:t>
            </a:r>
          </a:p>
          <a:p>
            <a:r>
              <a:rPr lang="tr-TR" sz="2200" b="1" dirty="0"/>
              <a:t>Sivil Mal: </a:t>
            </a:r>
            <a:r>
              <a:rPr lang="tr-TR" sz="2200" dirty="0"/>
              <a:t> Askerî hedef teşkil etmeyen her mal.</a:t>
            </a:r>
          </a:p>
          <a:p>
            <a:r>
              <a:rPr lang="tr-TR" sz="2200" dirty="0"/>
              <a:t>Askerî hedef:  doğası, konumu, amacı veya kullanımı itibariyle askerî faaliyete etkin katkı sunan ve kısmî veya bütün olarak imhası, ele geçirilmesi veya etkisiz hale getirilmesi, ilgili zaman dahilinde, belirgin askerî avantaj sağlayan hedef. </a:t>
            </a:r>
          </a:p>
          <a:p>
            <a:endParaRPr lang="tr-TR" sz="1500" dirty="0"/>
          </a:p>
          <a:p>
            <a:endParaRPr lang="tr-TR" sz="1500" dirty="0"/>
          </a:p>
          <a:p>
            <a:endParaRPr lang="tr-TR" sz="1500" dirty="0"/>
          </a:p>
          <a:p>
            <a:endParaRPr lang="tr-TR" sz="1500" dirty="0"/>
          </a:p>
          <a:p>
            <a:endParaRPr lang="tr-TR" sz="1500" dirty="0"/>
          </a:p>
          <a:p>
            <a:endParaRPr lang="tr-TR" sz="1500" dirty="0"/>
          </a:p>
          <a:p>
            <a:endParaRPr lang="tr-TR" sz="1500" dirty="0"/>
          </a:p>
          <a:p>
            <a:endParaRPr lang="tr-TR" sz="1500" dirty="0"/>
          </a:p>
        </p:txBody>
      </p:sp>
      <p:pic>
        <p:nvPicPr>
          <p:cNvPr id="4" name="Picture 3">
            <a:extLst>
              <a:ext uri="{FF2B5EF4-FFF2-40B4-BE49-F238E27FC236}">
                <a16:creationId xmlns:a16="http://schemas.microsoft.com/office/drawing/2014/main" id="{B2726DBE-029E-4C7F-BA71-774354D7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947" y="47757"/>
            <a:ext cx="2619375" cy="1743075"/>
          </a:xfrm>
          <a:prstGeom prst="rect">
            <a:avLst/>
          </a:prstGeom>
          <a:ln>
            <a:noFill/>
          </a:ln>
          <a:effectLst>
            <a:softEdge rad="112500"/>
          </a:effectLst>
        </p:spPr>
      </p:pic>
      <p:pic>
        <p:nvPicPr>
          <p:cNvPr id="5" name="Picture 6" descr="C:\Users\Mehmet\Desktop\news-graphics-2007-_443338a.jpg">
            <a:extLst>
              <a:ext uri="{FF2B5EF4-FFF2-40B4-BE49-F238E27FC236}">
                <a16:creationId xmlns:a16="http://schemas.microsoft.com/office/drawing/2014/main" id="{CABC54D0-6E93-4D03-9D78-48D4BD624653}"/>
              </a:ext>
            </a:extLst>
          </p:cNvPr>
          <p:cNvPicPr>
            <a:picLocks noChangeAspect="1" noChangeArrowheads="1"/>
          </p:cNvPicPr>
          <p:nvPr/>
        </p:nvPicPr>
        <p:blipFill>
          <a:blip r:embed="rId3" cstate="print"/>
          <a:srcRect/>
          <a:stretch>
            <a:fillRect/>
          </a:stretch>
        </p:blipFill>
        <p:spPr bwMode="auto">
          <a:xfrm>
            <a:off x="9403946" y="1870648"/>
            <a:ext cx="2619375" cy="1743075"/>
          </a:xfrm>
          <a:prstGeom prst="rect">
            <a:avLst/>
          </a:prstGeom>
          <a:ln>
            <a:noFill/>
          </a:ln>
          <a:effectLst>
            <a:softEdge rad="112500"/>
          </a:effectLst>
        </p:spPr>
      </p:pic>
      <p:pic>
        <p:nvPicPr>
          <p:cNvPr id="7" name="Picture 7" descr="16">
            <a:extLst>
              <a:ext uri="{FF2B5EF4-FFF2-40B4-BE49-F238E27FC236}">
                <a16:creationId xmlns:a16="http://schemas.microsoft.com/office/drawing/2014/main" id="{E35B793A-137E-4FBE-82B1-EE85160D9020}"/>
              </a:ext>
            </a:extLst>
          </p:cNvPr>
          <p:cNvPicPr>
            <a:picLocks noChangeAspect="1" noChangeArrowheads="1"/>
          </p:cNvPicPr>
          <p:nvPr/>
        </p:nvPicPr>
        <p:blipFill>
          <a:blip r:embed="rId4" cstate="print"/>
          <a:srcRect/>
          <a:stretch>
            <a:fillRect/>
          </a:stretch>
        </p:blipFill>
        <p:spPr bwMode="auto">
          <a:xfrm>
            <a:off x="9403946" y="3734642"/>
            <a:ext cx="2619374" cy="2457356"/>
          </a:xfrm>
          <a:prstGeom prst="rect">
            <a:avLst/>
          </a:prstGeom>
          <a:ln>
            <a:noFill/>
          </a:ln>
          <a:effectLst>
            <a:softEdge rad="112500"/>
          </a:effectLst>
        </p:spPr>
      </p:pic>
    </p:spTree>
    <p:extLst>
      <p:ext uri="{BB962C8B-B14F-4D97-AF65-F5344CB8AC3E}">
        <p14:creationId xmlns:p14="http://schemas.microsoft.com/office/powerpoint/2010/main" val="188870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6E53E-638A-4DB9-A919-DDE3203AF238}"/>
              </a:ext>
            </a:extLst>
          </p:cNvPr>
          <p:cNvSpPr>
            <a:spLocks noGrp="1"/>
          </p:cNvSpPr>
          <p:nvPr>
            <p:ph idx="1"/>
          </p:nvPr>
        </p:nvSpPr>
        <p:spPr>
          <a:xfrm>
            <a:off x="172071" y="526824"/>
            <a:ext cx="7729728" cy="6239736"/>
          </a:xfrm>
        </p:spPr>
        <p:txBody>
          <a:bodyPr>
            <a:normAutofit fontScale="85000" lnSpcReduction="20000"/>
          </a:bodyPr>
          <a:lstStyle/>
          <a:p>
            <a:pPr marL="457200" lvl="2" indent="0">
              <a:buNone/>
            </a:pPr>
            <a:r>
              <a:rPr lang="tr-TR" sz="2200" b="1" dirty="0"/>
              <a:t>Muhâsamata doğrudan katılma</a:t>
            </a:r>
          </a:p>
          <a:p>
            <a:pPr lvl="2">
              <a:buFontTx/>
              <a:buChar char="-"/>
            </a:pPr>
            <a:r>
              <a:rPr lang="tr-TR" sz="2200" dirty="0"/>
              <a:t>Amerikalararası İnsan Hakları Komisyonu: Doğası veya amaçları itibariyle düşmanın personeline ya da mallarına gerçek zararlar vermek amacını taşıyan eylemler doğrudan katılma teşkil eder. </a:t>
            </a:r>
          </a:p>
          <a:p>
            <a:pPr lvl="2">
              <a:buFontTx/>
              <a:buChar char="-"/>
            </a:pPr>
            <a:r>
              <a:rPr lang="tr-TR" sz="2200" dirty="0"/>
              <a:t>2009 UKHK Muhâsamata Doğrudan Katılma Konusunda Yorum Rehberi</a:t>
            </a:r>
          </a:p>
          <a:p>
            <a:pPr marL="457200" lvl="2" indent="0">
              <a:buNone/>
            </a:pPr>
            <a:r>
              <a:rPr lang="tr-TR" sz="2200" dirty="0"/>
              <a:t>	(1) Silâhlı şekilde muhasammat aşamasında yer alan siviller</a:t>
            </a:r>
          </a:p>
          <a:p>
            <a:pPr marL="457200" lvl="2" indent="0">
              <a:buNone/>
            </a:pPr>
            <a:r>
              <a:rPr lang="tr-TR" sz="2200" dirty="0"/>
              <a:t>	(2) Askeri operasyonun planlanmasında ve hazırlığında yer alan 	siviller</a:t>
            </a:r>
          </a:p>
          <a:p>
            <a:pPr marL="457200" lvl="2" indent="0">
              <a:buNone/>
            </a:pPr>
            <a:r>
              <a:rPr lang="tr-TR" sz="2200" dirty="0"/>
              <a:t>	(3) Düşman hakkında askeri istihbarat faaliyetinde bulunan kişiler</a:t>
            </a:r>
          </a:p>
          <a:p>
            <a:pPr marL="457200" lvl="2" indent="0">
              <a:buNone/>
            </a:pPr>
            <a:r>
              <a:rPr lang="tr-TR" sz="2200" dirty="0"/>
              <a:t>	(4) Karmaşık sistemlerin askeri maksatlı kullanımında görevli kişiler</a:t>
            </a:r>
          </a:p>
          <a:p>
            <a:pPr marL="457200" lvl="2" indent="0">
              <a:buNone/>
            </a:pPr>
            <a:r>
              <a:rPr lang="tr-TR" sz="2200" dirty="0"/>
              <a:t>	(5) Muhasamat ile doğrudan irtibatlı lojistik faaliyetini icra eden </a:t>
            </a:r>
          </a:p>
          <a:p>
            <a:pPr marL="457200" lvl="2" indent="0">
              <a:buNone/>
            </a:pPr>
            <a:r>
              <a:rPr lang="tr-TR" sz="2200" dirty="0"/>
              <a:t>	kişiler [«Şöför Bob» testi]</a:t>
            </a:r>
          </a:p>
          <a:p>
            <a:pPr marL="457200" lvl="2" indent="0">
              <a:buNone/>
            </a:pPr>
            <a:endParaRPr lang="tr-TR" sz="2200" dirty="0"/>
          </a:p>
          <a:p>
            <a:pPr marL="457200" lvl="2" indent="0">
              <a:buNone/>
            </a:pPr>
            <a:r>
              <a:rPr lang="tr-TR" sz="2200" dirty="0"/>
              <a:t>Tartışmalı konular:  </a:t>
            </a:r>
          </a:p>
          <a:p>
            <a:pPr lvl="2">
              <a:buFontTx/>
              <a:buChar char="-"/>
            </a:pPr>
            <a:r>
              <a:rPr lang="tr-TR" sz="2200" dirty="0"/>
              <a:t>İntikal ve çekilme (?)</a:t>
            </a:r>
          </a:p>
          <a:p>
            <a:pPr lvl="2">
              <a:buFontTx/>
              <a:buChar char="-"/>
            </a:pPr>
            <a:r>
              <a:rPr lang="tr-TR" sz="2200" dirty="0"/>
              <a:t>Silahlı örgüt üyeliği (aktif / pasif görevler?)</a:t>
            </a:r>
          </a:p>
          <a:p>
            <a:pPr lvl="2">
              <a:buFontTx/>
              <a:buChar char="-"/>
            </a:pPr>
            <a:r>
              <a:rPr lang="tr-TR" sz="2200" dirty="0"/>
              <a:t>Canlı kalkanlar (iradî / gayrı iradî ?)</a:t>
            </a:r>
          </a:p>
          <a:p>
            <a:pPr marL="457200" lvl="2" indent="0">
              <a:buNone/>
            </a:pPr>
            <a:endParaRPr lang="tr-TR" sz="2200" b="1" dirty="0"/>
          </a:p>
          <a:p>
            <a:pPr marL="228600" lvl="1" indent="0">
              <a:buNone/>
            </a:pPr>
            <a:endParaRPr lang="tr-TR" dirty="0"/>
          </a:p>
          <a:p>
            <a:endParaRPr lang="tr-TR" dirty="0"/>
          </a:p>
        </p:txBody>
      </p:sp>
      <p:pic>
        <p:nvPicPr>
          <p:cNvPr id="6" name="Picture 5">
            <a:extLst>
              <a:ext uri="{FF2B5EF4-FFF2-40B4-BE49-F238E27FC236}">
                <a16:creationId xmlns:a16="http://schemas.microsoft.com/office/drawing/2014/main" id="{80CD132A-DBEC-4D8C-8951-BEC5BAA50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276" y="152297"/>
            <a:ext cx="3163187" cy="1751508"/>
          </a:xfrm>
          <a:prstGeom prst="rect">
            <a:avLst/>
          </a:prstGeom>
        </p:spPr>
      </p:pic>
      <p:pic>
        <p:nvPicPr>
          <p:cNvPr id="10" name="Picture 9">
            <a:extLst>
              <a:ext uri="{FF2B5EF4-FFF2-40B4-BE49-F238E27FC236}">
                <a16:creationId xmlns:a16="http://schemas.microsoft.com/office/drawing/2014/main" id="{BFAC414C-0B5C-44E6-AE18-127014100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278" y="2034902"/>
            <a:ext cx="3163186" cy="2035293"/>
          </a:xfrm>
          <a:prstGeom prst="rect">
            <a:avLst/>
          </a:prstGeom>
        </p:spPr>
      </p:pic>
    </p:spTree>
    <p:extLst>
      <p:ext uri="{BB962C8B-B14F-4D97-AF65-F5344CB8AC3E}">
        <p14:creationId xmlns:p14="http://schemas.microsoft.com/office/powerpoint/2010/main" val="201492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1"/>
          <p:cNvSpPr>
            <a:spLocks noGrp="1"/>
          </p:cNvSpPr>
          <p:nvPr>
            <p:ph idx="1"/>
          </p:nvPr>
        </p:nvSpPr>
        <p:spPr>
          <a:xfrm>
            <a:off x="1892238" y="339834"/>
            <a:ext cx="8229600" cy="5543550"/>
          </a:xfrm>
        </p:spPr>
        <p:txBody>
          <a:bodyPr rtlCol="0">
            <a:normAutofit fontScale="85000" lnSpcReduction="20000"/>
          </a:bodyPr>
          <a:lstStyle/>
          <a:p>
            <a:pPr algn="ctr" eaLnBrk="1" hangingPunct="1">
              <a:buFont typeface="Arial" panose="020B0604020202020204" pitchFamily="34" charset="0"/>
              <a:buNone/>
              <a:defRPr/>
            </a:pPr>
            <a:r>
              <a:rPr lang="en-US" altLang="en-US" sz="2800" b="1" dirty="0" err="1"/>
              <a:t>Yaptırım</a:t>
            </a:r>
            <a:endParaRPr lang="en-US" altLang="en-US" sz="2800" b="1" dirty="0"/>
          </a:p>
          <a:p>
            <a:pPr algn="just" eaLnBrk="1" hangingPunct="1">
              <a:buFont typeface="Arial" panose="020B0604020202020204" pitchFamily="34" charset="0"/>
              <a:buNone/>
              <a:defRPr/>
            </a:pPr>
            <a:r>
              <a:rPr lang="en-US" altLang="en-US" b="1" dirty="0" err="1"/>
              <a:t>Devlet</a:t>
            </a:r>
            <a:r>
              <a:rPr lang="en-US" altLang="en-US" b="1" dirty="0"/>
              <a:t> </a:t>
            </a:r>
            <a:r>
              <a:rPr lang="en-US" altLang="en-US" b="1" dirty="0" err="1"/>
              <a:t>Sorumluluğu</a:t>
            </a:r>
            <a:r>
              <a:rPr lang="en-US" altLang="en-US" b="1" dirty="0"/>
              <a:t>: </a:t>
            </a:r>
          </a:p>
          <a:p>
            <a:pPr algn="just" eaLnBrk="1" hangingPunct="1">
              <a:buFont typeface="Arial" panose="020B0604020202020204" pitchFamily="34" charset="0"/>
              <a:buNone/>
              <a:defRPr/>
            </a:pPr>
            <a:r>
              <a:rPr lang="tr-TR" altLang="en-US" dirty="0"/>
              <a:t>C</a:t>
            </a:r>
            <a:r>
              <a:rPr lang="en-US" altLang="en-US" dirty="0" err="1"/>
              <a:t>enevre</a:t>
            </a:r>
            <a:r>
              <a:rPr lang="en-US" altLang="en-US" dirty="0"/>
              <a:t> </a:t>
            </a:r>
            <a:r>
              <a:rPr lang="en-US" altLang="en-US" dirty="0" err="1"/>
              <a:t>Sözleşmeler’ine</a:t>
            </a:r>
            <a:r>
              <a:rPr lang="en-US" altLang="en-US" dirty="0"/>
              <a:t> </a:t>
            </a:r>
            <a:r>
              <a:rPr lang="en-US" altLang="en-US" dirty="0" err="1"/>
              <a:t>Ortak</a:t>
            </a:r>
            <a:r>
              <a:rPr lang="en-US" altLang="en-US" dirty="0"/>
              <a:t> Md. 1: “</a:t>
            </a:r>
            <a:r>
              <a:rPr lang="en-US" altLang="en-US" dirty="0" err="1"/>
              <a:t>Yüksek</a:t>
            </a:r>
            <a:r>
              <a:rPr lang="en-US" altLang="en-US" dirty="0"/>
              <a:t> </a:t>
            </a:r>
            <a:r>
              <a:rPr lang="en-US" altLang="en-US" dirty="0" err="1"/>
              <a:t>Akid</a:t>
            </a:r>
            <a:r>
              <a:rPr lang="en-US" altLang="en-US" dirty="0"/>
              <a:t> </a:t>
            </a:r>
            <a:r>
              <a:rPr lang="en-US" altLang="en-US" dirty="0" err="1"/>
              <a:t>Taraflar</a:t>
            </a:r>
            <a:r>
              <a:rPr lang="en-US" altLang="en-US" dirty="0"/>
              <a:t> </a:t>
            </a:r>
            <a:r>
              <a:rPr lang="en-US" altLang="en-US" dirty="0" err="1"/>
              <a:t>işbu</a:t>
            </a:r>
            <a:r>
              <a:rPr lang="en-US" altLang="en-US" dirty="0"/>
              <a:t> </a:t>
            </a:r>
            <a:r>
              <a:rPr lang="en-US" altLang="en-US" dirty="0" err="1"/>
              <a:t>Sözleşmeye</a:t>
            </a:r>
            <a:r>
              <a:rPr lang="en-US" altLang="en-US" dirty="0"/>
              <a:t> </a:t>
            </a:r>
            <a:r>
              <a:rPr lang="en-US" altLang="en-US" dirty="0" err="1"/>
              <a:t>bütün</a:t>
            </a:r>
            <a:r>
              <a:rPr lang="en-US" altLang="en-US" dirty="0"/>
              <a:t> </a:t>
            </a:r>
            <a:r>
              <a:rPr lang="en-US" altLang="en-US" dirty="0" err="1"/>
              <a:t>ahvalde</a:t>
            </a:r>
            <a:r>
              <a:rPr lang="en-US" altLang="en-US" dirty="0"/>
              <a:t> </a:t>
            </a:r>
            <a:r>
              <a:rPr lang="en-US" altLang="en-US" dirty="0" err="1"/>
              <a:t>riayet</a:t>
            </a:r>
            <a:r>
              <a:rPr lang="en-US" altLang="en-US" dirty="0"/>
              <a:t> </a:t>
            </a:r>
            <a:r>
              <a:rPr lang="en-US" altLang="en-US" dirty="0" err="1"/>
              <a:t>etmeyi</a:t>
            </a:r>
            <a:r>
              <a:rPr lang="en-US" altLang="en-US" dirty="0"/>
              <a:t> </a:t>
            </a:r>
            <a:r>
              <a:rPr lang="en-US" altLang="en-US" dirty="0" err="1"/>
              <a:t>ve</a:t>
            </a:r>
            <a:r>
              <a:rPr lang="en-US" altLang="en-US" dirty="0"/>
              <a:t> </a:t>
            </a:r>
            <a:r>
              <a:rPr lang="en-US" altLang="en-US" dirty="0" err="1"/>
              <a:t>ettirmeyi</a:t>
            </a:r>
            <a:r>
              <a:rPr lang="en-US" altLang="en-US" dirty="0"/>
              <a:t> </a:t>
            </a:r>
            <a:r>
              <a:rPr lang="en-US" altLang="en-US" dirty="0" err="1"/>
              <a:t>taahhüt</a:t>
            </a:r>
            <a:r>
              <a:rPr lang="en-US" altLang="en-US" dirty="0"/>
              <a:t> </a:t>
            </a:r>
            <a:r>
              <a:rPr lang="en-US" altLang="en-US" dirty="0" err="1"/>
              <a:t>ederler</a:t>
            </a:r>
            <a:r>
              <a:rPr lang="en-US" altLang="en-US" dirty="0"/>
              <a:t>.”</a:t>
            </a:r>
          </a:p>
          <a:p>
            <a:pPr algn="just" eaLnBrk="1" hangingPunct="1">
              <a:buFont typeface="Arial" panose="020B0604020202020204" pitchFamily="34" charset="0"/>
              <a:buNone/>
              <a:defRPr/>
            </a:pPr>
            <a:r>
              <a:rPr lang="en-US" altLang="en-US" dirty="0"/>
              <a:t> </a:t>
            </a:r>
            <a:r>
              <a:rPr lang="en-US" altLang="en-US" dirty="0" err="1"/>
              <a:t>Teâmülî</a:t>
            </a:r>
            <a:r>
              <a:rPr lang="en-US" altLang="en-US" dirty="0"/>
              <a:t> </a:t>
            </a:r>
            <a:r>
              <a:rPr lang="en-US" altLang="en-US" dirty="0" err="1"/>
              <a:t>olarak</a:t>
            </a:r>
            <a:r>
              <a:rPr lang="en-US" altLang="en-US" dirty="0"/>
              <a:t> =&gt; </a:t>
            </a:r>
            <a:r>
              <a:rPr lang="en-US" altLang="en-US" dirty="0" err="1"/>
              <a:t>Bir</a:t>
            </a:r>
            <a:r>
              <a:rPr lang="en-US" altLang="en-US" dirty="0"/>
              <a:t> </a:t>
            </a:r>
            <a:r>
              <a:rPr lang="en-US" altLang="en-US" dirty="0" err="1"/>
              <a:t>devlet</a:t>
            </a:r>
            <a:r>
              <a:rPr lang="en-US" altLang="en-US" dirty="0"/>
              <a:t> </a:t>
            </a:r>
            <a:r>
              <a:rPr lang="en-US" altLang="en-US" dirty="0" err="1"/>
              <a:t>SÇH’unun</a:t>
            </a:r>
            <a:r>
              <a:rPr lang="en-US" altLang="en-US" dirty="0"/>
              <a:t> </a:t>
            </a:r>
            <a:r>
              <a:rPr lang="en-US" altLang="en-US" dirty="0" err="1"/>
              <a:t>ihlâllerinden</a:t>
            </a:r>
            <a:r>
              <a:rPr lang="en-US" altLang="en-US" dirty="0"/>
              <a:t> </a:t>
            </a:r>
            <a:r>
              <a:rPr lang="en-US" altLang="en-US" dirty="0" err="1"/>
              <a:t>ötürü</a:t>
            </a:r>
            <a:r>
              <a:rPr lang="en-US" altLang="en-US" dirty="0"/>
              <a:t> </a:t>
            </a:r>
            <a:r>
              <a:rPr lang="en-US" altLang="en-US" dirty="0" err="1"/>
              <a:t>sorumludur</a:t>
            </a:r>
            <a:r>
              <a:rPr lang="en-US" altLang="en-US" dirty="0"/>
              <a:t>: </a:t>
            </a:r>
          </a:p>
          <a:p>
            <a:pPr algn="just" eaLnBrk="1" hangingPunct="1">
              <a:buFont typeface="Arial" panose="020B0604020202020204" pitchFamily="34" charset="0"/>
              <a:buNone/>
              <a:defRPr/>
            </a:pPr>
            <a:r>
              <a:rPr lang="en-US" altLang="en-US" dirty="0"/>
              <a:t>(a) </a:t>
            </a:r>
            <a:r>
              <a:rPr lang="en-US" altLang="en-US" dirty="0" err="1"/>
              <a:t>Silahlı</a:t>
            </a:r>
            <a:r>
              <a:rPr lang="en-US" altLang="en-US" dirty="0"/>
              <a:t> </a:t>
            </a:r>
            <a:r>
              <a:rPr lang="en-US" altLang="en-US" dirty="0" err="1"/>
              <a:t>kuvvetleri</a:t>
            </a:r>
            <a:r>
              <a:rPr lang="en-US" altLang="en-US" dirty="0"/>
              <a:t> </a:t>
            </a:r>
            <a:r>
              <a:rPr lang="en-US" altLang="en-US" dirty="0" err="1"/>
              <a:t>dahil</a:t>
            </a:r>
            <a:r>
              <a:rPr lang="en-US" altLang="en-US" dirty="0"/>
              <a:t> </a:t>
            </a:r>
            <a:r>
              <a:rPr lang="en-US" altLang="en-US" dirty="0" err="1"/>
              <a:t>organları</a:t>
            </a:r>
            <a:r>
              <a:rPr lang="en-US" altLang="en-US" dirty="0"/>
              <a:t> </a:t>
            </a:r>
            <a:r>
              <a:rPr lang="en-US" altLang="en-US" dirty="0" err="1"/>
              <a:t>tarafından</a:t>
            </a:r>
            <a:r>
              <a:rPr lang="en-US" altLang="en-US" dirty="0"/>
              <a:t> </a:t>
            </a:r>
            <a:r>
              <a:rPr lang="en-US" altLang="en-US" dirty="0" err="1"/>
              <a:t>işlenen</a:t>
            </a:r>
            <a:r>
              <a:rPr lang="en-US" altLang="en-US" dirty="0"/>
              <a:t> </a:t>
            </a:r>
            <a:r>
              <a:rPr lang="en-US" altLang="en-US" dirty="0" err="1"/>
              <a:t>ihlaller</a:t>
            </a:r>
            <a:endParaRPr lang="en-US" altLang="en-US" dirty="0"/>
          </a:p>
          <a:p>
            <a:pPr algn="just" eaLnBrk="1" hangingPunct="1">
              <a:buFont typeface="Arial" panose="020B0604020202020204" pitchFamily="34" charset="0"/>
              <a:buNone/>
              <a:defRPr/>
            </a:pPr>
            <a:r>
              <a:rPr lang="en-US" altLang="en-US" dirty="0"/>
              <a:t>(b) </a:t>
            </a:r>
            <a:r>
              <a:rPr lang="en-US" altLang="en-US" dirty="0" err="1"/>
              <a:t>Kamu</a:t>
            </a:r>
            <a:r>
              <a:rPr lang="en-US" altLang="en-US" dirty="0"/>
              <a:t> </a:t>
            </a:r>
            <a:r>
              <a:rPr lang="en-US" altLang="en-US" dirty="0" err="1"/>
              <a:t>kudretini</a:t>
            </a:r>
            <a:r>
              <a:rPr lang="en-US" altLang="en-US" dirty="0"/>
              <a:t> </a:t>
            </a:r>
            <a:r>
              <a:rPr lang="en-US" altLang="en-US" dirty="0" err="1"/>
              <a:t>kullanmaya</a:t>
            </a:r>
            <a:r>
              <a:rPr lang="en-US" altLang="en-US" dirty="0"/>
              <a:t> </a:t>
            </a:r>
            <a:r>
              <a:rPr lang="en-US" altLang="en-US" dirty="0" err="1"/>
              <a:t>yetkilendirdiği</a:t>
            </a:r>
            <a:r>
              <a:rPr lang="en-US" altLang="en-US" dirty="0"/>
              <a:t> </a:t>
            </a:r>
            <a:r>
              <a:rPr lang="en-US" altLang="en-US" dirty="0" err="1"/>
              <a:t>kişiler</a:t>
            </a:r>
            <a:endParaRPr lang="en-US" altLang="en-US" dirty="0"/>
          </a:p>
          <a:p>
            <a:pPr algn="just" eaLnBrk="1" hangingPunct="1">
              <a:buFont typeface="Arial" panose="020B0604020202020204" pitchFamily="34" charset="0"/>
              <a:buNone/>
              <a:defRPr/>
            </a:pPr>
            <a:r>
              <a:rPr lang="en-US" altLang="en-US" dirty="0"/>
              <a:t>(c) </a:t>
            </a:r>
            <a:r>
              <a:rPr lang="en-US" altLang="en-US" dirty="0" err="1"/>
              <a:t>Talimatları</a:t>
            </a:r>
            <a:r>
              <a:rPr lang="en-US" altLang="en-US" dirty="0"/>
              <a:t> </a:t>
            </a:r>
            <a:r>
              <a:rPr lang="en-US" altLang="en-US" dirty="0" err="1"/>
              <a:t>uyarınca</a:t>
            </a:r>
            <a:r>
              <a:rPr lang="en-US" altLang="en-US" dirty="0"/>
              <a:t> </a:t>
            </a:r>
            <a:r>
              <a:rPr lang="en-US" altLang="en-US" dirty="0" err="1"/>
              <a:t>hareket</a:t>
            </a:r>
            <a:r>
              <a:rPr lang="en-US" altLang="en-US" dirty="0"/>
              <a:t> </a:t>
            </a:r>
            <a:r>
              <a:rPr lang="en-US" altLang="en-US" dirty="0" err="1"/>
              <a:t>eden</a:t>
            </a:r>
            <a:r>
              <a:rPr lang="en-US" altLang="en-US" dirty="0"/>
              <a:t> </a:t>
            </a:r>
            <a:r>
              <a:rPr lang="en-US" altLang="en-US" dirty="0" err="1"/>
              <a:t>kişiler</a:t>
            </a:r>
            <a:endParaRPr lang="en-US" altLang="en-US" dirty="0"/>
          </a:p>
          <a:p>
            <a:pPr algn="just" eaLnBrk="1" hangingPunct="1">
              <a:buFont typeface="Arial" panose="020B0604020202020204" pitchFamily="34" charset="0"/>
              <a:buNone/>
              <a:defRPr/>
            </a:pPr>
            <a:r>
              <a:rPr lang="en-US" altLang="en-US" dirty="0"/>
              <a:t>(d) </a:t>
            </a:r>
            <a:r>
              <a:rPr lang="en-US" altLang="en-US" dirty="0" err="1"/>
              <a:t>Tasdik</a:t>
            </a:r>
            <a:r>
              <a:rPr lang="en-US" altLang="en-US" dirty="0"/>
              <a:t> </a:t>
            </a:r>
            <a:r>
              <a:rPr lang="en-US" altLang="en-US" dirty="0" err="1"/>
              <a:t>ettiği</a:t>
            </a:r>
            <a:r>
              <a:rPr lang="en-US" altLang="en-US" dirty="0"/>
              <a:t> </a:t>
            </a:r>
            <a:r>
              <a:rPr lang="en-US" altLang="en-US" dirty="0" err="1"/>
              <a:t>veya</a:t>
            </a:r>
            <a:r>
              <a:rPr lang="en-US" altLang="en-US" dirty="0"/>
              <a:t> </a:t>
            </a:r>
            <a:r>
              <a:rPr lang="en-US" altLang="en-US" dirty="0" err="1"/>
              <a:t>benimsediği</a:t>
            </a:r>
            <a:r>
              <a:rPr lang="en-US" altLang="en-US" dirty="0"/>
              <a:t> </a:t>
            </a:r>
            <a:r>
              <a:rPr lang="en-US" altLang="en-US" dirty="0" err="1"/>
              <a:t>özel</a:t>
            </a:r>
            <a:r>
              <a:rPr lang="en-US" altLang="en-US" dirty="0"/>
              <a:t> </a:t>
            </a:r>
            <a:r>
              <a:rPr lang="en-US" altLang="en-US" dirty="0" err="1"/>
              <a:t>kişilerce</a:t>
            </a:r>
            <a:r>
              <a:rPr lang="en-US" altLang="en-US" dirty="0"/>
              <a:t> </a:t>
            </a:r>
            <a:r>
              <a:rPr lang="en-US" altLang="en-US" dirty="0" err="1"/>
              <a:t>işlenen</a:t>
            </a:r>
            <a:r>
              <a:rPr lang="en-US" altLang="en-US" dirty="0"/>
              <a:t> </a:t>
            </a:r>
            <a:r>
              <a:rPr lang="en-US" altLang="en-US" dirty="0" err="1"/>
              <a:t>fiiller</a:t>
            </a:r>
            <a:endParaRPr lang="en-US" altLang="en-US" dirty="0"/>
          </a:p>
          <a:p>
            <a:pPr algn="just" eaLnBrk="1" hangingPunct="1">
              <a:buFont typeface="Arial" panose="020B0604020202020204" pitchFamily="34" charset="0"/>
              <a:buNone/>
              <a:defRPr/>
            </a:pPr>
            <a:r>
              <a:rPr lang="en-US" altLang="en-US" dirty="0"/>
              <a:t>* </a:t>
            </a:r>
            <a:r>
              <a:rPr lang="en-US" altLang="en-US" dirty="0" err="1"/>
              <a:t>Sorumlu</a:t>
            </a:r>
            <a:r>
              <a:rPr lang="en-US" altLang="en-US" dirty="0"/>
              <a:t> </a:t>
            </a:r>
            <a:r>
              <a:rPr lang="en-US" altLang="en-US" dirty="0" err="1"/>
              <a:t>olan</a:t>
            </a:r>
            <a:r>
              <a:rPr lang="en-US" altLang="en-US" dirty="0"/>
              <a:t> </a:t>
            </a:r>
            <a:r>
              <a:rPr lang="en-US" altLang="en-US" dirty="0" err="1"/>
              <a:t>devlet</a:t>
            </a:r>
            <a:r>
              <a:rPr lang="en-US" altLang="en-US" dirty="0"/>
              <a:t> =&gt; </a:t>
            </a:r>
            <a:r>
              <a:rPr lang="en-US" altLang="en-US" dirty="0" err="1"/>
              <a:t>kayıp</a:t>
            </a:r>
            <a:r>
              <a:rPr lang="en-US" altLang="en-US" dirty="0"/>
              <a:t> </a:t>
            </a:r>
            <a:r>
              <a:rPr lang="en-US" altLang="en-US" dirty="0" err="1"/>
              <a:t>ve</a:t>
            </a:r>
            <a:r>
              <a:rPr lang="en-US" altLang="en-US" dirty="0"/>
              <a:t> </a:t>
            </a:r>
            <a:r>
              <a:rPr lang="en-US" altLang="en-US" dirty="0" err="1"/>
              <a:t>zarar</a:t>
            </a:r>
            <a:r>
              <a:rPr lang="en-US" altLang="en-US" dirty="0"/>
              <a:t> </a:t>
            </a:r>
            <a:r>
              <a:rPr lang="en-US" altLang="en-US" dirty="0" err="1"/>
              <a:t>için</a:t>
            </a:r>
            <a:r>
              <a:rPr lang="en-US" altLang="en-US" dirty="0"/>
              <a:t> tam </a:t>
            </a:r>
            <a:r>
              <a:rPr lang="en-US" altLang="en-US" dirty="0" err="1"/>
              <a:t>onarımda</a:t>
            </a:r>
            <a:r>
              <a:rPr lang="en-US" altLang="en-US" dirty="0"/>
              <a:t> </a:t>
            </a:r>
            <a:r>
              <a:rPr lang="en-US" altLang="en-US" dirty="0" err="1"/>
              <a:t>bulunmak</a:t>
            </a:r>
            <a:r>
              <a:rPr lang="en-US" altLang="en-US" dirty="0"/>
              <a:t> </a:t>
            </a:r>
            <a:r>
              <a:rPr lang="en-US" altLang="en-US" dirty="0" err="1"/>
              <a:t>zorundadır</a:t>
            </a:r>
            <a:endParaRPr lang="en-US" altLang="en-US" dirty="0"/>
          </a:p>
          <a:p>
            <a:pPr algn="just" eaLnBrk="1" hangingPunct="1">
              <a:buFont typeface="Arial" panose="020B0604020202020204" pitchFamily="34" charset="0"/>
              <a:buNone/>
              <a:defRPr/>
            </a:pPr>
            <a:r>
              <a:rPr lang="en-US" altLang="en-US" dirty="0" err="1"/>
              <a:t>Onarım</a:t>
            </a:r>
            <a:r>
              <a:rPr lang="en-US" altLang="en-US" dirty="0"/>
              <a:t> = </a:t>
            </a:r>
            <a:r>
              <a:rPr lang="en-US" altLang="en-US" dirty="0" err="1"/>
              <a:t>Eski</a:t>
            </a:r>
            <a:r>
              <a:rPr lang="en-US" altLang="en-US" dirty="0"/>
              <a:t> hale </a:t>
            </a:r>
            <a:r>
              <a:rPr lang="en-US" altLang="en-US" dirty="0" err="1"/>
              <a:t>iade</a:t>
            </a:r>
            <a:r>
              <a:rPr lang="en-US" altLang="en-US" dirty="0"/>
              <a:t>, </a:t>
            </a:r>
            <a:r>
              <a:rPr lang="en-US" altLang="en-US" dirty="0" err="1"/>
              <a:t>Tazminat</a:t>
            </a:r>
            <a:r>
              <a:rPr lang="en-US" altLang="en-US" dirty="0"/>
              <a:t>, </a:t>
            </a:r>
            <a:r>
              <a:rPr lang="en-US" altLang="en-US" dirty="0" err="1"/>
              <a:t>Tatmin</a:t>
            </a:r>
            <a:r>
              <a:rPr lang="en-US" altLang="en-US" dirty="0"/>
              <a:t>. ,</a:t>
            </a:r>
          </a:p>
          <a:p>
            <a:pPr algn="just" eaLnBrk="1" hangingPunct="1">
              <a:buFont typeface="Arial" panose="020B0604020202020204" pitchFamily="34" charset="0"/>
              <a:buNone/>
              <a:defRPr/>
            </a:pPr>
            <a:endParaRPr lang="en-US" altLang="en-US" dirty="0"/>
          </a:p>
          <a:p>
            <a:pPr eaLnBrk="1" hangingPunct="1">
              <a:lnSpc>
                <a:spcPct val="80000"/>
              </a:lnSpc>
              <a:buFont typeface="Arial" panose="020B0604020202020204" pitchFamily="34" charset="0"/>
              <a:buNone/>
              <a:defRPr/>
            </a:pPr>
            <a:r>
              <a:rPr lang="tr-TR" altLang="en-US" dirty="0">
                <a:solidFill>
                  <a:srgbClr val="000000"/>
                </a:solidFill>
              </a:rPr>
              <a:t>1997 </a:t>
            </a:r>
            <a:r>
              <a:rPr lang="tr-TR" altLang="en-US" dirty="0">
                <a:solidFill>
                  <a:srgbClr val="000000"/>
                </a:solidFill>
                <a:sym typeface="Wingdings" panose="05000000000000000000" pitchFamily="2" charset="2"/>
              </a:rPr>
              <a:t> </a:t>
            </a:r>
            <a:r>
              <a:rPr lang="en-US" altLang="en-US" i="1" dirty="0" err="1">
                <a:solidFill>
                  <a:srgbClr val="000000"/>
                </a:solidFill>
              </a:rPr>
              <a:t>Voiotia</a:t>
            </a:r>
            <a:r>
              <a:rPr lang="en-US" altLang="en-US" i="1" dirty="0">
                <a:solidFill>
                  <a:srgbClr val="000000"/>
                </a:solidFill>
              </a:rPr>
              <a:t> X </a:t>
            </a:r>
            <a:r>
              <a:rPr lang="en-US" altLang="en-US" i="1" dirty="0" err="1">
                <a:solidFill>
                  <a:srgbClr val="000000"/>
                </a:solidFill>
              </a:rPr>
              <a:t>Almanya</a:t>
            </a:r>
            <a:r>
              <a:rPr lang="tr-TR" altLang="en-US" dirty="0">
                <a:solidFill>
                  <a:srgbClr val="000000"/>
                </a:solidFill>
              </a:rPr>
              <a:t> </a:t>
            </a:r>
            <a:r>
              <a:rPr lang="en-US" altLang="en-US" dirty="0">
                <a:solidFill>
                  <a:srgbClr val="000000"/>
                </a:solidFill>
              </a:rPr>
              <a:t>/ </a:t>
            </a:r>
            <a:r>
              <a:rPr lang="en-US" altLang="en-US" dirty="0" err="1">
                <a:solidFill>
                  <a:srgbClr val="000000"/>
                </a:solidFill>
              </a:rPr>
              <a:t>Yunanistan</a:t>
            </a:r>
            <a:r>
              <a:rPr lang="tr-TR" altLang="en-US" dirty="0">
                <a:solidFill>
                  <a:srgbClr val="000000"/>
                </a:solidFill>
              </a:rPr>
              <a:t>.</a:t>
            </a:r>
            <a:r>
              <a:rPr lang="en-US" altLang="en-US" dirty="0">
                <a:solidFill>
                  <a:srgbClr val="000000"/>
                </a:solidFill>
              </a:rPr>
              <a:t> </a:t>
            </a:r>
          </a:p>
          <a:p>
            <a:pPr eaLnBrk="1" hangingPunct="1">
              <a:lnSpc>
                <a:spcPct val="80000"/>
              </a:lnSpc>
              <a:buFont typeface="Arial" panose="020B0604020202020204" pitchFamily="34" charset="0"/>
              <a:buNone/>
              <a:defRPr/>
            </a:pPr>
            <a:r>
              <a:rPr lang="en-US" altLang="en-US" dirty="0">
                <a:solidFill>
                  <a:srgbClr val="000000"/>
                </a:solidFill>
              </a:rPr>
              <a:t>YAYM</a:t>
            </a:r>
            <a:r>
              <a:rPr lang="en-US" altLang="en-US" i="1" dirty="0">
                <a:solidFill>
                  <a:srgbClr val="000000"/>
                </a:solidFill>
              </a:rPr>
              <a:t>: </a:t>
            </a:r>
            <a:r>
              <a:rPr lang="en-US" altLang="en-US" i="1" dirty="0" err="1">
                <a:solidFill>
                  <a:srgbClr val="000000"/>
                </a:solidFill>
              </a:rPr>
              <a:t>Savaş</a:t>
            </a:r>
            <a:r>
              <a:rPr lang="en-US" altLang="en-US" i="1" dirty="0">
                <a:solidFill>
                  <a:srgbClr val="000000"/>
                </a:solidFill>
              </a:rPr>
              <a:t> </a:t>
            </a:r>
            <a:r>
              <a:rPr lang="en-US" altLang="en-US" i="1" dirty="0" err="1">
                <a:solidFill>
                  <a:srgbClr val="000000"/>
                </a:solidFill>
              </a:rPr>
              <a:t>suçları</a:t>
            </a:r>
            <a:r>
              <a:rPr lang="en-US" altLang="en-US" i="1" dirty="0">
                <a:solidFill>
                  <a:srgbClr val="000000"/>
                </a:solidFill>
              </a:rPr>
              <a:t> jus </a:t>
            </a:r>
            <a:r>
              <a:rPr lang="tr-TR" altLang="en-US" i="1" dirty="0">
                <a:solidFill>
                  <a:srgbClr val="000000"/>
                </a:solidFill>
              </a:rPr>
              <a:t>imperii (egemen fiil) </a:t>
            </a:r>
            <a:r>
              <a:rPr lang="tr-TR" altLang="en-US" dirty="0">
                <a:solidFill>
                  <a:srgbClr val="000000"/>
                </a:solidFill>
              </a:rPr>
              <a:t>değildir; </a:t>
            </a:r>
            <a:r>
              <a:rPr lang="tr-TR" altLang="en-US" i="1" dirty="0">
                <a:solidFill>
                  <a:srgbClr val="000000"/>
                </a:solidFill>
              </a:rPr>
              <a:t>jus cogens (emredici) </a:t>
            </a:r>
            <a:r>
              <a:rPr lang="tr-TR" altLang="en-US" dirty="0">
                <a:solidFill>
                  <a:srgbClr val="000000"/>
                </a:solidFill>
              </a:rPr>
              <a:t>kuralları </a:t>
            </a:r>
            <a:endParaRPr lang="en-US" altLang="en-US" dirty="0">
              <a:solidFill>
                <a:srgbClr val="000000"/>
              </a:solidFill>
            </a:endParaRPr>
          </a:p>
          <a:p>
            <a:pPr eaLnBrk="1" hangingPunct="1">
              <a:lnSpc>
                <a:spcPct val="80000"/>
              </a:lnSpc>
              <a:buFont typeface="Arial" panose="020B0604020202020204" pitchFamily="34" charset="0"/>
              <a:buNone/>
              <a:defRPr/>
            </a:pPr>
            <a:r>
              <a:rPr lang="tr-TR" altLang="en-US" dirty="0">
                <a:solidFill>
                  <a:srgbClr val="000000"/>
                </a:solidFill>
              </a:rPr>
              <a:t>ihl</a:t>
            </a:r>
            <a:r>
              <a:rPr lang="en-US" altLang="en-US" dirty="0">
                <a:solidFill>
                  <a:srgbClr val="000000"/>
                </a:solidFill>
              </a:rPr>
              <a:t>â</a:t>
            </a:r>
            <a:r>
              <a:rPr lang="tr-TR" altLang="en-US" dirty="0">
                <a:solidFill>
                  <a:srgbClr val="000000"/>
                </a:solidFill>
              </a:rPr>
              <a:t>l eden devlet dokunulmazlıktan feragat etmiştir</a:t>
            </a:r>
            <a:r>
              <a:rPr lang="en-US" altLang="en-US" dirty="0">
                <a:solidFill>
                  <a:srgbClr val="000000"/>
                </a:solidFill>
              </a:rPr>
              <a:t>.</a:t>
            </a:r>
            <a:endParaRPr lang="tr-TR" altLang="en-US" dirty="0">
              <a:solidFill>
                <a:srgbClr val="000000"/>
              </a:solidFill>
            </a:endParaRPr>
          </a:p>
          <a:p>
            <a:pPr eaLnBrk="1" hangingPunct="1">
              <a:lnSpc>
                <a:spcPct val="80000"/>
              </a:lnSpc>
              <a:buFont typeface="Arial" panose="020B0604020202020204" pitchFamily="34" charset="0"/>
              <a:buNone/>
              <a:defRPr/>
            </a:pPr>
            <a:r>
              <a:rPr lang="tr-TR" altLang="en-US" dirty="0">
                <a:solidFill>
                  <a:srgbClr val="000000"/>
                </a:solidFill>
              </a:rPr>
              <a:t>1998 </a:t>
            </a:r>
            <a:r>
              <a:rPr lang="tr-TR"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Ferrini</a:t>
            </a:r>
            <a:r>
              <a:rPr lang="en-US" altLang="en-US" dirty="0">
                <a:solidFill>
                  <a:srgbClr val="000000"/>
                </a:solidFill>
                <a:sym typeface="Wingdings" panose="05000000000000000000" pitchFamily="2" charset="2"/>
              </a:rPr>
              <a:t> X </a:t>
            </a:r>
            <a:r>
              <a:rPr lang="en-US" altLang="en-US" dirty="0" err="1">
                <a:solidFill>
                  <a:srgbClr val="000000"/>
                </a:solidFill>
                <a:sym typeface="Wingdings" panose="05000000000000000000" pitchFamily="2" charset="2"/>
              </a:rPr>
              <a:t>Almanya</a:t>
            </a:r>
            <a:r>
              <a:rPr lang="en-US" altLang="en-US" dirty="0">
                <a:solidFill>
                  <a:srgbClr val="000000"/>
                </a:solidFill>
                <a:sym typeface="Wingdings" panose="05000000000000000000" pitchFamily="2" charset="2"/>
              </a:rPr>
              <a:t> /  </a:t>
            </a:r>
            <a:r>
              <a:rPr lang="en-US" altLang="en-US" dirty="0" err="1">
                <a:solidFill>
                  <a:srgbClr val="000000"/>
                </a:solidFill>
                <a:sym typeface="Wingdings" panose="05000000000000000000" pitchFamily="2" charset="2"/>
              </a:rPr>
              <a:t>İtalya</a:t>
            </a:r>
            <a:r>
              <a:rPr lang="en-US" altLang="en-US" dirty="0">
                <a:solidFill>
                  <a:srgbClr val="000000"/>
                </a:solidFill>
                <a:sym typeface="Wingdings" panose="05000000000000000000" pitchFamily="2" charset="2"/>
              </a:rPr>
              <a:t>.</a:t>
            </a:r>
          </a:p>
          <a:p>
            <a:pPr eaLnBrk="1" hangingPunct="1">
              <a:lnSpc>
                <a:spcPct val="80000"/>
              </a:lnSpc>
              <a:buFont typeface="Arial" panose="020B0604020202020204" pitchFamily="34" charset="0"/>
              <a:buNone/>
              <a:defRPr/>
            </a:pPr>
            <a:r>
              <a:rPr lang="en-US" altLang="en-US" dirty="0" err="1">
                <a:solidFill>
                  <a:srgbClr val="000000"/>
                </a:solidFill>
                <a:sym typeface="Wingdings" panose="05000000000000000000" pitchFamily="2" charset="2"/>
              </a:rPr>
              <a:t>İtalya</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Yargıtayı</a:t>
            </a:r>
            <a:r>
              <a:rPr lang="en-US" altLang="en-US" dirty="0">
                <a:solidFill>
                  <a:srgbClr val="000000"/>
                </a:solidFill>
                <a:sym typeface="Wingdings" panose="05000000000000000000" pitchFamily="2" charset="2"/>
              </a:rPr>
              <a:t> (2002): </a:t>
            </a:r>
            <a:r>
              <a:rPr lang="en-US" altLang="en-US" dirty="0" err="1">
                <a:solidFill>
                  <a:srgbClr val="000000"/>
                </a:solidFill>
                <a:sym typeface="Wingdings" panose="05000000000000000000" pitchFamily="2" charset="2"/>
              </a:rPr>
              <a:t>Uluslararası</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suç</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teşkil</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eden</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fiiller</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halinde</a:t>
            </a:r>
            <a:endParaRPr lang="en-US" altLang="en-US" dirty="0">
              <a:solidFill>
                <a:srgbClr val="000000"/>
              </a:solidFill>
              <a:sym typeface="Wingdings" panose="05000000000000000000" pitchFamily="2" charset="2"/>
            </a:endParaRPr>
          </a:p>
          <a:p>
            <a:pPr eaLnBrk="1" hangingPunct="1">
              <a:lnSpc>
                <a:spcPct val="80000"/>
              </a:lnSpc>
              <a:buFont typeface="Arial" panose="020B0604020202020204" pitchFamily="34" charset="0"/>
              <a:buNone/>
              <a:defRPr/>
            </a:pP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devletin</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dokunulmazlığı</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yoktur</a:t>
            </a:r>
            <a:r>
              <a:rPr lang="en-US" altLang="en-US" dirty="0">
                <a:solidFill>
                  <a:srgbClr val="000000"/>
                </a:solidFill>
                <a:sym typeface="Wingdings" panose="05000000000000000000" pitchFamily="2" charset="2"/>
              </a:rPr>
              <a:t>. </a:t>
            </a:r>
            <a:endParaRPr lang="en-US" altLang="en-US" dirty="0"/>
          </a:p>
        </p:txBody>
      </p:sp>
      <p:pic>
        <p:nvPicPr>
          <p:cNvPr id="7" name="Picture 6" descr="C:\Users\Mehmet\Desktop\chapter02_01_01.jpg"/>
          <p:cNvPicPr>
            <a:picLocks noChangeAspect="1" noChangeArrowheads="1"/>
          </p:cNvPicPr>
          <p:nvPr/>
        </p:nvPicPr>
        <p:blipFill>
          <a:blip r:embed="rId2" cstate="print"/>
          <a:srcRect/>
          <a:stretch>
            <a:fillRect/>
          </a:stretch>
        </p:blipFill>
        <p:spPr bwMode="auto">
          <a:xfrm>
            <a:off x="8385270" y="3637053"/>
            <a:ext cx="3473135" cy="2881113"/>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1"/>
          <p:cNvSpPr>
            <a:spLocks noGrp="1"/>
          </p:cNvSpPr>
          <p:nvPr>
            <p:ph idx="1"/>
          </p:nvPr>
        </p:nvSpPr>
        <p:spPr>
          <a:xfrm>
            <a:off x="1919288" y="188913"/>
            <a:ext cx="8229600" cy="5543550"/>
          </a:xfrm>
        </p:spPr>
        <p:txBody>
          <a:bodyPr rtlCol="0">
            <a:normAutofit fontScale="85000" lnSpcReduction="20000"/>
          </a:bodyPr>
          <a:lstStyle/>
          <a:p>
            <a:pPr algn="ctr" eaLnBrk="1" hangingPunct="1">
              <a:buFont typeface="Arial" panose="020B0604020202020204" pitchFamily="34" charset="0"/>
              <a:buNone/>
              <a:defRPr/>
            </a:pPr>
            <a:r>
              <a:rPr lang="en-US" altLang="en-US" sz="2800" b="1"/>
              <a:t>Yaptırım</a:t>
            </a:r>
          </a:p>
          <a:p>
            <a:pPr algn="just" eaLnBrk="1" hangingPunct="1">
              <a:buFont typeface="Arial" panose="020B0604020202020204" pitchFamily="34" charset="0"/>
              <a:buNone/>
              <a:defRPr/>
            </a:pPr>
            <a:r>
              <a:rPr lang="en-US" altLang="en-US" b="1"/>
              <a:t>(1) Bireysel Cezaî Sorumluluk</a:t>
            </a:r>
          </a:p>
          <a:p>
            <a:pPr algn="just" eaLnBrk="1" hangingPunct="1">
              <a:buFont typeface="Arial" panose="020B0604020202020204" pitchFamily="34" charset="0"/>
              <a:buNone/>
              <a:defRPr/>
            </a:pPr>
            <a:r>
              <a:rPr lang="en-US" altLang="en-US"/>
              <a:t>Savaş suçu =&gt;  SÇH ağır ihlâlleri savaş suçu teşkil eder. </a:t>
            </a:r>
          </a:p>
          <a:p>
            <a:pPr algn="just" eaLnBrk="1" hangingPunct="1">
              <a:buFont typeface="Arial" panose="020B0604020202020204" pitchFamily="34" charset="0"/>
              <a:buNone/>
              <a:defRPr/>
            </a:pPr>
            <a:r>
              <a:rPr lang="en-US" altLang="en-US"/>
              <a:t>* kasten öldürme</a:t>
            </a:r>
          </a:p>
          <a:p>
            <a:pPr algn="just" eaLnBrk="1" hangingPunct="1">
              <a:buFont typeface="Arial" panose="020B0604020202020204" pitchFamily="34" charset="0"/>
              <a:buNone/>
              <a:defRPr/>
            </a:pPr>
            <a:r>
              <a:rPr lang="en-US" altLang="en-US"/>
              <a:t>*Işkence + insanlık dışı muamele</a:t>
            </a:r>
          </a:p>
          <a:p>
            <a:pPr algn="just" eaLnBrk="1" hangingPunct="1">
              <a:buFont typeface="Arial" panose="020B0604020202020204" pitchFamily="34" charset="0"/>
              <a:buNone/>
              <a:defRPr/>
            </a:pPr>
            <a:r>
              <a:rPr lang="en-US" altLang="en-US"/>
              <a:t>* Isteyerek aşırı derecede acı veya zarar verme</a:t>
            </a:r>
          </a:p>
          <a:p>
            <a:pPr algn="just" eaLnBrk="1" hangingPunct="1">
              <a:buFont typeface="Arial" panose="020B0604020202020204" pitchFamily="34" charset="0"/>
              <a:buNone/>
              <a:defRPr/>
            </a:pPr>
            <a:r>
              <a:rPr lang="en-US" altLang="en-US"/>
              <a:t>* Askeri gereklilik  olmadan sivil hayatına yönelik saldırılar</a:t>
            </a:r>
          </a:p>
          <a:p>
            <a:pPr algn="just" eaLnBrk="1" hangingPunct="1">
              <a:buFont typeface="Arial" panose="020B0604020202020204" pitchFamily="34" charset="0"/>
              <a:buNone/>
              <a:defRPr/>
            </a:pPr>
            <a:r>
              <a:rPr lang="en-US" altLang="en-US"/>
              <a:t>* Askeri gereklilik olmadan dine, eğitime, kültüre, bilime ve hayıra adanmış mallara</a:t>
            </a:r>
          </a:p>
          <a:p>
            <a:pPr algn="just" eaLnBrk="1" hangingPunct="1">
              <a:buFont typeface="Arial" panose="020B0604020202020204" pitchFamily="34" charset="0"/>
              <a:buNone/>
              <a:defRPr/>
            </a:pPr>
            <a:r>
              <a:rPr lang="en-US" altLang="en-US"/>
              <a:t>saldırı</a:t>
            </a:r>
          </a:p>
          <a:p>
            <a:pPr algn="just" eaLnBrk="1" hangingPunct="1">
              <a:buFont typeface="Arial" panose="020B0604020202020204" pitchFamily="34" charset="0"/>
              <a:buNone/>
              <a:defRPr/>
            </a:pPr>
            <a:r>
              <a:rPr lang="en-US" altLang="en-US"/>
              <a:t>* Askeri gereklilik oladan mülkiyetin yaygın ve hukuka aykırı tahribatı veya </a:t>
            </a:r>
          </a:p>
          <a:p>
            <a:pPr algn="just" eaLnBrk="1" hangingPunct="1">
              <a:buFont typeface="Arial" panose="020B0604020202020204" pitchFamily="34" charset="0"/>
              <a:buNone/>
              <a:defRPr/>
            </a:pPr>
            <a:r>
              <a:rPr lang="en-US" altLang="en-US"/>
              <a:t>sahiplenilmesi</a:t>
            </a:r>
          </a:p>
          <a:p>
            <a:pPr algn="just" eaLnBrk="1" hangingPunct="1">
              <a:buFont typeface="Arial" panose="020B0604020202020204" pitchFamily="34" charset="0"/>
              <a:buNone/>
              <a:defRPr/>
            </a:pPr>
            <a:r>
              <a:rPr lang="en-US" altLang="en-US"/>
              <a:t>* Savaş esirinin veya korunan kişinin zorla çalıştırılması</a:t>
            </a:r>
          </a:p>
          <a:p>
            <a:pPr algn="just" eaLnBrk="1" hangingPunct="1">
              <a:buFont typeface="Arial" panose="020B0604020202020204" pitchFamily="34" charset="0"/>
              <a:buNone/>
              <a:defRPr/>
            </a:pPr>
            <a:r>
              <a:rPr lang="en-US" altLang="en-US"/>
              <a:t>* Hukuka aykırı tehcir veya nakil</a:t>
            </a:r>
          </a:p>
          <a:p>
            <a:pPr algn="just" eaLnBrk="1" hangingPunct="1">
              <a:buFont typeface="Arial" panose="020B0604020202020204" pitchFamily="34" charset="0"/>
              <a:buNone/>
              <a:defRPr/>
            </a:pPr>
            <a:r>
              <a:rPr lang="en-US" altLang="en-US"/>
              <a:t>* Korunan kişilere saldırı</a:t>
            </a:r>
          </a:p>
          <a:p>
            <a:pPr algn="just" eaLnBrk="1" hangingPunct="1">
              <a:buFont typeface="Arial" panose="020B0604020202020204" pitchFamily="34" charset="0"/>
              <a:buNone/>
              <a:defRPr/>
            </a:pPr>
            <a:r>
              <a:rPr lang="en-US" altLang="en-US"/>
              <a:t>* Yasak silahları kullanmak</a:t>
            </a:r>
          </a:p>
          <a:p>
            <a:pPr algn="just" eaLnBrk="1" hangingPunct="1">
              <a:buFont typeface="Arial" panose="020B0604020202020204" pitchFamily="34" charset="0"/>
              <a:buNone/>
              <a:defRPr/>
            </a:pPr>
            <a:r>
              <a:rPr lang="en-US" altLang="en-US"/>
              <a:t>* Yasak yöntemleri kullanmak</a:t>
            </a:r>
          </a:p>
          <a:p>
            <a:pPr algn="just" eaLnBrk="1" hangingPunct="1">
              <a:buFont typeface="Arial" panose="020B0604020202020204" pitchFamily="34" charset="0"/>
              <a:buNone/>
              <a:defRPr/>
            </a:pPr>
            <a:r>
              <a:rPr lang="en-US" altLang="en-US"/>
              <a:t>*Teslim olmuş veya muhasamat dışı kalmış kişilere saldırı</a:t>
            </a:r>
          </a:p>
          <a:p>
            <a:pPr algn="just" eaLnBrk="1" hangingPunct="1">
              <a:buFont typeface="Arial" panose="020B0604020202020204" pitchFamily="34" charset="0"/>
              <a:buNone/>
              <a:defRPr/>
            </a:pPr>
            <a:endParaRPr lang="en-US" altLang="en-US"/>
          </a:p>
        </p:txBody>
      </p:sp>
      <p:sp>
        <p:nvSpPr>
          <p:cNvPr id="4" name="Rectangle 3"/>
          <p:cNvSpPr/>
          <p:nvPr/>
        </p:nvSpPr>
        <p:spPr>
          <a:xfrm>
            <a:off x="3411514" y="6156325"/>
            <a:ext cx="6032549"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r>
              <a:rPr lang="en-US" altLang="tr-TR">
                <a:solidFill>
                  <a:srgbClr val="000000"/>
                </a:solidFill>
                <a:latin typeface="Calibri" panose="020F0502020204030204" pitchFamily="34" charset="0"/>
              </a:rPr>
              <a:t>Ağır ihlâl=&gt;Savaş Suçu=&gt;İnsanlığa karşı suçlar =&gt; Soykırım Suçu</a:t>
            </a:r>
          </a:p>
        </p:txBody>
      </p:sp>
      <p:pic>
        <p:nvPicPr>
          <p:cNvPr id="5" name="Picture 2" descr="C:\Users\Mehmet\Desktop\iraq-children.jpg"/>
          <p:cNvPicPr>
            <a:picLocks noChangeAspect="1" noChangeArrowheads="1"/>
          </p:cNvPicPr>
          <p:nvPr/>
        </p:nvPicPr>
        <p:blipFill>
          <a:blip r:embed="rId2" cstate="print"/>
          <a:srcRect/>
          <a:stretch>
            <a:fillRect/>
          </a:stretch>
        </p:blipFill>
        <p:spPr bwMode="auto">
          <a:xfrm>
            <a:off x="9819865" y="186672"/>
            <a:ext cx="2016471" cy="2774016"/>
          </a:xfrm>
          <a:prstGeom prst="rect">
            <a:avLst/>
          </a:prstGeom>
          <a:ln>
            <a:noFill/>
          </a:ln>
          <a:effectLst>
            <a:softEdge rad="112500"/>
          </a:effectLst>
        </p:spPr>
      </p:pic>
      <p:pic>
        <p:nvPicPr>
          <p:cNvPr id="6" name="Picture 35" descr="C:\Users\Mehmet\Desktop\girl_soldier1.jpg"/>
          <p:cNvPicPr>
            <a:picLocks noChangeAspect="1" noChangeArrowheads="1"/>
          </p:cNvPicPr>
          <p:nvPr/>
        </p:nvPicPr>
        <p:blipFill>
          <a:blip r:embed="rId3" cstate="print"/>
          <a:srcRect/>
          <a:stretch>
            <a:fillRect/>
          </a:stretch>
        </p:blipFill>
        <p:spPr bwMode="auto">
          <a:xfrm>
            <a:off x="9740170" y="2960688"/>
            <a:ext cx="2096166" cy="2355312"/>
          </a:xfrm>
          <a:prstGeom prst="rect">
            <a:avLst/>
          </a:prstGeom>
          <a:ln>
            <a:noFill/>
          </a:ln>
          <a:effectLst>
            <a:softEdge rad="112500"/>
          </a:effectLst>
        </p:spPr>
      </p:pic>
    </p:spTree>
    <p:extLst>
      <p:ext uri="{BB962C8B-B14F-4D97-AF65-F5344CB8AC3E}">
        <p14:creationId xmlns:p14="http://schemas.microsoft.com/office/powerpoint/2010/main" val="187309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040AEECB-BEA4-48A9-9E3C-7A041DCFB19B}"/>
              </a:ext>
            </a:extLst>
          </p:cNvPr>
          <p:cNvSpPr/>
          <p:nvPr/>
        </p:nvSpPr>
        <p:spPr>
          <a:xfrm>
            <a:off x="3038951" y="3114164"/>
            <a:ext cx="6070600" cy="3683000"/>
          </a:xfrm>
          <a:prstGeom prst="ellipse">
            <a:avLst/>
          </a:prstGeom>
          <a:gradFill flip="none" rotWithShape="1">
            <a:gsLst>
              <a:gs pos="0">
                <a:schemeClr val="accent2">
                  <a:tint val="66000"/>
                  <a:satMod val="160000"/>
                </a:schemeClr>
              </a:gs>
              <a:gs pos="5000">
                <a:schemeClr val="accent2">
                  <a:tint val="44500"/>
                  <a:satMod val="160000"/>
                  <a:alpha val="0"/>
                  <a:lumMod val="61000"/>
                </a:schemeClr>
              </a:gs>
              <a:gs pos="100000">
                <a:schemeClr val="accent2">
                  <a:tint val="23500"/>
                  <a:satMod val="160000"/>
                </a:schemeClr>
              </a:gs>
            </a:gsLst>
            <a:lin ang="13500000" scaled="1"/>
            <a:tileRect/>
          </a:gradFill>
          <a:ln>
            <a:solidFill>
              <a:schemeClr val="tx1"/>
            </a:solidFill>
          </a:ln>
          <a:effectLst>
            <a:outerShdw blurRad="76200" dir="18900000" sy="23000" kx="-1200000" algn="bl" rotWithShape="0">
              <a:prstClr val="black">
                <a:alpha val="2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noFill/>
            </a:endParaRPr>
          </a:p>
        </p:txBody>
      </p:sp>
      <p:sp>
        <p:nvSpPr>
          <p:cNvPr id="7" name="Oval 6">
            <a:extLst>
              <a:ext uri="{FF2B5EF4-FFF2-40B4-BE49-F238E27FC236}">
                <a16:creationId xmlns:a16="http://schemas.microsoft.com/office/drawing/2014/main" id="{6D5E196E-E773-42F9-970B-3A3BB36ABFF6}"/>
              </a:ext>
            </a:extLst>
          </p:cNvPr>
          <p:cNvSpPr/>
          <p:nvPr/>
        </p:nvSpPr>
        <p:spPr>
          <a:xfrm>
            <a:off x="569711" y="1056591"/>
            <a:ext cx="6070600" cy="3683000"/>
          </a:xfrm>
          <a:prstGeom prst="ellipse">
            <a:avLst/>
          </a:prstGeom>
          <a:gradFill flip="none" rotWithShape="1">
            <a:gsLst>
              <a:gs pos="0">
                <a:schemeClr val="accent2">
                  <a:tint val="66000"/>
                  <a:satMod val="160000"/>
                </a:schemeClr>
              </a:gs>
              <a:gs pos="5000">
                <a:schemeClr val="accent2">
                  <a:tint val="44500"/>
                  <a:satMod val="160000"/>
                  <a:alpha val="0"/>
                  <a:lumMod val="61000"/>
                </a:schemeClr>
              </a:gs>
              <a:gs pos="100000">
                <a:schemeClr val="accent2">
                  <a:tint val="23500"/>
                  <a:satMod val="160000"/>
                </a:schemeClr>
              </a:gs>
            </a:gsLst>
            <a:lin ang="13500000" scaled="1"/>
            <a:tileRect/>
          </a:gradFill>
          <a:ln>
            <a:solidFill>
              <a:schemeClr val="tx1"/>
            </a:solidFill>
          </a:ln>
          <a:effectLst>
            <a:outerShdw blurRad="76200" dir="18900000" sy="23000" kx="-1200000" algn="bl" rotWithShape="0">
              <a:prstClr val="black">
                <a:alpha val="2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noFill/>
            </a:endParaRPr>
          </a:p>
        </p:txBody>
      </p:sp>
      <p:sp>
        <p:nvSpPr>
          <p:cNvPr id="6" name="TextBox 5">
            <a:extLst>
              <a:ext uri="{FF2B5EF4-FFF2-40B4-BE49-F238E27FC236}">
                <a16:creationId xmlns:a16="http://schemas.microsoft.com/office/drawing/2014/main" id="{F792957E-0E0D-471F-B0F9-46F62EA0920A}"/>
              </a:ext>
            </a:extLst>
          </p:cNvPr>
          <p:cNvSpPr txBox="1"/>
          <p:nvPr/>
        </p:nvSpPr>
        <p:spPr>
          <a:xfrm>
            <a:off x="1575901" y="2163975"/>
            <a:ext cx="4058220" cy="1846659"/>
          </a:xfrm>
          <a:prstGeom prst="rect">
            <a:avLst/>
          </a:prstGeom>
          <a:noFill/>
        </p:spPr>
        <p:txBody>
          <a:bodyPr wrap="square">
            <a:spAutoFit/>
          </a:bodyPr>
          <a:lstStyle/>
          <a:p>
            <a:pPr algn="ctr" eaLnBrk="1" hangingPunct="1">
              <a:defRPr/>
            </a:pPr>
            <a:r>
              <a:rPr lang="en-US" sz="1600" i="1" dirty="0"/>
              <a:t>KUVVET KULLANMA HUKUKU</a:t>
            </a:r>
            <a:endParaRPr lang="tr-TR" sz="1600" i="1" dirty="0"/>
          </a:p>
          <a:p>
            <a:pPr algn="ctr" eaLnBrk="1" hangingPunct="1">
              <a:defRPr/>
            </a:pPr>
            <a:endParaRPr lang="tr-TR" sz="1600" i="1" dirty="0"/>
          </a:p>
          <a:p>
            <a:pPr algn="ctr" eaLnBrk="1" hangingPunct="1">
              <a:defRPr/>
            </a:pPr>
            <a:r>
              <a:rPr lang="tr-TR" sz="1600" i="1" dirty="0"/>
              <a:t>- Law on the Use of Force</a:t>
            </a:r>
            <a:endParaRPr lang="en-US" sz="1600" i="1" dirty="0"/>
          </a:p>
          <a:p>
            <a:pPr algn="ctr" eaLnBrk="1" hangingPunct="1">
              <a:defRPr/>
            </a:pPr>
            <a:r>
              <a:rPr lang="tr-TR" sz="1600" i="1" dirty="0"/>
              <a:t>- Jus ad Bellum </a:t>
            </a:r>
          </a:p>
          <a:p>
            <a:pPr algn="ctr" eaLnBrk="1" hangingPunct="1">
              <a:defRPr/>
            </a:pPr>
            <a:r>
              <a:rPr lang="tr-TR" sz="1600" i="1" dirty="0"/>
              <a:t>- Jus Contra Bellum</a:t>
            </a:r>
          </a:p>
          <a:p>
            <a:pPr marL="342900" indent="-342900" algn="ctr" eaLnBrk="1" hangingPunct="1">
              <a:defRPr/>
            </a:pPr>
            <a:r>
              <a:rPr lang="tr-TR" sz="1600" dirty="0"/>
              <a:t> </a:t>
            </a:r>
            <a:endParaRPr lang="en-US" sz="1600" dirty="0"/>
          </a:p>
          <a:p>
            <a:pPr algn="ctr" eaLnBrk="1" hangingPunct="1">
              <a:defRPr/>
            </a:pPr>
            <a:endParaRPr lang="tr-TR" u="sng" dirty="0"/>
          </a:p>
        </p:txBody>
      </p:sp>
      <p:sp>
        <p:nvSpPr>
          <p:cNvPr id="14" name="TextBox 13">
            <a:extLst>
              <a:ext uri="{FF2B5EF4-FFF2-40B4-BE49-F238E27FC236}">
                <a16:creationId xmlns:a16="http://schemas.microsoft.com/office/drawing/2014/main" id="{A7D63B8E-3358-438E-AE79-7104C0F4ADD4}"/>
              </a:ext>
            </a:extLst>
          </p:cNvPr>
          <p:cNvSpPr txBox="1"/>
          <p:nvPr/>
        </p:nvSpPr>
        <p:spPr>
          <a:xfrm>
            <a:off x="4045141" y="4693766"/>
            <a:ext cx="4058220" cy="1107996"/>
          </a:xfrm>
          <a:prstGeom prst="rect">
            <a:avLst/>
          </a:prstGeom>
          <a:noFill/>
        </p:spPr>
        <p:txBody>
          <a:bodyPr wrap="square">
            <a:spAutoFit/>
          </a:bodyPr>
          <a:lstStyle/>
          <a:p>
            <a:pPr algn="ctr" eaLnBrk="1" hangingPunct="1">
              <a:defRPr/>
            </a:pPr>
            <a:r>
              <a:rPr lang="tr-TR" sz="1600" i="1" dirty="0"/>
              <a:t>ULUSLARARASI İNSAN HAKLARI HUKUKU</a:t>
            </a:r>
          </a:p>
          <a:p>
            <a:pPr algn="ctr" eaLnBrk="1" hangingPunct="1">
              <a:defRPr/>
            </a:pPr>
            <a:endParaRPr lang="tr-TR" sz="1600" i="1" dirty="0"/>
          </a:p>
          <a:p>
            <a:pPr algn="ctr" eaLnBrk="1" hangingPunct="1">
              <a:defRPr/>
            </a:pPr>
            <a:r>
              <a:rPr lang="tr-TR" sz="1600" i="1" dirty="0"/>
              <a:t>- International Human Rights Law</a:t>
            </a:r>
            <a:endParaRPr lang="en-US" sz="1600" dirty="0"/>
          </a:p>
          <a:p>
            <a:pPr algn="ctr" eaLnBrk="1" hangingPunct="1">
              <a:defRPr/>
            </a:pPr>
            <a:endParaRPr lang="tr-TR" u="sng" dirty="0"/>
          </a:p>
        </p:txBody>
      </p:sp>
      <p:sp>
        <p:nvSpPr>
          <p:cNvPr id="15" name="Oval 14">
            <a:extLst>
              <a:ext uri="{FF2B5EF4-FFF2-40B4-BE49-F238E27FC236}">
                <a16:creationId xmlns:a16="http://schemas.microsoft.com/office/drawing/2014/main" id="{CC6C1106-3DAD-4A16-9990-1A97281A01C5}"/>
              </a:ext>
            </a:extLst>
          </p:cNvPr>
          <p:cNvSpPr/>
          <p:nvPr/>
        </p:nvSpPr>
        <p:spPr>
          <a:xfrm>
            <a:off x="5124349" y="1056591"/>
            <a:ext cx="6070600" cy="3683000"/>
          </a:xfrm>
          <a:prstGeom prst="ellipse">
            <a:avLst/>
          </a:prstGeom>
          <a:gradFill flip="none" rotWithShape="1">
            <a:gsLst>
              <a:gs pos="0">
                <a:schemeClr val="accent2">
                  <a:tint val="66000"/>
                  <a:satMod val="160000"/>
                </a:schemeClr>
              </a:gs>
              <a:gs pos="5000">
                <a:schemeClr val="accent2">
                  <a:tint val="44500"/>
                  <a:satMod val="160000"/>
                  <a:alpha val="0"/>
                  <a:lumMod val="61000"/>
                </a:schemeClr>
              </a:gs>
              <a:gs pos="100000">
                <a:schemeClr val="accent2">
                  <a:tint val="23500"/>
                  <a:satMod val="160000"/>
                </a:schemeClr>
              </a:gs>
            </a:gsLst>
            <a:lin ang="13500000" scaled="1"/>
            <a:tileRect/>
          </a:gradFill>
          <a:ln>
            <a:solidFill>
              <a:schemeClr val="tx1"/>
            </a:solidFill>
          </a:ln>
          <a:effectLst>
            <a:outerShdw blurRad="76200" dir="18900000" sy="23000" kx="-1200000" algn="bl" rotWithShape="0">
              <a:prstClr val="black">
                <a:alpha val="2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noFill/>
            </a:endParaRPr>
          </a:p>
        </p:txBody>
      </p:sp>
      <p:sp>
        <p:nvSpPr>
          <p:cNvPr id="5" name="TextBox 5">
            <a:extLst>
              <a:ext uri="{FF2B5EF4-FFF2-40B4-BE49-F238E27FC236}">
                <a16:creationId xmlns:a16="http://schemas.microsoft.com/office/drawing/2014/main" id="{02853689-3539-4BC4-B4E0-D8348D075C46}"/>
              </a:ext>
            </a:extLst>
          </p:cNvPr>
          <p:cNvSpPr txBox="1">
            <a:spLocks noChangeArrowheads="1"/>
          </p:cNvSpPr>
          <p:nvPr/>
        </p:nvSpPr>
        <p:spPr bwMode="auto">
          <a:xfrm>
            <a:off x="5764432" y="2236371"/>
            <a:ext cx="479043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tr-TR" altLang="tr-TR" sz="1600" i="1" dirty="0">
                <a:latin typeface="+mn-lt"/>
                <a:cs typeface="Arial" panose="020B0604020202020204" pitchFamily="34" charset="0"/>
              </a:rPr>
              <a:t>SİLÂHLI ÇATIŞMALAR HUKUKU / İNSANCIL HUKUK</a:t>
            </a:r>
          </a:p>
          <a:p>
            <a:pPr algn="ctr" eaLnBrk="1" hangingPunct="1">
              <a:defRPr/>
            </a:pPr>
            <a:endParaRPr lang="tr-TR" altLang="tr-TR" sz="1600" i="1" dirty="0">
              <a:latin typeface="+mn-lt"/>
              <a:cs typeface="Arial" panose="020B0604020202020204" pitchFamily="34" charset="0"/>
            </a:endParaRPr>
          </a:p>
          <a:p>
            <a:pPr algn="ctr" eaLnBrk="1" hangingPunct="1">
              <a:defRPr/>
            </a:pPr>
            <a:r>
              <a:rPr lang="tr-TR" altLang="tr-TR" sz="1600" i="1" dirty="0">
                <a:latin typeface="+mn-lt"/>
                <a:cs typeface="Arial" panose="020B0604020202020204" pitchFamily="34" charset="0"/>
              </a:rPr>
              <a:t>- Law of Armed Conflict </a:t>
            </a:r>
          </a:p>
          <a:p>
            <a:pPr algn="ctr" eaLnBrk="1" hangingPunct="1">
              <a:defRPr/>
            </a:pPr>
            <a:r>
              <a:rPr lang="tr-TR" altLang="tr-TR" sz="1600" i="1" dirty="0">
                <a:latin typeface="+mn-lt"/>
                <a:cs typeface="Arial" panose="020B0604020202020204" pitchFamily="34" charset="0"/>
              </a:rPr>
              <a:t>- Humanitarian Law</a:t>
            </a:r>
          </a:p>
          <a:p>
            <a:pPr algn="ctr" eaLnBrk="1" hangingPunct="1">
              <a:defRPr/>
            </a:pPr>
            <a:r>
              <a:rPr lang="tr-TR" altLang="tr-TR" sz="1600" i="1" dirty="0">
                <a:latin typeface="+mn-lt"/>
                <a:cs typeface="Arial" panose="020B0604020202020204" pitchFamily="34" charset="0"/>
              </a:rPr>
              <a:t>- Jus in Bello</a:t>
            </a:r>
            <a:r>
              <a:rPr lang="tr-TR" altLang="tr-TR" sz="1600" dirty="0">
                <a:latin typeface="+mn-lt"/>
                <a:cs typeface="Arial" panose="020B0604020202020204" pitchFamily="34" charset="0"/>
              </a:rPr>
              <a:t> </a:t>
            </a:r>
            <a:endParaRPr lang="en-US" altLang="tr-TR" sz="1600" dirty="0">
              <a:latin typeface="+mn-lt"/>
              <a:cs typeface="Arial" panose="020B0604020202020204" pitchFamily="34" charset="0"/>
            </a:endParaRPr>
          </a:p>
        </p:txBody>
      </p:sp>
      <p:sp>
        <p:nvSpPr>
          <p:cNvPr id="4" name="Title 1">
            <a:extLst>
              <a:ext uri="{FF2B5EF4-FFF2-40B4-BE49-F238E27FC236}">
                <a16:creationId xmlns:a16="http://schemas.microsoft.com/office/drawing/2014/main" id="{1F72AE72-91C0-4BD4-9EC8-63FC5CAF26B2}"/>
              </a:ext>
            </a:extLst>
          </p:cNvPr>
          <p:cNvSpPr txBox="1">
            <a:spLocks/>
          </p:cNvSpPr>
          <p:nvPr/>
        </p:nvSpPr>
        <p:spPr>
          <a:xfrm>
            <a:off x="3380648" y="158450"/>
            <a:ext cx="5387206" cy="777875"/>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2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pPr>
              <a:defRPr/>
            </a:pPr>
            <a:r>
              <a:rPr lang="en-US" altLang="en-US" sz="3200" dirty="0" err="1">
                <a:solidFill>
                  <a:schemeClr val="tx1">
                    <a:lumMod val="75000"/>
                    <a:lumOff val="25000"/>
                  </a:schemeClr>
                </a:solidFill>
              </a:rPr>
              <a:t>Savaş</a:t>
            </a:r>
            <a:r>
              <a:rPr lang="en-US" altLang="en-US" sz="3200" dirty="0">
                <a:solidFill>
                  <a:schemeClr val="tx1">
                    <a:lumMod val="75000"/>
                    <a:lumOff val="25000"/>
                  </a:schemeClr>
                </a:solidFill>
              </a:rPr>
              <a:t> </a:t>
            </a:r>
            <a:r>
              <a:rPr lang="tr-TR" altLang="en-US" sz="3200" dirty="0">
                <a:solidFill>
                  <a:schemeClr val="tx1">
                    <a:lumMod val="75000"/>
                    <a:lumOff val="25000"/>
                  </a:schemeClr>
                </a:solidFill>
              </a:rPr>
              <a:t>ve Barış </a:t>
            </a:r>
            <a:r>
              <a:rPr lang="en-US" altLang="en-US" sz="3200" dirty="0" err="1">
                <a:solidFill>
                  <a:schemeClr val="tx1">
                    <a:lumMod val="75000"/>
                    <a:lumOff val="25000"/>
                  </a:schemeClr>
                </a:solidFill>
              </a:rPr>
              <a:t>Hukuku</a:t>
            </a:r>
            <a:endParaRPr lang="en-US" altLang="en-US" sz="3200" dirty="0">
              <a:solidFill>
                <a:schemeClr val="tx1">
                  <a:lumMod val="75000"/>
                  <a:lumOff val="25000"/>
                </a:schemeClr>
              </a:solidFill>
            </a:endParaRPr>
          </a:p>
        </p:txBody>
      </p:sp>
    </p:spTree>
    <p:extLst>
      <p:ext uri="{BB962C8B-B14F-4D97-AF65-F5344CB8AC3E}">
        <p14:creationId xmlns:p14="http://schemas.microsoft.com/office/powerpoint/2010/main" val="21659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Box 4"/>
          <p:cNvSpPr txBox="1">
            <a:spLocks noChangeArrowheads="1"/>
          </p:cNvSpPr>
          <p:nvPr/>
        </p:nvSpPr>
        <p:spPr bwMode="auto">
          <a:xfrm>
            <a:off x="773019" y="72489"/>
            <a:ext cx="76327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0"/>
              </a:spcBef>
              <a:buFontTx/>
              <a:buNone/>
            </a:pPr>
            <a:r>
              <a:rPr lang="tr-TR" altLang="en-US" sz="1800" b="1" dirty="0">
                <a:latin typeface="Arial" panose="020B0604020202020204" pitchFamily="34" charset="0"/>
              </a:rPr>
              <a:t>Ceza Hukuku Boyutu</a:t>
            </a:r>
          </a:p>
          <a:p>
            <a:pPr algn="ctr" eaLnBrk="1" hangingPunct="1">
              <a:lnSpc>
                <a:spcPct val="100000"/>
              </a:lnSpc>
              <a:spcBef>
                <a:spcPct val="0"/>
              </a:spcBef>
              <a:buFontTx/>
              <a:buNone/>
            </a:pPr>
            <a:r>
              <a:rPr lang="tr-TR" altLang="en-US" sz="1800" b="1" dirty="0">
                <a:latin typeface="Arial" panose="020B0604020202020204" pitchFamily="34" charset="0"/>
              </a:rPr>
              <a:t>Ulusal</a:t>
            </a:r>
          </a:p>
          <a:p>
            <a:pPr eaLnBrk="1" hangingPunct="1">
              <a:lnSpc>
                <a:spcPct val="100000"/>
              </a:lnSpc>
              <a:spcBef>
                <a:spcPct val="0"/>
              </a:spcBef>
              <a:buFontTx/>
              <a:buNone/>
            </a:pPr>
            <a:r>
              <a:rPr lang="tr-TR" altLang="en-US" sz="1800" dirty="0">
                <a:latin typeface="Arial" panose="020B0604020202020204" pitchFamily="34" charset="0"/>
              </a:rPr>
              <a:t>* </a:t>
            </a:r>
            <a:r>
              <a:rPr lang="en-US" altLang="en-US" sz="1800" dirty="0">
                <a:latin typeface="Arial" panose="020B0604020202020204" pitchFamily="34" charset="0"/>
              </a:rPr>
              <a:t>S</a:t>
            </a:r>
            <a:r>
              <a:rPr lang="tr-TR" altLang="en-US" sz="1800" dirty="0">
                <a:latin typeface="Arial" panose="020B0604020202020204" pitchFamily="34" charset="0"/>
              </a:rPr>
              <a:t>ilâhlı çatışmalar hukuku</a:t>
            </a:r>
            <a:r>
              <a:rPr lang="en-US" altLang="en-US" sz="1800" dirty="0">
                <a:latin typeface="Arial" panose="020B0604020202020204" pitchFamily="34" charset="0"/>
              </a:rPr>
              <a:t>nun </a:t>
            </a:r>
            <a:r>
              <a:rPr lang="en-US" altLang="en-US" sz="1800" dirty="0" err="1">
                <a:latin typeface="Arial" panose="020B0604020202020204" pitchFamily="34" charset="0"/>
              </a:rPr>
              <a:t>ağır</a:t>
            </a:r>
            <a:r>
              <a:rPr lang="en-US" altLang="en-US" sz="1800" dirty="0">
                <a:latin typeface="Arial" panose="020B0604020202020204" pitchFamily="34" charset="0"/>
              </a:rPr>
              <a:t> </a:t>
            </a:r>
            <a:r>
              <a:rPr lang="en-US" altLang="en-US" sz="1800" dirty="0" err="1">
                <a:latin typeface="Arial" panose="020B0604020202020204" pitchFamily="34" charset="0"/>
              </a:rPr>
              <a:t>ihlâlleri</a:t>
            </a:r>
            <a:r>
              <a:rPr lang="en-US" altLang="en-US" sz="1800" dirty="0">
                <a:latin typeface="Arial" panose="020B0604020202020204" pitchFamily="34" charset="0"/>
              </a:rPr>
              <a:t> </a:t>
            </a:r>
            <a:r>
              <a:rPr lang="en-US" altLang="en-US" sz="1800" dirty="0" err="1">
                <a:latin typeface="Arial" panose="020B0604020202020204" pitchFamily="34" charset="0"/>
              </a:rPr>
              <a:t>halinde</a:t>
            </a:r>
            <a:r>
              <a:rPr lang="en-US" altLang="en-US" sz="1800" dirty="0">
                <a:latin typeface="Arial" panose="020B0604020202020204" pitchFamily="34" charset="0"/>
              </a:rPr>
              <a:t> </a:t>
            </a:r>
            <a:r>
              <a:rPr lang="en-US" altLang="en-US" sz="1800" dirty="0" err="1">
                <a:latin typeface="Arial" panose="020B0604020202020204" pitchFamily="34" charset="0"/>
              </a:rPr>
              <a:t>bireysel</a:t>
            </a:r>
            <a:r>
              <a:rPr lang="en-US" altLang="en-US" sz="1800" dirty="0">
                <a:latin typeface="Arial" panose="020B0604020202020204" pitchFamily="34" charset="0"/>
              </a:rPr>
              <a:t> </a:t>
            </a:r>
            <a:r>
              <a:rPr lang="en-US" altLang="en-US" sz="1800" dirty="0" err="1">
                <a:latin typeface="Arial" panose="020B0604020202020204" pitchFamily="34" charset="0"/>
              </a:rPr>
              <a:t>cezai</a:t>
            </a:r>
            <a:r>
              <a:rPr lang="en-US" altLang="en-US" sz="1800" dirty="0">
                <a:latin typeface="Arial" panose="020B0604020202020204" pitchFamily="34" charset="0"/>
              </a:rPr>
              <a:t> </a:t>
            </a:r>
            <a:r>
              <a:rPr lang="en-US" altLang="en-US" sz="1800" dirty="0" err="1">
                <a:latin typeface="Arial" panose="020B0604020202020204" pitchFamily="34" charset="0"/>
              </a:rPr>
              <a:t>sorumluluk</a:t>
            </a:r>
            <a:r>
              <a:rPr lang="en-US" altLang="en-US" sz="1800" dirty="0">
                <a:latin typeface="Arial" panose="020B0604020202020204" pitchFamily="34" charset="0"/>
              </a:rPr>
              <a:t> </a:t>
            </a:r>
            <a:r>
              <a:rPr lang="en-US" altLang="en-US" sz="1800" dirty="0" err="1">
                <a:latin typeface="Arial" panose="020B0604020202020204" pitchFamily="34" charset="0"/>
              </a:rPr>
              <a:t>esastır</a:t>
            </a:r>
            <a:r>
              <a:rPr lang="en-US" altLang="en-US" sz="1800" dirty="0">
                <a:latin typeface="Arial" panose="020B0604020202020204" pitchFamily="34" charset="0"/>
              </a:rPr>
              <a:t>.</a:t>
            </a:r>
          </a:p>
          <a:p>
            <a:pPr eaLnBrk="1" hangingPunct="1">
              <a:lnSpc>
                <a:spcPct val="100000"/>
              </a:lnSpc>
              <a:spcBef>
                <a:spcPct val="0"/>
              </a:spcBef>
              <a:buFontTx/>
              <a:buNone/>
            </a:pPr>
            <a:r>
              <a:rPr lang="en-US" altLang="en-US" sz="1800" dirty="0">
                <a:latin typeface="Arial" panose="020B0604020202020204" pitchFamily="34" charset="0"/>
              </a:rPr>
              <a:t>* </a:t>
            </a:r>
            <a:r>
              <a:rPr lang="en-US" altLang="en-US" sz="1800" dirty="0" err="1">
                <a:latin typeface="Arial" panose="020B0604020202020204" pitchFamily="34" charset="0"/>
              </a:rPr>
              <a:t>Üstün</a:t>
            </a:r>
            <a:r>
              <a:rPr lang="en-US" altLang="en-US" sz="1800" dirty="0">
                <a:latin typeface="Arial" panose="020B0604020202020204" pitchFamily="34" charset="0"/>
              </a:rPr>
              <a:t> </a:t>
            </a:r>
            <a:r>
              <a:rPr lang="en-US" altLang="en-US" sz="1800" dirty="0" err="1">
                <a:latin typeface="Arial" panose="020B0604020202020204" pitchFamily="34" charset="0"/>
              </a:rPr>
              <a:t>emri</a:t>
            </a:r>
            <a:r>
              <a:rPr lang="en-US" altLang="en-US" sz="1800" dirty="0">
                <a:latin typeface="Arial" panose="020B0604020202020204" pitchFamily="34" charset="0"/>
              </a:rPr>
              <a:t> </a:t>
            </a:r>
            <a:r>
              <a:rPr lang="en-US" altLang="en-US" sz="1800" dirty="0" err="1">
                <a:latin typeface="Arial" panose="020B0604020202020204" pitchFamily="34" charset="0"/>
              </a:rPr>
              <a:t>işlenen</a:t>
            </a:r>
            <a:r>
              <a:rPr lang="en-US" altLang="en-US" sz="1800" dirty="0">
                <a:latin typeface="Arial" panose="020B0604020202020204" pitchFamily="34" charset="0"/>
              </a:rPr>
              <a:t> </a:t>
            </a:r>
            <a:r>
              <a:rPr lang="en-US" altLang="en-US" sz="1800" dirty="0" err="1">
                <a:latin typeface="Arial" panose="020B0604020202020204" pitchFamily="34" charset="0"/>
              </a:rPr>
              <a:t>savaş</a:t>
            </a:r>
            <a:r>
              <a:rPr lang="en-US" altLang="en-US" sz="1800" dirty="0">
                <a:latin typeface="Arial" panose="020B0604020202020204" pitchFamily="34" charset="0"/>
              </a:rPr>
              <a:t> </a:t>
            </a:r>
            <a:r>
              <a:rPr lang="en-US" altLang="en-US" sz="1800" dirty="0" err="1">
                <a:latin typeface="Arial" panose="020B0604020202020204" pitchFamily="34" charset="0"/>
              </a:rPr>
              <a:t>suçundan</a:t>
            </a:r>
            <a:r>
              <a:rPr lang="en-US" altLang="en-US" sz="1800" dirty="0">
                <a:latin typeface="Arial" panose="020B0604020202020204" pitchFamily="34" charset="0"/>
              </a:rPr>
              <a:t> </a:t>
            </a:r>
            <a:r>
              <a:rPr lang="en-US" altLang="en-US" sz="1800" dirty="0" err="1">
                <a:latin typeface="Arial" panose="020B0604020202020204" pitchFamily="34" charset="0"/>
              </a:rPr>
              <a:t>ötürü</a:t>
            </a:r>
            <a:r>
              <a:rPr lang="en-US" altLang="en-US" sz="1800" dirty="0">
                <a:latin typeface="Arial" panose="020B0604020202020204" pitchFamily="34" charset="0"/>
              </a:rPr>
              <a:t> </a:t>
            </a:r>
            <a:r>
              <a:rPr lang="en-US" altLang="en-US" sz="1800" dirty="0" err="1">
                <a:latin typeface="Arial" panose="020B0604020202020204" pitchFamily="34" charset="0"/>
              </a:rPr>
              <a:t>bireysel</a:t>
            </a:r>
            <a:r>
              <a:rPr lang="en-US" altLang="en-US" sz="1800" dirty="0">
                <a:latin typeface="Arial" panose="020B0604020202020204" pitchFamily="34" charset="0"/>
              </a:rPr>
              <a:t> </a:t>
            </a:r>
            <a:r>
              <a:rPr lang="en-US" altLang="en-US" sz="1800" dirty="0" err="1">
                <a:latin typeface="Arial" panose="020B0604020202020204" pitchFamily="34" charset="0"/>
              </a:rPr>
              <a:t>cezai</a:t>
            </a:r>
            <a:r>
              <a:rPr lang="en-US" altLang="en-US" sz="1800" dirty="0">
                <a:latin typeface="Arial" panose="020B0604020202020204" pitchFamily="34" charset="0"/>
              </a:rPr>
              <a:t> </a:t>
            </a:r>
            <a:r>
              <a:rPr lang="en-US" altLang="en-US" sz="1800" dirty="0" err="1">
                <a:latin typeface="Arial" panose="020B0604020202020204" pitchFamily="34" charset="0"/>
              </a:rPr>
              <a:t>sorumluluğu</a:t>
            </a:r>
            <a:r>
              <a:rPr lang="en-US" altLang="en-US" sz="1800" dirty="0">
                <a:latin typeface="Arial" panose="020B0604020202020204" pitchFamily="34" charset="0"/>
              </a:rPr>
              <a:t> </a:t>
            </a:r>
            <a:r>
              <a:rPr lang="en-US" altLang="en-US" sz="1800" dirty="0" err="1">
                <a:latin typeface="Arial" panose="020B0604020202020204" pitchFamily="34" charset="0"/>
              </a:rPr>
              <a:t>ortadan</a:t>
            </a:r>
            <a:r>
              <a:rPr lang="en-US" altLang="en-US" sz="1800" dirty="0">
                <a:latin typeface="Arial" panose="020B0604020202020204" pitchFamily="34" charset="0"/>
              </a:rPr>
              <a:t> </a:t>
            </a:r>
            <a:r>
              <a:rPr lang="en-US" altLang="en-US" sz="1800" dirty="0" err="1">
                <a:latin typeface="Arial" panose="020B0604020202020204" pitchFamily="34" charset="0"/>
              </a:rPr>
              <a:t>kaldırmaz</a:t>
            </a:r>
            <a:r>
              <a:rPr lang="en-US" altLang="en-US" sz="1800" dirty="0">
                <a:latin typeface="Arial" panose="020B0604020202020204" pitchFamily="34" charset="0"/>
              </a:rPr>
              <a:t>. </a:t>
            </a:r>
          </a:p>
          <a:p>
            <a:pPr eaLnBrk="1" hangingPunct="1">
              <a:lnSpc>
                <a:spcPct val="100000"/>
              </a:lnSpc>
              <a:spcBef>
                <a:spcPct val="0"/>
              </a:spcBef>
              <a:buFontTx/>
              <a:buNone/>
            </a:pPr>
            <a:r>
              <a:rPr lang="en-US" altLang="en-US" sz="1800" dirty="0">
                <a:latin typeface="Arial" panose="020B0604020202020204" pitchFamily="34" charset="0"/>
              </a:rPr>
              <a:t>*</a:t>
            </a:r>
            <a:r>
              <a:rPr lang="tr-TR" altLang="en-US" sz="1800" dirty="0">
                <a:latin typeface="Arial" panose="020B0604020202020204" pitchFamily="34" charset="0"/>
              </a:rPr>
              <a:t> </a:t>
            </a:r>
            <a:r>
              <a:rPr lang="en-US" altLang="en-US" sz="1800" dirty="0" err="1">
                <a:latin typeface="Arial" panose="020B0604020202020204" pitchFamily="34" charset="0"/>
              </a:rPr>
              <a:t>Komutanlar</a:t>
            </a:r>
            <a:r>
              <a:rPr lang="en-US" altLang="en-US" sz="1800" dirty="0">
                <a:latin typeface="Arial" panose="020B0604020202020204" pitchFamily="34" charset="0"/>
              </a:rPr>
              <a:t> </a:t>
            </a:r>
            <a:r>
              <a:rPr lang="en-US" altLang="en-US" sz="1800" dirty="0" err="1">
                <a:latin typeface="Arial" panose="020B0604020202020204" pitchFamily="34" charset="0"/>
              </a:rPr>
              <a:t>ve</a:t>
            </a:r>
            <a:r>
              <a:rPr lang="en-US" altLang="en-US" sz="1800" dirty="0">
                <a:latin typeface="Arial" panose="020B0604020202020204" pitchFamily="34" charset="0"/>
              </a:rPr>
              <a:t> </a:t>
            </a:r>
            <a:r>
              <a:rPr lang="en-US" altLang="en-US" sz="1800" dirty="0" err="1">
                <a:latin typeface="Arial" panose="020B0604020202020204" pitchFamily="34" charset="0"/>
              </a:rPr>
              <a:t>üstler</a:t>
            </a:r>
            <a:r>
              <a:rPr lang="en-US" altLang="en-US" sz="1800" dirty="0">
                <a:latin typeface="Arial" panose="020B0604020202020204" pitchFamily="34" charset="0"/>
              </a:rPr>
              <a:t> </a:t>
            </a:r>
            <a:r>
              <a:rPr lang="en-US" altLang="en-US" sz="1800" dirty="0" err="1">
                <a:latin typeface="Arial" panose="020B0604020202020204" pitchFamily="34" charset="0"/>
              </a:rPr>
              <a:t>astları</a:t>
            </a:r>
            <a:r>
              <a:rPr lang="en-US" altLang="en-US" sz="1800" dirty="0">
                <a:latin typeface="Arial" panose="020B0604020202020204" pitchFamily="34" charset="0"/>
              </a:rPr>
              <a:t> </a:t>
            </a:r>
            <a:r>
              <a:rPr lang="en-US" altLang="en-US" sz="1800" dirty="0" err="1">
                <a:latin typeface="Arial" panose="020B0604020202020204" pitchFamily="34" charset="0"/>
              </a:rPr>
              <a:t>tarafından</a:t>
            </a:r>
            <a:r>
              <a:rPr lang="en-US" altLang="en-US" sz="1800" dirty="0">
                <a:latin typeface="Arial" panose="020B0604020202020204" pitchFamily="34" charset="0"/>
              </a:rPr>
              <a:t> </a:t>
            </a:r>
            <a:r>
              <a:rPr lang="en-US" altLang="en-US" sz="1800" dirty="0" err="1">
                <a:latin typeface="Arial" panose="020B0604020202020204" pitchFamily="34" charset="0"/>
              </a:rPr>
              <a:t>işlenen</a:t>
            </a:r>
            <a:r>
              <a:rPr lang="en-US" altLang="en-US" sz="1800" dirty="0">
                <a:latin typeface="Arial" panose="020B0604020202020204" pitchFamily="34" charset="0"/>
              </a:rPr>
              <a:t>, </a:t>
            </a:r>
            <a:r>
              <a:rPr lang="en-US" altLang="en-US" sz="1800" dirty="0" err="1">
                <a:latin typeface="Arial" panose="020B0604020202020204" pitchFamily="34" charset="0"/>
              </a:rPr>
              <a:t>bilinen</a:t>
            </a:r>
            <a:r>
              <a:rPr lang="en-US" altLang="en-US" sz="1800" dirty="0">
                <a:latin typeface="Arial" panose="020B0604020202020204" pitchFamily="34" charset="0"/>
              </a:rPr>
              <a:t> </a:t>
            </a:r>
            <a:r>
              <a:rPr lang="en-US" altLang="en-US" sz="1800" dirty="0" err="1">
                <a:latin typeface="Arial" panose="020B0604020202020204" pitchFamily="34" charset="0"/>
              </a:rPr>
              <a:t>veya</a:t>
            </a:r>
            <a:r>
              <a:rPr lang="en-US" altLang="en-US" sz="1800" dirty="0">
                <a:latin typeface="Arial" panose="020B0604020202020204" pitchFamily="34" charset="0"/>
              </a:rPr>
              <a:t> </a:t>
            </a:r>
            <a:r>
              <a:rPr lang="en-US" altLang="en-US" sz="1800" dirty="0" err="1">
                <a:latin typeface="Arial" panose="020B0604020202020204" pitchFamily="34" charset="0"/>
              </a:rPr>
              <a:t>bilinmesi</a:t>
            </a:r>
            <a:r>
              <a:rPr lang="en-US" altLang="en-US" sz="1800" dirty="0">
                <a:latin typeface="Arial" panose="020B0604020202020204" pitchFamily="34" charset="0"/>
              </a:rPr>
              <a:t> </a:t>
            </a:r>
            <a:r>
              <a:rPr lang="en-US" altLang="en-US" sz="1800" dirty="0" err="1">
                <a:latin typeface="Arial" panose="020B0604020202020204" pitchFamily="34" charset="0"/>
              </a:rPr>
              <a:t>gereken</a:t>
            </a:r>
            <a:r>
              <a:rPr lang="en-US" altLang="en-US" sz="1800" dirty="0">
                <a:latin typeface="Arial" panose="020B0604020202020204" pitchFamily="34" charset="0"/>
              </a:rPr>
              <a:t> </a:t>
            </a:r>
            <a:r>
              <a:rPr lang="en-US" altLang="en-US" sz="1800" dirty="0" err="1">
                <a:latin typeface="Arial" panose="020B0604020202020204" pitchFamily="34" charset="0"/>
              </a:rPr>
              <a:t>ancak</a:t>
            </a:r>
            <a:r>
              <a:rPr lang="en-US" altLang="en-US" sz="1800" dirty="0">
                <a:latin typeface="Arial" panose="020B0604020202020204" pitchFamily="34" charset="0"/>
              </a:rPr>
              <a:t> </a:t>
            </a:r>
            <a:r>
              <a:rPr lang="en-US" altLang="en-US" sz="1800" dirty="0" err="1">
                <a:latin typeface="Arial" panose="020B0604020202020204" pitchFamily="34" charset="0"/>
              </a:rPr>
              <a:t>engellenmeyen</a:t>
            </a:r>
            <a:r>
              <a:rPr lang="en-US" altLang="en-US" sz="1800" dirty="0">
                <a:latin typeface="Arial" panose="020B0604020202020204" pitchFamily="34" charset="0"/>
              </a:rPr>
              <a:t> </a:t>
            </a:r>
            <a:r>
              <a:rPr lang="en-US" altLang="en-US" sz="1800" dirty="0" err="1">
                <a:latin typeface="Arial" panose="020B0604020202020204" pitchFamily="34" charset="0"/>
              </a:rPr>
              <a:t>savaş</a:t>
            </a:r>
            <a:r>
              <a:rPr lang="en-US" altLang="en-US" sz="1800" dirty="0">
                <a:latin typeface="Arial" panose="020B0604020202020204" pitchFamily="34" charset="0"/>
              </a:rPr>
              <a:t> </a:t>
            </a:r>
            <a:r>
              <a:rPr lang="en-US" altLang="en-US" sz="1800" dirty="0" err="1">
                <a:latin typeface="Arial" panose="020B0604020202020204" pitchFamily="34" charset="0"/>
              </a:rPr>
              <a:t>suçlarından</a:t>
            </a:r>
            <a:r>
              <a:rPr lang="en-US" altLang="en-US" sz="1800" dirty="0">
                <a:latin typeface="Arial" panose="020B0604020202020204" pitchFamily="34" charset="0"/>
              </a:rPr>
              <a:t> </a:t>
            </a:r>
            <a:r>
              <a:rPr lang="en-US" altLang="en-US" sz="1800" dirty="0" err="1">
                <a:latin typeface="Arial" panose="020B0604020202020204" pitchFamily="34" charset="0"/>
              </a:rPr>
              <a:t>ötürü</a:t>
            </a:r>
            <a:r>
              <a:rPr lang="en-US" altLang="en-US" sz="1800" dirty="0">
                <a:latin typeface="Arial" panose="020B0604020202020204" pitchFamily="34" charset="0"/>
              </a:rPr>
              <a:t> </a:t>
            </a:r>
            <a:r>
              <a:rPr lang="en-US" altLang="en-US" sz="1800" dirty="0" err="1">
                <a:latin typeface="Arial" panose="020B0604020202020204" pitchFamily="34" charset="0"/>
              </a:rPr>
              <a:t>cezai</a:t>
            </a:r>
            <a:r>
              <a:rPr lang="en-US" altLang="en-US" sz="1800" dirty="0">
                <a:latin typeface="Arial" panose="020B0604020202020204" pitchFamily="34" charset="0"/>
              </a:rPr>
              <a:t> </a:t>
            </a:r>
            <a:r>
              <a:rPr lang="en-US" altLang="en-US" sz="1800" dirty="0" err="1">
                <a:latin typeface="Arial" panose="020B0604020202020204" pitchFamily="34" charset="0"/>
              </a:rPr>
              <a:t>sorumluluk</a:t>
            </a:r>
            <a:r>
              <a:rPr lang="en-US" altLang="en-US" sz="1800" dirty="0">
                <a:latin typeface="Arial" panose="020B0604020202020204" pitchFamily="34" charset="0"/>
              </a:rPr>
              <a:t> </a:t>
            </a:r>
            <a:r>
              <a:rPr lang="en-US" altLang="en-US" sz="1800" dirty="0" err="1">
                <a:latin typeface="Arial" panose="020B0604020202020204" pitchFamily="34" charset="0"/>
              </a:rPr>
              <a:t>taşırlar</a:t>
            </a:r>
            <a:r>
              <a:rPr lang="en-US" altLang="en-US" sz="1800" dirty="0">
                <a:latin typeface="Arial" panose="020B0604020202020204" pitchFamily="34" charset="0"/>
              </a:rPr>
              <a:t>. </a:t>
            </a:r>
          </a:p>
          <a:p>
            <a:pPr eaLnBrk="1" hangingPunct="1">
              <a:lnSpc>
                <a:spcPct val="100000"/>
              </a:lnSpc>
              <a:spcBef>
                <a:spcPct val="0"/>
              </a:spcBef>
              <a:buFontTx/>
              <a:buNone/>
            </a:pPr>
            <a:r>
              <a:rPr lang="en-US" altLang="en-US" sz="1800" dirty="0">
                <a:latin typeface="Arial" panose="020B0604020202020204" pitchFamily="34" charset="0"/>
              </a:rPr>
              <a:t>* </a:t>
            </a:r>
            <a:r>
              <a:rPr lang="tr-TR" altLang="en-US" sz="1800" dirty="0">
                <a:latin typeface="Arial" panose="020B0604020202020204" pitchFamily="34" charset="0"/>
              </a:rPr>
              <a:t>Savaşanların</a:t>
            </a:r>
            <a:r>
              <a:rPr lang="en-US" altLang="en-US" sz="1800" dirty="0">
                <a:latin typeface="Arial" panose="020B0604020202020204" pitchFamily="34" charset="0"/>
              </a:rPr>
              <a:t> </a:t>
            </a:r>
            <a:r>
              <a:rPr lang="en-US" altLang="en-US" sz="1800" dirty="0" err="1">
                <a:latin typeface="Arial" panose="020B0604020202020204" pitchFamily="34" charset="0"/>
              </a:rPr>
              <a:t>hukuka</a:t>
            </a:r>
            <a:r>
              <a:rPr lang="en-US" altLang="en-US" sz="1800" dirty="0">
                <a:latin typeface="Arial" panose="020B0604020202020204" pitchFamily="34" charset="0"/>
              </a:rPr>
              <a:t> </a:t>
            </a:r>
            <a:r>
              <a:rPr lang="en-US" altLang="en-US" sz="1800" dirty="0" err="1">
                <a:latin typeface="Arial" panose="020B0604020202020204" pitchFamily="34" charset="0"/>
              </a:rPr>
              <a:t>aykırı</a:t>
            </a:r>
            <a:r>
              <a:rPr lang="en-US" altLang="en-US" sz="1800" dirty="0">
                <a:latin typeface="Arial" panose="020B0604020202020204" pitchFamily="34" charset="0"/>
              </a:rPr>
              <a:t> </a:t>
            </a:r>
            <a:r>
              <a:rPr lang="en-US" altLang="en-US" sz="1800" dirty="0" err="1">
                <a:latin typeface="Arial" panose="020B0604020202020204" pitchFamily="34" charset="0"/>
              </a:rPr>
              <a:t>emre</a:t>
            </a:r>
            <a:r>
              <a:rPr lang="en-US" altLang="en-US" sz="1800" dirty="0">
                <a:latin typeface="Arial" panose="020B0604020202020204" pitchFamily="34" charset="0"/>
              </a:rPr>
              <a:t> </a:t>
            </a:r>
            <a:r>
              <a:rPr lang="en-US" altLang="en-US" sz="1800" dirty="0" err="1">
                <a:latin typeface="Arial" panose="020B0604020202020204" pitchFamily="34" charset="0"/>
              </a:rPr>
              <a:t>uymama</a:t>
            </a:r>
            <a:r>
              <a:rPr lang="en-US" altLang="en-US" sz="1800" dirty="0">
                <a:latin typeface="Arial" panose="020B0604020202020204" pitchFamily="34" charset="0"/>
              </a:rPr>
              <a:t> </a:t>
            </a:r>
            <a:r>
              <a:rPr lang="en-US" altLang="en-US" sz="1800" dirty="0" err="1">
                <a:latin typeface="Arial" panose="020B0604020202020204" pitchFamily="34" charset="0"/>
              </a:rPr>
              <a:t>yükümlülüğü</a:t>
            </a:r>
            <a:r>
              <a:rPr lang="en-US" altLang="en-US" sz="1800" dirty="0">
                <a:latin typeface="Arial" panose="020B0604020202020204" pitchFamily="34" charset="0"/>
              </a:rPr>
              <a:t> </a:t>
            </a:r>
            <a:r>
              <a:rPr lang="en-US" altLang="en-US" sz="1800" dirty="0" err="1">
                <a:latin typeface="Arial" panose="020B0604020202020204" pitchFamily="34" charset="0"/>
              </a:rPr>
              <a:t>vardır</a:t>
            </a:r>
            <a:r>
              <a:rPr lang="en-US" altLang="en-US" sz="1800" dirty="0">
                <a:latin typeface="Arial" panose="020B0604020202020204" pitchFamily="34" charset="0"/>
              </a:rPr>
              <a:t>. </a:t>
            </a:r>
          </a:p>
          <a:p>
            <a:pPr eaLnBrk="1" hangingPunct="1">
              <a:lnSpc>
                <a:spcPct val="100000"/>
              </a:lnSpc>
              <a:spcBef>
                <a:spcPct val="0"/>
              </a:spcBef>
              <a:buFontTx/>
              <a:buNone/>
            </a:pPr>
            <a:r>
              <a:rPr lang="en-US" altLang="en-US" sz="1800" dirty="0">
                <a:latin typeface="Arial" panose="020B0604020202020204" pitchFamily="34" charset="0"/>
              </a:rPr>
              <a:t>*</a:t>
            </a:r>
            <a:r>
              <a:rPr lang="tr-TR" altLang="en-US" sz="1800" dirty="0">
                <a:latin typeface="Arial" panose="020B0604020202020204" pitchFamily="34" charset="0"/>
              </a:rPr>
              <a:t> </a:t>
            </a:r>
            <a:r>
              <a:rPr lang="en-US" altLang="en-US" sz="1800" dirty="0" err="1">
                <a:latin typeface="Arial" panose="020B0604020202020204" pitchFamily="34" charset="0"/>
              </a:rPr>
              <a:t>Devletler</a:t>
            </a:r>
            <a:r>
              <a:rPr lang="en-US" altLang="en-US" sz="1800" dirty="0">
                <a:latin typeface="Arial" panose="020B0604020202020204" pitchFamily="34" charset="0"/>
              </a:rPr>
              <a:t> </a:t>
            </a:r>
            <a:r>
              <a:rPr lang="en-US" altLang="en-US" sz="1800" dirty="0" err="1">
                <a:latin typeface="Arial" panose="020B0604020202020204" pitchFamily="34" charset="0"/>
              </a:rPr>
              <a:t>vatandaşları</a:t>
            </a:r>
            <a:r>
              <a:rPr lang="en-US" altLang="en-US" sz="1800" dirty="0">
                <a:latin typeface="Arial" panose="020B0604020202020204" pitchFamily="34" charset="0"/>
              </a:rPr>
              <a:t>, </a:t>
            </a:r>
            <a:r>
              <a:rPr lang="en-US" altLang="en-US" sz="1800" dirty="0" err="1">
                <a:latin typeface="Arial" panose="020B0604020202020204" pitchFamily="34" charset="0"/>
              </a:rPr>
              <a:t>silahlı</a:t>
            </a:r>
            <a:r>
              <a:rPr lang="en-US" altLang="en-US" sz="1800" dirty="0">
                <a:latin typeface="Arial" panose="020B0604020202020204" pitchFamily="34" charset="0"/>
              </a:rPr>
              <a:t> </a:t>
            </a:r>
            <a:r>
              <a:rPr lang="en-US" altLang="en-US" sz="1800" dirty="0" err="1">
                <a:latin typeface="Arial" panose="020B0604020202020204" pitchFamily="34" charset="0"/>
              </a:rPr>
              <a:t>kuvvetleri</a:t>
            </a:r>
            <a:r>
              <a:rPr lang="en-US" altLang="en-US" sz="1800" dirty="0">
                <a:latin typeface="Arial" panose="020B0604020202020204" pitchFamily="34" charset="0"/>
              </a:rPr>
              <a:t> </a:t>
            </a:r>
            <a:r>
              <a:rPr lang="en-US" altLang="en-US" sz="1800" dirty="0" err="1">
                <a:latin typeface="Arial" panose="020B0604020202020204" pitchFamily="34" charset="0"/>
              </a:rPr>
              <a:t>veya</a:t>
            </a:r>
            <a:r>
              <a:rPr lang="en-US" altLang="en-US" sz="1800" dirty="0">
                <a:latin typeface="Arial" panose="020B0604020202020204" pitchFamily="34" charset="0"/>
              </a:rPr>
              <a:t> </a:t>
            </a:r>
            <a:r>
              <a:rPr lang="en-US" altLang="en-US" sz="1800" dirty="0" err="1">
                <a:latin typeface="Arial" panose="020B0604020202020204" pitchFamily="34" charset="0"/>
              </a:rPr>
              <a:t>ülkeleri</a:t>
            </a:r>
            <a:r>
              <a:rPr lang="en-US" altLang="en-US" sz="1800" dirty="0">
                <a:latin typeface="Arial" panose="020B0604020202020204" pitchFamily="34" charset="0"/>
              </a:rPr>
              <a:t> </a:t>
            </a:r>
            <a:r>
              <a:rPr lang="en-US" altLang="en-US" sz="1800" dirty="0" err="1">
                <a:latin typeface="Arial" panose="020B0604020202020204" pitchFamily="34" charset="0"/>
              </a:rPr>
              <a:t>üzerinde</a:t>
            </a:r>
            <a:r>
              <a:rPr lang="en-US" altLang="en-US" sz="1800" dirty="0">
                <a:latin typeface="Arial" panose="020B0604020202020204" pitchFamily="34" charset="0"/>
              </a:rPr>
              <a:t> </a:t>
            </a:r>
            <a:r>
              <a:rPr lang="en-US" altLang="en-US" sz="1800" dirty="0" err="1">
                <a:latin typeface="Arial" panose="020B0604020202020204" pitchFamily="34" charset="0"/>
              </a:rPr>
              <a:t>işlenen</a:t>
            </a:r>
            <a:r>
              <a:rPr lang="en-US" altLang="en-US" sz="1800" dirty="0">
                <a:latin typeface="Arial" panose="020B0604020202020204" pitchFamily="34" charset="0"/>
              </a:rPr>
              <a:t> </a:t>
            </a:r>
            <a:r>
              <a:rPr lang="en-US" altLang="en-US" sz="1800" dirty="0" err="1">
                <a:latin typeface="Arial" panose="020B0604020202020204" pitchFamily="34" charset="0"/>
              </a:rPr>
              <a:t>savaş</a:t>
            </a:r>
            <a:r>
              <a:rPr lang="en-US" altLang="en-US" sz="1800" dirty="0">
                <a:latin typeface="Arial" panose="020B0604020202020204" pitchFamily="34" charset="0"/>
              </a:rPr>
              <a:t> </a:t>
            </a:r>
            <a:r>
              <a:rPr lang="en-US" altLang="en-US" sz="1800" dirty="0" err="1">
                <a:latin typeface="Arial" panose="020B0604020202020204" pitchFamily="34" charset="0"/>
              </a:rPr>
              <a:t>suçlarını</a:t>
            </a:r>
            <a:r>
              <a:rPr lang="en-US" altLang="en-US" sz="1800" dirty="0">
                <a:latin typeface="Arial" panose="020B0604020202020204" pitchFamily="34" charset="0"/>
              </a:rPr>
              <a:t> </a:t>
            </a:r>
            <a:r>
              <a:rPr lang="en-US" altLang="en-US" sz="1800" dirty="0" err="1">
                <a:latin typeface="Arial" panose="020B0604020202020204" pitchFamily="34" charset="0"/>
              </a:rPr>
              <a:t>araştırmalı</a:t>
            </a:r>
            <a:r>
              <a:rPr lang="en-US" altLang="en-US" sz="1800" dirty="0">
                <a:latin typeface="Arial" panose="020B0604020202020204" pitchFamily="34" charset="0"/>
              </a:rPr>
              <a:t> </a:t>
            </a:r>
            <a:r>
              <a:rPr lang="en-US" altLang="en-US" sz="1800" dirty="0" err="1">
                <a:latin typeface="Arial" panose="020B0604020202020204" pitchFamily="34" charset="0"/>
              </a:rPr>
              <a:t>ve</a:t>
            </a:r>
            <a:r>
              <a:rPr lang="en-US" altLang="en-US" sz="1800" dirty="0">
                <a:latin typeface="Arial" panose="020B0604020202020204" pitchFamily="34" charset="0"/>
              </a:rPr>
              <a:t> </a:t>
            </a:r>
            <a:r>
              <a:rPr lang="en-US" altLang="en-US" sz="1800" dirty="0" err="1">
                <a:latin typeface="Arial" panose="020B0604020202020204" pitchFamily="34" charset="0"/>
              </a:rPr>
              <a:t>yargılamalıdırlar</a:t>
            </a:r>
            <a:r>
              <a:rPr lang="en-US" altLang="en-US" sz="1800" dirty="0">
                <a:latin typeface="Arial" panose="020B0604020202020204" pitchFamily="34" charset="0"/>
              </a:rPr>
              <a:t>. </a:t>
            </a:r>
          </a:p>
          <a:p>
            <a:pPr eaLnBrk="1" hangingPunct="1">
              <a:lnSpc>
                <a:spcPct val="100000"/>
              </a:lnSpc>
              <a:spcBef>
                <a:spcPct val="0"/>
              </a:spcBef>
              <a:buFontTx/>
              <a:buNone/>
            </a:pPr>
            <a:r>
              <a:rPr lang="en-US" altLang="en-US" sz="1800" dirty="0">
                <a:latin typeface="Arial" panose="020B0604020202020204" pitchFamily="34" charset="0"/>
              </a:rPr>
              <a:t>*</a:t>
            </a:r>
            <a:r>
              <a:rPr lang="tr-TR" altLang="en-US" sz="1800" dirty="0">
                <a:latin typeface="Arial" panose="020B0604020202020204" pitchFamily="34" charset="0"/>
              </a:rPr>
              <a:t> </a:t>
            </a:r>
            <a:r>
              <a:rPr lang="en-US" altLang="en-US" sz="1800" dirty="0" err="1">
                <a:latin typeface="Arial" panose="020B0604020202020204" pitchFamily="34" charset="0"/>
              </a:rPr>
              <a:t>Savaş</a:t>
            </a:r>
            <a:r>
              <a:rPr lang="en-US" altLang="en-US" sz="1800" dirty="0">
                <a:latin typeface="Arial" panose="020B0604020202020204" pitchFamily="34" charset="0"/>
              </a:rPr>
              <a:t> </a:t>
            </a:r>
            <a:r>
              <a:rPr lang="en-US" altLang="en-US" sz="1800" dirty="0" err="1">
                <a:latin typeface="Arial" panose="020B0604020202020204" pitchFamily="34" charset="0"/>
              </a:rPr>
              <a:t>suçlarına</a:t>
            </a:r>
            <a:r>
              <a:rPr lang="en-US" altLang="en-US" sz="1800" dirty="0">
                <a:latin typeface="Arial" panose="020B0604020202020204" pitchFamily="34" charset="0"/>
              </a:rPr>
              <a:t> zaman </a:t>
            </a:r>
            <a:r>
              <a:rPr lang="en-US" altLang="en-US" sz="1800" dirty="0" err="1">
                <a:latin typeface="Arial" panose="020B0604020202020204" pitchFamily="34" charset="0"/>
              </a:rPr>
              <a:t>aşımı</a:t>
            </a:r>
            <a:r>
              <a:rPr lang="en-US" altLang="en-US" sz="1800" dirty="0">
                <a:latin typeface="Arial" panose="020B0604020202020204" pitchFamily="34" charset="0"/>
              </a:rPr>
              <a:t> </a:t>
            </a:r>
            <a:r>
              <a:rPr lang="en-US" altLang="en-US" sz="1800" dirty="0" err="1">
                <a:latin typeface="Arial" panose="020B0604020202020204" pitchFamily="34" charset="0"/>
              </a:rPr>
              <a:t>uygulanmaz</a:t>
            </a:r>
            <a:r>
              <a:rPr lang="en-US" altLang="en-US" sz="1800" dirty="0">
                <a:latin typeface="Arial" panose="020B0604020202020204" pitchFamily="34" charset="0"/>
              </a:rPr>
              <a:t>. </a:t>
            </a:r>
          </a:p>
          <a:p>
            <a:pPr eaLnBrk="1" hangingPunct="1">
              <a:lnSpc>
                <a:spcPct val="100000"/>
              </a:lnSpc>
              <a:spcBef>
                <a:spcPct val="0"/>
              </a:spcBef>
            </a:pPr>
            <a:endParaRPr lang="en-US" altLang="en-US" sz="1800" dirty="0">
              <a:latin typeface="Arial" panose="020B0604020202020204" pitchFamily="34" charset="0"/>
            </a:endParaRPr>
          </a:p>
          <a:p>
            <a:pPr eaLnBrk="1" hangingPunct="1">
              <a:lnSpc>
                <a:spcPct val="100000"/>
              </a:lnSpc>
              <a:spcBef>
                <a:spcPct val="0"/>
              </a:spcBef>
              <a:buNone/>
            </a:pPr>
            <a:r>
              <a:rPr lang="tr-TR" altLang="en-US" sz="1800" dirty="0">
                <a:latin typeface="Arial" panose="020B0604020202020204" pitchFamily="34" charset="0"/>
              </a:rPr>
              <a:t>*</a:t>
            </a:r>
            <a:r>
              <a:rPr lang="en-US" altLang="en-US" sz="1800" dirty="0">
                <a:latin typeface="Arial" panose="020B0604020202020204" pitchFamily="34" charset="0"/>
              </a:rPr>
              <a:t> </a:t>
            </a:r>
            <a:r>
              <a:rPr lang="en-US" altLang="en-US" sz="1800" dirty="0" err="1">
                <a:latin typeface="Arial" panose="020B0604020202020204" pitchFamily="34" charset="0"/>
              </a:rPr>
              <a:t>Türk</a:t>
            </a:r>
            <a:r>
              <a:rPr lang="en-US" altLang="en-US" sz="1800" dirty="0">
                <a:latin typeface="Arial" panose="020B0604020202020204" pitchFamily="34" charset="0"/>
              </a:rPr>
              <a:t> </a:t>
            </a:r>
            <a:r>
              <a:rPr lang="en-US" altLang="en-US" sz="1800" dirty="0" err="1">
                <a:latin typeface="Arial" panose="020B0604020202020204" pitchFamily="34" charset="0"/>
              </a:rPr>
              <a:t>Ceza</a:t>
            </a:r>
            <a:r>
              <a:rPr lang="en-US" altLang="en-US" sz="1800" dirty="0">
                <a:latin typeface="Arial" panose="020B0604020202020204" pitchFamily="34" charset="0"/>
              </a:rPr>
              <a:t> </a:t>
            </a:r>
            <a:r>
              <a:rPr lang="en-US" altLang="en-US" sz="1800" dirty="0" err="1">
                <a:latin typeface="Arial" panose="020B0604020202020204" pitchFamily="34" charset="0"/>
              </a:rPr>
              <a:t>Kanunu</a:t>
            </a:r>
            <a:r>
              <a:rPr lang="en-US" altLang="en-US" sz="1800" dirty="0">
                <a:latin typeface="Arial" panose="020B0604020202020204" pitchFamily="34" charset="0"/>
              </a:rPr>
              <a:t> Md. 76(4) – 77(4) </a:t>
            </a:r>
          </a:p>
          <a:p>
            <a:pPr eaLnBrk="1" hangingPunct="1">
              <a:lnSpc>
                <a:spcPct val="100000"/>
              </a:lnSpc>
              <a:spcBef>
                <a:spcPct val="0"/>
              </a:spcBef>
              <a:buFontTx/>
              <a:buNone/>
            </a:pPr>
            <a:r>
              <a:rPr lang="en-US" altLang="en-US" sz="1800" dirty="0">
                <a:latin typeface="Arial" panose="020B0604020202020204" pitchFamily="34" charset="0"/>
              </a:rPr>
              <a:t>(</a:t>
            </a:r>
            <a:r>
              <a:rPr lang="en-US" altLang="en-US" sz="1800" dirty="0" err="1">
                <a:latin typeface="Arial" panose="020B0604020202020204" pitchFamily="34" charset="0"/>
              </a:rPr>
              <a:t>Soykırım</a:t>
            </a:r>
            <a:r>
              <a:rPr lang="en-US" altLang="en-US" sz="1800" dirty="0">
                <a:latin typeface="Arial" panose="020B0604020202020204" pitchFamily="34" charset="0"/>
              </a:rPr>
              <a:t>, </a:t>
            </a:r>
            <a:r>
              <a:rPr lang="en-US" altLang="en-US" sz="1800" dirty="0" err="1">
                <a:latin typeface="Arial" panose="020B0604020202020204" pitchFamily="34" charset="0"/>
              </a:rPr>
              <a:t>İnsanlığa</a:t>
            </a:r>
            <a:r>
              <a:rPr lang="en-US" altLang="en-US" sz="1800" dirty="0">
                <a:latin typeface="Arial" panose="020B0604020202020204" pitchFamily="34" charset="0"/>
              </a:rPr>
              <a:t> </a:t>
            </a:r>
            <a:r>
              <a:rPr lang="en-US" altLang="en-US" sz="1800" dirty="0" err="1">
                <a:latin typeface="Arial" panose="020B0604020202020204" pitchFamily="34" charset="0"/>
              </a:rPr>
              <a:t>Karşı</a:t>
            </a:r>
            <a:r>
              <a:rPr lang="en-US" altLang="en-US" sz="1800" dirty="0">
                <a:latin typeface="Arial" panose="020B0604020202020204" pitchFamily="34" charset="0"/>
              </a:rPr>
              <a:t> </a:t>
            </a:r>
            <a:r>
              <a:rPr lang="en-US" altLang="en-US" sz="1800" dirty="0" err="1">
                <a:latin typeface="Arial" panose="020B0604020202020204" pitchFamily="34" charset="0"/>
              </a:rPr>
              <a:t>Suçlar</a:t>
            </a:r>
            <a:r>
              <a:rPr lang="en-US" altLang="en-US" sz="1800" dirty="0">
                <a:latin typeface="Arial" panose="020B0604020202020204" pitchFamily="34" charset="0"/>
              </a:rPr>
              <a:t>)</a:t>
            </a:r>
          </a:p>
          <a:p>
            <a:pPr eaLnBrk="1" hangingPunct="1">
              <a:lnSpc>
                <a:spcPct val="100000"/>
              </a:lnSpc>
              <a:spcBef>
                <a:spcPct val="0"/>
              </a:spcBef>
              <a:buFontTx/>
              <a:buNone/>
            </a:pPr>
            <a:endParaRPr lang="en-US" altLang="en-US" sz="1800" dirty="0">
              <a:latin typeface="Arial" panose="020B0604020202020204" pitchFamily="34" charset="0"/>
            </a:endParaRPr>
          </a:p>
          <a:p>
            <a:pPr eaLnBrk="1" hangingPunct="1">
              <a:lnSpc>
                <a:spcPct val="100000"/>
              </a:lnSpc>
              <a:spcBef>
                <a:spcPct val="0"/>
              </a:spcBef>
              <a:buFontTx/>
              <a:buNone/>
            </a:pPr>
            <a:endParaRPr lang="en-US" altLang="en-US" sz="1800" dirty="0">
              <a:latin typeface="Arial" panose="020B0604020202020204" pitchFamily="34" charset="0"/>
            </a:endParaRPr>
          </a:p>
          <a:p>
            <a:pPr eaLnBrk="1" hangingPunct="1">
              <a:lnSpc>
                <a:spcPct val="100000"/>
              </a:lnSpc>
              <a:spcBef>
                <a:spcPct val="0"/>
              </a:spcBef>
              <a:buFontTx/>
              <a:buNone/>
            </a:pPr>
            <a:endParaRPr lang="en-US" altLang="en-US" sz="1800" dirty="0">
              <a:latin typeface="Arial" panose="020B0604020202020204" pitchFamily="34" charset="0"/>
            </a:endParaRPr>
          </a:p>
          <a:p>
            <a:pPr eaLnBrk="1" hangingPunct="1">
              <a:lnSpc>
                <a:spcPct val="100000"/>
              </a:lnSpc>
              <a:spcBef>
                <a:spcPct val="0"/>
              </a:spcBef>
              <a:buFontTx/>
              <a:buNone/>
            </a:pPr>
            <a:endParaRPr lang="en-US" altLang="en-US" sz="1800" dirty="0">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880" y="74495"/>
            <a:ext cx="3241901" cy="2268417"/>
          </a:xfrm>
          <a:prstGeom prst="rect">
            <a:avLst/>
          </a:prstGeom>
          <a:ln>
            <a:noFill/>
          </a:ln>
          <a:effectLst>
            <a:softEdge rad="112500"/>
          </a:effectLst>
        </p:spPr>
      </p:pic>
      <p:sp>
        <p:nvSpPr>
          <p:cNvPr id="10" name="Rectangle 9">
            <a:extLst>
              <a:ext uri="{FF2B5EF4-FFF2-40B4-BE49-F238E27FC236}">
                <a16:creationId xmlns:a16="http://schemas.microsoft.com/office/drawing/2014/main" id="{BAADEC46-B6AB-4090-83A3-B06DDCADE3C3}"/>
              </a:ext>
            </a:extLst>
          </p:cNvPr>
          <p:cNvSpPr/>
          <p:nvPr/>
        </p:nvSpPr>
        <p:spPr>
          <a:xfrm>
            <a:off x="784508" y="4543160"/>
            <a:ext cx="6096000" cy="2031325"/>
          </a:xfrm>
          <a:prstGeom prst="rect">
            <a:avLst/>
          </a:prstGeom>
        </p:spPr>
        <p:txBody>
          <a:bodyPr>
            <a:spAutoFit/>
          </a:bodyPr>
          <a:lstStyle/>
          <a:p>
            <a:endParaRPr lang="tr-TR" altLang="en-US" b="1" dirty="0"/>
          </a:p>
          <a:p>
            <a:r>
              <a:rPr lang="en-US" altLang="en-US" b="1" dirty="0" err="1"/>
              <a:t>Üçüncü</a:t>
            </a:r>
            <a:r>
              <a:rPr lang="en-US" altLang="en-US" b="1" dirty="0"/>
              <a:t> </a:t>
            </a:r>
            <a:r>
              <a:rPr lang="en-US" altLang="en-US" b="1" dirty="0" err="1"/>
              <a:t>devlet</a:t>
            </a:r>
            <a:r>
              <a:rPr lang="en-US" altLang="en-US" b="1" dirty="0"/>
              <a:t> </a:t>
            </a:r>
            <a:r>
              <a:rPr lang="en-US" altLang="en-US" b="1" dirty="0" err="1"/>
              <a:t>yargı</a:t>
            </a:r>
            <a:r>
              <a:rPr lang="en-US" altLang="en-US" b="1" dirty="0"/>
              <a:t> </a:t>
            </a:r>
            <a:r>
              <a:rPr lang="en-US" altLang="en-US" b="1" dirty="0" err="1"/>
              <a:t>yerleri</a:t>
            </a:r>
            <a:r>
              <a:rPr lang="tr-TR" altLang="en-US" b="1" dirty="0"/>
              <a:t> (?)</a:t>
            </a:r>
          </a:p>
          <a:p>
            <a:br>
              <a:rPr lang="en-US" altLang="en-US" b="1" dirty="0"/>
            </a:br>
            <a:r>
              <a:rPr lang="tr-TR" altLang="en-US" b="1" dirty="0"/>
              <a:t>* </a:t>
            </a:r>
            <a:r>
              <a:rPr lang="en-US" altLang="en-US" dirty="0" err="1"/>
              <a:t>Devletler</a:t>
            </a:r>
            <a:r>
              <a:rPr lang="en-US" altLang="en-US" dirty="0"/>
              <a:t> </a:t>
            </a:r>
            <a:r>
              <a:rPr lang="en-US" altLang="en-US" dirty="0" err="1"/>
              <a:t>savaş</a:t>
            </a:r>
            <a:r>
              <a:rPr lang="en-US" altLang="en-US" dirty="0"/>
              <a:t> </a:t>
            </a:r>
            <a:r>
              <a:rPr lang="en-US" altLang="en-US" dirty="0" err="1"/>
              <a:t>suçları</a:t>
            </a:r>
            <a:r>
              <a:rPr lang="en-US" altLang="en-US" dirty="0"/>
              <a:t>, </a:t>
            </a:r>
            <a:r>
              <a:rPr lang="en-US" altLang="en-US" dirty="0" err="1"/>
              <a:t>insanlığa</a:t>
            </a:r>
            <a:r>
              <a:rPr lang="en-US" altLang="en-US" dirty="0"/>
              <a:t> </a:t>
            </a:r>
            <a:r>
              <a:rPr lang="en-US" altLang="en-US" dirty="0" err="1"/>
              <a:t>karşı</a:t>
            </a:r>
            <a:r>
              <a:rPr lang="en-US" altLang="en-US" dirty="0"/>
              <a:t> </a:t>
            </a:r>
            <a:r>
              <a:rPr lang="en-US" altLang="en-US" dirty="0" err="1"/>
              <a:t>suçlar</a:t>
            </a:r>
            <a:r>
              <a:rPr lang="en-US" altLang="en-US" dirty="0"/>
              <a:t> </a:t>
            </a:r>
            <a:r>
              <a:rPr lang="en-US" altLang="en-US" dirty="0" err="1"/>
              <a:t>ve</a:t>
            </a:r>
            <a:r>
              <a:rPr lang="en-US" altLang="en-US" dirty="0"/>
              <a:t> </a:t>
            </a:r>
            <a:r>
              <a:rPr lang="en-US" altLang="en-US" dirty="0" err="1"/>
              <a:t>soykırım</a:t>
            </a:r>
            <a:r>
              <a:rPr lang="en-US" altLang="en-US" dirty="0"/>
              <a:t> </a:t>
            </a:r>
            <a:r>
              <a:rPr lang="en-US" altLang="en-US" dirty="0" err="1"/>
              <a:t>suçu</a:t>
            </a:r>
            <a:r>
              <a:rPr lang="en-US" altLang="en-US" dirty="0"/>
              <a:t> </a:t>
            </a:r>
            <a:r>
              <a:rPr lang="en-US" altLang="en-US" dirty="0" err="1"/>
              <a:t>üzerinde</a:t>
            </a:r>
            <a:r>
              <a:rPr lang="en-US" altLang="en-US" dirty="0"/>
              <a:t> </a:t>
            </a:r>
            <a:r>
              <a:rPr lang="en-US" altLang="en-US" dirty="0" err="1"/>
              <a:t>evrensel</a:t>
            </a:r>
            <a:r>
              <a:rPr lang="en-US" altLang="en-US" dirty="0"/>
              <a:t> </a:t>
            </a:r>
            <a:r>
              <a:rPr lang="en-US" altLang="en-US" dirty="0" err="1"/>
              <a:t>yargı</a:t>
            </a:r>
            <a:r>
              <a:rPr lang="en-US" altLang="en-US" dirty="0"/>
              <a:t> </a:t>
            </a:r>
            <a:r>
              <a:rPr lang="en-US" altLang="en-US" dirty="0" err="1"/>
              <a:t>yetkisi</a:t>
            </a:r>
            <a:r>
              <a:rPr lang="en-US" altLang="en-US" dirty="0"/>
              <a:t> </a:t>
            </a:r>
            <a:r>
              <a:rPr lang="en-US" altLang="en-US" dirty="0" err="1"/>
              <a:t>tanıma</a:t>
            </a:r>
            <a:r>
              <a:rPr lang="en-US" altLang="en-US" dirty="0"/>
              <a:t> </a:t>
            </a:r>
            <a:r>
              <a:rPr lang="en-US" altLang="en-US" dirty="0" err="1"/>
              <a:t>hakkına</a:t>
            </a:r>
            <a:r>
              <a:rPr lang="en-US" altLang="en-US" dirty="0"/>
              <a:t> </a:t>
            </a:r>
            <a:r>
              <a:rPr lang="en-US" altLang="en-US" dirty="0" err="1"/>
              <a:t>sahiptirler</a:t>
            </a:r>
            <a:r>
              <a:rPr lang="en-US" altLang="en-US" dirty="0"/>
              <a:t>. [UAD, 2003 </a:t>
            </a:r>
            <a:r>
              <a:rPr lang="en-US" altLang="en-US" dirty="0" err="1"/>
              <a:t>Tutuklama</a:t>
            </a:r>
            <a:r>
              <a:rPr lang="en-US" altLang="en-US" dirty="0"/>
              <a:t> </a:t>
            </a:r>
            <a:r>
              <a:rPr lang="en-US" altLang="en-US" dirty="0" err="1"/>
              <a:t>Müzekeresi</a:t>
            </a:r>
            <a:r>
              <a:rPr lang="en-US" altLang="en-US" dirty="0"/>
              <a:t> </a:t>
            </a:r>
            <a:r>
              <a:rPr lang="en-US" altLang="en-US" dirty="0" err="1"/>
              <a:t>Davası</a:t>
            </a:r>
            <a:r>
              <a:rPr lang="en-US" altLang="en-US" dirty="0"/>
              <a:t>]</a:t>
            </a:r>
            <a:br>
              <a:rPr lang="en-US" altLang="en-US" dirty="0"/>
            </a:br>
            <a:endParaRPr lang="tr-TR" dirty="0"/>
          </a:p>
        </p:txBody>
      </p:sp>
      <p:pic>
        <p:nvPicPr>
          <p:cNvPr id="11" name="Picture 10" descr="Ndombasi-tn (1).jpg">
            <a:extLst>
              <a:ext uri="{FF2B5EF4-FFF2-40B4-BE49-F238E27FC236}">
                <a16:creationId xmlns:a16="http://schemas.microsoft.com/office/drawing/2014/main" id="{A800910C-D0D7-4A11-B706-AADFFA6DB3EC}"/>
              </a:ext>
            </a:extLst>
          </p:cNvPr>
          <p:cNvPicPr>
            <a:picLocks noChangeAspect="1"/>
          </p:cNvPicPr>
          <p:nvPr/>
        </p:nvPicPr>
        <p:blipFill>
          <a:blip r:embed="rId3" cstate="print"/>
          <a:stretch>
            <a:fillRect/>
          </a:stretch>
        </p:blipFill>
        <p:spPr>
          <a:xfrm>
            <a:off x="8862881" y="4672187"/>
            <a:ext cx="3329120" cy="2111318"/>
          </a:xfrm>
          <a:prstGeom prst="rect">
            <a:avLst/>
          </a:prstGeom>
          <a:ln>
            <a:noFill/>
          </a:ln>
          <a:effectLst>
            <a:softEdge rad="112500"/>
          </a:effectLst>
        </p:spPr>
      </p:pic>
      <p:pic>
        <p:nvPicPr>
          <p:cNvPr id="13" name="Picture 12" descr="C:\Users\Mehmet\Desktop\xin_142080501082818706491.jpg">
            <a:extLst>
              <a:ext uri="{FF2B5EF4-FFF2-40B4-BE49-F238E27FC236}">
                <a16:creationId xmlns:a16="http://schemas.microsoft.com/office/drawing/2014/main" id="{88B9D741-26F8-4638-891E-50390727266A}"/>
              </a:ext>
            </a:extLst>
          </p:cNvPr>
          <p:cNvPicPr>
            <a:picLocks noChangeAspect="1" noChangeArrowheads="1"/>
          </p:cNvPicPr>
          <p:nvPr/>
        </p:nvPicPr>
        <p:blipFill>
          <a:blip r:embed="rId4" cstate="print"/>
          <a:srcRect/>
          <a:stretch>
            <a:fillRect/>
          </a:stretch>
        </p:blipFill>
        <p:spPr bwMode="auto">
          <a:xfrm>
            <a:off x="8862880" y="2281567"/>
            <a:ext cx="3329120" cy="2496971"/>
          </a:xfrm>
          <a:prstGeom prst="rect">
            <a:avLst/>
          </a:prstGeom>
          <a:ln>
            <a:noFill/>
          </a:ln>
          <a:effectLst>
            <a:softEdge rad="112500"/>
          </a:effectLst>
        </p:spPr>
      </p:pic>
    </p:spTree>
    <p:extLst>
      <p:ext uri="{BB962C8B-B14F-4D97-AF65-F5344CB8AC3E}">
        <p14:creationId xmlns:p14="http://schemas.microsoft.com/office/powerpoint/2010/main" val="9247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19288" y="1628775"/>
            <a:ext cx="8291512" cy="4895850"/>
          </a:xfrm>
          <a:prstGeom prst="rect">
            <a:avLst/>
          </a:prstGeom>
          <a:ln>
            <a:noFill/>
          </a:ln>
        </p:spPr>
        <p:style>
          <a:lnRef idx="2">
            <a:schemeClr val="dk1"/>
          </a:lnRef>
          <a:fillRef idx="1">
            <a:schemeClr val="lt1"/>
          </a:fillRef>
          <a:effectRef idx="0">
            <a:schemeClr val="dk1"/>
          </a:effectRef>
          <a:fontRef idx="minor">
            <a:schemeClr val="dk1"/>
          </a:fontRef>
        </p:style>
        <p:txBody>
          <a:bodyPr>
            <a:norm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 typeface="Arial" panose="020B0604020202020204" pitchFamily="34" charset="0"/>
              <a:buNone/>
              <a:defRPr/>
            </a:pPr>
            <a:r>
              <a:rPr lang="en-US" altLang="tr-TR" dirty="0">
                <a:solidFill>
                  <a:srgbClr val="000000"/>
                </a:solidFill>
                <a:latin typeface="Calibri" panose="020F0502020204030204" pitchFamily="34" charset="0"/>
              </a:rPr>
              <a:t>1998 </a:t>
            </a:r>
            <a:r>
              <a:rPr lang="en-US" altLang="tr-TR" i="1" dirty="0">
                <a:solidFill>
                  <a:srgbClr val="000000"/>
                </a:solidFill>
                <a:latin typeface="Calibri" panose="020F0502020204030204" pitchFamily="34" charset="0"/>
              </a:rPr>
              <a:t>In re Pinochet </a:t>
            </a:r>
            <a:r>
              <a:rPr lang="en-US" altLang="tr-TR" i="1" dirty="0" err="1">
                <a:solidFill>
                  <a:srgbClr val="000000"/>
                </a:solidFill>
                <a:latin typeface="Calibri" panose="020F0502020204030204" pitchFamily="34" charset="0"/>
              </a:rPr>
              <a:t>Davası</a:t>
            </a:r>
            <a:r>
              <a:rPr lang="en-US" altLang="tr-TR" i="1" dirty="0">
                <a:solidFill>
                  <a:srgbClr val="000000"/>
                </a:solidFill>
                <a:latin typeface="Calibri" panose="020F0502020204030204" pitchFamily="34" charset="0"/>
              </a:rPr>
              <a:t> </a:t>
            </a:r>
            <a:endParaRPr lang="tr-TR" altLang="tr-TR" dirty="0">
              <a:solidFill>
                <a:srgbClr val="000000"/>
              </a:solidFill>
              <a:latin typeface="Calibri" panose="020F0502020204030204" pitchFamily="34" charset="0"/>
            </a:endParaRPr>
          </a:p>
          <a:p>
            <a:pPr eaLnBrk="1" hangingPunct="1">
              <a:lnSpc>
                <a:spcPct val="80000"/>
              </a:lnSpc>
              <a:spcBef>
                <a:spcPct val="20000"/>
              </a:spcBef>
              <a:buFont typeface="Arial" panose="020B0604020202020204" pitchFamily="34" charset="0"/>
              <a:buNone/>
              <a:defRPr/>
            </a:pPr>
            <a:r>
              <a:rPr lang="tr-TR" altLang="tr-TR" dirty="0">
                <a:solidFill>
                  <a:srgbClr val="000000"/>
                </a:solidFill>
                <a:latin typeface="Calibri" panose="020F0502020204030204" pitchFamily="34" charset="0"/>
              </a:rPr>
              <a:t>.1973 Şili’de darbe : 1973 -1990 Augusto Pinochet Diktatörlüğü</a:t>
            </a:r>
          </a:p>
          <a:p>
            <a:pPr eaLnBrk="1" hangingPunct="1">
              <a:lnSpc>
                <a:spcPct val="80000"/>
              </a:lnSpc>
              <a:spcBef>
                <a:spcPct val="20000"/>
              </a:spcBef>
              <a:buFont typeface="Arial" panose="020B0604020202020204" pitchFamily="34" charset="0"/>
              <a:buNone/>
              <a:defRPr/>
            </a:pPr>
            <a:r>
              <a:rPr lang="tr-TR" altLang="tr-TR" dirty="0">
                <a:solidFill>
                  <a:srgbClr val="000000"/>
                </a:solidFill>
                <a:latin typeface="Calibri" panose="020F0502020204030204" pitchFamily="34" charset="0"/>
                <a:sym typeface="Wingdings" panose="05000000000000000000" pitchFamily="2" charset="2"/>
              </a:rPr>
              <a:t>.1998 Pinochet’nin İngiltere Seyahati</a:t>
            </a:r>
          </a:p>
          <a:p>
            <a:pPr eaLnBrk="1" hangingPunct="1">
              <a:lnSpc>
                <a:spcPct val="80000"/>
              </a:lnSpc>
              <a:spcBef>
                <a:spcPct val="20000"/>
              </a:spcBef>
              <a:buFont typeface="Arial" panose="020B0604020202020204" pitchFamily="34" charset="0"/>
              <a:buNone/>
              <a:defRPr/>
            </a:pPr>
            <a:r>
              <a:rPr lang="tr-TR" altLang="tr-TR" dirty="0">
                <a:solidFill>
                  <a:srgbClr val="000000"/>
                </a:solidFill>
                <a:latin typeface="Calibri" panose="020F0502020204030204" pitchFamily="34" charset="0"/>
                <a:sym typeface="Wingdings" panose="05000000000000000000" pitchFamily="2" charset="2"/>
              </a:rPr>
              <a:t>.17 Ekim 1998  İspanya işkence</a:t>
            </a:r>
            <a:r>
              <a:rPr lang="en-US" altLang="tr-TR" dirty="0">
                <a:solidFill>
                  <a:srgbClr val="000000"/>
                </a:solidFill>
                <a:latin typeface="Calibri" panose="020F0502020204030204" pitchFamily="34" charset="0"/>
                <a:sym typeface="Wingdings" panose="05000000000000000000" pitchFamily="2" charset="2"/>
              </a:rPr>
              <a:t> </a:t>
            </a:r>
            <a:r>
              <a:rPr lang="en-US" altLang="tr-TR" dirty="0" err="1">
                <a:solidFill>
                  <a:srgbClr val="000000"/>
                </a:solidFill>
                <a:latin typeface="Calibri" panose="020F0502020204030204" pitchFamily="34" charset="0"/>
                <a:sym typeface="Wingdings" panose="05000000000000000000" pitchFamily="2" charset="2"/>
              </a:rPr>
              <a:t>ve</a:t>
            </a:r>
            <a:r>
              <a:rPr lang="en-US" altLang="tr-TR" dirty="0">
                <a:solidFill>
                  <a:srgbClr val="000000"/>
                </a:solidFill>
                <a:latin typeface="Calibri" panose="020F0502020204030204" pitchFamily="34" charset="0"/>
                <a:sym typeface="Wingdings" panose="05000000000000000000" pitchFamily="2" charset="2"/>
              </a:rPr>
              <a:t> </a:t>
            </a:r>
            <a:r>
              <a:rPr lang="en-US" altLang="tr-TR" dirty="0" err="1">
                <a:solidFill>
                  <a:srgbClr val="000000"/>
                </a:solidFill>
                <a:latin typeface="Calibri" panose="020F0502020204030204" pitchFamily="34" charset="0"/>
                <a:sym typeface="Wingdings" panose="05000000000000000000" pitchFamily="2" charset="2"/>
              </a:rPr>
              <a:t>savaş</a:t>
            </a:r>
            <a:r>
              <a:rPr lang="tr-TR" altLang="tr-TR" dirty="0">
                <a:solidFill>
                  <a:srgbClr val="000000"/>
                </a:solidFill>
                <a:latin typeface="Calibri" panose="020F0502020204030204" pitchFamily="34" charset="0"/>
                <a:sym typeface="Wingdings" panose="05000000000000000000" pitchFamily="2" charset="2"/>
              </a:rPr>
              <a:t> suçu iddiasıyla Pinochet hakkında tutuklama müzekkeresi</a:t>
            </a:r>
            <a:endParaRPr lang="tr-TR" altLang="tr-TR" dirty="0">
              <a:solidFill>
                <a:srgbClr val="000000"/>
              </a:solidFill>
              <a:latin typeface="Calibri" panose="020F0502020204030204" pitchFamily="34" charset="0"/>
            </a:endParaRPr>
          </a:p>
          <a:p>
            <a:pPr eaLnBrk="1" hangingPunct="1">
              <a:lnSpc>
                <a:spcPct val="80000"/>
              </a:lnSpc>
              <a:spcBef>
                <a:spcPct val="20000"/>
              </a:spcBef>
              <a:buFont typeface="Arial" panose="020B0604020202020204" pitchFamily="34" charset="0"/>
              <a:buNone/>
              <a:defRPr/>
            </a:pPr>
            <a:r>
              <a:rPr lang="tr-TR" altLang="tr-TR" b="1" dirty="0">
                <a:solidFill>
                  <a:srgbClr val="000000"/>
                </a:solidFill>
                <a:latin typeface="Calibri" panose="020F0502020204030204" pitchFamily="34" charset="0"/>
              </a:rPr>
              <a:t>	Pinochet’nin </a:t>
            </a:r>
            <a:r>
              <a:rPr lang="en-US" altLang="tr-TR" b="1" dirty="0" err="1">
                <a:solidFill>
                  <a:srgbClr val="000000"/>
                </a:solidFill>
                <a:latin typeface="Calibri" panose="020F0502020204030204" pitchFamily="34" charset="0"/>
              </a:rPr>
              <a:t>savunması</a:t>
            </a:r>
            <a:r>
              <a:rPr lang="en-US" altLang="tr-TR" b="1" dirty="0">
                <a:solidFill>
                  <a:srgbClr val="000000"/>
                </a:solidFill>
                <a:latin typeface="Calibri" panose="020F0502020204030204" pitchFamily="34" charset="0"/>
              </a:rPr>
              <a:t> =&gt; </a:t>
            </a:r>
            <a:r>
              <a:rPr lang="tr-TR" altLang="tr-TR" dirty="0">
                <a:solidFill>
                  <a:srgbClr val="000000"/>
                </a:solidFill>
                <a:latin typeface="Calibri" panose="020F0502020204030204" pitchFamily="34" charset="0"/>
              </a:rPr>
              <a:t>Pinochet’nin Devlet Başkanı olduğu ve hem </a:t>
            </a:r>
            <a:r>
              <a:rPr lang="tr-TR" altLang="tr-TR" i="1" dirty="0">
                <a:solidFill>
                  <a:srgbClr val="000000"/>
                </a:solidFill>
                <a:latin typeface="Calibri" panose="020F0502020204030204" pitchFamily="34" charset="0"/>
              </a:rPr>
              <a:t>ratione personae </a:t>
            </a:r>
            <a:r>
              <a:rPr lang="tr-TR" altLang="tr-TR" dirty="0">
                <a:solidFill>
                  <a:srgbClr val="000000"/>
                </a:solidFill>
                <a:latin typeface="Calibri" panose="020F0502020204030204" pitchFamily="34" charset="0"/>
              </a:rPr>
              <a:t>hem</a:t>
            </a:r>
            <a:r>
              <a:rPr lang="tr-TR" altLang="tr-TR" i="1" dirty="0">
                <a:solidFill>
                  <a:srgbClr val="000000"/>
                </a:solidFill>
                <a:latin typeface="Calibri" panose="020F0502020204030204" pitchFamily="34" charset="0"/>
              </a:rPr>
              <a:t> ratione materiae </a:t>
            </a:r>
            <a:r>
              <a:rPr lang="tr-TR" altLang="tr-TR" dirty="0">
                <a:solidFill>
                  <a:srgbClr val="000000"/>
                </a:solidFill>
                <a:latin typeface="Calibri" panose="020F0502020204030204" pitchFamily="34" charset="0"/>
              </a:rPr>
              <a:t>dokunulmazlığı olduğundan hareketle, hakkında dava açılamayacağını ve İngiltere’nin iade etmeme yükümlülüğü olduğunu iddia eder.</a:t>
            </a:r>
          </a:p>
          <a:p>
            <a:pPr eaLnBrk="1" hangingPunct="1">
              <a:lnSpc>
                <a:spcPct val="80000"/>
              </a:lnSpc>
              <a:spcBef>
                <a:spcPct val="20000"/>
              </a:spcBef>
              <a:buFont typeface="Arial" panose="020B0604020202020204" pitchFamily="34" charset="0"/>
              <a:buNone/>
              <a:defRPr/>
            </a:pPr>
            <a:r>
              <a:rPr lang="tr-TR" altLang="tr-TR" dirty="0">
                <a:solidFill>
                  <a:srgbClr val="000000"/>
                </a:solidFill>
                <a:latin typeface="Calibri" panose="020F0502020204030204" pitchFamily="34" charset="0"/>
              </a:rPr>
              <a:t>. </a:t>
            </a:r>
            <a:r>
              <a:rPr lang="tr-TR" altLang="tr-TR" b="1" dirty="0">
                <a:solidFill>
                  <a:srgbClr val="000000"/>
                </a:solidFill>
                <a:latin typeface="Calibri" panose="020F0502020204030204" pitchFamily="34" charset="0"/>
              </a:rPr>
              <a:t>House of Lords: </a:t>
            </a:r>
            <a:r>
              <a:rPr lang="tr-TR" altLang="tr-TR" dirty="0">
                <a:solidFill>
                  <a:srgbClr val="000000"/>
                </a:solidFill>
                <a:latin typeface="Calibri" panose="020F0502020204030204" pitchFamily="34" charset="0"/>
              </a:rPr>
              <a:t>“Pinochet görevde değildir; emekli olmuştur. Dolayısıyla kişisel dokunulmazlığı bitmiştir”</a:t>
            </a:r>
          </a:p>
          <a:p>
            <a:pPr eaLnBrk="1" hangingPunct="1">
              <a:lnSpc>
                <a:spcPct val="80000"/>
              </a:lnSpc>
              <a:spcBef>
                <a:spcPct val="20000"/>
              </a:spcBef>
              <a:buFont typeface="Arial" panose="020B0604020202020204" pitchFamily="34" charset="0"/>
              <a:buNone/>
              <a:defRPr/>
            </a:pPr>
            <a:r>
              <a:rPr lang="en-US" altLang="tr-TR" dirty="0">
                <a:solidFill>
                  <a:srgbClr val="000000"/>
                </a:solidFill>
                <a:latin typeface="Calibri" panose="020F0502020204030204" pitchFamily="34" charset="0"/>
              </a:rPr>
              <a:t>	</a:t>
            </a:r>
            <a:r>
              <a:rPr lang="tr-TR" altLang="tr-TR" b="1" dirty="0">
                <a:solidFill>
                  <a:srgbClr val="000000"/>
                </a:solidFill>
                <a:latin typeface="Calibri" panose="020F0502020204030204" pitchFamily="34" charset="0"/>
              </a:rPr>
              <a:t>Pinochet’nin </a:t>
            </a:r>
            <a:r>
              <a:rPr lang="en-US" altLang="tr-TR" b="1" dirty="0" err="1">
                <a:solidFill>
                  <a:srgbClr val="000000"/>
                </a:solidFill>
                <a:latin typeface="Calibri" panose="020F0502020204030204" pitchFamily="34" charset="0"/>
              </a:rPr>
              <a:t>savunması</a:t>
            </a:r>
            <a:r>
              <a:rPr lang="en-US" altLang="tr-TR" b="1" dirty="0">
                <a:solidFill>
                  <a:srgbClr val="000000"/>
                </a:solidFill>
                <a:latin typeface="Calibri" panose="020F0502020204030204" pitchFamily="34" charset="0"/>
              </a:rPr>
              <a:t> =&gt; </a:t>
            </a:r>
            <a:r>
              <a:rPr lang="tr-TR" altLang="tr-TR" dirty="0">
                <a:solidFill>
                  <a:srgbClr val="000000"/>
                </a:solidFill>
                <a:latin typeface="Calibri" panose="020F0502020204030204" pitchFamily="34" charset="0"/>
              </a:rPr>
              <a:t>Pinochet’nin avukatları, bu durumda, Pinochet’nin </a:t>
            </a:r>
            <a:r>
              <a:rPr lang="tr-TR" altLang="tr-TR" i="1" dirty="0">
                <a:solidFill>
                  <a:srgbClr val="000000"/>
                </a:solidFill>
                <a:latin typeface="Calibri" panose="020F0502020204030204" pitchFamily="34" charset="0"/>
              </a:rPr>
              <a:t>ratione materiae </a:t>
            </a:r>
            <a:r>
              <a:rPr lang="tr-TR" altLang="tr-TR" dirty="0">
                <a:solidFill>
                  <a:srgbClr val="000000"/>
                </a:solidFill>
                <a:latin typeface="Calibri" panose="020F0502020204030204" pitchFamily="34" charset="0"/>
              </a:rPr>
              <a:t>dokunulmazlığı olduğunu belirtir.</a:t>
            </a:r>
          </a:p>
          <a:p>
            <a:pPr eaLnBrk="1" hangingPunct="1">
              <a:lnSpc>
                <a:spcPct val="80000"/>
              </a:lnSpc>
              <a:spcBef>
                <a:spcPct val="20000"/>
              </a:spcBef>
              <a:buFont typeface="Arial" panose="020B0604020202020204" pitchFamily="34" charset="0"/>
              <a:buNone/>
              <a:defRPr/>
            </a:pPr>
            <a:r>
              <a:rPr lang="tr-TR" altLang="tr-TR" dirty="0">
                <a:solidFill>
                  <a:srgbClr val="000000"/>
                </a:solidFill>
                <a:latin typeface="Calibri" panose="020F0502020204030204" pitchFamily="34" charset="0"/>
              </a:rPr>
              <a:t>. </a:t>
            </a:r>
            <a:r>
              <a:rPr lang="tr-TR" altLang="tr-TR" b="1" dirty="0">
                <a:solidFill>
                  <a:srgbClr val="000000"/>
                </a:solidFill>
                <a:latin typeface="Calibri" panose="020F0502020204030204" pitchFamily="34" charset="0"/>
              </a:rPr>
              <a:t>House of Lords: </a:t>
            </a:r>
            <a:r>
              <a:rPr lang="tr-TR" altLang="tr-TR" dirty="0">
                <a:solidFill>
                  <a:srgbClr val="000000"/>
                </a:solidFill>
                <a:latin typeface="Calibri" panose="020F0502020204030204" pitchFamily="34" charset="0"/>
              </a:rPr>
              <a:t>İşkence yasağı </a:t>
            </a:r>
            <a:r>
              <a:rPr lang="tr-TR" altLang="tr-TR" i="1" dirty="0">
                <a:solidFill>
                  <a:srgbClr val="000000"/>
                </a:solidFill>
                <a:latin typeface="Calibri" panose="020F0502020204030204" pitchFamily="34" charset="0"/>
              </a:rPr>
              <a:t>jus cogens</a:t>
            </a:r>
            <a:r>
              <a:rPr lang="en-US" altLang="tr-TR" i="1" dirty="0">
                <a:solidFill>
                  <a:srgbClr val="000000"/>
                </a:solidFill>
                <a:latin typeface="Calibri" panose="020F0502020204030204" pitchFamily="34" charset="0"/>
              </a:rPr>
              <a:t>’</a:t>
            </a:r>
            <a:r>
              <a:rPr lang="tr-TR" altLang="tr-TR" dirty="0">
                <a:solidFill>
                  <a:srgbClr val="000000"/>
                </a:solidFill>
                <a:latin typeface="Calibri" panose="020F0502020204030204" pitchFamily="34" charset="0"/>
              </a:rPr>
              <a:t>tir. Kimse makamı sebebi ile işkenceyi devletin işlevi olarak gösteremez. </a:t>
            </a:r>
            <a:r>
              <a:rPr lang="en-US" altLang="tr-TR" dirty="0" err="1">
                <a:solidFill>
                  <a:srgbClr val="000000"/>
                </a:solidFill>
                <a:latin typeface="Calibri" panose="020F0502020204030204" pitchFamily="34" charset="0"/>
              </a:rPr>
              <a:t>SÇH’unun</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ihlâlidir</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Savaş</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suçu</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teşkil</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eder</a:t>
            </a:r>
            <a:r>
              <a:rPr lang="en-US" altLang="tr-TR" dirty="0">
                <a:solidFill>
                  <a:srgbClr val="000000"/>
                </a:solidFill>
                <a:latin typeface="Calibri" panose="020F0502020204030204" pitchFamily="34" charset="0"/>
              </a:rPr>
              <a:t>. </a:t>
            </a:r>
            <a:r>
              <a:rPr lang="tr-TR" altLang="tr-TR" dirty="0">
                <a:solidFill>
                  <a:srgbClr val="000000"/>
                </a:solidFill>
                <a:latin typeface="Calibri" panose="020F0502020204030204" pitchFamily="34" charset="0"/>
              </a:rPr>
              <a:t>Kasıt ile görevi ihmal veya kötüye kullanma yoluyla oluşan işkence suçu</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ve</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savaş</a:t>
            </a:r>
            <a:r>
              <a:rPr lang="en-US" altLang="tr-TR" dirty="0">
                <a:solidFill>
                  <a:srgbClr val="000000"/>
                </a:solidFill>
                <a:latin typeface="Calibri" panose="020F0502020204030204" pitchFamily="34" charset="0"/>
              </a:rPr>
              <a:t> </a:t>
            </a:r>
            <a:r>
              <a:rPr lang="en-US" altLang="tr-TR" dirty="0" err="1">
                <a:solidFill>
                  <a:srgbClr val="000000"/>
                </a:solidFill>
                <a:latin typeface="Calibri" panose="020F0502020204030204" pitchFamily="34" charset="0"/>
              </a:rPr>
              <a:t>suçu</a:t>
            </a:r>
            <a:r>
              <a:rPr lang="tr-TR" altLang="tr-TR" dirty="0">
                <a:solidFill>
                  <a:srgbClr val="000000"/>
                </a:solidFill>
                <a:latin typeface="Calibri" panose="020F0502020204030204" pitchFamily="34" charset="0"/>
              </a:rPr>
              <a:t> ceza hukuku anlamında kamu fiili değildir, kişisel cezai sorumluluk doğurur. Dokunulmazlık yoktur. Pinochet iade edilebilir. </a:t>
            </a:r>
          </a:p>
        </p:txBody>
      </p:sp>
      <p:pic>
        <p:nvPicPr>
          <p:cNvPr id="6" name="Content Placeholder 5" descr="pinochet2.jpg"/>
          <p:cNvPicPr>
            <a:picLocks noGrp="1" noChangeAspect="1"/>
          </p:cNvPicPr>
          <p:nvPr>
            <p:ph idx="1"/>
          </p:nvPr>
        </p:nvPicPr>
        <p:blipFill>
          <a:blip r:embed="rId2" cstate="print"/>
          <a:stretch>
            <a:fillRect/>
          </a:stretch>
        </p:blipFill>
        <p:spPr>
          <a:xfrm>
            <a:off x="5087888" y="260648"/>
            <a:ext cx="2088232" cy="1512168"/>
          </a:xfrm>
          <a:effectLst>
            <a:softEdge rad="112500"/>
          </a:effectLst>
        </p:spPr>
      </p:pic>
    </p:spTree>
    <p:extLst>
      <p:ext uri="{BB962C8B-B14F-4D97-AF65-F5344CB8AC3E}">
        <p14:creationId xmlns:p14="http://schemas.microsoft.com/office/powerpoint/2010/main" val="313268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246099" y="125567"/>
            <a:ext cx="9204374" cy="5157918"/>
          </a:xfrm>
        </p:spPr>
        <p:txBody>
          <a:bodyPr>
            <a:normAutofit/>
          </a:bodyPr>
          <a:lstStyle/>
          <a:p>
            <a:pPr marL="285750" lvl="1" indent="0" algn="ctr">
              <a:buNone/>
            </a:pPr>
            <a:r>
              <a:rPr lang="tr-TR" altLang="en-US" b="1" dirty="0"/>
              <a:t>Ceza Hukuku Boyutu</a:t>
            </a:r>
          </a:p>
          <a:p>
            <a:pPr marL="285750" lvl="1" indent="0" algn="ctr">
              <a:buNone/>
            </a:pPr>
            <a:r>
              <a:rPr lang="tr-TR" altLang="en-US" b="1" dirty="0"/>
              <a:t>Uluslararası </a:t>
            </a:r>
          </a:p>
          <a:p>
            <a:pPr marL="285750" lvl="1" indent="0">
              <a:buNone/>
            </a:pPr>
            <a:endParaRPr lang="tr-TR" altLang="en-US" dirty="0"/>
          </a:p>
          <a:p>
            <a:pPr marL="285750" lvl="1" indent="0">
              <a:buNone/>
            </a:pPr>
            <a:r>
              <a:rPr lang="tr-TR" altLang="en-US" dirty="0"/>
              <a:t>Nür</a:t>
            </a:r>
            <a:r>
              <a:rPr lang="en-US" altLang="en-US" dirty="0"/>
              <a:t>n</a:t>
            </a:r>
            <a:r>
              <a:rPr lang="tr-TR" altLang="en-US" dirty="0"/>
              <a:t>berg – Tokyo Yargılamaları</a:t>
            </a:r>
            <a:r>
              <a:rPr lang="en-US" altLang="en-US" dirty="0"/>
              <a:t>;</a:t>
            </a:r>
            <a:r>
              <a:rPr lang="tr-TR" altLang="en-US" dirty="0"/>
              <a:t> Eski Yugoslavya Hk.  U/A Ceza Mahkemesi</a:t>
            </a:r>
            <a:r>
              <a:rPr lang="en-US" altLang="en-US" dirty="0"/>
              <a:t>; </a:t>
            </a:r>
            <a:r>
              <a:rPr lang="tr-TR" altLang="en-US" dirty="0"/>
              <a:t> Ruanda Hk. U/A Ceza Mahkemesi</a:t>
            </a:r>
            <a:r>
              <a:rPr lang="en-US" altLang="en-US" dirty="0"/>
              <a:t>;  </a:t>
            </a:r>
            <a:r>
              <a:rPr lang="tr-TR" altLang="en-US" dirty="0"/>
              <a:t>Karma Mahkemeler</a:t>
            </a:r>
            <a:r>
              <a:rPr lang="en-US" altLang="en-US" dirty="0"/>
              <a:t> (S</a:t>
            </a:r>
            <a:r>
              <a:rPr lang="tr-TR" altLang="en-US" dirty="0"/>
              <a:t>ierra Leone, Kamboçya, Doğu Timor vb.</a:t>
            </a:r>
            <a:r>
              <a:rPr lang="en-US" altLang="en-US" dirty="0"/>
              <a:t>)</a:t>
            </a:r>
          </a:p>
          <a:p>
            <a:pPr marL="285750" lvl="1" indent="0">
              <a:buNone/>
            </a:pPr>
            <a:r>
              <a:rPr lang="en-US" altLang="en-US" b="1" dirty="0" err="1"/>
              <a:t>Uluslararası</a:t>
            </a:r>
            <a:r>
              <a:rPr lang="en-US" altLang="en-US" b="1" dirty="0"/>
              <a:t> </a:t>
            </a:r>
            <a:r>
              <a:rPr lang="en-US" altLang="en-US" b="1" dirty="0" err="1"/>
              <a:t>Ceza</a:t>
            </a:r>
            <a:r>
              <a:rPr lang="en-US" altLang="en-US" b="1" dirty="0"/>
              <a:t> </a:t>
            </a:r>
            <a:r>
              <a:rPr lang="en-US" altLang="en-US" b="1" dirty="0" err="1"/>
              <a:t>Mahkemesi</a:t>
            </a:r>
            <a:endParaRPr lang="en-US" altLang="en-US" b="1" dirty="0"/>
          </a:p>
          <a:p>
            <a:pPr marL="285750" lvl="1" indent="0">
              <a:buNone/>
            </a:pPr>
            <a:r>
              <a:rPr lang="en-US" altLang="en-US" dirty="0"/>
              <a:t>AY Md.38 (son) “</a:t>
            </a:r>
            <a:r>
              <a:rPr lang="tr-TR" altLang="en-US" dirty="0"/>
              <a:t>Uluslararası Ceza Divanına taraf olmanın gerektirdiği yükümlülükler hariç olmak üzere vatandaş, suç sebebiyle yabancı bir ülkeye verilemez.</a:t>
            </a:r>
            <a:r>
              <a:rPr lang="en-US" altLang="en-US" dirty="0"/>
              <a:t>”</a:t>
            </a:r>
          </a:p>
          <a:p>
            <a:pPr marL="285750" lvl="1" indent="0">
              <a:buNone/>
            </a:pPr>
            <a:r>
              <a:rPr lang="en-US" altLang="en-US" dirty="0"/>
              <a:t>8 </a:t>
            </a:r>
            <a:r>
              <a:rPr lang="en-US" altLang="en-US" dirty="0" err="1"/>
              <a:t>duruma</a:t>
            </a:r>
            <a:r>
              <a:rPr lang="en-US" altLang="en-US" dirty="0"/>
              <a:t> </a:t>
            </a:r>
            <a:r>
              <a:rPr lang="en-US" altLang="en-US" dirty="0" err="1"/>
              <a:t>ilişkin</a:t>
            </a:r>
            <a:r>
              <a:rPr lang="en-US" altLang="en-US" dirty="0"/>
              <a:t> 21 </a:t>
            </a:r>
            <a:r>
              <a:rPr lang="en-US" altLang="en-US" dirty="0" err="1"/>
              <a:t>dava</a:t>
            </a:r>
            <a:r>
              <a:rPr lang="en-US" altLang="en-US" dirty="0"/>
              <a:t> [</a:t>
            </a:r>
            <a:r>
              <a:rPr lang="en-US" altLang="en-US" dirty="0" err="1"/>
              <a:t>Fildişi</a:t>
            </a:r>
            <a:r>
              <a:rPr lang="en-US" altLang="en-US" dirty="0"/>
              <a:t> </a:t>
            </a:r>
            <a:r>
              <a:rPr lang="en-US" altLang="en-US" dirty="0" err="1"/>
              <a:t>Sahilleri</a:t>
            </a:r>
            <a:r>
              <a:rPr lang="en-US" altLang="en-US" dirty="0"/>
              <a:t>, Uganda, </a:t>
            </a:r>
            <a:r>
              <a:rPr lang="en-US" altLang="en-US" dirty="0" err="1"/>
              <a:t>Kongo</a:t>
            </a:r>
            <a:r>
              <a:rPr lang="en-US" altLang="en-US" dirty="0"/>
              <a:t>, Kenya, Libya, Sudan, Mali, </a:t>
            </a:r>
            <a:r>
              <a:rPr lang="en-US" altLang="en-US" dirty="0" err="1"/>
              <a:t>Orta</a:t>
            </a:r>
            <a:r>
              <a:rPr lang="en-US" altLang="en-US" dirty="0"/>
              <a:t> </a:t>
            </a:r>
            <a:r>
              <a:rPr lang="en-US" altLang="en-US" dirty="0" err="1"/>
              <a:t>Afrika</a:t>
            </a:r>
            <a:r>
              <a:rPr lang="en-US" altLang="en-US" dirty="0"/>
              <a:t> </a:t>
            </a:r>
            <a:r>
              <a:rPr lang="en-US" altLang="en-US" dirty="0" err="1"/>
              <a:t>Cumhuriyeti</a:t>
            </a:r>
            <a:r>
              <a:rPr lang="en-US" altLang="en-US" dirty="0"/>
              <a:t>]</a:t>
            </a:r>
          </a:p>
          <a:p>
            <a:pPr marL="285750" lvl="1" indent="0"/>
            <a:r>
              <a:rPr lang="en-US" altLang="en-US" dirty="0" err="1"/>
              <a:t>Soykırım</a:t>
            </a:r>
            <a:r>
              <a:rPr lang="en-US" altLang="en-US" dirty="0"/>
              <a:t>, </a:t>
            </a:r>
            <a:r>
              <a:rPr lang="en-US" altLang="en-US" dirty="0" err="1"/>
              <a:t>İnsanlığa</a:t>
            </a:r>
            <a:r>
              <a:rPr lang="en-US" altLang="en-US" dirty="0"/>
              <a:t> </a:t>
            </a:r>
            <a:r>
              <a:rPr lang="en-US" altLang="en-US" dirty="0" err="1"/>
              <a:t>Karşı</a:t>
            </a:r>
            <a:r>
              <a:rPr lang="en-US" altLang="en-US" dirty="0"/>
              <a:t> </a:t>
            </a:r>
            <a:r>
              <a:rPr lang="en-US" altLang="en-US" dirty="0" err="1"/>
              <a:t>Suçlar</a:t>
            </a:r>
            <a:r>
              <a:rPr lang="en-US" altLang="en-US" dirty="0"/>
              <a:t>, </a:t>
            </a:r>
            <a:r>
              <a:rPr lang="en-US" altLang="en-US" dirty="0" err="1"/>
              <a:t>Savaş</a:t>
            </a:r>
            <a:r>
              <a:rPr lang="en-US" altLang="en-US" dirty="0"/>
              <a:t> </a:t>
            </a:r>
            <a:r>
              <a:rPr lang="en-US" altLang="en-US" dirty="0" err="1"/>
              <a:t>Suçları</a:t>
            </a:r>
            <a:r>
              <a:rPr lang="en-US" altLang="en-US" dirty="0"/>
              <a:t>, </a:t>
            </a:r>
            <a:r>
              <a:rPr lang="en-US" altLang="en-US" dirty="0" err="1"/>
              <a:t>Saldırı</a:t>
            </a:r>
            <a:r>
              <a:rPr lang="en-US" altLang="en-US" dirty="0"/>
              <a:t> </a:t>
            </a:r>
            <a:r>
              <a:rPr lang="en-US" altLang="en-US" dirty="0" err="1"/>
              <a:t>Suçu</a:t>
            </a:r>
            <a:r>
              <a:rPr lang="en-US" altLang="en-US" dirty="0"/>
              <a:t> (Md.5)</a:t>
            </a:r>
          </a:p>
          <a:p>
            <a:pPr marL="285750" lvl="1" indent="0">
              <a:buNone/>
            </a:pPr>
            <a:r>
              <a:rPr lang="en-US" altLang="en-US" dirty="0"/>
              <a:t>* </a:t>
            </a:r>
            <a:r>
              <a:rPr lang="en-US" altLang="en-US" dirty="0" err="1"/>
              <a:t>Dokunulmazlık</a:t>
            </a:r>
            <a:r>
              <a:rPr lang="en-US" altLang="en-US" dirty="0"/>
              <a:t> </a:t>
            </a:r>
            <a:r>
              <a:rPr lang="en-US" altLang="en-US" dirty="0" err="1"/>
              <a:t>yoktur</a:t>
            </a:r>
            <a:r>
              <a:rPr lang="en-US" altLang="en-US" dirty="0"/>
              <a:t> (Md.27)</a:t>
            </a:r>
          </a:p>
          <a:p>
            <a:pPr marL="285750" lvl="1" indent="0">
              <a:buNone/>
            </a:pPr>
            <a:r>
              <a:rPr lang="en-US" altLang="en-US" dirty="0"/>
              <a:t>* Zaman </a:t>
            </a:r>
            <a:r>
              <a:rPr lang="en-US" altLang="en-US" dirty="0" err="1"/>
              <a:t>aşımı</a:t>
            </a:r>
            <a:r>
              <a:rPr lang="en-US" altLang="en-US" dirty="0"/>
              <a:t> </a:t>
            </a:r>
            <a:r>
              <a:rPr lang="en-US" altLang="en-US" dirty="0" err="1"/>
              <a:t>yoktur</a:t>
            </a:r>
            <a:r>
              <a:rPr lang="en-US" altLang="en-US" dirty="0"/>
              <a:t> (Md.29)</a:t>
            </a:r>
          </a:p>
          <a:p>
            <a:pPr marL="285750" lvl="1" indent="0">
              <a:buNone/>
            </a:pPr>
            <a:r>
              <a:rPr lang="en-US" altLang="en-US" dirty="0"/>
              <a:t>* </a:t>
            </a:r>
            <a:r>
              <a:rPr lang="en-US" altLang="en-US" dirty="0" err="1"/>
              <a:t>Üstün</a:t>
            </a:r>
            <a:r>
              <a:rPr lang="en-US" altLang="en-US" dirty="0"/>
              <a:t> </a:t>
            </a:r>
            <a:r>
              <a:rPr lang="en-US" altLang="en-US" dirty="0" err="1"/>
              <a:t>sorumluluğu</a:t>
            </a:r>
            <a:r>
              <a:rPr lang="en-US" altLang="en-US" dirty="0"/>
              <a:t> </a:t>
            </a:r>
            <a:r>
              <a:rPr lang="en-US" altLang="en-US" dirty="0" err="1"/>
              <a:t>vardır</a:t>
            </a:r>
            <a:r>
              <a:rPr lang="en-US" altLang="en-US" dirty="0"/>
              <a:t> (Md.28)</a:t>
            </a:r>
          </a:p>
          <a:p>
            <a:pPr marL="285750" lvl="1" indent="0"/>
            <a:r>
              <a:rPr lang="en-US" altLang="en-US" dirty="0" err="1"/>
              <a:t>Askeri</a:t>
            </a:r>
            <a:r>
              <a:rPr lang="en-US" altLang="en-US" dirty="0"/>
              <a:t> </a:t>
            </a:r>
            <a:r>
              <a:rPr lang="en-US" altLang="en-US" dirty="0" err="1"/>
              <a:t>veya</a:t>
            </a:r>
            <a:r>
              <a:rPr lang="en-US" altLang="en-US" dirty="0"/>
              <a:t> </a:t>
            </a:r>
            <a:r>
              <a:rPr lang="en-US" altLang="en-US" dirty="0" err="1"/>
              <a:t>sivil</a:t>
            </a:r>
            <a:r>
              <a:rPr lang="en-US" altLang="en-US" dirty="0"/>
              <a:t> </a:t>
            </a:r>
            <a:r>
              <a:rPr lang="en-US" altLang="en-US" dirty="0" err="1"/>
              <a:t>üstün</a:t>
            </a:r>
            <a:r>
              <a:rPr lang="en-US" altLang="en-US" dirty="0"/>
              <a:t> </a:t>
            </a:r>
            <a:r>
              <a:rPr lang="en-US" altLang="en-US" dirty="0" err="1"/>
              <a:t>emri</a:t>
            </a:r>
            <a:r>
              <a:rPr lang="en-US" altLang="en-US" dirty="0"/>
              <a:t> </a:t>
            </a:r>
            <a:r>
              <a:rPr lang="en-US" altLang="en-US" dirty="0" err="1"/>
              <a:t>savunması</a:t>
            </a:r>
            <a:r>
              <a:rPr lang="en-US" altLang="en-US" dirty="0"/>
              <a:t> </a:t>
            </a:r>
            <a:r>
              <a:rPr lang="en-US" altLang="en-US" dirty="0" err="1"/>
              <a:t>geçersizdir</a:t>
            </a:r>
            <a:r>
              <a:rPr lang="en-US" altLang="en-US" dirty="0"/>
              <a:t> (Md.33)</a:t>
            </a:r>
          </a:p>
          <a:p>
            <a:pPr marL="285750" lvl="1" indent="0">
              <a:buNone/>
            </a:pPr>
            <a:endParaRPr lang="en-US" altLang="en-US" dirty="0"/>
          </a:p>
          <a:p>
            <a:pPr marL="285750" lvl="1" indent="0">
              <a:buNone/>
            </a:pPr>
            <a:endParaRPr lang="en-US" altLang="en-US" dirty="0"/>
          </a:p>
          <a:p>
            <a:pPr eaLnBrk="1" hangingPunct="1"/>
            <a:endParaRPr lang="en-US" altLang="en-US" dirty="0"/>
          </a:p>
        </p:txBody>
      </p:sp>
      <p:pic>
        <p:nvPicPr>
          <p:cNvPr id="4" name="Picture 2" descr="C:\Users\Mehmet\Desktop\nuremburg.jpg"/>
          <p:cNvPicPr>
            <a:picLocks noChangeAspect="1" noChangeArrowheads="1"/>
          </p:cNvPicPr>
          <p:nvPr/>
        </p:nvPicPr>
        <p:blipFill>
          <a:blip r:embed="rId2" cstate="print"/>
          <a:srcRect/>
          <a:stretch>
            <a:fillRect/>
          </a:stretch>
        </p:blipFill>
        <p:spPr bwMode="auto">
          <a:xfrm>
            <a:off x="784226" y="5187353"/>
            <a:ext cx="2294809" cy="1670647"/>
          </a:xfrm>
          <a:prstGeom prst="rect">
            <a:avLst/>
          </a:prstGeom>
          <a:ln>
            <a:noFill/>
          </a:ln>
          <a:effectLst>
            <a:softEdge rad="112500"/>
          </a:effectLst>
        </p:spPr>
      </p:pic>
      <p:pic>
        <p:nvPicPr>
          <p:cNvPr id="8" name="Picture 7" descr="icc.jpg"/>
          <p:cNvPicPr>
            <a:picLocks noChangeAspect="1"/>
          </p:cNvPicPr>
          <p:nvPr/>
        </p:nvPicPr>
        <p:blipFill>
          <a:blip r:embed="rId3" cstate="print"/>
          <a:stretch>
            <a:fillRect/>
          </a:stretch>
        </p:blipFill>
        <p:spPr>
          <a:xfrm>
            <a:off x="3079035" y="5181869"/>
            <a:ext cx="2592288" cy="1670647"/>
          </a:xfrm>
          <a:prstGeom prst="rect">
            <a:avLst/>
          </a:prstGeom>
          <a:ln>
            <a:noFill/>
          </a:ln>
          <a:effectLst>
            <a:softEdge rad="112500"/>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830" y="5176385"/>
            <a:ext cx="2592288" cy="1652178"/>
          </a:xfrm>
          <a:prstGeom prst="rect">
            <a:avLst/>
          </a:prstGeom>
          <a:ln>
            <a:noFill/>
          </a:ln>
          <a:effectLst>
            <a:softEdge rad="112500"/>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1117" y="5187354"/>
            <a:ext cx="2592287" cy="1641210"/>
          </a:xfrm>
          <a:prstGeom prst="rect">
            <a:avLst/>
          </a:prstGeom>
          <a:ln>
            <a:noFill/>
          </a:ln>
          <a:effectLst>
            <a:softEdge rad="112500"/>
          </a:effectLst>
        </p:spPr>
      </p:pic>
    </p:spTree>
    <p:extLst>
      <p:ext uri="{BB962C8B-B14F-4D97-AF65-F5344CB8AC3E}">
        <p14:creationId xmlns:p14="http://schemas.microsoft.com/office/powerpoint/2010/main" val="334095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48F4C-24E1-4C9C-9271-6D0188145F54}"/>
              </a:ext>
            </a:extLst>
          </p:cNvPr>
          <p:cNvSpPr>
            <a:spLocks noGrp="1"/>
          </p:cNvSpPr>
          <p:nvPr>
            <p:ph idx="1"/>
          </p:nvPr>
        </p:nvSpPr>
        <p:spPr>
          <a:xfrm>
            <a:off x="525173" y="374650"/>
            <a:ext cx="11141654" cy="4618037"/>
          </a:xfrm>
        </p:spPr>
        <p:txBody>
          <a:bodyPr>
            <a:normAutofit/>
          </a:bodyPr>
          <a:lstStyle/>
          <a:p>
            <a:pPr marL="0" indent="0" algn="ctr">
              <a:buNone/>
            </a:pPr>
            <a:r>
              <a:rPr lang="tr-TR" altLang="en-US" b="1" dirty="0">
                <a:solidFill>
                  <a:schemeClr val="tx1">
                    <a:lumMod val="75000"/>
                    <a:lumOff val="25000"/>
                  </a:schemeClr>
                </a:solidFill>
              </a:rPr>
              <a:t>Tanım</a:t>
            </a:r>
          </a:p>
          <a:p>
            <a:pPr marL="0" indent="0" algn="ctr">
              <a:buNone/>
            </a:pPr>
            <a:r>
              <a:rPr lang="tr-TR" altLang="en-US" dirty="0">
                <a:solidFill>
                  <a:schemeClr val="tx1">
                    <a:lumMod val="75000"/>
                    <a:lumOff val="25000"/>
                  </a:schemeClr>
                </a:solidFill>
              </a:rPr>
              <a:t>Silâhlı çatışmalar hukuku s</a:t>
            </a:r>
            <a:r>
              <a:rPr lang="en-US" altLang="en-US" dirty="0" err="1">
                <a:solidFill>
                  <a:schemeClr val="tx1">
                    <a:lumMod val="75000"/>
                    <a:lumOff val="25000"/>
                  </a:schemeClr>
                </a:solidFill>
              </a:rPr>
              <a:t>ilâhlı</a:t>
            </a:r>
            <a:r>
              <a:rPr lang="en-US" altLang="en-US" dirty="0">
                <a:solidFill>
                  <a:schemeClr val="tx1">
                    <a:lumMod val="75000"/>
                    <a:lumOff val="25000"/>
                  </a:schemeClr>
                </a:solidFill>
              </a:rPr>
              <a:t> </a:t>
            </a:r>
            <a:r>
              <a:rPr lang="en-US" altLang="en-US" dirty="0" err="1">
                <a:solidFill>
                  <a:schemeClr val="tx1">
                    <a:lumMod val="75000"/>
                    <a:lumOff val="25000"/>
                  </a:schemeClr>
                </a:solidFill>
              </a:rPr>
              <a:t>çatışmaların</a:t>
            </a:r>
            <a:r>
              <a:rPr lang="en-US" altLang="en-US" dirty="0">
                <a:solidFill>
                  <a:schemeClr val="tx1">
                    <a:lumMod val="75000"/>
                    <a:lumOff val="25000"/>
                  </a:schemeClr>
                </a:solidFill>
              </a:rPr>
              <a:t> </a:t>
            </a:r>
            <a:r>
              <a:rPr lang="en-US" altLang="en-US" dirty="0" err="1">
                <a:solidFill>
                  <a:schemeClr val="tx1">
                    <a:lumMod val="75000"/>
                    <a:lumOff val="25000"/>
                  </a:schemeClr>
                </a:solidFill>
              </a:rPr>
              <a:t>cereyanı</a:t>
            </a:r>
            <a:r>
              <a:rPr lang="en-US" altLang="en-US" dirty="0">
                <a:solidFill>
                  <a:schemeClr val="tx1">
                    <a:lumMod val="75000"/>
                    <a:lumOff val="25000"/>
                  </a:schemeClr>
                </a:solidFill>
              </a:rPr>
              <a:t> </a:t>
            </a:r>
            <a:r>
              <a:rPr lang="en-US" altLang="en-US" dirty="0" err="1">
                <a:solidFill>
                  <a:schemeClr val="tx1">
                    <a:lumMod val="75000"/>
                    <a:lumOff val="25000"/>
                  </a:schemeClr>
                </a:solidFill>
              </a:rPr>
              <a:t>sırasında</a:t>
            </a:r>
            <a:r>
              <a:rPr lang="en-US" altLang="en-US" dirty="0">
                <a:solidFill>
                  <a:schemeClr val="tx1">
                    <a:lumMod val="75000"/>
                    <a:lumOff val="25000"/>
                  </a:schemeClr>
                </a:solidFill>
              </a:rPr>
              <a:t> </a:t>
            </a:r>
            <a:r>
              <a:rPr lang="en-US" altLang="en-US" dirty="0" err="1">
                <a:solidFill>
                  <a:schemeClr val="tx1">
                    <a:lumMod val="75000"/>
                    <a:lumOff val="25000"/>
                  </a:schemeClr>
                </a:solidFill>
              </a:rPr>
              <a:t>ve</a:t>
            </a:r>
            <a:r>
              <a:rPr lang="en-US" altLang="en-US" dirty="0">
                <a:solidFill>
                  <a:schemeClr val="tx1">
                    <a:lumMod val="75000"/>
                    <a:lumOff val="25000"/>
                  </a:schemeClr>
                </a:solidFill>
              </a:rPr>
              <a:t> </a:t>
            </a:r>
            <a:r>
              <a:rPr lang="en-US" altLang="en-US" dirty="0" err="1">
                <a:solidFill>
                  <a:schemeClr val="tx1">
                    <a:lumMod val="75000"/>
                    <a:lumOff val="25000"/>
                  </a:schemeClr>
                </a:solidFill>
              </a:rPr>
              <a:t>silâhlı</a:t>
            </a:r>
            <a:r>
              <a:rPr lang="en-US" altLang="en-US" dirty="0">
                <a:solidFill>
                  <a:schemeClr val="tx1">
                    <a:lumMod val="75000"/>
                    <a:lumOff val="25000"/>
                  </a:schemeClr>
                </a:solidFill>
              </a:rPr>
              <a:t> </a:t>
            </a:r>
            <a:r>
              <a:rPr lang="en-US" altLang="en-US" dirty="0" err="1">
                <a:solidFill>
                  <a:schemeClr val="tx1">
                    <a:lumMod val="75000"/>
                    <a:lumOff val="25000"/>
                  </a:schemeClr>
                </a:solidFill>
              </a:rPr>
              <a:t>çatışmalarla</a:t>
            </a:r>
            <a:r>
              <a:rPr lang="en-US" altLang="en-US" dirty="0">
                <a:solidFill>
                  <a:schemeClr val="tx1">
                    <a:lumMod val="75000"/>
                    <a:lumOff val="25000"/>
                  </a:schemeClr>
                </a:solidFill>
              </a:rPr>
              <a:t> </a:t>
            </a:r>
            <a:r>
              <a:rPr lang="en-US" altLang="en-US" dirty="0" err="1">
                <a:solidFill>
                  <a:schemeClr val="tx1">
                    <a:lumMod val="75000"/>
                    <a:lumOff val="25000"/>
                  </a:schemeClr>
                </a:solidFill>
              </a:rPr>
              <a:t>bağlantılı</a:t>
            </a:r>
            <a:r>
              <a:rPr lang="en-US" altLang="en-US" dirty="0">
                <a:solidFill>
                  <a:schemeClr val="tx1">
                    <a:lumMod val="75000"/>
                    <a:lumOff val="25000"/>
                  </a:schemeClr>
                </a:solidFill>
              </a:rPr>
              <a:t> </a:t>
            </a:r>
            <a:r>
              <a:rPr lang="en-US" altLang="en-US" dirty="0" err="1">
                <a:solidFill>
                  <a:schemeClr val="tx1">
                    <a:lumMod val="75000"/>
                    <a:lumOff val="25000"/>
                  </a:schemeClr>
                </a:solidFill>
              </a:rPr>
              <a:t>hallerde</a:t>
            </a:r>
            <a:r>
              <a:rPr lang="en-US" altLang="en-US" dirty="0">
                <a:solidFill>
                  <a:schemeClr val="tx1">
                    <a:lumMod val="75000"/>
                    <a:lumOff val="25000"/>
                  </a:schemeClr>
                </a:solidFill>
              </a:rPr>
              <a:t>, </a:t>
            </a:r>
            <a:r>
              <a:rPr lang="en-US" altLang="en-US" dirty="0" err="1">
                <a:solidFill>
                  <a:schemeClr val="tx1">
                    <a:lumMod val="75000"/>
                    <a:lumOff val="25000"/>
                  </a:schemeClr>
                </a:solidFill>
              </a:rPr>
              <a:t>silâhlı</a:t>
            </a:r>
            <a:r>
              <a:rPr lang="en-US" altLang="en-US" dirty="0">
                <a:solidFill>
                  <a:schemeClr val="tx1">
                    <a:lumMod val="75000"/>
                    <a:lumOff val="25000"/>
                  </a:schemeClr>
                </a:solidFill>
              </a:rPr>
              <a:t> </a:t>
            </a:r>
            <a:r>
              <a:rPr lang="en-US" altLang="en-US" dirty="0" err="1">
                <a:solidFill>
                  <a:schemeClr val="tx1">
                    <a:lumMod val="75000"/>
                    <a:lumOff val="25000"/>
                  </a:schemeClr>
                </a:solidFill>
              </a:rPr>
              <a:t>çatışmaların</a:t>
            </a:r>
            <a:r>
              <a:rPr lang="en-US" altLang="en-US" dirty="0">
                <a:solidFill>
                  <a:schemeClr val="tx1">
                    <a:lumMod val="75000"/>
                    <a:lumOff val="25000"/>
                  </a:schemeClr>
                </a:solidFill>
              </a:rPr>
              <a:t> </a:t>
            </a:r>
            <a:r>
              <a:rPr lang="en-US" altLang="en-US" dirty="0" err="1">
                <a:solidFill>
                  <a:schemeClr val="tx1">
                    <a:lumMod val="75000"/>
                    <a:lumOff val="25000"/>
                  </a:schemeClr>
                </a:solidFill>
              </a:rPr>
              <a:t>yürütülüşü</a:t>
            </a:r>
            <a:r>
              <a:rPr lang="en-US" altLang="en-US" dirty="0">
                <a:solidFill>
                  <a:schemeClr val="tx1">
                    <a:lumMod val="75000"/>
                    <a:lumOff val="25000"/>
                  </a:schemeClr>
                </a:solidFill>
              </a:rPr>
              <a:t> </a:t>
            </a:r>
            <a:r>
              <a:rPr lang="en-US" altLang="en-US" dirty="0" err="1">
                <a:solidFill>
                  <a:schemeClr val="tx1">
                    <a:lumMod val="75000"/>
                    <a:lumOff val="25000"/>
                  </a:schemeClr>
                </a:solidFill>
              </a:rPr>
              <a:t>ve</a:t>
            </a:r>
            <a:r>
              <a:rPr lang="en-US" altLang="en-US" dirty="0">
                <a:solidFill>
                  <a:schemeClr val="tx1">
                    <a:lumMod val="75000"/>
                    <a:lumOff val="25000"/>
                  </a:schemeClr>
                </a:solidFill>
              </a:rPr>
              <a:t> </a:t>
            </a:r>
            <a:r>
              <a:rPr lang="en-US" altLang="en-US" dirty="0" err="1">
                <a:solidFill>
                  <a:schemeClr val="tx1">
                    <a:lumMod val="75000"/>
                    <a:lumOff val="25000"/>
                  </a:schemeClr>
                </a:solidFill>
              </a:rPr>
              <a:t>silâhlı</a:t>
            </a:r>
            <a:r>
              <a:rPr lang="en-US" altLang="en-US" dirty="0">
                <a:solidFill>
                  <a:schemeClr val="tx1">
                    <a:lumMod val="75000"/>
                    <a:lumOff val="25000"/>
                  </a:schemeClr>
                </a:solidFill>
              </a:rPr>
              <a:t> </a:t>
            </a:r>
            <a:r>
              <a:rPr lang="en-US" altLang="en-US" dirty="0" err="1">
                <a:solidFill>
                  <a:schemeClr val="tx1">
                    <a:lumMod val="75000"/>
                    <a:lumOff val="25000"/>
                  </a:schemeClr>
                </a:solidFill>
              </a:rPr>
              <a:t>çatışmaya</a:t>
            </a:r>
            <a:r>
              <a:rPr lang="en-US" altLang="en-US" dirty="0">
                <a:solidFill>
                  <a:schemeClr val="tx1">
                    <a:lumMod val="75000"/>
                    <a:lumOff val="25000"/>
                  </a:schemeClr>
                </a:solidFill>
              </a:rPr>
              <a:t> </a:t>
            </a:r>
            <a:r>
              <a:rPr lang="en-US" altLang="en-US" dirty="0" err="1">
                <a:solidFill>
                  <a:schemeClr val="tx1">
                    <a:lumMod val="75000"/>
                    <a:lumOff val="25000"/>
                  </a:schemeClr>
                </a:solidFill>
              </a:rPr>
              <a:t>dâhil</a:t>
            </a:r>
            <a:r>
              <a:rPr lang="en-US" altLang="en-US" dirty="0">
                <a:solidFill>
                  <a:schemeClr val="tx1">
                    <a:lumMod val="75000"/>
                    <a:lumOff val="25000"/>
                  </a:schemeClr>
                </a:solidFill>
              </a:rPr>
              <a:t> </a:t>
            </a:r>
            <a:r>
              <a:rPr lang="en-US" altLang="en-US" dirty="0" err="1">
                <a:solidFill>
                  <a:schemeClr val="tx1">
                    <a:lumMod val="75000"/>
                    <a:lumOff val="25000"/>
                  </a:schemeClr>
                </a:solidFill>
              </a:rPr>
              <a:t>olmayanların</a:t>
            </a:r>
            <a:r>
              <a:rPr lang="en-US" altLang="en-US" dirty="0">
                <a:solidFill>
                  <a:schemeClr val="tx1">
                    <a:lumMod val="75000"/>
                    <a:lumOff val="25000"/>
                  </a:schemeClr>
                </a:solidFill>
              </a:rPr>
              <a:t> </a:t>
            </a:r>
            <a:r>
              <a:rPr lang="en-US" altLang="en-US" dirty="0" err="1">
                <a:solidFill>
                  <a:schemeClr val="tx1">
                    <a:lumMod val="75000"/>
                    <a:lumOff val="25000"/>
                  </a:schemeClr>
                </a:solidFill>
              </a:rPr>
              <a:t>korunmasına</a:t>
            </a:r>
            <a:r>
              <a:rPr lang="en-US" altLang="en-US" dirty="0">
                <a:solidFill>
                  <a:schemeClr val="tx1">
                    <a:lumMod val="75000"/>
                    <a:lumOff val="25000"/>
                  </a:schemeClr>
                </a:solidFill>
              </a:rPr>
              <a:t> </a:t>
            </a:r>
            <a:r>
              <a:rPr lang="en-US" altLang="en-US" dirty="0" err="1">
                <a:solidFill>
                  <a:schemeClr val="tx1">
                    <a:lumMod val="75000"/>
                    <a:lumOff val="25000"/>
                  </a:schemeClr>
                </a:solidFill>
              </a:rPr>
              <a:t>ilişkin</a:t>
            </a:r>
            <a:r>
              <a:rPr lang="en-US" altLang="en-US" dirty="0">
                <a:solidFill>
                  <a:schemeClr val="tx1">
                    <a:lumMod val="75000"/>
                    <a:lumOff val="25000"/>
                  </a:schemeClr>
                </a:solidFill>
              </a:rPr>
              <a:t> </a:t>
            </a:r>
            <a:r>
              <a:rPr lang="en-US" altLang="en-US" dirty="0" err="1">
                <a:solidFill>
                  <a:schemeClr val="tx1">
                    <a:lumMod val="75000"/>
                    <a:lumOff val="25000"/>
                  </a:schemeClr>
                </a:solidFill>
              </a:rPr>
              <a:t>uluslararası</a:t>
            </a:r>
            <a:r>
              <a:rPr lang="en-US" altLang="en-US" dirty="0">
                <a:solidFill>
                  <a:schemeClr val="tx1">
                    <a:lumMod val="75000"/>
                    <a:lumOff val="25000"/>
                  </a:schemeClr>
                </a:solidFill>
              </a:rPr>
              <a:t> </a:t>
            </a:r>
            <a:r>
              <a:rPr lang="en-US" altLang="en-US" dirty="0" err="1">
                <a:solidFill>
                  <a:schemeClr val="tx1">
                    <a:lumMod val="75000"/>
                    <a:lumOff val="25000"/>
                  </a:schemeClr>
                </a:solidFill>
              </a:rPr>
              <a:t>kurullar</a:t>
            </a:r>
            <a:r>
              <a:rPr lang="en-US" altLang="en-US" dirty="0">
                <a:solidFill>
                  <a:schemeClr val="tx1">
                    <a:lumMod val="75000"/>
                    <a:lumOff val="25000"/>
                  </a:schemeClr>
                </a:solidFill>
              </a:rPr>
              <a:t> </a:t>
            </a:r>
            <a:r>
              <a:rPr lang="en-US" altLang="en-US" dirty="0" err="1">
                <a:solidFill>
                  <a:schemeClr val="tx1">
                    <a:lumMod val="75000"/>
                    <a:lumOff val="25000"/>
                  </a:schemeClr>
                </a:solidFill>
              </a:rPr>
              <a:t>bütünü</a:t>
            </a:r>
            <a:r>
              <a:rPr lang="tr-TR" altLang="en-US" dirty="0">
                <a:solidFill>
                  <a:schemeClr val="tx1">
                    <a:lumMod val="75000"/>
                    <a:lumOff val="25000"/>
                  </a:schemeClr>
                </a:solidFill>
              </a:rPr>
              <a:t>dür.</a:t>
            </a:r>
          </a:p>
          <a:p>
            <a:pPr marL="0" indent="0" algn="ctr">
              <a:buNone/>
            </a:pPr>
            <a:endParaRPr lang="en-US" altLang="en-US" dirty="0">
              <a:solidFill>
                <a:schemeClr val="tx1">
                  <a:lumMod val="75000"/>
                  <a:lumOff val="25000"/>
                </a:schemeClr>
              </a:solidFill>
            </a:endParaRPr>
          </a:p>
          <a:p>
            <a:pPr marL="0" indent="0" algn="ctr">
              <a:buNone/>
            </a:pPr>
            <a:r>
              <a:rPr lang="tr-TR" altLang="en-US" b="1" dirty="0">
                <a:solidFill>
                  <a:schemeClr val="tx1">
                    <a:lumMod val="75000"/>
                    <a:lumOff val="25000"/>
                  </a:schemeClr>
                </a:solidFill>
              </a:rPr>
              <a:t>Amaç ve Vizyon</a:t>
            </a:r>
          </a:p>
          <a:p>
            <a:pPr marL="0" indent="0" algn="ctr">
              <a:buNone/>
            </a:pPr>
            <a:r>
              <a:rPr lang="tr-TR" altLang="en-US" dirty="0">
                <a:solidFill>
                  <a:schemeClr val="tx1">
                    <a:lumMod val="75000"/>
                    <a:lumOff val="25000"/>
                  </a:schemeClr>
                </a:solidFill>
              </a:rPr>
              <a:t> (1) Silâhlı çatışmaların ağır insanî sonuçlarını azaltmayı ve çatışmaların daha kolay sonuçlandırılmasını amaçlar. </a:t>
            </a:r>
          </a:p>
          <a:p>
            <a:pPr marL="0" indent="0" algn="ctr">
              <a:buNone/>
              <a:defRPr/>
            </a:pPr>
            <a:r>
              <a:rPr lang="tr-TR" altLang="en-US" dirty="0">
                <a:solidFill>
                  <a:schemeClr val="tx1">
                    <a:lumMod val="75000"/>
                    <a:lumOff val="25000"/>
                  </a:schemeClr>
                </a:solidFill>
              </a:rPr>
              <a:t>(2) Amacı doğrultusunda savaş usul ve yöntemlerini ve silahları sınırlandırmaya ve muhasamat dâhil olmayan veya muhâsamat dışı kalmış kişileri (</a:t>
            </a:r>
            <a:r>
              <a:rPr lang="tr-TR" altLang="en-US" i="1" dirty="0">
                <a:solidFill>
                  <a:schemeClr val="tx1">
                    <a:lumMod val="75000"/>
                    <a:lumOff val="25000"/>
                  </a:schemeClr>
                </a:solidFill>
              </a:rPr>
              <a:t>hors de combat</a:t>
            </a:r>
            <a:r>
              <a:rPr lang="tr-TR" altLang="en-US" dirty="0">
                <a:solidFill>
                  <a:schemeClr val="tx1">
                    <a:lumMod val="75000"/>
                    <a:lumOff val="25000"/>
                  </a:schemeClr>
                </a:solidFill>
              </a:rPr>
              <a:t>) korumaya yönelik teminatlardan oluşur.  </a:t>
            </a:r>
          </a:p>
          <a:p>
            <a:pPr marL="0" indent="0" algn="ctr">
              <a:buNone/>
              <a:defRPr/>
            </a:pPr>
            <a:r>
              <a:rPr lang="tr-TR" dirty="0"/>
              <a:t>(3) Bir silâhlı çatışmaya tarafların tamamına eşit şekilde uygulanır; tarafların hukukî statüleri ve meşruîyeti ile ilgilenmez.</a:t>
            </a:r>
            <a:endParaRPr lang="tr-TR" altLang="en-US" dirty="0">
              <a:solidFill>
                <a:schemeClr val="tx1">
                  <a:lumMod val="75000"/>
                  <a:lumOff val="25000"/>
                </a:schemeClr>
              </a:solidFill>
            </a:endParaRPr>
          </a:p>
          <a:p>
            <a:pPr marL="0" indent="0" algn="ctr">
              <a:buNone/>
              <a:defRPr/>
            </a:pPr>
            <a:r>
              <a:rPr lang="tr-TR" dirty="0"/>
              <a:t>(4) Gayrı ideolojiktir, aksine realist ve dolayısıyla pragmatiktir. </a:t>
            </a:r>
            <a:endParaRPr lang="tr-TR" altLang="en-US" dirty="0">
              <a:solidFill>
                <a:schemeClr val="tx1">
                  <a:lumMod val="75000"/>
                  <a:lumOff val="25000"/>
                </a:schemeClr>
              </a:solidFill>
            </a:endParaRPr>
          </a:p>
          <a:p>
            <a:pPr algn="ctr"/>
            <a:endParaRPr lang="tr-TR" dirty="0"/>
          </a:p>
        </p:txBody>
      </p:sp>
      <p:pic>
        <p:nvPicPr>
          <p:cNvPr id="4" name="Picture 12" descr="JO_27">
            <a:extLst>
              <a:ext uri="{FF2B5EF4-FFF2-40B4-BE49-F238E27FC236}">
                <a16:creationId xmlns:a16="http://schemas.microsoft.com/office/drawing/2014/main" id="{EE57A23E-9B63-40F3-A0AC-4A012E492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555" y="4685321"/>
            <a:ext cx="1487967" cy="21266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JO_26_1">
            <a:extLst>
              <a:ext uri="{FF2B5EF4-FFF2-40B4-BE49-F238E27FC236}">
                <a16:creationId xmlns:a16="http://schemas.microsoft.com/office/drawing/2014/main" id="{BBBF5122-7D33-4A4B-88FE-606AB456F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544" y="4642487"/>
            <a:ext cx="1672068" cy="21694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JO_26">
            <a:extLst>
              <a:ext uri="{FF2B5EF4-FFF2-40B4-BE49-F238E27FC236}">
                <a16:creationId xmlns:a16="http://schemas.microsoft.com/office/drawing/2014/main" id="{A674F55B-A964-4512-AFC1-DEFB39914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33" y="4672967"/>
            <a:ext cx="1676400" cy="2051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57" descr="JO_12">
            <a:extLst>
              <a:ext uri="{FF2B5EF4-FFF2-40B4-BE49-F238E27FC236}">
                <a16:creationId xmlns:a16="http://schemas.microsoft.com/office/drawing/2014/main" id="{1AD347C7-CB98-464D-8014-CB54EE3224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8979" y="4642487"/>
            <a:ext cx="2118242" cy="21266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066" descr="JO_10">
            <a:extLst>
              <a:ext uri="{FF2B5EF4-FFF2-40B4-BE49-F238E27FC236}">
                <a16:creationId xmlns:a16="http://schemas.microsoft.com/office/drawing/2014/main" id="{E6A6F2A3-A610-4069-AB1E-44779F1293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2634" y="4613754"/>
            <a:ext cx="1864832" cy="21694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61" descr="JO_07">
            <a:extLst>
              <a:ext uri="{FF2B5EF4-FFF2-40B4-BE49-F238E27FC236}">
                <a16:creationId xmlns:a16="http://schemas.microsoft.com/office/drawing/2014/main" id="{75C67A31-B762-48D0-BD7D-BCBEA8F9B6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2488" y="4642487"/>
            <a:ext cx="1951469" cy="21266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2CCFF-6625-410E-8A73-32DBB3EFEA97}"/>
              </a:ext>
            </a:extLst>
          </p:cNvPr>
          <p:cNvSpPr>
            <a:spLocks noGrp="1"/>
          </p:cNvSpPr>
          <p:nvPr>
            <p:ph idx="1"/>
          </p:nvPr>
        </p:nvSpPr>
        <p:spPr>
          <a:xfrm>
            <a:off x="109299" y="998220"/>
            <a:ext cx="9022288" cy="5570010"/>
          </a:xfrm>
        </p:spPr>
        <p:txBody>
          <a:bodyPr>
            <a:normAutofit lnSpcReduction="10000"/>
          </a:bodyPr>
          <a:lstStyle/>
          <a:p>
            <a:pPr marL="0" indent="0">
              <a:buNone/>
            </a:pPr>
            <a:r>
              <a:rPr lang="tr-TR" b="1" dirty="0"/>
              <a:t>1856 - Deniz Hukukuna İlişkin Paris Bildirisi</a:t>
            </a:r>
          </a:p>
          <a:p>
            <a:pPr marL="0" indent="0">
              <a:buNone/>
            </a:pPr>
            <a:r>
              <a:rPr lang="tr-TR" dirty="0"/>
              <a:t>	(a) Korsanlık</a:t>
            </a:r>
          </a:p>
          <a:p>
            <a:pPr marL="0" indent="0">
              <a:buNone/>
            </a:pPr>
            <a:r>
              <a:rPr lang="tr-TR" dirty="0"/>
              <a:t>	(b) Tarafsızlık hukuku</a:t>
            </a:r>
          </a:p>
          <a:p>
            <a:pPr marL="0" indent="0">
              <a:buNone/>
            </a:pPr>
            <a:r>
              <a:rPr lang="tr-TR" dirty="0"/>
              <a:t>	(c) Abluka hukuku</a:t>
            </a:r>
          </a:p>
          <a:p>
            <a:pPr marL="0" indent="0">
              <a:buNone/>
            </a:pPr>
            <a:r>
              <a:rPr lang="tr-TR" b="1" dirty="0"/>
              <a:t>1863 - 100 Numaralı Emir: «Amerika Birleşik Devletleri’nin Sahadaki Ordularının Yönetimine İlişkin </a:t>
            </a:r>
          </a:p>
          <a:p>
            <a:pPr marL="0" indent="0">
              <a:buNone/>
            </a:pPr>
            <a:r>
              <a:rPr lang="tr-TR" b="1" dirty="0"/>
              <a:t>Talimatname» (Lieber Kodu)   </a:t>
            </a:r>
            <a:endParaRPr lang="tr-TR" dirty="0"/>
          </a:p>
          <a:p>
            <a:pPr marL="0" indent="0">
              <a:buNone/>
            </a:pPr>
            <a:r>
              <a:rPr lang="tr-TR" b="1" dirty="0"/>
              <a:t>1863 – Uluslararası Kızıl Haç Komitesi’nin kuruluşu</a:t>
            </a:r>
          </a:p>
          <a:p>
            <a:pPr marL="0" indent="0">
              <a:buNone/>
            </a:pPr>
            <a:r>
              <a:rPr lang="tr-TR" b="1" dirty="0"/>
              <a:t>1864 - Sahadaki Yaralıların ve Hastaların Durumlarının İyileştirilmesi hakkındaki Cenevre Sözleşmesi </a:t>
            </a:r>
            <a:r>
              <a:rPr lang="tr-TR" dirty="0"/>
              <a:t>(İlk uygulama 1876 Osmanlı / Rus Savaşı)</a:t>
            </a:r>
          </a:p>
          <a:p>
            <a:pPr marL="0" indent="0">
              <a:buNone/>
            </a:pPr>
            <a:r>
              <a:rPr lang="tr-TR" b="1" dirty="0"/>
              <a:t>1868 – St. Petersburg Bildirisi</a:t>
            </a:r>
            <a:r>
              <a:rPr lang="tr-TR" dirty="0"/>
              <a:t>:  400 gram altındaki patlayıcı mühimatın yasaklanması</a:t>
            </a:r>
          </a:p>
          <a:p>
            <a:pPr marL="0" indent="0">
              <a:buNone/>
            </a:pPr>
            <a:r>
              <a:rPr lang="tr-TR" dirty="0"/>
              <a:t>«Savaş sırasında devletlerin gerçekleştirmeye çalışacağı yegâne meşrû hedefin düşmanın askeri kuvvetlerini zayıflatmak olduğunu [beyan ederler]»</a:t>
            </a:r>
          </a:p>
          <a:p>
            <a:pPr marL="0" indent="0">
              <a:buNone/>
            </a:pPr>
            <a:r>
              <a:rPr lang="tr-TR" b="1" dirty="0"/>
              <a:t>1874 – Brüksel Bildirisi</a:t>
            </a:r>
          </a:p>
          <a:p>
            <a:pPr marL="0" indent="0">
              <a:buNone/>
            </a:pPr>
            <a:r>
              <a:rPr lang="tr-TR" b="1" dirty="0"/>
              <a:t>1880 – Oxford Manüeli</a:t>
            </a:r>
          </a:p>
          <a:p>
            <a:pPr marL="0" indent="0">
              <a:buNone/>
            </a:pPr>
            <a:endParaRPr lang="tr-TR" dirty="0"/>
          </a:p>
        </p:txBody>
      </p:sp>
      <p:pic>
        <p:nvPicPr>
          <p:cNvPr id="5" name="Picture 4">
            <a:extLst>
              <a:ext uri="{FF2B5EF4-FFF2-40B4-BE49-F238E27FC236}">
                <a16:creationId xmlns:a16="http://schemas.microsoft.com/office/drawing/2014/main" id="{4F2B956C-951B-4A7F-AA1C-ABDDE3CCE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800" y="2381500"/>
            <a:ext cx="2279937" cy="216784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D9B5A55-F874-4029-8139-EC41788FA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248" y="4737292"/>
            <a:ext cx="2488453" cy="2002344"/>
          </a:xfrm>
          <a:prstGeom prst="rect">
            <a:avLst/>
          </a:prstGeom>
          <a:ln>
            <a:noFill/>
          </a:ln>
          <a:effectLst>
            <a:softEdge rad="112500"/>
          </a:effectLst>
        </p:spPr>
      </p:pic>
      <p:pic>
        <p:nvPicPr>
          <p:cNvPr id="9" name="Picture 8">
            <a:extLst>
              <a:ext uri="{FF2B5EF4-FFF2-40B4-BE49-F238E27FC236}">
                <a16:creationId xmlns:a16="http://schemas.microsoft.com/office/drawing/2014/main" id="{C4C2A07F-A70C-4A2D-A147-6734FB669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401" y="-18570"/>
            <a:ext cx="5702300" cy="2212122"/>
          </a:xfrm>
          <a:prstGeom prst="rect">
            <a:avLst/>
          </a:prstGeom>
          <a:ln>
            <a:noFill/>
          </a:ln>
          <a:effectLst>
            <a:softEdge rad="112500"/>
          </a:effectLst>
        </p:spPr>
      </p:pic>
      <p:sp>
        <p:nvSpPr>
          <p:cNvPr id="6" name="Title 1">
            <a:extLst>
              <a:ext uri="{FF2B5EF4-FFF2-40B4-BE49-F238E27FC236}">
                <a16:creationId xmlns:a16="http://schemas.microsoft.com/office/drawing/2014/main" id="{FE40EF2A-5E98-4132-8E43-06E59A03A6F9}"/>
              </a:ext>
            </a:extLst>
          </p:cNvPr>
          <p:cNvSpPr>
            <a:spLocks noGrp="1"/>
          </p:cNvSpPr>
          <p:nvPr>
            <p:ph type="title"/>
          </p:nvPr>
        </p:nvSpPr>
        <p:spPr>
          <a:xfrm>
            <a:off x="141205" y="75404"/>
            <a:ext cx="5561096" cy="754602"/>
          </a:xfrm>
        </p:spPr>
        <p:txBody>
          <a:bodyPr>
            <a:normAutofit fontScale="90000"/>
          </a:bodyPr>
          <a:lstStyle/>
          <a:p>
            <a:r>
              <a:rPr lang="tr-TR" sz="2000" dirty="0"/>
              <a:t>Silâhlı Çatışmalar Hukukunun Kaynakları</a:t>
            </a:r>
          </a:p>
        </p:txBody>
      </p:sp>
    </p:spTree>
    <p:extLst>
      <p:ext uri="{BB962C8B-B14F-4D97-AF65-F5344CB8AC3E}">
        <p14:creationId xmlns:p14="http://schemas.microsoft.com/office/powerpoint/2010/main" val="62541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AFF20-3C88-4637-8EB2-8CA0C171B6FC}"/>
              </a:ext>
            </a:extLst>
          </p:cNvPr>
          <p:cNvSpPr>
            <a:spLocks noGrp="1"/>
          </p:cNvSpPr>
          <p:nvPr>
            <p:ph idx="1"/>
          </p:nvPr>
        </p:nvSpPr>
        <p:spPr>
          <a:xfrm>
            <a:off x="97536" y="177800"/>
            <a:ext cx="8047228" cy="6680200"/>
          </a:xfrm>
        </p:spPr>
        <p:txBody>
          <a:bodyPr>
            <a:normAutofit lnSpcReduction="10000"/>
          </a:bodyPr>
          <a:lstStyle/>
          <a:p>
            <a:pPr marL="0" indent="0">
              <a:buNone/>
            </a:pPr>
            <a:r>
              <a:rPr lang="tr-TR" b="1" dirty="0">
                <a:highlight>
                  <a:srgbClr val="FFFF00"/>
                </a:highlight>
              </a:rPr>
              <a:t>1899 Lahey Barış Konferansı</a:t>
            </a:r>
          </a:p>
          <a:p>
            <a:pPr marL="0" indent="0">
              <a:buNone/>
            </a:pPr>
            <a:r>
              <a:rPr lang="tr-TR" dirty="0"/>
              <a:t>	</a:t>
            </a:r>
            <a:r>
              <a:rPr lang="tr-TR" b="1" dirty="0"/>
              <a:t>Konferans Nihaî Senedî</a:t>
            </a:r>
          </a:p>
          <a:p>
            <a:pPr marL="0" indent="0">
              <a:buNone/>
            </a:pPr>
            <a:r>
              <a:rPr lang="tr-TR" dirty="0"/>
              <a:t>	</a:t>
            </a:r>
            <a:r>
              <a:rPr lang="tr-TR" b="1" dirty="0"/>
              <a:t>I. Sözleşme: </a:t>
            </a:r>
            <a:r>
              <a:rPr lang="tr-TR" dirty="0"/>
              <a:t>Uluslararası İhtilâfların Barışçıl Çözümü</a:t>
            </a:r>
          </a:p>
          <a:p>
            <a:pPr marL="0" indent="0">
              <a:buNone/>
            </a:pPr>
            <a:r>
              <a:rPr lang="tr-TR" dirty="0"/>
              <a:t>	</a:t>
            </a:r>
            <a:r>
              <a:rPr lang="tr-TR" b="1" dirty="0"/>
              <a:t>II. Sözleşme: </a:t>
            </a:r>
            <a:r>
              <a:rPr lang="tr-TR" dirty="0"/>
              <a:t>Kara Harbine İlişkin Kanunlar ve Teâmüller hakkındaki Sözleşme </a:t>
            </a:r>
          </a:p>
          <a:p>
            <a:pPr marL="0" indent="0">
              <a:buNone/>
            </a:pPr>
            <a:r>
              <a:rPr lang="tr-TR" dirty="0"/>
              <a:t>	</a:t>
            </a:r>
            <a:r>
              <a:rPr lang="tr-TR" dirty="0">
                <a:highlight>
                  <a:srgbClr val="FFFF00"/>
                </a:highlight>
              </a:rPr>
              <a:t>Martens Hükmü</a:t>
            </a:r>
          </a:p>
          <a:p>
            <a:pPr marL="0" indent="0">
              <a:buNone/>
            </a:pPr>
            <a:r>
              <a:rPr lang="tr-TR" dirty="0"/>
              <a:t> «Daha kapsamlı bir savaş kuralları kanunu yayınlanana dek Yüksek Akit Taraflar, kabul ettikleri Düzenlemelerde yer almayan durumlarda nüfusun ve savaşanların medeni milletler arasında yerleşmiş usullerin, insanlık kaidelerinin ve kamu vicdanının gereklerinin neticesi olan uluslararası hukuk ilkelerinin korunması ve hakimiyeti altında olmaya devam ettiklerini beyan etmenin doğru olduğuna inanırlar»</a:t>
            </a:r>
          </a:p>
          <a:p>
            <a:pPr marL="0" indent="0">
              <a:buNone/>
            </a:pPr>
            <a:r>
              <a:rPr lang="tr-TR" dirty="0"/>
              <a:t>	</a:t>
            </a:r>
            <a:r>
              <a:rPr lang="tr-TR" b="1" dirty="0"/>
              <a:t>III. Sözleşme: </a:t>
            </a:r>
            <a:r>
              <a:rPr lang="tr-TR" dirty="0"/>
              <a:t>1864 Cenevre Sözleşmesi’nin İlkelerinin Deniz Savaşına Uyarlanması hakkında Sözleşme: Hastane gemilerinin işaretlenmesi ve bunların faaliyetlerine ilişkin ilke ve kurallar. </a:t>
            </a:r>
          </a:p>
          <a:p>
            <a:pPr marL="0" indent="0">
              <a:buNone/>
            </a:pPr>
            <a:r>
              <a:rPr lang="tr-TR" dirty="0"/>
              <a:t>	</a:t>
            </a:r>
            <a:r>
              <a:rPr lang="tr-TR" b="1" dirty="0"/>
              <a:t>Balonlardan veya Öteki Benzeri Yöntemlerle Atılan Mühimat ve Patlayacıların Yasaklanması hakkındaki Bildiri</a:t>
            </a:r>
          </a:p>
          <a:p>
            <a:pPr marL="0" indent="0">
              <a:buNone/>
            </a:pPr>
            <a:r>
              <a:rPr lang="tr-TR" dirty="0"/>
              <a:t>	</a:t>
            </a:r>
            <a:r>
              <a:rPr lang="tr-TR" b="1" dirty="0"/>
              <a:t>Sadece Boğucu Zehirli Gazların Yayılması Amacını Taşıyan Mühimatın Kullanılmasının Yasaklanması hakkında Bildiri</a:t>
            </a:r>
          </a:p>
          <a:p>
            <a:pPr marL="0" indent="0">
              <a:buNone/>
            </a:pPr>
            <a:r>
              <a:rPr lang="tr-TR" dirty="0"/>
              <a:t>	</a:t>
            </a:r>
            <a:r>
              <a:rPr lang="tr-TR" b="1" dirty="0"/>
              <a:t>Çekirdeği Bütünüyle Kaplamayan veya Sert Kaplamalı İnsan Vücudu İçerisinde Kolayca Genişleyebilen veya Değişebilen Kurşunların Yasaklanması hakkında Bildiri </a:t>
            </a:r>
          </a:p>
          <a:p>
            <a:endParaRPr lang="tr-TR" dirty="0"/>
          </a:p>
        </p:txBody>
      </p:sp>
      <p:pic>
        <p:nvPicPr>
          <p:cNvPr id="5" name="Picture 4">
            <a:extLst>
              <a:ext uri="{FF2B5EF4-FFF2-40B4-BE49-F238E27FC236}">
                <a16:creationId xmlns:a16="http://schemas.microsoft.com/office/drawing/2014/main" id="{101AF1E7-4A12-42B1-9888-41AFB131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231" y="598741"/>
            <a:ext cx="3949700" cy="2409317"/>
          </a:xfrm>
          <a:prstGeom prst="rect">
            <a:avLst/>
          </a:prstGeom>
          <a:ln>
            <a:noFill/>
          </a:ln>
          <a:effectLst>
            <a:softEdge rad="112500"/>
          </a:effectLst>
        </p:spPr>
      </p:pic>
      <p:pic>
        <p:nvPicPr>
          <p:cNvPr id="7" name="Picture 6">
            <a:extLst>
              <a:ext uri="{FF2B5EF4-FFF2-40B4-BE49-F238E27FC236}">
                <a16:creationId xmlns:a16="http://schemas.microsoft.com/office/drawing/2014/main" id="{6E9D9854-12D3-4894-81F0-B5784106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764" y="3428999"/>
            <a:ext cx="3818635" cy="1929561"/>
          </a:xfrm>
          <a:prstGeom prst="rect">
            <a:avLst/>
          </a:prstGeom>
        </p:spPr>
      </p:pic>
    </p:spTree>
    <p:extLst>
      <p:ext uri="{BB962C8B-B14F-4D97-AF65-F5344CB8AC3E}">
        <p14:creationId xmlns:p14="http://schemas.microsoft.com/office/powerpoint/2010/main" val="110643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FCEE7-384A-4971-9F51-5BB52A29C8D7}"/>
              </a:ext>
            </a:extLst>
          </p:cNvPr>
          <p:cNvSpPr>
            <a:spLocks noGrp="1"/>
          </p:cNvSpPr>
          <p:nvPr>
            <p:ph idx="1"/>
          </p:nvPr>
        </p:nvSpPr>
        <p:spPr>
          <a:xfrm>
            <a:off x="97536" y="110744"/>
            <a:ext cx="10662200" cy="6747256"/>
          </a:xfrm>
        </p:spPr>
        <p:txBody>
          <a:bodyPr>
            <a:normAutofit fontScale="92500" lnSpcReduction="10000"/>
          </a:bodyPr>
          <a:lstStyle/>
          <a:p>
            <a:r>
              <a:rPr lang="tr-TR" b="1" dirty="0"/>
              <a:t>1906 Sahadaki Yaralıların ve Hastaların Durumlarının İyileştirilmesi hakkındaki Cenevre Sözleşmesi</a:t>
            </a:r>
          </a:p>
          <a:p>
            <a:r>
              <a:rPr lang="tr-TR" b="1" dirty="0">
                <a:highlight>
                  <a:srgbClr val="FFFF00"/>
                </a:highlight>
              </a:rPr>
              <a:t>1907 Lahey Barış Konferansı</a:t>
            </a:r>
          </a:p>
          <a:p>
            <a:pPr marL="685800" lvl="3" indent="0">
              <a:buNone/>
            </a:pPr>
            <a:r>
              <a:rPr lang="tr-TR" sz="1800" b="1" dirty="0"/>
              <a:t>(I) Uluslararası İhtilâfların Barışçıl Çözümü hakkındaki Sözleşme</a:t>
            </a:r>
          </a:p>
          <a:p>
            <a:pPr marL="685800" lvl="3" indent="0">
              <a:buNone/>
            </a:pPr>
            <a:r>
              <a:rPr lang="tr-TR" sz="1800" b="1" dirty="0"/>
              <a:t>(II) Akdî Yükümlülüklerin Ediminde Kuvvete Başvurunun Sınırlandırılması hakkındaki Sözleşme</a:t>
            </a:r>
          </a:p>
          <a:p>
            <a:pPr marL="685800" lvl="3" indent="0">
              <a:buNone/>
            </a:pPr>
            <a:r>
              <a:rPr lang="tr-TR" sz="1800" b="1" dirty="0"/>
              <a:t>(III) Muhâsamatın Başlatılması hakkındaki Sözleşme</a:t>
            </a:r>
          </a:p>
          <a:p>
            <a:pPr marL="685800" lvl="3" indent="0">
              <a:buNone/>
            </a:pPr>
            <a:r>
              <a:rPr lang="tr-TR" sz="1800" b="1" dirty="0"/>
              <a:t>(IV) Kara Savaşının Kanunları ve Teâmülleri hakkındaki Sözleşme</a:t>
            </a:r>
          </a:p>
          <a:p>
            <a:pPr marL="685800" lvl="3" indent="0">
              <a:buNone/>
            </a:pPr>
            <a:r>
              <a:rPr lang="tr-TR" sz="1800" b="1" dirty="0"/>
              <a:t>(V) Kara Savaşı Sırasında Tarafsız Güçlerin ve Kişilerin Hakları ve Yükümlülükleri hakkındaki Sözleşme</a:t>
            </a:r>
          </a:p>
          <a:p>
            <a:pPr marL="685800" lvl="3" indent="0">
              <a:buNone/>
            </a:pPr>
            <a:r>
              <a:rPr lang="tr-TR" sz="1800" b="1" dirty="0"/>
              <a:t>(VI) Muhâsamatın Başlangıcında Düşman Ticari Gemilerinin Hukukî Durumu hakkındaki Sözleşme</a:t>
            </a:r>
          </a:p>
          <a:p>
            <a:pPr marL="685800" lvl="3" indent="0">
              <a:buNone/>
            </a:pPr>
            <a:r>
              <a:rPr lang="tr-TR" sz="1800" b="1" dirty="0"/>
              <a:t>(VII) Ticari Gemilerin Savaş Gemilerine Dönüştürülmesi hakkındaki Sözleşme</a:t>
            </a:r>
          </a:p>
          <a:p>
            <a:pPr marL="685800" lvl="3" indent="0">
              <a:buNone/>
            </a:pPr>
            <a:r>
              <a:rPr lang="tr-TR" sz="1800" b="1" dirty="0"/>
              <a:t>(VIII) Otomatik Deniz Altı Temas Mayınlarının Döşenmesi hakkındaki Sözleşme</a:t>
            </a:r>
          </a:p>
          <a:p>
            <a:pPr marL="685800" lvl="3" indent="0">
              <a:buNone/>
            </a:pPr>
            <a:r>
              <a:rPr lang="tr-TR" sz="1800" b="1" dirty="0"/>
              <a:t>(IX) Savaş Sırasında Deniz Kuvvetleriyle Bombardıman hakkındaki Sözleşme</a:t>
            </a:r>
          </a:p>
          <a:p>
            <a:pPr marL="685800" lvl="3" indent="0">
              <a:buNone/>
            </a:pPr>
            <a:r>
              <a:rPr lang="tr-TR" sz="1800" b="1" dirty="0"/>
              <a:t>(X) Cenevre Sözleşmeleri İlkelerinin Deniz Savaşına Uyarlanması hakkındaki Sözleşme</a:t>
            </a:r>
          </a:p>
          <a:p>
            <a:pPr marL="685800" lvl="3" indent="0">
              <a:buNone/>
            </a:pPr>
            <a:r>
              <a:rPr lang="tr-TR" sz="1800" b="1" dirty="0"/>
              <a:t>(XI) Deniz Savaşında Yakalama Hakkının İcrasına İlişkin Kimi Sınırlandırmalar Hakkındaki Sözleşme</a:t>
            </a:r>
          </a:p>
          <a:p>
            <a:pPr marL="685800" lvl="3" indent="0">
              <a:buNone/>
            </a:pPr>
            <a:r>
              <a:rPr lang="tr-TR" sz="1800" b="1" dirty="0"/>
              <a:t>(XII) Uluslararası Ganimet Mahkemesinin Kurulması Hakkındaki Sözleşme</a:t>
            </a:r>
          </a:p>
          <a:p>
            <a:pPr marL="685800" lvl="3" indent="0">
              <a:buNone/>
            </a:pPr>
            <a:r>
              <a:rPr lang="tr-TR" sz="1800" b="1" dirty="0"/>
              <a:t>(XIII) Deniz Savaşında Tarafsız Güçlerin Hakları ve Yükümlülükleri Hakkındaki Sözleşme</a:t>
            </a:r>
          </a:p>
          <a:p>
            <a:pPr marL="685800" lvl="3" indent="0">
              <a:buNone/>
            </a:pPr>
            <a:r>
              <a:rPr lang="tr-TR" sz="1800" b="1" dirty="0"/>
              <a:t>(XIV) Balonlardan Mühimatın ve Patlayıcıların Yasaklanmasına İlişkin Bildiri</a:t>
            </a:r>
          </a:p>
        </p:txBody>
      </p:sp>
      <p:pic>
        <p:nvPicPr>
          <p:cNvPr id="5" name="Picture 4">
            <a:extLst>
              <a:ext uri="{FF2B5EF4-FFF2-40B4-BE49-F238E27FC236}">
                <a16:creationId xmlns:a16="http://schemas.microsoft.com/office/drawing/2014/main" id="{04A64FC6-811B-4A67-BB5C-77ACBF17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938" y="2250021"/>
            <a:ext cx="1494526" cy="2117245"/>
          </a:xfrm>
          <a:prstGeom prst="rect">
            <a:avLst/>
          </a:prstGeom>
        </p:spPr>
      </p:pic>
    </p:spTree>
    <p:extLst>
      <p:ext uri="{BB962C8B-B14F-4D97-AF65-F5344CB8AC3E}">
        <p14:creationId xmlns:p14="http://schemas.microsoft.com/office/powerpoint/2010/main" val="419657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FC16A-B868-41DA-9919-F0A5B3693F89}"/>
              </a:ext>
            </a:extLst>
          </p:cNvPr>
          <p:cNvSpPr/>
          <p:nvPr/>
        </p:nvSpPr>
        <p:spPr>
          <a:xfrm>
            <a:off x="149206" y="230007"/>
            <a:ext cx="10170851" cy="6740307"/>
          </a:xfrm>
          <a:prstGeom prst="rect">
            <a:avLst/>
          </a:prstGeom>
        </p:spPr>
        <p:txBody>
          <a:bodyPr wrap="square">
            <a:spAutoFit/>
          </a:bodyPr>
          <a:lstStyle/>
          <a:p>
            <a:pPr>
              <a:spcBef>
                <a:spcPct val="0"/>
              </a:spcBef>
              <a:defRPr/>
            </a:pPr>
            <a:r>
              <a:rPr lang="en-US" altLang="en-US" b="1" dirty="0">
                <a:latin typeface="Arial" panose="020B0604020202020204" pitchFamily="34" charset="0"/>
              </a:rPr>
              <a:t>1919 </a:t>
            </a:r>
            <a:r>
              <a:rPr lang="en-US" altLang="en-US" b="1" dirty="0" err="1">
                <a:latin typeface="Arial" panose="020B0604020202020204" pitchFamily="34" charset="0"/>
              </a:rPr>
              <a:t>Versay</a:t>
            </a:r>
            <a:r>
              <a:rPr lang="en-US" altLang="en-US" b="1" dirty="0">
                <a:latin typeface="Arial" panose="020B0604020202020204" pitchFamily="34" charset="0"/>
              </a:rPr>
              <a:t> </a:t>
            </a:r>
            <a:r>
              <a:rPr lang="en-US" altLang="en-US" b="1" dirty="0" err="1">
                <a:latin typeface="Arial" panose="020B0604020202020204" pitchFamily="34" charset="0"/>
              </a:rPr>
              <a:t>Barış</a:t>
            </a:r>
            <a:r>
              <a:rPr lang="en-US" altLang="en-US" b="1" dirty="0">
                <a:latin typeface="Arial" panose="020B0604020202020204" pitchFamily="34" charset="0"/>
              </a:rPr>
              <a:t> </a:t>
            </a:r>
            <a:r>
              <a:rPr lang="en-US" altLang="en-US" b="1" dirty="0" err="1">
                <a:latin typeface="Arial" panose="020B0604020202020204" pitchFamily="34" charset="0"/>
              </a:rPr>
              <a:t>Andlaşması</a:t>
            </a:r>
            <a:r>
              <a:rPr lang="tr-TR" altLang="en-US" b="1" dirty="0">
                <a:latin typeface="Arial" panose="020B0604020202020204" pitchFamily="34" charset="0"/>
              </a:rPr>
              <a:t>:</a:t>
            </a:r>
            <a:r>
              <a:rPr lang="en-US" altLang="en-US" b="1" dirty="0">
                <a:latin typeface="Arial" panose="020B0604020202020204" pitchFamily="34" charset="0"/>
              </a:rPr>
              <a:t> </a:t>
            </a:r>
            <a:r>
              <a:rPr lang="en-US" altLang="en-US" dirty="0">
                <a:latin typeface="Arial" panose="020B0604020202020204" pitchFamily="34" charset="0"/>
              </a:rPr>
              <a:t>Md. 227</a:t>
            </a:r>
            <a:r>
              <a:rPr lang="tr-TR" altLang="en-US" dirty="0">
                <a:latin typeface="Arial" panose="020B0604020202020204" pitchFamily="34" charset="0"/>
              </a:rPr>
              <a:t> I</a:t>
            </a:r>
            <a:r>
              <a:rPr lang="en-US" altLang="en-US" dirty="0">
                <a:latin typeface="Arial" panose="020B0604020202020204" pitchFamily="34" charset="0"/>
              </a:rPr>
              <a:t>I. </a:t>
            </a:r>
            <a:r>
              <a:rPr lang="en-US" altLang="en-US" dirty="0" err="1">
                <a:latin typeface="Arial" panose="020B0604020202020204" pitchFamily="34" charset="0"/>
              </a:rPr>
              <a:t>Wilhelm’in</a:t>
            </a:r>
            <a:r>
              <a:rPr lang="en-US" altLang="en-US" dirty="0">
                <a:latin typeface="Arial" panose="020B0604020202020204" pitchFamily="34" charset="0"/>
              </a:rPr>
              <a:t> </a:t>
            </a:r>
            <a:r>
              <a:rPr lang="en-US" altLang="en-US" dirty="0" err="1">
                <a:latin typeface="Arial" panose="020B0604020202020204" pitchFamily="34" charset="0"/>
              </a:rPr>
              <a:t>bireysel</a:t>
            </a:r>
            <a:r>
              <a:rPr lang="en-US" altLang="en-US" dirty="0">
                <a:latin typeface="Arial" panose="020B0604020202020204" pitchFamily="34" charset="0"/>
              </a:rPr>
              <a:t> </a:t>
            </a:r>
            <a:r>
              <a:rPr lang="en-US" altLang="en-US" dirty="0" err="1">
                <a:latin typeface="Arial" panose="020B0604020202020204" pitchFamily="34" charset="0"/>
              </a:rPr>
              <a:t>cezaî</a:t>
            </a:r>
            <a:r>
              <a:rPr lang="en-US" altLang="en-US" dirty="0">
                <a:latin typeface="Arial" panose="020B0604020202020204" pitchFamily="34" charset="0"/>
              </a:rPr>
              <a:t> </a:t>
            </a:r>
            <a:r>
              <a:rPr lang="en-US" altLang="en-US" dirty="0" err="1">
                <a:latin typeface="Arial" panose="020B0604020202020204" pitchFamily="34" charset="0"/>
              </a:rPr>
              <a:t>sorumluluğu</a:t>
            </a:r>
            <a:endParaRPr lang="en-US" altLang="en-US" dirty="0">
              <a:latin typeface="Arial" panose="020B0604020202020204" pitchFamily="34" charset="0"/>
            </a:endParaRPr>
          </a:p>
          <a:p>
            <a:pPr algn="r">
              <a:spcBef>
                <a:spcPct val="0"/>
              </a:spcBef>
              <a:defRPr/>
            </a:pPr>
            <a:endParaRPr lang="en-US" altLang="en-US" dirty="0">
              <a:latin typeface="Arial" panose="020B0604020202020204" pitchFamily="34" charset="0"/>
            </a:endParaRPr>
          </a:p>
          <a:p>
            <a:pPr>
              <a:spcBef>
                <a:spcPct val="0"/>
              </a:spcBef>
              <a:defRPr/>
            </a:pPr>
            <a:r>
              <a:rPr lang="en-US" altLang="en-US" b="1" dirty="0">
                <a:latin typeface="Arial" panose="020B0604020202020204" pitchFamily="34" charset="0"/>
              </a:rPr>
              <a:t>1925 </a:t>
            </a:r>
            <a:r>
              <a:rPr lang="en-US" altLang="en-US" b="1" dirty="0" err="1">
                <a:latin typeface="Arial" panose="020B0604020202020204" pitchFamily="34" charset="0"/>
              </a:rPr>
              <a:t>Cenevre</a:t>
            </a:r>
            <a:r>
              <a:rPr lang="en-US" altLang="en-US" b="1" dirty="0">
                <a:latin typeface="Arial" panose="020B0604020202020204" pitchFamily="34" charset="0"/>
              </a:rPr>
              <a:t> </a:t>
            </a:r>
            <a:r>
              <a:rPr lang="en-US" altLang="en-US" b="1" dirty="0" err="1">
                <a:latin typeface="Arial" panose="020B0604020202020204" pitchFamily="34" charset="0"/>
              </a:rPr>
              <a:t>Protokolü</a:t>
            </a:r>
            <a:r>
              <a:rPr lang="tr-TR" altLang="en-US" b="1" dirty="0">
                <a:latin typeface="Arial" panose="020B0604020202020204" pitchFamily="34" charset="0"/>
              </a:rPr>
              <a:t>: </a:t>
            </a:r>
            <a:r>
              <a:rPr lang="en-US" altLang="en-US" dirty="0" err="1">
                <a:latin typeface="Arial" panose="020B0604020202020204" pitchFamily="34" charset="0"/>
              </a:rPr>
              <a:t>Zehirli</a:t>
            </a:r>
            <a:r>
              <a:rPr lang="en-US" altLang="en-US" dirty="0">
                <a:latin typeface="Arial" panose="020B0604020202020204" pitchFamily="34" charset="0"/>
              </a:rPr>
              <a:t> </a:t>
            </a:r>
            <a:r>
              <a:rPr lang="en-US" altLang="en-US" dirty="0" err="1">
                <a:latin typeface="Arial" panose="020B0604020202020204" pitchFamily="34" charset="0"/>
              </a:rPr>
              <a:t>gazlar</a:t>
            </a:r>
            <a:r>
              <a:rPr lang="en-US" altLang="en-US" dirty="0">
                <a:latin typeface="Arial" panose="020B0604020202020204" pitchFamily="34" charset="0"/>
              </a:rPr>
              <a:t> </a:t>
            </a:r>
            <a:r>
              <a:rPr lang="en-US" altLang="en-US" dirty="0" err="1">
                <a:latin typeface="Arial" panose="020B0604020202020204" pitchFamily="34" charset="0"/>
              </a:rPr>
              <a:t>ve</a:t>
            </a:r>
            <a:r>
              <a:rPr lang="en-US" altLang="en-US" dirty="0">
                <a:latin typeface="Arial" panose="020B0604020202020204" pitchFamily="34" charset="0"/>
              </a:rPr>
              <a:t> </a:t>
            </a:r>
            <a:r>
              <a:rPr lang="en-US" altLang="en-US" dirty="0" err="1">
                <a:latin typeface="Arial" panose="020B0604020202020204" pitchFamily="34" charset="0"/>
              </a:rPr>
              <a:t>biyolojik</a:t>
            </a:r>
            <a:r>
              <a:rPr lang="en-US" altLang="en-US" dirty="0">
                <a:latin typeface="Arial" panose="020B0604020202020204" pitchFamily="34" charset="0"/>
              </a:rPr>
              <a:t> </a:t>
            </a:r>
            <a:r>
              <a:rPr lang="en-US" altLang="en-US" dirty="0" err="1">
                <a:latin typeface="Arial" panose="020B0604020202020204" pitchFamily="34" charset="0"/>
              </a:rPr>
              <a:t>muhasamat</a:t>
            </a:r>
            <a:r>
              <a:rPr lang="en-US" altLang="en-US" dirty="0">
                <a:latin typeface="Arial" panose="020B0604020202020204" pitchFamily="34" charset="0"/>
              </a:rPr>
              <a:t> </a:t>
            </a:r>
            <a:r>
              <a:rPr lang="en-US" altLang="en-US" dirty="0" err="1">
                <a:latin typeface="Arial" panose="020B0604020202020204" pitchFamily="34" charset="0"/>
              </a:rPr>
              <a:t>yöntemleri</a:t>
            </a:r>
            <a:endParaRPr lang="tr-TR" altLang="en-US" dirty="0">
              <a:latin typeface="Arial" panose="020B0604020202020204" pitchFamily="34" charset="0"/>
            </a:endParaRPr>
          </a:p>
          <a:p>
            <a:pPr>
              <a:spcBef>
                <a:spcPct val="0"/>
              </a:spcBef>
              <a:defRPr/>
            </a:pPr>
            <a:endParaRPr lang="en-US" altLang="en-US" dirty="0">
              <a:latin typeface="Arial" panose="020B0604020202020204" pitchFamily="34" charset="0"/>
            </a:endParaRPr>
          </a:p>
          <a:p>
            <a:pPr>
              <a:spcBef>
                <a:spcPct val="0"/>
              </a:spcBef>
              <a:defRPr/>
            </a:pPr>
            <a:r>
              <a:rPr lang="en-US" altLang="en-US" b="1" dirty="0">
                <a:latin typeface="Arial" panose="020B0604020202020204" pitchFamily="34" charset="0"/>
              </a:rPr>
              <a:t>1929 </a:t>
            </a:r>
            <a:r>
              <a:rPr lang="en-US" altLang="en-US" b="1" dirty="0" err="1">
                <a:latin typeface="Arial" panose="020B0604020202020204" pitchFamily="34" charset="0"/>
              </a:rPr>
              <a:t>Cenevre</a:t>
            </a:r>
            <a:r>
              <a:rPr lang="en-US" altLang="en-US" b="1" dirty="0">
                <a:latin typeface="Arial" panose="020B0604020202020204" pitchFamily="34" charset="0"/>
              </a:rPr>
              <a:t> </a:t>
            </a:r>
            <a:r>
              <a:rPr lang="en-US" altLang="en-US" b="1" dirty="0" err="1">
                <a:latin typeface="Arial" panose="020B0604020202020204" pitchFamily="34" charset="0"/>
              </a:rPr>
              <a:t>Sözleşme</a:t>
            </a:r>
            <a:r>
              <a:rPr lang="tr-TR" altLang="en-US" b="1" dirty="0">
                <a:latin typeface="Arial" panose="020B0604020202020204" pitchFamily="34" charset="0"/>
              </a:rPr>
              <a:t>leri: </a:t>
            </a:r>
            <a:r>
              <a:rPr lang="tr-TR" altLang="en-US" dirty="0">
                <a:latin typeface="Arial" panose="020B0604020202020204" pitchFamily="34" charset="0"/>
              </a:rPr>
              <a:t>Hasta ve yaralılar + savaş esirleri</a:t>
            </a:r>
            <a:endParaRPr lang="tr-TR" altLang="en-US" b="1" dirty="0">
              <a:latin typeface="Arial" panose="020B0604020202020204" pitchFamily="34" charset="0"/>
            </a:endParaRPr>
          </a:p>
          <a:p>
            <a:endParaRPr lang="tr-TR" altLang="tr-TR" dirty="0">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1945 &gt; </a:t>
            </a:r>
            <a:r>
              <a:rPr lang="en-US" altLang="tr-TR" b="1" dirty="0" err="1">
                <a:latin typeface="Arial" panose="020B0604020202020204" pitchFamily="34" charset="0"/>
                <a:cs typeface="Arial" panose="020B0604020202020204" pitchFamily="34" charset="0"/>
              </a:rPr>
              <a:t>Nürnberg</a:t>
            </a:r>
            <a:r>
              <a:rPr lang="en-US" altLang="tr-TR" b="1" dirty="0">
                <a:latin typeface="Arial" panose="020B0604020202020204" pitchFamily="34" charset="0"/>
                <a:cs typeface="Arial" panose="020B0604020202020204" pitchFamily="34" charset="0"/>
              </a:rPr>
              <a:t> </a:t>
            </a:r>
            <a:r>
              <a:rPr lang="tr-TR" altLang="tr-TR" b="1" dirty="0">
                <a:latin typeface="Arial" panose="020B0604020202020204" pitchFamily="34" charset="0"/>
                <a:cs typeface="Arial" panose="020B0604020202020204" pitchFamily="34" charset="0"/>
              </a:rPr>
              <a:t>ve</a:t>
            </a:r>
            <a:r>
              <a:rPr lang="en-US" altLang="tr-TR" b="1" dirty="0">
                <a:latin typeface="Arial" panose="020B0604020202020204" pitchFamily="34" charset="0"/>
                <a:cs typeface="Arial" panose="020B0604020202020204" pitchFamily="34" charset="0"/>
              </a:rPr>
              <a:t> Tokyo </a:t>
            </a:r>
            <a:r>
              <a:rPr lang="en-US" altLang="tr-TR" b="1" dirty="0" err="1">
                <a:latin typeface="Arial" panose="020B0604020202020204" pitchFamily="34" charset="0"/>
                <a:cs typeface="Arial" panose="020B0604020202020204" pitchFamily="34" charset="0"/>
              </a:rPr>
              <a:t>Yargılamaları</a:t>
            </a:r>
            <a:endParaRPr lang="tr-TR" altLang="tr-TR" b="1" dirty="0">
              <a:latin typeface="Arial" panose="020B0604020202020204" pitchFamily="34" charset="0"/>
              <a:cs typeface="Arial" panose="020B0604020202020204" pitchFamily="34" charset="0"/>
            </a:endParaRPr>
          </a:p>
          <a:p>
            <a:endParaRPr lang="en-US" altLang="tr-TR" b="1" dirty="0">
              <a:latin typeface="Arial" panose="020B0604020202020204" pitchFamily="34" charset="0"/>
              <a:cs typeface="Arial" panose="020B0604020202020204" pitchFamily="34" charset="0"/>
            </a:endParaRPr>
          </a:p>
          <a:p>
            <a:r>
              <a:rPr lang="en-US" altLang="tr-TR" b="1" dirty="0">
                <a:highlight>
                  <a:srgbClr val="FFFF00"/>
                </a:highlight>
                <a:latin typeface="Arial" panose="020B0604020202020204" pitchFamily="34" charset="0"/>
                <a:cs typeface="Arial" panose="020B0604020202020204" pitchFamily="34" charset="0"/>
              </a:rPr>
              <a:t>1949 </a:t>
            </a:r>
            <a:r>
              <a:rPr lang="en-US" altLang="tr-TR" b="1" dirty="0" err="1">
                <a:highlight>
                  <a:srgbClr val="FFFF00"/>
                </a:highlight>
                <a:latin typeface="Arial" panose="020B0604020202020204" pitchFamily="34" charset="0"/>
                <a:cs typeface="Arial" panose="020B0604020202020204" pitchFamily="34" charset="0"/>
              </a:rPr>
              <a:t>Cenevre</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Sözleşmeleri</a:t>
            </a:r>
            <a:r>
              <a:rPr lang="en-US" altLang="tr-TR" b="1" dirty="0">
                <a:highlight>
                  <a:srgbClr val="FFFF00"/>
                </a:highlight>
                <a:latin typeface="Arial" panose="020B0604020202020204" pitchFamily="34" charset="0"/>
                <a:cs typeface="Arial" panose="020B0604020202020204" pitchFamily="34" charset="0"/>
              </a:rPr>
              <a:t> </a:t>
            </a:r>
            <a:endParaRPr lang="tr-TR" altLang="tr-TR" b="1" dirty="0">
              <a:highlight>
                <a:srgbClr val="FFFF00"/>
              </a:highlight>
              <a:latin typeface="Arial" panose="020B0604020202020204" pitchFamily="34" charset="0"/>
              <a:cs typeface="Arial" panose="020B0604020202020204" pitchFamily="34" charset="0"/>
            </a:endParaRPr>
          </a:p>
          <a:p>
            <a:r>
              <a:rPr lang="tr-TR" altLang="tr-TR" dirty="0">
                <a:highlight>
                  <a:srgbClr val="FFFF00"/>
                </a:highlight>
                <a:latin typeface="Arial" panose="020B0604020202020204" pitchFamily="34" charset="0"/>
                <a:cs typeface="Arial" panose="020B0604020202020204" pitchFamily="34" charset="0"/>
              </a:rPr>
              <a:t>	</a:t>
            </a:r>
            <a:r>
              <a:rPr lang="tr-TR" altLang="tr-TR" b="1" dirty="0">
                <a:highlight>
                  <a:srgbClr val="FFFF00"/>
                </a:highlight>
                <a:latin typeface="Arial" panose="020B0604020202020204" pitchFamily="34" charset="0"/>
                <a:cs typeface="Arial" panose="020B0604020202020204" pitchFamily="34" charset="0"/>
              </a:rPr>
              <a:t>I. Kara Savaşı Sırasında </a:t>
            </a:r>
            <a:r>
              <a:rPr lang="en-US" altLang="tr-TR" b="1" dirty="0" err="1">
                <a:highlight>
                  <a:srgbClr val="FFFF00"/>
                </a:highlight>
                <a:latin typeface="Arial" panose="020B0604020202020204" pitchFamily="34" charset="0"/>
                <a:cs typeface="Arial" panose="020B0604020202020204" pitchFamily="34" charset="0"/>
              </a:rPr>
              <a:t>Sahada</a:t>
            </a:r>
            <a:r>
              <a:rPr lang="en-US" altLang="tr-TR" b="1" dirty="0">
                <a:highlight>
                  <a:srgbClr val="FFFF00"/>
                </a:highlight>
                <a:latin typeface="Arial" panose="020B0604020202020204" pitchFamily="34" charset="0"/>
                <a:cs typeface="Arial" panose="020B0604020202020204" pitchFamily="34" charset="0"/>
              </a:rPr>
              <a:t> hasta </a:t>
            </a:r>
            <a:r>
              <a:rPr lang="en-US" altLang="tr-TR" b="1" dirty="0" err="1">
                <a:highlight>
                  <a:srgbClr val="FFFF00"/>
                </a:highlight>
                <a:latin typeface="Arial" panose="020B0604020202020204" pitchFamily="34" charset="0"/>
                <a:cs typeface="Arial" panose="020B0604020202020204" pitchFamily="34" charset="0"/>
              </a:rPr>
              <a:t>ve</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yaralılar</a:t>
            </a:r>
            <a:endParaRPr lang="tr-TR" altLang="tr-TR" b="1" dirty="0">
              <a:highlight>
                <a:srgbClr val="FFFF00"/>
              </a:highlight>
              <a:latin typeface="Arial" panose="020B0604020202020204" pitchFamily="34" charset="0"/>
              <a:cs typeface="Arial" panose="020B0604020202020204" pitchFamily="34" charset="0"/>
            </a:endParaRPr>
          </a:p>
          <a:p>
            <a:r>
              <a:rPr lang="tr-TR" altLang="tr-TR" b="1" dirty="0">
                <a:highlight>
                  <a:srgbClr val="FFFF00"/>
                </a:highlight>
                <a:latin typeface="Arial" panose="020B0604020202020204" pitchFamily="34" charset="0"/>
                <a:cs typeface="Arial" panose="020B0604020202020204" pitchFamily="34" charset="0"/>
              </a:rPr>
              <a:t>	</a:t>
            </a:r>
            <a:r>
              <a:rPr lang="en-US" altLang="tr-TR" b="1" dirty="0">
                <a:highlight>
                  <a:srgbClr val="FFFF00"/>
                </a:highlight>
                <a:latin typeface="Arial" panose="020B0604020202020204" pitchFamily="34" charset="0"/>
                <a:cs typeface="Arial" panose="020B0604020202020204" pitchFamily="34" charset="0"/>
              </a:rPr>
              <a:t>II. </a:t>
            </a:r>
            <a:r>
              <a:rPr lang="en-US" altLang="tr-TR" b="1" dirty="0" err="1">
                <a:highlight>
                  <a:srgbClr val="FFFF00"/>
                </a:highlight>
                <a:latin typeface="Arial" panose="020B0604020202020204" pitchFamily="34" charset="0"/>
                <a:cs typeface="Arial" panose="020B0604020202020204" pitchFamily="34" charset="0"/>
              </a:rPr>
              <a:t>Deniz’de</a:t>
            </a:r>
            <a:r>
              <a:rPr lang="en-US" altLang="tr-TR" b="1" dirty="0">
                <a:highlight>
                  <a:srgbClr val="FFFF00"/>
                </a:highlight>
                <a:latin typeface="Arial" panose="020B0604020202020204" pitchFamily="34" charset="0"/>
                <a:cs typeface="Arial" panose="020B0604020202020204" pitchFamily="34" charset="0"/>
              </a:rPr>
              <a:t> hasta, </a:t>
            </a:r>
            <a:r>
              <a:rPr lang="en-US" altLang="tr-TR" b="1" dirty="0" err="1">
                <a:highlight>
                  <a:srgbClr val="FFFF00"/>
                </a:highlight>
                <a:latin typeface="Arial" panose="020B0604020202020204" pitchFamily="34" charset="0"/>
                <a:cs typeface="Arial" panose="020B0604020202020204" pitchFamily="34" charset="0"/>
              </a:rPr>
              <a:t>yaralılar</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ve</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deniz</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kazazedeleri</a:t>
            </a:r>
            <a:r>
              <a:rPr lang="en-US" altLang="tr-TR" b="1" dirty="0">
                <a:highlight>
                  <a:srgbClr val="FFFF00"/>
                </a:highlight>
                <a:latin typeface="Arial" panose="020B0604020202020204" pitchFamily="34" charset="0"/>
                <a:cs typeface="Arial" panose="020B0604020202020204" pitchFamily="34" charset="0"/>
              </a:rPr>
              <a:t> </a:t>
            </a:r>
            <a:endParaRPr lang="tr-TR" altLang="tr-TR" b="1" dirty="0">
              <a:highlight>
                <a:srgbClr val="FFFF00"/>
              </a:highlight>
              <a:latin typeface="Arial" panose="020B0604020202020204" pitchFamily="34" charset="0"/>
              <a:cs typeface="Arial" panose="020B0604020202020204" pitchFamily="34" charset="0"/>
            </a:endParaRPr>
          </a:p>
          <a:p>
            <a:r>
              <a:rPr lang="tr-TR"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III.Savaş</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Esirleri</a:t>
            </a:r>
            <a:endParaRPr lang="tr-TR" altLang="tr-TR" b="1" dirty="0">
              <a:highlight>
                <a:srgbClr val="FFFF00"/>
              </a:highlight>
              <a:latin typeface="Arial" panose="020B0604020202020204" pitchFamily="34" charset="0"/>
              <a:cs typeface="Arial" panose="020B0604020202020204" pitchFamily="34" charset="0"/>
            </a:endParaRPr>
          </a:p>
          <a:p>
            <a:r>
              <a:rPr lang="tr-TR" altLang="tr-TR" b="1" dirty="0">
                <a:highlight>
                  <a:srgbClr val="FFFF00"/>
                </a:highlight>
                <a:latin typeface="Arial" panose="020B0604020202020204" pitchFamily="34" charset="0"/>
                <a:cs typeface="Arial" panose="020B0604020202020204" pitchFamily="34" charset="0"/>
              </a:rPr>
              <a:t>	</a:t>
            </a:r>
            <a:r>
              <a:rPr lang="en-US" altLang="tr-TR" b="1" dirty="0">
                <a:highlight>
                  <a:srgbClr val="FFFF00"/>
                </a:highlight>
                <a:latin typeface="Arial" panose="020B0604020202020204" pitchFamily="34" charset="0"/>
                <a:cs typeface="Arial" panose="020B0604020202020204" pitchFamily="34" charset="0"/>
              </a:rPr>
              <a:t>IV. </a:t>
            </a:r>
            <a:r>
              <a:rPr lang="en-US" altLang="tr-TR" b="1" dirty="0" err="1">
                <a:highlight>
                  <a:srgbClr val="FFFF00"/>
                </a:highlight>
                <a:latin typeface="Arial" panose="020B0604020202020204" pitchFamily="34" charset="0"/>
                <a:cs typeface="Arial" panose="020B0604020202020204" pitchFamily="34" charset="0"/>
              </a:rPr>
              <a:t>Sivillerin</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Korunması</a:t>
            </a:r>
            <a:r>
              <a:rPr lang="en-US" altLang="tr-TR" b="1" dirty="0">
                <a:highlight>
                  <a:srgbClr val="FFFF00"/>
                </a:highlight>
                <a:latin typeface="Arial" panose="020B0604020202020204" pitchFamily="34" charset="0"/>
                <a:cs typeface="Arial" panose="020B0604020202020204" pitchFamily="34" charset="0"/>
              </a:rPr>
              <a:t> </a:t>
            </a:r>
            <a:endParaRPr lang="tr-TR" altLang="tr-TR" b="1" dirty="0">
              <a:highlight>
                <a:srgbClr val="FFFF00"/>
              </a:highlight>
              <a:latin typeface="Arial" panose="020B0604020202020204" pitchFamily="34" charset="0"/>
              <a:cs typeface="Arial" panose="020B0604020202020204" pitchFamily="34" charset="0"/>
            </a:endParaRPr>
          </a:p>
          <a:p>
            <a:endParaRPr lang="en-US" altLang="tr-TR" b="1" dirty="0">
              <a:latin typeface="Arial" panose="020B0604020202020204" pitchFamily="34" charset="0"/>
              <a:cs typeface="Arial" panose="020B0604020202020204" pitchFamily="34" charset="0"/>
            </a:endParaRPr>
          </a:p>
          <a:p>
            <a:r>
              <a:rPr lang="tr-TR" altLang="tr-TR" b="1" dirty="0">
                <a:latin typeface="Arial" panose="020B0604020202020204" pitchFamily="34" charset="0"/>
                <a:cs typeface="Arial" panose="020B0604020202020204" pitchFamily="34" charset="0"/>
              </a:rPr>
              <a:t>1954 Silahlı Çatışmalarda Kültürel Malvarlığının Korunması Sözleşmesi</a:t>
            </a:r>
          </a:p>
          <a:p>
            <a:r>
              <a:rPr lang="tr-TR" altLang="tr-TR" b="1" dirty="0">
                <a:latin typeface="Arial" panose="020B0604020202020204" pitchFamily="34" charset="0"/>
                <a:cs typeface="Arial" panose="020B0604020202020204" pitchFamily="34" charset="0"/>
              </a:rPr>
              <a:t>1972 Biyolojik Silahlar Sözleşmesi  </a:t>
            </a:r>
          </a:p>
          <a:p>
            <a:endParaRPr lang="en-US" altLang="tr-TR" b="1" dirty="0">
              <a:latin typeface="Arial" panose="020B0604020202020204" pitchFamily="34" charset="0"/>
              <a:cs typeface="Arial" panose="020B0604020202020204" pitchFamily="34" charset="0"/>
            </a:endParaRPr>
          </a:p>
          <a:p>
            <a:r>
              <a:rPr lang="en-US" altLang="tr-TR" b="1" dirty="0">
                <a:highlight>
                  <a:srgbClr val="FFFF00"/>
                </a:highlight>
                <a:latin typeface="Arial" panose="020B0604020202020204" pitchFamily="34" charset="0"/>
                <a:cs typeface="Arial" panose="020B0604020202020204" pitchFamily="34" charset="0"/>
              </a:rPr>
              <a:t>1977 1949 </a:t>
            </a:r>
            <a:r>
              <a:rPr lang="en-US" altLang="tr-TR" b="1" dirty="0" err="1">
                <a:highlight>
                  <a:srgbClr val="FFFF00"/>
                </a:highlight>
                <a:latin typeface="Arial" panose="020B0604020202020204" pitchFamily="34" charset="0"/>
                <a:cs typeface="Arial" panose="020B0604020202020204" pitchFamily="34" charset="0"/>
              </a:rPr>
              <a:t>Cenevre</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Sözleşmeleri’ne</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Ek</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Protokoller</a:t>
            </a:r>
            <a:endParaRPr lang="tr-TR" altLang="tr-TR" b="1" dirty="0">
              <a:highlight>
                <a:srgbClr val="FFFF00"/>
              </a:highlight>
              <a:latin typeface="Arial" panose="020B0604020202020204" pitchFamily="34" charset="0"/>
              <a:cs typeface="Arial" panose="020B0604020202020204" pitchFamily="34" charset="0"/>
            </a:endParaRPr>
          </a:p>
          <a:p>
            <a:r>
              <a:rPr lang="tr-TR" altLang="tr-TR" dirty="0">
                <a:highlight>
                  <a:srgbClr val="FFFF00"/>
                </a:highlight>
                <a:latin typeface="Arial" panose="020B0604020202020204" pitchFamily="34" charset="0"/>
                <a:cs typeface="Arial" panose="020B0604020202020204" pitchFamily="34" charset="0"/>
              </a:rPr>
              <a:t>	</a:t>
            </a:r>
            <a:r>
              <a:rPr lang="tr-TR" altLang="tr-TR" b="1" dirty="0">
                <a:highlight>
                  <a:srgbClr val="FFFF00"/>
                </a:highlight>
                <a:latin typeface="Arial" panose="020B0604020202020204" pitchFamily="34" charset="0"/>
                <a:cs typeface="Arial" panose="020B0604020202020204" pitchFamily="34" charset="0"/>
              </a:rPr>
              <a:t>I. </a:t>
            </a:r>
            <a:r>
              <a:rPr lang="en-US" altLang="tr-TR" b="1" dirty="0" err="1">
                <a:highlight>
                  <a:srgbClr val="FFFF00"/>
                </a:highlight>
                <a:latin typeface="Arial" panose="020B0604020202020204" pitchFamily="34" charset="0"/>
                <a:cs typeface="Arial" panose="020B0604020202020204" pitchFamily="34" charset="0"/>
              </a:rPr>
              <a:t>Ek</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Protokol</a:t>
            </a:r>
            <a:r>
              <a:rPr lang="en-US" altLang="tr-TR" b="1"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Uluslararası</a:t>
            </a:r>
            <a:r>
              <a:rPr lang="en-US" altLang="tr-TR"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silâhlı</a:t>
            </a:r>
            <a:r>
              <a:rPr lang="en-US" altLang="tr-TR"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çatışmalar</a:t>
            </a:r>
            <a:endParaRPr lang="tr-TR" altLang="tr-TR" dirty="0">
              <a:highlight>
                <a:srgbClr val="FFFF00"/>
              </a:highlight>
              <a:latin typeface="Arial" panose="020B0604020202020204" pitchFamily="34" charset="0"/>
              <a:cs typeface="Arial" panose="020B0604020202020204" pitchFamily="34" charset="0"/>
            </a:endParaRPr>
          </a:p>
          <a:p>
            <a:r>
              <a:rPr lang="tr-TR" altLang="tr-TR" dirty="0">
                <a:highlight>
                  <a:srgbClr val="FFFF00"/>
                </a:highlight>
                <a:latin typeface="Arial" panose="020B0604020202020204" pitchFamily="34" charset="0"/>
                <a:cs typeface="Arial" panose="020B0604020202020204" pitchFamily="34" charset="0"/>
              </a:rPr>
              <a:t>	</a:t>
            </a:r>
            <a:r>
              <a:rPr lang="en-US" altLang="tr-TR" b="1" dirty="0">
                <a:highlight>
                  <a:srgbClr val="FFFF00"/>
                </a:highlight>
                <a:latin typeface="Arial" panose="020B0604020202020204" pitchFamily="34" charset="0"/>
                <a:cs typeface="Arial" panose="020B0604020202020204" pitchFamily="34" charset="0"/>
              </a:rPr>
              <a:t>II. </a:t>
            </a:r>
            <a:r>
              <a:rPr lang="en-US" altLang="tr-TR" b="1" dirty="0" err="1">
                <a:highlight>
                  <a:srgbClr val="FFFF00"/>
                </a:highlight>
                <a:latin typeface="Arial" panose="020B0604020202020204" pitchFamily="34" charset="0"/>
                <a:cs typeface="Arial" panose="020B0604020202020204" pitchFamily="34" charset="0"/>
              </a:rPr>
              <a:t>Ek</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Protokol</a:t>
            </a:r>
            <a:r>
              <a:rPr lang="en-US" altLang="tr-TR" b="1"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Uluslararası</a:t>
            </a:r>
            <a:r>
              <a:rPr lang="en-US" altLang="tr-TR"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olmayan</a:t>
            </a:r>
            <a:r>
              <a:rPr lang="en-US" altLang="tr-TR"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silâhlı</a:t>
            </a:r>
            <a:r>
              <a:rPr lang="en-US" altLang="tr-TR" dirty="0">
                <a:highlight>
                  <a:srgbClr val="FFFF00"/>
                </a:highlight>
                <a:latin typeface="Arial" panose="020B0604020202020204" pitchFamily="34" charset="0"/>
                <a:cs typeface="Arial" panose="020B0604020202020204" pitchFamily="34" charset="0"/>
              </a:rPr>
              <a:t> </a:t>
            </a:r>
            <a:r>
              <a:rPr lang="en-US" altLang="tr-TR" dirty="0" err="1">
                <a:highlight>
                  <a:srgbClr val="FFFF00"/>
                </a:highlight>
                <a:latin typeface="Arial" panose="020B0604020202020204" pitchFamily="34" charset="0"/>
                <a:cs typeface="Arial" panose="020B0604020202020204" pitchFamily="34" charset="0"/>
              </a:rPr>
              <a:t>çatışmalar</a:t>
            </a:r>
            <a:endParaRPr lang="tr-TR" altLang="tr-TR" dirty="0">
              <a:highlight>
                <a:srgbClr val="FFFF00"/>
              </a:highlight>
              <a:latin typeface="Arial" panose="020B0604020202020204" pitchFamily="34" charset="0"/>
              <a:cs typeface="Arial" panose="020B0604020202020204" pitchFamily="34" charset="0"/>
            </a:endParaRPr>
          </a:p>
          <a:p>
            <a:endParaRPr lang="tr-TR" altLang="tr-TR" dirty="0">
              <a:latin typeface="Arial" panose="020B0604020202020204" pitchFamily="34" charset="0"/>
              <a:cs typeface="Arial" panose="020B0604020202020204" pitchFamily="34" charset="0"/>
            </a:endParaRPr>
          </a:p>
          <a:p>
            <a:r>
              <a:rPr lang="tr-TR" altLang="tr-TR" b="1" dirty="0">
                <a:latin typeface="Arial" panose="020B0604020202020204" pitchFamily="34" charset="0"/>
                <a:cs typeface="Arial" panose="020B0604020202020204" pitchFamily="34" charset="0"/>
              </a:rPr>
              <a:t>1977 Afrika Paralı Askerler Sözleşmesi (bölgesel girişimler)</a:t>
            </a:r>
          </a:p>
          <a:p>
            <a:endParaRPr lang="en-US" altLang="tr-TR" b="1" dirty="0">
              <a:latin typeface="Arial" panose="020B0604020202020204" pitchFamily="34" charset="0"/>
              <a:cs typeface="Arial" panose="020B0604020202020204" pitchFamily="34" charset="0"/>
            </a:endParaRPr>
          </a:p>
          <a:p>
            <a:pPr>
              <a:spcBef>
                <a:spcPct val="0"/>
              </a:spcBef>
              <a:defRPr/>
            </a:pPr>
            <a:endParaRPr lang="en-US" altLang="en-US" dirty="0">
              <a:latin typeface="Arial" panose="020B0604020202020204" pitchFamily="34" charset="0"/>
            </a:endParaRPr>
          </a:p>
        </p:txBody>
      </p:sp>
      <p:pic>
        <p:nvPicPr>
          <p:cNvPr id="6" name="Picture 5">
            <a:extLst>
              <a:ext uri="{FF2B5EF4-FFF2-40B4-BE49-F238E27FC236}">
                <a16:creationId xmlns:a16="http://schemas.microsoft.com/office/drawing/2014/main" id="{BBF8C7CB-7D99-4258-B9B5-B63476C3B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936" y="4594225"/>
            <a:ext cx="2677858" cy="2033768"/>
          </a:xfrm>
          <a:prstGeom prst="rect">
            <a:avLst/>
          </a:prstGeom>
          <a:ln>
            <a:noFill/>
          </a:ln>
          <a:effectLst>
            <a:softEdge rad="112500"/>
          </a:effectLst>
        </p:spPr>
      </p:pic>
      <p:pic>
        <p:nvPicPr>
          <p:cNvPr id="7" name="Picture 6" descr="C:\Users\Mehmet\Desktop\chapter02_01_01.jpg">
            <a:extLst>
              <a:ext uri="{FF2B5EF4-FFF2-40B4-BE49-F238E27FC236}">
                <a16:creationId xmlns:a16="http://schemas.microsoft.com/office/drawing/2014/main" id="{EC24594B-B54F-41CE-B34F-9F160C79823F}"/>
              </a:ext>
            </a:extLst>
          </p:cNvPr>
          <p:cNvPicPr>
            <a:picLocks noChangeAspect="1" noChangeArrowheads="1"/>
          </p:cNvPicPr>
          <p:nvPr/>
        </p:nvPicPr>
        <p:blipFill>
          <a:blip r:embed="rId3" cstate="print"/>
          <a:srcRect/>
          <a:stretch>
            <a:fillRect/>
          </a:stretch>
        </p:blipFill>
        <p:spPr bwMode="auto">
          <a:xfrm>
            <a:off x="9368603" y="2515417"/>
            <a:ext cx="2628900" cy="2033768"/>
          </a:xfrm>
          <a:prstGeom prst="rect">
            <a:avLst/>
          </a:prstGeom>
          <a:ln>
            <a:noFill/>
          </a:ln>
          <a:effectLst>
            <a:softEdge rad="112500"/>
          </a:effectLst>
        </p:spPr>
      </p:pic>
      <p:pic>
        <p:nvPicPr>
          <p:cNvPr id="5" name="Picture 4">
            <a:extLst>
              <a:ext uri="{FF2B5EF4-FFF2-40B4-BE49-F238E27FC236}">
                <a16:creationId xmlns:a16="http://schemas.microsoft.com/office/drawing/2014/main" id="{9EA3CEC1-7D78-4606-88CD-4AB9BB091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603" y="165100"/>
            <a:ext cx="2628900" cy="2360556"/>
          </a:xfrm>
          <a:prstGeom prst="rect">
            <a:avLst/>
          </a:prstGeom>
          <a:ln>
            <a:noFill/>
          </a:ln>
          <a:effectLst>
            <a:softEdge rad="112500"/>
          </a:effectLst>
        </p:spPr>
      </p:pic>
    </p:spTree>
    <p:extLst>
      <p:ext uri="{BB962C8B-B14F-4D97-AF65-F5344CB8AC3E}">
        <p14:creationId xmlns:p14="http://schemas.microsoft.com/office/powerpoint/2010/main" val="30792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7BC21-A7E1-4028-BF8A-944253F24C0D}"/>
              </a:ext>
            </a:extLst>
          </p:cNvPr>
          <p:cNvSpPr>
            <a:spLocks noGrp="1"/>
          </p:cNvSpPr>
          <p:nvPr>
            <p:ph idx="1"/>
          </p:nvPr>
        </p:nvSpPr>
        <p:spPr>
          <a:xfrm>
            <a:off x="159797" y="346228"/>
            <a:ext cx="11336785" cy="6223247"/>
          </a:xfrm>
        </p:spPr>
        <p:txBody>
          <a:bodyPr>
            <a:normAutofit fontScale="92500" lnSpcReduction="10000"/>
          </a:bodyPr>
          <a:lstStyle/>
          <a:p>
            <a:r>
              <a:rPr lang="en-US" altLang="tr-TR" b="1" dirty="0">
                <a:latin typeface="Arial" panose="020B0604020202020204" pitchFamily="34" charset="0"/>
                <a:cs typeface="Arial" panose="020B0604020202020204" pitchFamily="34" charset="0"/>
              </a:rPr>
              <a:t>1980 </a:t>
            </a:r>
            <a:r>
              <a:rPr lang="en-US" altLang="tr-TR" b="1" dirty="0" err="1">
                <a:latin typeface="Arial" panose="020B0604020202020204" pitchFamily="34" charset="0"/>
                <a:cs typeface="Arial" panose="020B0604020202020204" pitchFamily="34" charset="0"/>
              </a:rPr>
              <a:t>Bazı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Konvansiyonel</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Silâhların</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Kullanılmasının</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Yasaklanması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endParaRPr lang="en-US" altLang="tr-TR" b="1" dirty="0">
              <a:latin typeface="Arial" panose="020B0604020202020204" pitchFamily="34" charset="0"/>
              <a:cs typeface="Arial" panose="020B0604020202020204" pitchFamily="34" charset="0"/>
            </a:endParaRPr>
          </a:p>
          <a:p>
            <a:r>
              <a:rPr lang="tr-TR" altLang="tr-TR" b="1" dirty="0">
                <a:latin typeface="Arial" panose="020B0604020202020204" pitchFamily="34" charset="0"/>
                <a:cs typeface="Arial" panose="020B0604020202020204" pitchFamily="34" charset="0"/>
              </a:rPr>
              <a:t>1980 Tespit Edilemeyen Parçalar hakkındaki Protokol (Protokol III)</a:t>
            </a:r>
            <a:endParaRPr lang="en-US" altLang="tr-TR" b="1" dirty="0">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19</a:t>
            </a:r>
            <a:r>
              <a:rPr lang="tr-TR" altLang="tr-TR" b="1" dirty="0">
                <a:latin typeface="Arial" panose="020B0604020202020204" pitchFamily="34" charset="0"/>
                <a:cs typeface="Arial" panose="020B0604020202020204" pitchFamily="34" charset="0"/>
              </a:rPr>
              <a:t>80 </a:t>
            </a:r>
            <a:r>
              <a:rPr lang="en-US" altLang="tr-TR" b="1" dirty="0" err="1">
                <a:latin typeface="Arial" panose="020B0604020202020204" pitchFamily="34" charset="0"/>
                <a:cs typeface="Arial" panose="020B0604020202020204" pitchFamily="34" charset="0"/>
              </a:rPr>
              <a:t>Mayınlar</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Bubi</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Tuzakları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ve</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diğer</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araçların</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kullanılmasını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yasaklama</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veya</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sınırlandırma</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hakkındaki</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Protokol</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Protokol</a:t>
            </a:r>
            <a:r>
              <a:rPr lang="en-US" altLang="tr-TR" b="1" dirty="0">
                <a:latin typeface="Arial" panose="020B0604020202020204" pitchFamily="34" charset="0"/>
                <a:cs typeface="Arial" panose="020B0604020202020204" pitchFamily="34" charset="0"/>
              </a:rPr>
              <a:t> II)</a:t>
            </a:r>
            <a:endParaRPr lang="tr-TR" altLang="tr-TR" b="1" dirty="0">
              <a:latin typeface="Arial" panose="020B0604020202020204" pitchFamily="34" charset="0"/>
              <a:cs typeface="Arial" panose="020B0604020202020204" pitchFamily="34" charset="0"/>
            </a:endParaRPr>
          </a:p>
          <a:p>
            <a:r>
              <a:rPr lang="tr-TR" altLang="tr-TR" b="1" dirty="0">
                <a:latin typeface="Arial" panose="020B0604020202020204" pitchFamily="34" charset="0"/>
                <a:cs typeface="Arial" panose="020B0604020202020204" pitchFamily="34" charset="0"/>
              </a:rPr>
              <a:t>1980 Yakıcı Silâhların Kullanılmasının Yasaklanması veya Sınırlandırılması hakkındaki Protokol (Protokol III)</a:t>
            </a:r>
            <a:r>
              <a:rPr lang="en-US" altLang="tr-TR" b="1" dirty="0">
                <a:latin typeface="Arial" panose="020B0604020202020204" pitchFamily="34" charset="0"/>
                <a:cs typeface="Arial" panose="020B0604020202020204" pitchFamily="34" charset="0"/>
              </a:rPr>
              <a:t> </a:t>
            </a:r>
            <a:endParaRPr lang="tr-TR" altLang="tr-TR" b="1" dirty="0">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1989 </a:t>
            </a:r>
            <a:r>
              <a:rPr lang="en-US" altLang="tr-TR" b="1" dirty="0" err="1">
                <a:latin typeface="Arial" panose="020B0604020202020204" pitchFamily="34" charset="0"/>
                <a:cs typeface="Arial" panose="020B0604020202020204" pitchFamily="34" charset="0"/>
              </a:rPr>
              <a:t>Çocuk</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Hakları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endParaRPr lang="en-US" altLang="tr-TR" b="1" dirty="0">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1993 </a:t>
            </a:r>
            <a:r>
              <a:rPr lang="en-US" altLang="tr-TR" b="1" dirty="0" err="1">
                <a:latin typeface="Arial" panose="020B0604020202020204" pitchFamily="34" charset="0"/>
                <a:cs typeface="Arial" panose="020B0604020202020204" pitchFamily="34" charset="0"/>
              </a:rPr>
              <a:t>Kimyasal</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Silâhların</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Yasaklanması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endParaRPr lang="en-US" altLang="tr-TR" b="1" dirty="0">
              <a:latin typeface="Arial" panose="020B0604020202020204" pitchFamily="34" charset="0"/>
              <a:cs typeface="Arial" panose="020B0604020202020204" pitchFamily="34" charset="0"/>
            </a:endParaRPr>
          </a:p>
          <a:p>
            <a:r>
              <a:rPr lang="en-US" altLang="tr-TR" b="1" dirty="0">
                <a:highlight>
                  <a:srgbClr val="FFFF00"/>
                </a:highlight>
                <a:latin typeface="Arial" panose="020B0604020202020204" pitchFamily="34" charset="0"/>
                <a:cs typeface="Arial" panose="020B0604020202020204" pitchFamily="34" charset="0"/>
              </a:rPr>
              <a:t>1993 </a:t>
            </a:r>
            <a:r>
              <a:rPr lang="en-US" altLang="tr-TR" b="1" dirty="0" err="1">
                <a:highlight>
                  <a:srgbClr val="FFFF00"/>
                </a:highlight>
                <a:latin typeface="Arial" panose="020B0604020202020204" pitchFamily="34" charset="0"/>
                <a:cs typeface="Arial" panose="020B0604020202020204" pitchFamily="34" charset="0"/>
              </a:rPr>
              <a:t>Yugoslavya</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Mahkemesi’nin</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Kurulması</a:t>
            </a:r>
            <a:endParaRPr lang="en-US" altLang="tr-TR" b="1" dirty="0">
              <a:highlight>
                <a:srgbClr val="FFFF00"/>
              </a:highlight>
              <a:latin typeface="Arial" panose="020B0604020202020204" pitchFamily="34" charset="0"/>
              <a:cs typeface="Arial" panose="020B0604020202020204" pitchFamily="34" charset="0"/>
            </a:endParaRPr>
          </a:p>
          <a:p>
            <a:r>
              <a:rPr lang="en-US" altLang="tr-TR" b="1" dirty="0">
                <a:highlight>
                  <a:srgbClr val="FFFF00"/>
                </a:highlight>
                <a:latin typeface="Arial" panose="020B0604020202020204" pitchFamily="34" charset="0"/>
                <a:cs typeface="Arial" panose="020B0604020202020204" pitchFamily="34" charset="0"/>
              </a:rPr>
              <a:t>1994 Ruanda </a:t>
            </a:r>
            <a:r>
              <a:rPr lang="en-US" altLang="tr-TR" b="1" dirty="0" err="1">
                <a:highlight>
                  <a:srgbClr val="FFFF00"/>
                </a:highlight>
                <a:latin typeface="Arial" panose="020B0604020202020204" pitchFamily="34" charset="0"/>
                <a:cs typeface="Arial" panose="020B0604020202020204" pitchFamily="34" charset="0"/>
              </a:rPr>
              <a:t>Mahkemesi’nin</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Kurulması</a:t>
            </a:r>
            <a:endParaRPr lang="en-US" altLang="tr-TR" b="1" dirty="0">
              <a:highlight>
                <a:srgbClr val="FFFF00"/>
              </a:highlight>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1995 </a:t>
            </a:r>
            <a:r>
              <a:rPr lang="en-US" altLang="tr-TR" b="1" dirty="0" err="1">
                <a:latin typeface="Arial" panose="020B0604020202020204" pitchFamily="34" charset="0"/>
                <a:cs typeface="Arial" panose="020B0604020202020204" pitchFamily="34" charset="0"/>
              </a:rPr>
              <a:t>Köredici</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Lazer</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Silâhlar</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Protokolü</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Protokol</a:t>
            </a:r>
            <a:r>
              <a:rPr lang="en-US" altLang="tr-TR" b="1" dirty="0">
                <a:latin typeface="Arial" panose="020B0604020202020204" pitchFamily="34" charset="0"/>
                <a:cs typeface="Arial" panose="020B0604020202020204" pitchFamily="34" charset="0"/>
              </a:rPr>
              <a:t> IV)</a:t>
            </a:r>
          </a:p>
          <a:p>
            <a:r>
              <a:rPr lang="en-US" altLang="tr-TR" b="1" dirty="0">
                <a:latin typeface="Arial" panose="020B0604020202020204" pitchFamily="34" charset="0"/>
                <a:cs typeface="Arial" panose="020B0604020202020204" pitchFamily="34" charset="0"/>
              </a:rPr>
              <a:t>1997 Anti </a:t>
            </a:r>
            <a:r>
              <a:rPr lang="en-US" altLang="tr-TR" b="1" dirty="0" err="1">
                <a:latin typeface="Arial" panose="020B0604020202020204" pitchFamily="34" charset="0"/>
                <a:cs typeface="Arial" panose="020B0604020202020204" pitchFamily="34" charset="0"/>
              </a:rPr>
              <a:t>Personel</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Mayınları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r>
              <a:rPr lang="en-US" altLang="tr-TR" b="1" dirty="0">
                <a:latin typeface="Arial" panose="020B0604020202020204" pitchFamily="34" charset="0"/>
                <a:cs typeface="Arial" panose="020B0604020202020204" pitchFamily="34" charset="0"/>
              </a:rPr>
              <a:t> (Ottawa </a:t>
            </a:r>
            <a:r>
              <a:rPr lang="en-US" altLang="tr-TR" b="1" dirty="0" err="1">
                <a:latin typeface="Arial" panose="020B0604020202020204" pitchFamily="34" charset="0"/>
                <a:cs typeface="Arial" panose="020B0604020202020204" pitchFamily="34" charset="0"/>
              </a:rPr>
              <a:t>Sözleşmesi</a:t>
            </a:r>
            <a:r>
              <a:rPr lang="en-US" altLang="tr-TR" b="1" dirty="0">
                <a:latin typeface="Arial" panose="020B0604020202020204" pitchFamily="34" charset="0"/>
                <a:cs typeface="Arial" panose="020B0604020202020204" pitchFamily="34" charset="0"/>
              </a:rPr>
              <a:t>)</a:t>
            </a:r>
          </a:p>
          <a:p>
            <a:r>
              <a:rPr lang="en-US" altLang="tr-TR" b="1" dirty="0">
                <a:highlight>
                  <a:srgbClr val="FFFF00"/>
                </a:highlight>
                <a:latin typeface="Arial" panose="020B0604020202020204" pitchFamily="34" charset="0"/>
                <a:cs typeface="Arial" panose="020B0604020202020204" pitchFamily="34" charset="0"/>
              </a:rPr>
              <a:t>1998 </a:t>
            </a:r>
            <a:r>
              <a:rPr lang="en-US" altLang="tr-TR" b="1" dirty="0" err="1">
                <a:highlight>
                  <a:srgbClr val="FFFF00"/>
                </a:highlight>
                <a:latin typeface="Arial" panose="020B0604020202020204" pitchFamily="34" charset="0"/>
                <a:cs typeface="Arial" panose="020B0604020202020204" pitchFamily="34" charset="0"/>
              </a:rPr>
              <a:t>Uluslararası</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Ceza</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Mahkemesi’nin</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Kurulmasına</a:t>
            </a:r>
            <a:r>
              <a:rPr lang="en-US" altLang="tr-TR" b="1" dirty="0">
                <a:highlight>
                  <a:srgbClr val="FFFF00"/>
                </a:highlight>
                <a:latin typeface="Arial" panose="020B0604020202020204" pitchFamily="34" charset="0"/>
                <a:cs typeface="Arial" panose="020B0604020202020204" pitchFamily="34" charset="0"/>
              </a:rPr>
              <a:t> </a:t>
            </a:r>
            <a:r>
              <a:rPr lang="en-US" altLang="tr-TR" b="1" dirty="0" err="1">
                <a:highlight>
                  <a:srgbClr val="FFFF00"/>
                </a:highlight>
                <a:latin typeface="Arial" panose="020B0604020202020204" pitchFamily="34" charset="0"/>
                <a:cs typeface="Arial" panose="020B0604020202020204" pitchFamily="34" charset="0"/>
              </a:rPr>
              <a:t>ilişkin</a:t>
            </a:r>
            <a:r>
              <a:rPr lang="en-US" altLang="tr-TR" b="1" dirty="0">
                <a:highlight>
                  <a:srgbClr val="FFFF00"/>
                </a:highlight>
                <a:latin typeface="Arial" panose="020B0604020202020204" pitchFamily="34" charset="0"/>
                <a:cs typeface="Arial" panose="020B0604020202020204" pitchFamily="34" charset="0"/>
              </a:rPr>
              <a:t> Roma </a:t>
            </a:r>
            <a:r>
              <a:rPr lang="en-US" altLang="tr-TR" b="1" dirty="0" err="1">
                <a:highlight>
                  <a:srgbClr val="FFFF00"/>
                </a:highlight>
                <a:latin typeface="Arial" panose="020B0604020202020204" pitchFamily="34" charset="0"/>
                <a:cs typeface="Arial" panose="020B0604020202020204" pitchFamily="34" charset="0"/>
              </a:rPr>
              <a:t>Statüsü</a:t>
            </a:r>
            <a:endParaRPr lang="en-US" altLang="tr-TR" b="1" dirty="0">
              <a:highlight>
                <a:srgbClr val="FFFF00"/>
              </a:highlight>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2003 </a:t>
            </a:r>
            <a:r>
              <a:rPr lang="en-US" altLang="tr-TR" b="1" dirty="0" err="1">
                <a:latin typeface="Arial" panose="020B0604020202020204" pitchFamily="34" charset="0"/>
                <a:cs typeface="Arial" panose="020B0604020202020204" pitchFamily="34" charset="0"/>
              </a:rPr>
              <a:t>Savaş’ın</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Patlayıcı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Artıkları</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Protokol</a:t>
            </a:r>
            <a:r>
              <a:rPr lang="en-US" altLang="tr-TR" b="1" dirty="0">
                <a:latin typeface="Arial" panose="020B0604020202020204" pitchFamily="34" charset="0"/>
                <a:cs typeface="Arial" panose="020B0604020202020204" pitchFamily="34" charset="0"/>
              </a:rPr>
              <a:t> V)</a:t>
            </a:r>
          </a:p>
          <a:p>
            <a:r>
              <a:rPr lang="en-US" altLang="tr-TR" b="1" dirty="0">
                <a:latin typeface="Arial" panose="020B0604020202020204" pitchFamily="34" charset="0"/>
                <a:cs typeface="Arial" panose="020B0604020202020204" pitchFamily="34" charset="0"/>
              </a:rPr>
              <a:t>2005 1949 </a:t>
            </a:r>
            <a:r>
              <a:rPr lang="en-US" altLang="tr-TR" b="1" dirty="0" err="1">
                <a:latin typeface="Arial" panose="020B0604020202020204" pitchFamily="34" charset="0"/>
                <a:cs typeface="Arial" panose="020B0604020202020204" pitchFamily="34" charset="0"/>
              </a:rPr>
              <a:t>Cenevre</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Sözleşmeleri’ne</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Ek</a:t>
            </a:r>
            <a:r>
              <a:rPr lang="en-US" altLang="tr-TR" b="1" dirty="0">
                <a:latin typeface="Arial" panose="020B0604020202020204" pitchFamily="34" charset="0"/>
                <a:cs typeface="Arial" panose="020B0604020202020204" pitchFamily="34" charset="0"/>
              </a:rPr>
              <a:t> III. </a:t>
            </a:r>
            <a:r>
              <a:rPr lang="en-US" altLang="tr-TR" b="1" dirty="0" err="1">
                <a:latin typeface="Arial" panose="020B0604020202020204" pitchFamily="34" charset="0"/>
                <a:cs typeface="Arial" panose="020B0604020202020204" pitchFamily="34" charset="0"/>
              </a:rPr>
              <a:t>Protokol</a:t>
            </a:r>
            <a:r>
              <a:rPr lang="en-US" altLang="tr-TR" b="1" dirty="0">
                <a:latin typeface="Arial" panose="020B0604020202020204" pitchFamily="34" charset="0"/>
                <a:cs typeface="Arial" panose="020B0604020202020204" pitchFamily="34" charset="0"/>
              </a:rPr>
              <a:t> </a:t>
            </a:r>
            <a:r>
              <a:rPr lang="tr-TR" altLang="tr-TR" b="1" dirty="0">
                <a:latin typeface="Arial" panose="020B0604020202020204" pitchFamily="34" charset="0"/>
                <a:cs typeface="Arial" panose="020B0604020202020204" pitchFamily="34" charset="0"/>
              </a:rPr>
              <a:t>: </a:t>
            </a:r>
            <a:r>
              <a:rPr lang="en-US" altLang="tr-TR" dirty="0" err="1">
                <a:latin typeface="Arial" panose="020B0604020202020204" pitchFamily="34" charset="0"/>
                <a:cs typeface="Arial" panose="020B0604020202020204" pitchFamily="34" charset="0"/>
              </a:rPr>
              <a:t>Kızıl</a:t>
            </a:r>
            <a:r>
              <a:rPr lang="en-US" altLang="tr-TR" dirty="0">
                <a:latin typeface="Arial" panose="020B0604020202020204" pitchFamily="34" charset="0"/>
                <a:cs typeface="Arial" panose="020B0604020202020204" pitchFamily="34" charset="0"/>
              </a:rPr>
              <a:t> Kristal</a:t>
            </a:r>
            <a:r>
              <a:rPr lang="tr-TR" altLang="tr-TR" dirty="0">
                <a:latin typeface="Arial" panose="020B0604020202020204" pitchFamily="34" charset="0"/>
                <a:cs typeface="Arial" panose="020B0604020202020204" pitchFamily="34" charset="0"/>
              </a:rPr>
              <a:t>in ihdâsı</a:t>
            </a:r>
            <a:endParaRPr lang="en-US" altLang="tr-TR" dirty="0">
              <a:latin typeface="Arial" panose="020B0604020202020204" pitchFamily="34" charset="0"/>
              <a:cs typeface="Arial" panose="020B0604020202020204" pitchFamily="34" charset="0"/>
            </a:endParaRPr>
          </a:p>
          <a:p>
            <a:r>
              <a:rPr lang="en-US" altLang="tr-TR" b="1" dirty="0">
                <a:latin typeface="Arial" panose="020B0604020202020204" pitchFamily="34" charset="0"/>
                <a:cs typeface="Arial" panose="020B0604020202020204" pitchFamily="34" charset="0"/>
              </a:rPr>
              <a:t>2008 </a:t>
            </a:r>
            <a:r>
              <a:rPr lang="en-US" altLang="tr-TR" b="1" dirty="0" err="1">
                <a:latin typeface="Arial" panose="020B0604020202020204" pitchFamily="34" charset="0"/>
                <a:cs typeface="Arial" panose="020B0604020202020204" pitchFamily="34" charset="0"/>
              </a:rPr>
              <a:t>Parça</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Tesirli</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Mühimmat</a:t>
            </a:r>
            <a:r>
              <a:rPr lang="en-US" altLang="tr-TR" b="1" dirty="0">
                <a:latin typeface="Arial" panose="020B0604020202020204" pitchFamily="34" charset="0"/>
                <a:cs typeface="Arial" panose="020B0604020202020204" pitchFamily="34" charset="0"/>
              </a:rPr>
              <a:t> </a:t>
            </a:r>
            <a:r>
              <a:rPr lang="en-US" altLang="tr-TR" b="1" dirty="0" err="1">
                <a:latin typeface="Arial" panose="020B0604020202020204" pitchFamily="34" charset="0"/>
                <a:cs typeface="Arial" panose="020B0604020202020204" pitchFamily="34" charset="0"/>
              </a:rPr>
              <a:t>Sözleşmesi</a:t>
            </a:r>
            <a:endParaRPr lang="tr-TR" altLang="tr-TR" b="1" dirty="0">
              <a:latin typeface="Arial" panose="020B0604020202020204" pitchFamily="34" charset="0"/>
              <a:cs typeface="Arial" panose="020B0604020202020204" pitchFamily="34" charset="0"/>
            </a:endParaRPr>
          </a:p>
          <a:p>
            <a:r>
              <a:rPr lang="tr-TR" altLang="tr-TR" b="1" dirty="0">
                <a:latin typeface="Arial" panose="020B0604020202020204" pitchFamily="34" charset="0"/>
                <a:cs typeface="Arial" panose="020B0604020202020204" pitchFamily="34" charset="0"/>
              </a:rPr>
              <a:t>2013 Silâh Ticareti Sözleşmesi</a:t>
            </a:r>
          </a:p>
          <a:p>
            <a:r>
              <a:rPr lang="tr-TR" altLang="tr-TR" b="1" dirty="0">
                <a:latin typeface="Arial" panose="020B0604020202020204" pitchFamily="34" charset="0"/>
                <a:cs typeface="Arial" panose="020B0604020202020204" pitchFamily="34" charset="0"/>
              </a:rPr>
              <a:t>2017 Nükleer Silâhların Yasaklanması Sözleşmesi</a:t>
            </a:r>
            <a:endParaRPr lang="en-US" altLang="tr-TR" b="1" dirty="0">
              <a:latin typeface="Arial" panose="020B0604020202020204" pitchFamily="34" charset="0"/>
              <a:cs typeface="Arial" panose="020B0604020202020204" pitchFamily="34" charset="0"/>
            </a:endParaRPr>
          </a:p>
          <a:p>
            <a:endParaRPr lang="en-US" altLang="tr-TR" dirty="0">
              <a:latin typeface="Arial" panose="020B0604020202020204" pitchFamily="34" charset="0"/>
              <a:cs typeface="Arial" panose="020B0604020202020204" pitchFamily="34" charset="0"/>
            </a:endParaRPr>
          </a:p>
          <a:p>
            <a:endParaRPr lang="en-US" altLang="tr-TR"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78443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6340C-B520-4E1B-BBA6-C6460FD85490}"/>
              </a:ext>
            </a:extLst>
          </p:cNvPr>
          <p:cNvSpPr>
            <a:spLocks noGrp="1"/>
          </p:cNvSpPr>
          <p:nvPr>
            <p:ph idx="1"/>
          </p:nvPr>
        </p:nvSpPr>
        <p:spPr>
          <a:xfrm>
            <a:off x="2422651" y="1017417"/>
            <a:ext cx="7346699" cy="5649250"/>
          </a:xfrm>
        </p:spPr>
        <p:txBody>
          <a:bodyPr>
            <a:normAutofit/>
          </a:bodyPr>
          <a:lstStyle/>
          <a:p>
            <a:pPr algn="ctr"/>
            <a:r>
              <a:rPr lang="tr-TR" b="1" dirty="0"/>
              <a:t>Silâhlı Çatışmalar Hukukunun Uygulama Alanı</a:t>
            </a:r>
          </a:p>
          <a:p>
            <a:pPr algn="ctr"/>
            <a:endParaRPr lang="tr-TR" b="1" dirty="0"/>
          </a:p>
          <a:p>
            <a:pPr algn="ctr"/>
            <a:r>
              <a:rPr lang="tr-TR" b="1" dirty="0"/>
              <a:t>Silâhlı Çatışma (Armed Conflict) – YUCM / 1994 Tadic İçtihâdı</a:t>
            </a:r>
          </a:p>
          <a:p>
            <a:pPr lvl="1" algn="ctr"/>
            <a:r>
              <a:rPr lang="tr-TR" b="1" dirty="0"/>
              <a:t>Taraf: </a:t>
            </a:r>
            <a:r>
              <a:rPr lang="tr-TR" dirty="0"/>
              <a:t>Devlet x Silâhlı Örgüt / Silâhlı Örgüt x Silâhlı Örgüt</a:t>
            </a:r>
          </a:p>
          <a:p>
            <a:pPr lvl="1" algn="ctr"/>
            <a:r>
              <a:rPr lang="tr-TR" b="1" dirty="0"/>
              <a:t>Ciddiyet: </a:t>
            </a:r>
            <a:r>
              <a:rPr lang="tr-TR" dirty="0"/>
              <a:t>Belirli bir şiddet seviyesinin üzerinde cereyan etme.</a:t>
            </a:r>
          </a:p>
          <a:p>
            <a:pPr lvl="1" algn="ctr"/>
            <a:r>
              <a:rPr lang="tr-TR" b="1" dirty="0"/>
              <a:t>Süre: </a:t>
            </a:r>
            <a:r>
              <a:rPr lang="tr-TR" dirty="0"/>
              <a:t>Uzatılmış (protracted) bir silâhlı çekişmenin varlığı.</a:t>
            </a:r>
          </a:p>
          <a:p>
            <a:pPr lvl="1" algn="ctr"/>
            <a:endParaRPr lang="tr-TR" dirty="0"/>
          </a:p>
          <a:p>
            <a:pPr marL="228600" lvl="1" indent="0" algn="ctr">
              <a:buNone/>
            </a:pPr>
            <a:r>
              <a:rPr lang="tr-TR" b="1" dirty="0"/>
              <a:t>Uluslararası silâhlı Çatışma X Uluslararası Olmayan Silâhlı Çatışma</a:t>
            </a:r>
          </a:p>
          <a:p>
            <a:pPr marL="0" indent="0" algn="ctr">
              <a:buNone/>
            </a:pPr>
            <a:r>
              <a:rPr lang="tr-TR" dirty="0"/>
              <a:t>	</a:t>
            </a:r>
          </a:p>
          <a:p>
            <a:pPr algn="ctr"/>
            <a:endParaRPr lang="tr-TR" b="1" dirty="0"/>
          </a:p>
        </p:txBody>
      </p:sp>
      <p:graphicFrame>
        <p:nvGraphicFramePr>
          <p:cNvPr id="8" name="Object 2">
            <a:extLst>
              <a:ext uri="{FF2B5EF4-FFF2-40B4-BE49-F238E27FC236}">
                <a16:creationId xmlns:a16="http://schemas.microsoft.com/office/drawing/2014/main" id="{F6C5F4A4-FA13-4784-8FBE-7B3CB2BE021D}"/>
              </a:ext>
            </a:extLst>
          </p:cNvPr>
          <p:cNvGraphicFramePr>
            <a:graphicFrameLocks noChangeAspect="1"/>
          </p:cNvGraphicFramePr>
          <p:nvPr>
            <p:extLst>
              <p:ext uri="{D42A27DB-BD31-4B8C-83A1-F6EECF244321}">
                <p14:modId xmlns:p14="http://schemas.microsoft.com/office/powerpoint/2010/main" val="434240021"/>
              </p:ext>
            </p:extLst>
          </p:nvPr>
        </p:nvGraphicFramePr>
        <p:xfrm>
          <a:off x="4435475" y="4143081"/>
          <a:ext cx="3321050" cy="2523586"/>
        </p:xfrm>
        <a:graphic>
          <a:graphicData uri="http://schemas.openxmlformats.org/presentationml/2006/ole">
            <mc:AlternateContent xmlns:mc="http://schemas.openxmlformats.org/markup-compatibility/2006">
              <mc:Choice xmlns:v="urn:schemas-microsoft-com:vml" Requires="v">
                <p:oleObj spid="_x0000_s1026" name="Bitmap Image" r:id="rId3" imgW="4048426" imgH="5514730" progId="Paint.Picture">
                  <p:embed/>
                </p:oleObj>
              </mc:Choice>
              <mc:Fallback>
                <p:oleObj name="Bitmap Image" r:id="rId3" imgW="4048426" imgH="5514730" progId="Paint.Picture">
                  <p:embed/>
                  <p:pic>
                    <p:nvPicPr>
                      <p:cNvPr id="8" name="Object 2">
                        <a:extLst>
                          <a:ext uri="{FF2B5EF4-FFF2-40B4-BE49-F238E27FC236}">
                            <a16:creationId xmlns:a16="http://schemas.microsoft.com/office/drawing/2014/main" id="{F6C5F4A4-FA13-4784-8FBE-7B3CB2BE0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4143081"/>
                        <a:ext cx="3321050" cy="252358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4954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2913</Words>
  <Application>Microsoft Office PowerPoint</Application>
  <PresentationFormat>Widescreen</PresentationFormat>
  <Paragraphs>313</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Agency FB</vt:lpstr>
      <vt:lpstr>Arial</vt:lpstr>
      <vt:lpstr>Calibri</vt:lpstr>
      <vt:lpstr>Gill Sans MT</vt:lpstr>
      <vt:lpstr>Parcel</vt:lpstr>
      <vt:lpstr>Bitmap Image</vt:lpstr>
      <vt:lpstr>PowerPoint Presentation</vt:lpstr>
      <vt:lpstr>PowerPoint Presentation</vt:lpstr>
      <vt:lpstr>PowerPoint Presentation</vt:lpstr>
      <vt:lpstr>Silâhlı Çatışmalar Hukukunun Kaynakları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Uzun</dc:creator>
  <cp:lastModifiedBy>Mehmet Uzun</cp:lastModifiedBy>
  <cp:revision>3</cp:revision>
  <dcterms:created xsi:type="dcterms:W3CDTF">2020-11-11T00:29:17Z</dcterms:created>
  <dcterms:modified xsi:type="dcterms:W3CDTF">2021-11-04T04:33:21Z</dcterms:modified>
</cp:coreProperties>
</file>