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13"/>
    <p:restoredTop sz="77140"/>
  </p:normalViewPr>
  <p:slideViewPr>
    <p:cSldViewPr snapToGrid="0" snapToObjects="1">
      <p:cViewPr varScale="1">
        <p:scale>
          <a:sx n="112" d="100"/>
          <a:sy n="112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805C25-7046-0947-8F79-AF2E7C077759}" type="doc">
      <dgm:prSet loTypeId="urn:microsoft.com/office/officeart/2005/8/layout/vList5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64D5688E-6A85-3143-B7D8-6090FC9938E8}">
      <dgm:prSet phldrT="[Texto]"/>
      <dgm:spPr/>
      <dgm:t>
        <a:bodyPr/>
        <a:lstStyle/>
        <a:p>
          <a:r>
            <a:rPr lang="es-ES" dirty="0" smtClean="0"/>
            <a:t>Monitoriza</a:t>
          </a:r>
          <a:endParaRPr lang="es-ES" dirty="0"/>
        </a:p>
      </dgm:t>
    </dgm:pt>
    <dgm:pt modelId="{50D15BF5-F941-BB4A-861C-C615457FFAAB}" type="parTrans" cxnId="{51C296E3-2ACA-CD4F-9945-AC0F7B2CDBB9}">
      <dgm:prSet/>
      <dgm:spPr/>
      <dgm:t>
        <a:bodyPr/>
        <a:lstStyle/>
        <a:p>
          <a:endParaRPr lang="es-ES"/>
        </a:p>
      </dgm:t>
    </dgm:pt>
    <dgm:pt modelId="{8371B359-D9EE-7F48-930A-6E583D680E49}" type="sibTrans" cxnId="{51C296E3-2ACA-CD4F-9945-AC0F7B2CDBB9}">
      <dgm:prSet/>
      <dgm:spPr/>
      <dgm:t>
        <a:bodyPr/>
        <a:lstStyle/>
        <a:p>
          <a:endParaRPr lang="es-ES"/>
        </a:p>
      </dgm:t>
    </dgm:pt>
    <dgm:pt modelId="{27FAD78A-55B3-074E-87FE-6C31A89BDDF0}">
      <dgm:prSet phldrT="[Texto]"/>
      <dgm:spPr/>
      <dgm:t>
        <a:bodyPr/>
        <a:lstStyle/>
        <a:p>
          <a:r>
            <a:rPr lang="es-ES" dirty="0" err="1" smtClean="0"/>
            <a:t>Logs</a:t>
          </a:r>
          <a:r>
            <a:rPr lang="es-ES" baseline="0" dirty="0" smtClean="0"/>
            <a:t>, procesos, </a:t>
          </a:r>
          <a:r>
            <a:rPr lang="es-ES" baseline="0" dirty="0" err="1" smtClean="0"/>
            <a:t>rootcheking</a:t>
          </a:r>
          <a:r>
            <a:rPr lang="es-ES" baseline="0" dirty="0" smtClean="0"/>
            <a:t> e i</a:t>
          </a:r>
          <a:r>
            <a:rPr lang="es-ES" dirty="0" smtClean="0"/>
            <a:t>ntegridad de ficheros. </a:t>
          </a:r>
          <a:endParaRPr lang="es-ES" dirty="0"/>
        </a:p>
      </dgm:t>
    </dgm:pt>
    <dgm:pt modelId="{05E86E3D-C646-C545-80EB-DEBA4FE1F2E6}" type="parTrans" cxnId="{2FF8EDBE-411C-BD47-AFB3-9300349EDAFC}">
      <dgm:prSet/>
      <dgm:spPr/>
      <dgm:t>
        <a:bodyPr/>
        <a:lstStyle/>
        <a:p>
          <a:endParaRPr lang="es-ES"/>
        </a:p>
      </dgm:t>
    </dgm:pt>
    <dgm:pt modelId="{99542C9E-B569-C542-86FE-D1C6946EA2C6}" type="sibTrans" cxnId="{2FF8EDBE-411C-BD47-AFB3-9300349EDAFC}">
      <dgm:prSet/>
      <dgm:spPr/>
      <dgm:t>
        <a:bodyPr/>
        <a:lstStyle/>
        <a:p>
          <a:endParaRPr lang="es-ES"/>
        </a:p>
      </dgm:t>
    </dgm:pt>
    <dgm:pt modelId="{00787CF5-EBD1-E74A-8ED8-03B188C0DBE7}">
      <dgm:prSet phldrT="[Texto]"/>
      <dgm:spPr/>
      <dgm:t>
        <a:bodyPr/>
        <a:lstStyle/>
        <a:p>
          <a:r>
            <a:rPr lang="es-ES" dirty="0" smtClean="0"/>
            <a:t>Alerta</a:t>
          </a:r>
          <a:endParaRPr lang="es-ES" dirty="0"/>
        </a:p>
      </dgm:t>
    </dgm:pt>
    <dgm:pt modelId="{7DCB5F44-4AFD-2149-A7B5-A97762C1910D}" type="parTrans" cxnId="{036C3F79-0F8C-BC49-AB72-FDB1345471B3}">
      <dgm:prSet/>
      <dgm:spPr/>
      <dgm:t>
        <a:bodyPr/>
        <a:lstStyle/>
        <a:p>
          <a:endParaRPr lang="es-ES"/>
        </a:p>
      </dgm:t>
    </dgm:pt>
    <dgm:pt modelId="{D9DAFEE4-044A-3A42-ADBC-6376EF9ED25C}" type="sibTrans" cxnId="{036C3F79-0F8C-BC49-AB72-FDB1345471B3}">
      <dgm:prSet/>
      <dgm:spPr/>
      <dgm:t>
        <a:bodyPr/>
        <a:lstStyle/>
        <a:p>
          <a:endParaRPr lang="es-ES"/>
        </a:p>
      </dgm:t>
    </dgm:pt>
    <dgm:pt modelId="{431156A5-6ED8-CA4A-8B88-1D569378B11E}">
      <dgm:prSet phldrT="[Texto]"/>
      <dgm:spPr/>
      <dgm:t>
        <a:bodyPr/>
        <a:lstStyle/>
        <a:p>
          <a:pPr marL="228600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dirty="0" smtClean="0"/>
            <a:t>Genera respuestas v</a:t>
          </a:r>
          <a:r>
            <a:rPr lang="es-ES_tradnl" dirty="0" err="1" smtClean="0"/>
            <a:t>ía</a:t>
          </a:r>
          <a:r>
            <a:rPr lang="es-ES_tradnl" dirty="0" smtClean="0"/>
            <a:t> log</a:t>
          </a:r>
          <a:r>
            <a:rPr lang="es-ES_tradnl" baseline="0" dirty="0" smtClean="0"/>
            <a:t> o</a:t>
          </a:r>
          <a:r>
            <a:rPr lang="es-ES_tradnl" dirty="0" smtClean="0"/>
            <a:t> email. Posibilidad de usar sistemas SIEM.</a:t>
          </a:r>
          <a:endParaRPr lang="es-ES" dirty="0"/>
        </a:p>
      </dgm:t>
    </dgm:pt>
    <dgm:pt modelId="{F0B04258-0531-E244-BDD4-8B72706F310B}" type="parTrans" cxnId="{EB5C29C9-9113-A747-BF05-DF31C1F81ADB}">
      <dgm:prSet/>
      <dgm:spPr/>
      <dgm:t>
        <a:bodyPr/>
        <a:lstStyle/>
        <a:p>
          <a:endParaRPr lang="es-ES"/>
        </a:p>
      </dgm:t>
    </dgm:pt>
    <dgm:pt modelId="{0D8487D9-DC33-504A-9CC9-8C7BB220E642}" type="sibTrans" cxnId="{EB5C29C9-9113-A747-BF05-DF31C1F81ADB}">
      <dgm:prSet/>
      <dgm:spPr/>
      <dgm:t>
        <a:bodyPr/>
        <a:lstStyle/>
        <a:p>
          <a:endParaRPr lang="es-ES"/>
        </a:p>
      </dgm:t>
    </dgm:pt>
    <dgm:pt modelId="{038063D4-6C79-3542-8F6B-DE4E1E0B072F}">
      <dgm:prSet phldrT="[Texto]"/>
      <dgm:spPr/>
      <dgm:t>
        <a:bodyPr/>
        <a:lstStyle/>
        <a:p>
          <a:r>
            <a:rPr lang="es-ES" dirty="0" smtClean="0"/>
            <a:t>Multiplataforma</a:t>
          </a:r>
          <a:endParaRPr lang="es-ES" dirty="0"/>
        </a:p>
      </dgm:t>
    </dgm:pt>
    <dgm:pt modelId="{F8B95594-7871-954F-BC2A-3380C8F913CA}" type="parTrans" cxnId="{DAEFE299-3861-DC4A-B3D7-CA4A40456A65}">
      <dgm:prSet/>
      <dgm:spPr/>
      <dgm:t>
        <a:bodyPr/>
        <a:lstStyle/>
        <a:p>
          <a:endParaRPr lang="es-ES"/>
        </a:p>
      </dgm:t>
    </dgm:pt>
    <dgm:pt modelId="{254A0AB9-98AF-9642-AED9-F27CCEFC690B}" type="sibTrans" cxnId="{DAEFE299-3861-DC4A-B3D7-CA4A40456A65}">
      <dgm:prSet/>
      <dgm:spPr/>
      <dgm:t>
        <a:bodyPr/>
        <a:lstStyle/>
        <a:p>
          <a:endParaRPr lang="es-ES"/>
        </a:p>
      </dgm:t>
    </dgm:pt>
    <dgm:pt modelId="{AB24D85E-9CD4-954E-B969-C6CC4A6B2125}">
      <dgm:prSet phldrT="[Texto]"/>
      <dgm:spPr/>
      <dgm:t>
        <a:bodyPr/>
        <a:lstStyle/>
        <a:p>
          <a:r>
            <a:rPr lang="es-ES" dirty="0" smtClean="0"/>
            <a:t>Linux, Solaris, AIX, HP-UX, BSD, Windows, Mac y </a:t>
          </a:r>
          <a:r>
            <a:rPr lang="es-ES" dirty="0" err="1" smtClean="0"/>
            <a:t>VMware</a:t>
          </a:r>
          <a:r>
            <a:rPr lang="es-ES" dirty="0" smtClean="0"/>
            <a:t> ESX.</a:t>
          </a:r>
          <a:endParaRPr lang="es-ES" dirty="0"/>
        </a:p>
      </dgm:t>
    </dgm:pt>
    <dgm:pt modelId="{6658CF1F-4E94-724A-9096-7C6CD7B2BBDF}" type="parTrans" cxnId="{0E193F82-87ED-9247-A603-923004265729}">
      <dgm:prSet/>
      <dgm:spPr/>
      <dgm:t>
        <a:bodyPr/>
        <a:lstStyle/>
        <a:p>
          <a:endParaRPr lang="es-ES"/>
        </a:p>
      </dgm:t>
    </dgm:pt>
    <dgm:pt modelId="{EA384640-67C8-4A4C-B557-E5B627519FE6}" type="sibTrans" cxnId="{0E193F82-87ED-9247-A603-923004265729}">
      <dgm:prSet/>
      <dgm:spPr/>
      <dgm:t>
        <a:bodyPr/>
        <a:lstStyle/>
        <a:p>
          <a:endParaRPr lang="es-ES"/>
        </a:p>
      </dgm:t>
    </dgm:pt>
    <dgm:pt modelId="{F1DA535F-9F2A-1244-9153-E59B423AAA73}">
      <dgm:prSet/>
      <dgm:spPr/>
      <dgm:t>
        <a:bodyPr/>
        <a:lstStyle/>
        <a:p>
          <a:r>
            <a:rPr lang="es-ES" dirty="0" smtClean="0"/>
            <a:t>PCI DSS </a:t>
          </a:r>
          <a:r>
            <a:rPr lang="es-ES_tradnl" dirty="0" smtClean="0"/>
            <a:t>“</a:t>
          </a:r>
          <a:r>
            <a:rPr lang="es-ES_tradnl" dirty="0" err="1" smtClean="0"/>
            <a:t>Compilance</a:t>
          </a:r>
          <a:r>
            <a:rPr lang="es-ES_tradnl" dirty="0" smtClean="0"/>
            <a:t>”</a:t>
          </a:r>
          <a:endParaRPr lang="es-ES" dirty="0"/>
        </a:p>
      </dgm:t>
    </dgm:pt>
    <dgm:pt modelId="{4B9B8757-2857-F443-AD63-BAA6180D8498}" type="parTrans" cxnId="{64EF31BA-CF05-4248-8973-19AE19652130}">
      <dgm:prSet/>
      <dgm:spPr/>
      <dgm:t>
        <a:bodyPr/>
        <a:lstStyle/>
        <a:p>
          <a:endParaRPr lang="es-ES"/>
        </a:p>
      </dgm:t>
    </dgm:pt>
    <dgm:pt modelId="{8FB496AC-E529-7D46-A7F3-E6E4D2662F69}" type="sibTrans" cxnId="{64EF31BA-CF05-4248-8973-19AE19652130}">
      <dgm:prSet/>
      <dgm:spPr/>
      <dgm:t>
        <a:bodyPr/>
        <a:lstStyle/>
        <a:p>
          <a:endParaRPr lang="es-ES"/>
        </a:p>
      </dgm:t>
    </dgm:pt>
    <dgm:pt modelId="{AEE23197-7718-1C41-ADD0-91E571C21BD6}">
      <dgm:prSet/>
      <dgm:spPr/>
      <dgm:t>
        <a:bodyPr/>
        <a:lstStyle/>
        <a:p>
          <a:r>
            <a:rPr lang="es-ES" dirty="0" err="1" smtClean="0"/>
            <a:t>Payment</a:t>
          </a:r>
          <a:r>
            <a:rPr lang="es-ES" dirty="0" smtClean="0"/>
            <a:t> </a:t>
          </a:r>
          <a:r>
            <a:rPr lang="es-ES" dirty="0" err="1" smtClean="0"/>
            <a:t>Card</a:t>
          </a:r>
          <a:r>
            <a:rPr lang="es-ES" dirty="0" smtClean="0"/>
            <a:t> </a:t>
          </a:r>
          <a:r>
            <a:rPr lang="es-ES" dirty="0" err="1" smtClean="0"/>
            <a:t>Industry</a:t>
          </a:r>
          <a:r>
            <a:rPr lang="es-ES" dirty="0" smtClean="0"/>
            <a:t> Data Security Standard. </a:t>
          </a:r>
          <a:endParaRPr lang="es-ES" dirty="0"/>
        </a:p>
      </dgm:t>
    </dgm:pt>
    <dgm:pt modelId="{0E15E760-3A72-C44A-811B-D0D1C5F5BE48}" type="parTrans" cxnId="{69EE5C3E-1722-DB49-A0DC-7FBFE6DD4BC0}">
      <dgm:prSet/>
      <dgm:spPr/>
      <dgm:t>
        <a:bodyPr/>
        <a:lstStyle/>
        <a:p>
          <a:endParaRPr lang="es-ES"/>
        </a:p>
      </dgm:t>
    </dgm:pt>
    <dgm:pt modelId="{D70B1D9F-588F-B640-90AF-8253E8F3F0CE}" type="sibTrans" cxnId="{69EE5C3E-1722-DB49-A0DC-7FBFE6DD4BC0}">
      <dgm:prSet/>
      <dgm:spPr/>
      <dgm:t>
        <a:bodyPr/>
        <a:lstStyle/>
        <a:p>
          <a:endParaRPr lang="es-ES"/>
        </a:p>
      </dgm:t>
    </dgm:pt>
    <dgm:pt modelId="{11099B2B-F821-B140-A32A-E8BF94704D0D}" type="pres">
      <dgm:prSet presAssocID="{7F805C25-7046-0947-8F79-AF2E7C07775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3A40C19-D109-F44F-BE57-E17B6F60612B}" type="pres">
      <dgm:prSet presAssocID="{64D5688E-6A85-3143-B7D8-6090FC9938E8}" presName="linNode" presStyleCnt="0"/>
      <dgm:spPr/>
    </dgm:pt>
    <dgm:pt modelId="{7D4E88E5-4930-274A-B146-1C029514602C}" type="pres">
      <dgm:prSet presAssocID="{64D5688E-6A85-3143-B7D8-6090FC9938E8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1661342-CF2F-264F-B9C2-1543F3520EDB}" type="pres">
      <dgm:prSet presAssocID="{64D5688E-6A85-3143-B7D8-6090FC9938E8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76085EA-5BF4-BB42-9088-114040C307B9}" type="pres">
      <dgm:prSet presAssocID="{8371B359-D9EE-7F48-930A-6E583D680E49}" presName="sp" presStyleCnt="0"/>
      <dgm:spPr/>
    </dgm:pt>
    <dgm:pt modelId="{1EE3B8EA-98C7-2E47-B7B1-F20F98A97AE5}" type="pres">
      <dgm:prSet presAssocID="{00787CF5-EBD1-E74A-8ED8-03B188C0DBE7}" presName="linNode" presStyleCnt="0"/>
      <dgm:spPr/>
    </dgm:pt>
    <dgm:pt modelId="{4F7E4D27-BB46-4248-8EBB-6D1003E91DC3}" type="pres">
      <dgm:prSet presAssocID="{00787CF5-EBD1-E74A-8ED8-03B188C0DBE7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91C633F-1A20-444F-B098-4A0CF8988A50}" type="pres">
      <dgm:prSet presAssocID="{00787CF5-EBD1-E74A-8ED8-03B188C0DBE7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086DCD9-7DC9-1640-BDF8-3113AFCE013C}" type="pres">
      <dgm:prSet presAssocID="{D9DAFEE4-044A-3A42-ADBC-6376EF9ED25C}" presName="sp" presStyleCnt="0"/>
      <dgm:spPr/>
    </dgm:pt>
    <dgm:pt modelId="{0D0F0FF3-FBB8-1E44-A3CD-1A515ED087A1}" type="pres">
      <dgm:prSet presAssocID="{038063D4-6C79-3542-8F6B-DE4E1E0B072F}" presName="linNode" presStyleCnt="0"/>
      <dgm:spPr/>
    </dgm:pt>
    <dgm:pt modelId="{E270B60D-38C9-B14A-9B6D-34FA6DB4569F}" type="pres">
      <dgm:prSet presAssocID="{038063D4-6C79-3542-8F6B-DE4E1E0B072F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249F90E-A0A5-FE4B-B0D9-04DEB489186A}" type="pres">
      <dgm:prSet presAssocID="{038063D4-6C79-3542-8F6B-DE4E1E0B072F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F8438A-8B8C-7C4C-AC1F-14E1AD9B4818}" type="pres">
      <dgm:prSet presAssocID="{254A0AB9-98AF-9642-AED9-F27CCEFC690B}" presName="sp" presStyleCnt="0"/>
      <dgm:spPr/>
    </dgm:pt>
    <dgm:pt modelId="{D1BDB025-63D8-B045-B7EC-CA0874AEDEF3}" type="pres">
      <dgm:prSet presAssocID="{F1DA535F-9F2A-1244-9153-E59B423AAA73}" presName="linNode" presStyleCnt="0"/>
      <dgm:spPr/>
    </dgm:pt>
    <dgm:pt modelId="{25200D19-29CA-7C44-AD23-D97623EA5D14}" type="pres">
      <dgm:prSet presAssocID="{F1DA535F-9F2A-1244-9153-E59B423AAA73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2F51F5-BBF7-9E47-9F28-C9785971B79A}" type="pres">
      <dgm:prSet presAssocID="{F1DA535F-9F2A-1244-9153-E59B423AAA73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CD18652-991A-8347-96AF-BCB75E017A81}" type="presOf" srcId="{64D5688E-6A85-3143-B7D8-6090FC9938E8}" destId="{7D4E88E5-4930-274A-B146-1C029514602C}" srcOrd="0" destOrd="0" presId="urn:microsoft.com/office/officeart/2005/8/layout/vList5"/>
    <dgm:cxn modelId="{A3E23B8B-1EF9-7944-86A4-3488840384D1}" type="presOf" srcId="{431156A5-6ED8-CA4A-8B88-1D569378B11E}" destId="{891C633F-1A20-444F-B098-4A0CF8988A50}" srcOrd="0" destOrd="0" presId="urn:microsoft.com/office/officeart/2005/8/layout/vList5"/>
    <dgm:cxn modelId="{51C296E3-2ACA-CD4F-9945-AC0F7B2CDBB9}" srcId="{7F805C25-7046-0947-8F79-AF2E7C077759}" destId="{64D5688E-6A85-3143-B7D8-6090FC9938E8}" srcOrd="0" destOrd="0" parTransId="{50D15BF5-F941-BB4A-861C-C615457FFAAB}" sibTransId="{8371B359-D9EE-7F48-930A-6E583D680E49}"/>
    <dgm:cxn modelId="{0242EC43-ACA5-9044-B2D1-915D15A07B15}" type="presOf" srcId="{27FAD78A-55B3-074E-87FE-6C31A89BDDF0}" destId="{01661342-CF2F-264F-B9C2-1543F3520EDB}" srcOrd="0" destOrd="0" presId="urn:microsoft.com/office/officeart/2005/8/layout/vList5"/>
    <dgm:cxn modelId="{036C3F79-0F8C-BC49-AB72-FDB1345471B3}" srcId="{7F805C25-7046-0947-8F79-AF2E7C077759}" destId="{00787CF5-EBD1-E74A-8ED8-03B188C0DBE7}" srcOrd="1" destOrd="0" parTransId="{7DCB5F44-4AFD-2149-A7B5-A97762C1910D}" sibTransId="{D9DAFEE4-044A-3A42-ADBC-6376EF9ED25C}"/>
    <dgm:cxn modelId="{EB5C29C9-9113-A747-BF05-DF31C1F81ADB}" srcId="{00787CF5-EBD1-E74A-8ED8-03B188C0DBE7}" destId="{431156A5-6ED8-CA4A-8B88-1D569378B11E}" srcOrd="0" destOrd="0" parTransId="{F0B04258-0531-E244-BDD4-8B72706F310B}" sibTransId="{0D8487D9-DC33-504A-9CC9-8C7BB220E642}"/>
    <dgm:cxn modelId="{FB78D050-0D89-B643-A2BD-236AF8DE455B}" type="presOf" srcId="{AB24D85E-9CD4-954E-B969-C6CC4A6B2125}" destId="{6249F90E-A0A5-FE4B-B0D9-04DEB489186A}" srcOrd="0" destOrd="0" presId="urn:microsoft.com/office/officeart/2005/8/layout/vList5"/>
    <dgm:cxn modelId="{8CB0C414-A139-1748-8123-73FAC9C995AE}" type="presOf" srcId="{F1DA535F-9F2A-1244-9153-E59B423AAA73}" destId="{25200D19-29CA-7C44-AD23-D97623EA5D14}" srcOrd="0" destOrd="0" presId="urn:microsoft.com/office/officeart/2005/8/layout/vList5"/>
    <dgm:cxn modelId="{64EF31BA-CF05-4248-8973-19AE19652130}" srcId="{7F805C25-7046-0947-8F79-AF2E7C077759}" destId="{F1DA535F-9F2A-1244-9153-E59B423AAA73}" srcOrd="3" destOrd="0" parTransId="{4B9B8757-2857-F443-AD63-BAA6180D8498}" sibTransId="{8FB496AC-E529-7D46-A7F3-E6E4D2662F69}"/>
    <dgm:cxn modelId="{95630410-266D-DD4C-9167-DC70D3C3385C}" type="presOf" srcId="{00787CF5-EBD1-E74A-8ED8-03B188C0DBE7}" destId="{4F7E4D27-BB46-4248-8EBB-6D1003E91DC3}" srcOrd="0" destOrd="0" presId="urn:microsoft.com/office/officeart/2005/8/layout/vList5"/>
    <dgm:cxn modelId="{B321888C-F98A-F34D-8E4E-FDD1431F0058}" type="presOf" srcId="{7F805C25-7046-0947-8F79-AF2E7C077759}" destId="{11099B2B-F821-B140-A32A-E8BF94704D0D}" srcOrd="0" destOrd="0" presId="urn:microsoft.com/office/officeart/2005/8/layout/vList5"/>
    <dgm:cxn modelId="{DAEFE299-3861-DC4A-B3D7-CA4A40456A65}" srcId="{7F805C25-7046-0947-8F79-AF2E7C077759}" destId="{038063D4-6C79-3542-8F6B-DE4E1E0B072F}" srcOrd="2" destOrd="0" parTransId="{F8B95594-7871-954F-BC2A-3380C8F913CA}" sibTransId="{254A0AB9-98AF-9642-AED9-F27CCEFC690B}"/>
    <dgm:cxn modelId="{2FF8EDBE-411C-BD47-AFB3-9300349EDAFC}" srcId="{64D5688E-6A85-3143-B7D8-6090FC9938E8}" destId="{27FAD78A-55B3-074E-87FE-6C31A89BDDF0}" srcOrd="0" destOrd="0" parTransId="{05E86E3D-C646-C545-80EB-DEBA4FE1F2E6}" sibTransId="{99542C9E-B569-C542-86FE-D1C6946EA2C6}"/>
    <dgm:cxn modelId="{69EE5C3E-1722-DB49-A0DC-7FBFE6DD4BC0}" srcId="{F1DA535F-9F2A-1244-9153-E59B423AAA73}" destId="{AEE23197-7718-1C41-ADD0-91E571C21BD6}" srcOrd="0" destOrd="0" parTransId="{0E15E760-3A72-C44A-811B-D0D1C5F5BE48}" sibTransId="{D70B1D9F-588F-B640-90AF-8253E8F3F0CE}"/>
    <dgm:cxn modelId="{0E193F82-87ED-9247-A603-923004265729}" srcId="{038063D4-6C79-3542-8F6B-DE4E1E0B072F}" destId="{AB24D85E-9CD4-954E-B969-C6CC4A6B2125}" srcOrd="0" destOrd="0" parTransId="{6658CF1F-4E94-724A-9096-7C6CD7B2BBDF}" sibTransId="{EA384640-67C8-4A4C-B557-E5B627519FE6}"/>
    <dgm:cxn modelId="{C56FCD74-DB8B-FB45-AC71-7F29027A83E0}" type="presOf" srcId="{AEE23197-7718-1C41-ADD0-91E571C21BD6}" destId="{572F51F5-BBF7-9E47-9F28-C9785971B79A}" srcOrd="0" destOrd="0" presId="urn:microsoft.com/office/officeart/2005/8/layout/vList5"/>
    <dgm:cxn modelId="{1F42D699-D8F5-8546-8029-980C7AF69B25}" type="presOf" srcId="{038063D4-6C79-3542-8F6B-DE4E1E0B072F}" destId="{E270B60D-38C9-B14A-9B6D-34FA6DB4569F}" srcOrd="0" destOrd="0" presId="urn:microsoft.com/office/officeart/2005/8/layout/vList5"/>
    <dgm:cxn modelId="{5BCA78F0-9CA7-C14B-B902-669B930C97A0}" type="presParOf" srcId="{11099B2B-F821-B140-A32A-E8BF94704D0D}" destId="{33A40C19-D109-F44F-BE57-E17B6F60612B}" srcOrd="0" destOrd="0" presId="urn:microsoft.com/office/officeart/2005/8/layout/vList5"/>
    <dgm:cxn modelId="{D13DB1F0-11A2-4340-8FD5-B8531F95AE15}" type="presParOf" srcId="{33A40C19-D109-F44F-BE57-E17B6F60612B}" destId="{7D4E88E5-4930-274A-B146-1C029514602C}" srcOrd="0" destOrd="0" presId="urn:microsoft.com/office/officeart/2005/8/layout/vList5"/>
    <dgm:cxn modelId="{C7FFFD1C-9CC1-944C-B71C-0A247A46C020}" type="presParOf" srcId="{33A40C19-D109-F44F-BE57-E17B6F60612B}" destId="{01661342-CF2F-264F-B9C2-1543F3520EDB}" srcOrd="1" destOrd="0" presId="urn:microsoft.com/office/officeart/2005/8/layout/vList5"/>
    <dgm:cxn modelId="{300ED216-B655-8644-8F3C-32830044D377}" type="presParOf" srcId="{11099B2B-F821-B140-A32A-E8BF94704D0D}" destId="{176085EA-5BF4-BB42-9088-114040C307B9}" srcOrd="1" destOrd="0" presId="urn:microsoft.com/office/officeart/2005/8/layout/vList5"/>
    <dgm:cxn modelId="{19F950AF-976D-8B46-AB1E-123146FF3E90}" type="presParOf" srcId="{11099B2B-F821-B140-A32A-E8BF94704D0D}" destId="{1EE3B8EA-98C7-2E47-B7B1-F20F98A97AE5}" srcOrd="2" destOrd="0" presId="urn:microsoft.com/office/officeart/2005/8/layout/vList5"/>
    <dgm:cxn modelId="{4D882FC5-47C8-F14A-B6C8-64100B662AF7}" type="presParOf" srcId="{1EE3B8EA-98C7-2E47-B7B1-F20F98A97AE5}" destId="{4F7E4D27-BB46-4248-8EBB-6D1003E91DC3}" srcOrd="0" destOrd="0" presId="urn:microsoft.com/office/officeart/2005/8/layout/vList5"/>
    <dgm:cxn modelId="{EB4292EE-FE6E-9C48-8300-698C6B3CDF42}" type="presParOf" srcId="{1EE3B8EA-98C7-2E47-B7B1-F20F98A97AE5}" destId="{891C633F-1A20-444F-B098-4A0CF8988A50}" srcOrd="1" destOrd="0" presId="urn:microsoft.com/office/officeart/2005/8/layout/vList5"/>
    <dgm:cxn modelId="{07743D05-6375-BF46-ABC4-7C9E12C60ED9}" type="presParOf" srcId="{11099B2B-F821-B140-A32A-E8BF94704D0D}" destId="{2086DCD9-7DC9-1640-BDF8-3113AFCE013C}" srcOrd="3" destOrd="0" presId="urn:microsoft.com/office/officeart/2005/8/layout/vList5"/>
    <dgm:cxn modelId="{7E6989E7-A8E1-F843-B384-36A147DD0122}" type="presParOf" srcId="{11099B2B-F821-B140-A32A-E8BF94704D0D}" destId="{0D0F0FF3-FBB8-1E44-A3CD-1A515ED087A1}" srcOrd="4" destOrd="0" presId="urn:microsoft.com/office/officeart/2005/8/layout/vList5"/>
    <dgm:cxn modelId="{D749DCEE-E8DB-9D48-9C38-D542366D6C63}" type="presParOf" srcId="{0D0F0FF3-FBB8-1E44-A3CD-1A515ED087A1}" destId="{E270B60D-38C9-B14A-9B6D-34FA6DB4569F}" srcOrd="0" destOrd="0" presId="urn:microsoft.com/office/officeart/2005/8/layout/vList5"/>
    <dgm:cxn modelId="{4588FD58-E3DE-B848-8C7A-0295353A7E38}" type="presParOf" srcId="{0D0F0FF3-FBB8-1E44-A3CD-1A515ED087A1}" destId="{6249F90E-A0A5-FE4B-B0D9-04DEB489186A}" srcOrd="1" destOrd="0" presId="urn:microsoft.com/office/officeart/2005/8/layout/vList5"/>
    <dgm:cxn modelId="{B1DF357F-C7AE-6F4B-A767-1C6B127D8215}" type="presParOf" srcId="{11099B2B-F821-B140-A32A-E8BF94704D0D}" destId="{87F8438A-8B8C-7C4C-AC1F-14E1AD9B4818}" srcOrd="5" destOrd="0" presId="urn:microsoft.com/office/officeart/2005/8/layout/vList5"/>
    <dgm:cxn modelId="{5BD9176F-C7EA-2542-BC3E-7EBCC28C8000}" type="presParOf" srcId="{11099B2B-F821-B140-A32A-E8BF94704D0D}" destId="{D1BDB025-63D8-B045-B7EC-CA0874AEDEF3}" srcOrd="6" destOrd="0" presId="urn:microsoft.com/office/officeart/2005/8/layout/vList5"/>
    <dgm:cxn modelId="{0873620A-573D-2C4F-947B-9625A96F022E}" type="presParOf" srcId="{D1BDB025-63D8-B045-B7EC-CA0874AEDEF3}" destId="{25200D19-29CA-7C44-AD23-D97623EA5D14}" srcOrd="0" destOrd="0" presId="urn:microsoft.com/office/officeart/2005/8/layout/vList5"/>
    <dgm:cxn modelId="{1D500045-0F93-544E-9D2E-700F2955E5C7}" type="presParOf" srcId="{D1BDB025-63D8-B045-B7EC-CA0874AEDEF3}" destId="{572F51F5-BBF7-9E47-9F28-C9785971B79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61342-CF2F-264F-B9C2-1543F3520EDB}">
      <dsp:nvSpPr>
        <dsp:cNvPr id="0" name=""/>
        <dsp:cNvSpPr/>
      </dsp:nvSpPr>
      <dsp:spPr>
        <a:xfrm rot="5400000">
          <a:off x="6202520" y="-2563891"/>
          <a:ext cx="904761" cy="626343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500" kern="1200" dirty="0" err="1" smtClean="0"/>
            <a:t>Logs</a:t>
          </a:r>
          <a:r>
            <a:rPr lang="es-ES" sz="2500" kern="1200" baseline="0" dirty="0" smtClean="0"/>
            <a:t>, procesos, </a:t>
          </a:r>
          <a:r>
            <a:rPr lang="es-ES" sz="2500" kern="1200" baseline="0" dirty="0" err="1" smtClean="0"/>
            <a:t>rootcheking</a:t>
          </a:r>
          <a:r>
            <a:rPr lang="es-ES" sz="2500" kern="1200" baseline="0" dirty="0" smtClean="0"/>
            <a:t> e i</a:t>
          </a:r>
          <a:r>
            <a:rPr lang="es-ES" sz="2500" kern="1200" dirty="0" smtClean="0"/>
            <a:t>ntegridad de ficheros. </a:t>
          </a:r>
          <a:endParaRPr lang="es-ES" sz="2500" kern="1200" dirty="0"/>
        </a:p>
      </dsp:txBody>
      <dsp:txXfrm rot="-5400000">
        <a:off x="3523183" y="159613"/>
        <a:ext cx="6219269" cy="816427"/>
      </dsp:txXfrm>
    </dsp:sp>
    <dsp:sp modelId="{7D4E88E5-4930-274A-B146-1C029514602C}">
      <dsp:nvSpPr>
        <dsp:cNvPr id="0" name=""/>
        <dsp:cNvSpPr/>
      </dsp:nvSpPr>
      <dsp:spPr>
        <a:xfrm>
          <a:off x="0" y="2351"/>
          <a:ext cx="3523183" cy="113095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Monitoriza</a:t>
          </a:r>
          <a:endParaRPr lang="es-ES" sz="3000" kern="1200" dirty="0"/>
        </a:p>
      </dsp:txBody>
      <dsp:txXfrm>
        <a:off x="55208" y="57559"/>
        <a:ext cx="3412767" cy="1020535"/>
      </dsp:txXfrm>
    </dsp:sp>
    <dsp:sp modelId="{891C633F-1A20-444F-B098-4A0CF8988A50}">
      <dsp:nvSpPr>
        <dsp:cNvPr id="0" name=""/>
        <dsp:cNvSpPr/>
      </dsp:nvSpPr>
      <dsp:spPr>
        <a:xfrm rot="5400000">
          <a:off x="6202520" y="-1376391"/>
          <a:ext cx="904761" cy="6263436"/>
        </a:xfrm>
        <a:prstGeom prst="round2SameRect">
          <a:avLst/>
        </a:prstGeom>
        <a:solidFill>
          <a:schemeClr val="accent5">
            <a:tint val="40000"/>
            <a:alpha val="90000"/>
            <a:hueOff val="6911949"/>
            <a:satOff val="-9148"/>
            <a:lumOff val="-852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6911949"/>
              <a:satOff val="-9148"/>
              <a:lumOff val="-8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500" kern="1200" dirty="0" smtClean="0"/>
            <a:t>Genera respuestas v</a:t>
          </a:r>
          <a:r>
            <a:rPr lang="es-ES_tradnl" sz="2500" kern="1200" dirty="0" err="1" smtClean="0"/>
            <a:t>ía</a:t>
          </a:r>
          <a:r>
            <a:rPr lang="es-ES_tradnl" sz="2500" kern="1200" dirty="0" smtClean="0"/>
            <a:t> log</a:t>
          </a:r>
          <a:r>
            <a:rPr lang="es-ES_tradnl" sz="2500" kern="1200" baseline="0" dirty="0" smtClean="0"/>
            <a:t> o</a:t>
          </a:r>
          <a:r>
            <a:rPr lang="es-ES_tradnl" sz="2500" kern="1200" dirty="0" smtClean="0"/>
            <a:t> email. Posibilidad de usar sistemas SIEM.</a:t>
          </a:r>
          <a:endParaRPr lang="es-ES" sz="2500" kern="1200" dirty="0"/>
        </a:p>
      </dsp:txBody>
      <dsp:txXfrm rot="-5400000">
        <a:off x="3523183" y="1347113"/>
        <a:ext cx="6219269" cy="816427"/>
      </dsp:txXfrm>
    </dsp:sp>
    <dsp:sp modelId="{4F7E4D27-BB46-4248-8EBB-6D1003E91DC3}">
      <dsp:nvSpPr>
        <dsp:cNvPr id="0" name=""/>
        <dsp:cNvSpPr/>
      </dsp:nvSpPr>
      <dsp:spPr>
        <a:xfrm>
          <a:off x="0" y="1189850"/>
          <a:ext cx="3523183" cy="1130951"/>
        </a:xfrm>
        <a:prstGeom prst="roundRect">
          <a:avLst/>
        </a:prstGeom>
        <a:gradFill rotWithShape="0">
          <a:gsLst>
            <a:gs pos="0">
              <a:schemeClr val="accent5">
                <a:hueOff val="6718086"/>
                <a:satOff val="-3139"/>
                <a:lumOff val="-3529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6718086"/>
                <a:satOff val="-3139"/>
                <a:lumOff val="-3529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Alerta</a:t>
          </a:r>
          <a:endParaRPr lang="es-ES" sz="3000" kern="1200" dirty="0"/>
        </a:p>
      </dsp:txBody>
      <dsp:txXfrm>
        <a:off x="55208" y="1245058"/>
        <a:ext cx="3412767" cy="1020535"/>
      </dsp:txXfrm>
    </dsp:sp>
    <dsp:sp modelId="{6249F90E-A0A5-FE4B-B0D9-04DEB489186A}">
      <dsp:nvSpPr>
        <dsp:cNvPr id="0" name=""/>
        <dsp:cNvSpPr/>
      </dsp:nvSpPr>
      <dsp:spPr>
        <a:xfrm rot="5400000">
          <a:off x="6202520" y="-188892"/>
          <a:ext cx="904761" cy="6263436"/>
        </a:xfrm>
        <a:prstGeom prst="round2SameRect">
          <a:avLst/>
        </a:prstGeom>
        <a:solidFill>
          <a:schemeClr val="accent5">
            <a:tint val="40000"/>
            <a:alpha val="90000"/>
            <a:hueOff val="13823899"/>
            <a:satOff val="-18297"/>
            <a:lumOff val="-1703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13823899"/>
              <a:satOff val="-18297"/>
              <a:lumOff val="-17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500" kern="1200" dirty="0" smtClean="0"/>
            <a:t>Linux, Solaris, AIX, HP-UX, BSD, Windows, Mac y </a:t>
          </a:r>
          <a:r>
            <a:rPr lang="es-ES" sz="2500" kern="1200" dirty="0" err="1" smtClean="0"/>
            <a:t>VMware</a:t>
          </a:r>
          <a:r>
            <a:rPr lang="es-ES" sz="2500" kern="1200" dirty="0" smtClean="0"/>
            <a:t> ESX.</a:t>
          </a:r>
          <a:endParaRPr lang="es-ES" sz="2500" kern="1200" dirty="0"/>
        </a:p>
      </dsp:txBody>
      <dsp:txXfrm rot="-5400000">
        <a:off x="3523183" y="2534612"/>
        <a:ext cx="6219269" cy="816427"/>
      </dsp:txXfrm>
    </dsp:sp>
    <dsp:sp modelId="{E270B60D-38C9-B14A-9B6D-34FA6DB4569F}">
      <dsp:nvSpPr>
        <dsp:cNvPr id="0" name=""/>
        <dsp:cNvSpPr/>
      </dsp:nvSpPr>
      <dsp:spPr>
        <a:xfrm>
          <a:off x="0" y="2377350"/>
          <a:ext cx="3523183" cy="1130951"/>
        </a:xfrm>
        <a:prstGeom prst="roundRect">
          <a:avLst/>
        </a:prstGeom>
        <a:gradFill rotWithShape="0">
          <a:gsLst>
            <a:gs pos="0">
              <a:schemeClr val="accent5">
                <a:hueOff val="13436172"/>
                <a:satOff val="-6278"/>
                <a:lumOff val="-7058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13436172"/>
                <a:satOff val="-6278"/>
                <a:lumOff val="-7058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Multiplataforma</a:t>
          </a:r>
          <a:endParaRPr lang="es-ES" sz="3000" kern="1200" dirty="0"/>
        </a:p>
      </dsp:txBody>
      <dsp:txXfrm>
        <a:off x="55208" y="2432558"/>
        <a:ext cx="3412767" cy="1020535"/>
      </dsp:txXfrm>
    </dsp:sp>
    <dsp:sp modelId="{572F51F5-BBF7-9E47-9F28-C9785971B79A}">
      <dsp:nvSpPr>
        <dsp:cNvPr id="0" name=""/>
        <dsp:cNvSpPr/>
      </dsp:nvSpPr>
      <dsp:spPr>
        <a:xfrm rot="5400000">
          <a:off x="6202520" y="998607"/>
          <a:ext cx="904761" cy="6263436"/>
        </a:xfrm>
        <a:prstGeom prst="round2SameRect">
          <a:avLst/>
        </a:prstGeom>
        <a:solidFill>
          <a:schemeClr val="accent5">
            <a:tint val="40000"/>
            <a:alpha val="90000"/>
            <a:hueOff val="20735848"/>
            <a:satOff val="-27445"/>
            <a:lumOff val="-2555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20735848"/>
              <a:satOff val="-27445"/>
              <a:lumOff val="-25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500" kern="1200" dirty="0" err="1" smtClean="0"/>
            <a:t>Payment</a:t>
          </a:r>
          <a:r>
            <a:rPr lang="es-ES" sz="2500" kern="1200" dirty="0" smtClean="0"/>
            <a:t> </a:t>
          </a:r>
          <a:r>
            <a:rPr lang="es-ES" sz="2500" kern="1200" dirty="0" err="1" smtClean="0"/>
            <a:t>Card</a:t>
          </a:r>
          <a:r>
            <a:rPr lang="es-ES" sz="2500" kern="1200" dirty="0" smtClean="0"/>
            <a:t> </a:t>
          </a:r>
          <a:r>
            <a:rPr lang="es-ES" sz="2500" kern="1200" dirty="0" err="1" smtClean="0"/>
            <a:t>Industry</a:t>
          </a:r>
          <a:r>
            <a:rPr lang="es-ES" sz="2500" kern="1200" dirty="0" smtClean="0"/>
            <a:t> Data Security Standard. </a:t>
          </a:r>
          <a:endParaRPr lang="es-ES" sz="2500" kern="1200" dirty="0"/>
        </a:p>
      </dsp:txBody>
      <dsp:txXfrm rot="-5400000">
        <a:off x="3523183" y="3722112"/>
        <a:ext cx="6219269" cy="816427"/>
      </dsp:txXfrm>
    </dsp:sp>
    <dsp:sp modelId="{25200D19-29CA-7C44-AD23-D97623EA5D14}">
      <dsp:nvSpPr>
        <dsp:cNvPr id="0" name=""/>
        <dsp:cNvSpPr/>
      </dsp:nvSpPr>
      <dsp:spPr>
        <a:xfrm>
          <a:off x="0" y="3564849"/>
          <a:ext cx="3523183" cy="1130951"/>
        </a:xfrm>
        <a:prstGeom prst="roundRect">
          <a:avLst/>
        </a:prstGeom>
        <a:gradFill rotWithShape="0">
          <a:gsLst>
            <a:gs pos="0">
              <a:schemeClr val="accent5">
                <a:hueOff val="20154258"/>
                <a:satOff val="-9417"/>
                <a:lumOff val="-10587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20154258"/>
                <a:satOff val="-9417"/>
                <a:lumOff val="-10587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PCI DSS </a:t>
          </a:r>
          <a:r>
            <a:rPr lang="es-ES_tradnl" sz="3000" kern="1200" dirty="0" smtClean="0"/>
            <a:t>“</a:t>
          </a:r>
          <a:r>
            <a:rPr lang="es-ES_tradnl" sz="3000" kern="1200" dirty="0" err="1" smtClean="0"/>
            <a:t>Compilance</a:t>
          </a:r>
          <a:r>
            <a:rPr lang="es-ES_tradnl" sz="3000" kern="1200" dirty="0" smtClean="0"/>
            <a:t>”</a:t>
          </a:r>
          <a:endParaRPr lang="es-ES" sz="3000" kern="1200" dirty="0"/>
        </a:p>
      </dsp:txBody>
      <dsp:txXfrm>
        <a:off x="55208" y="3620057"/>
        <a:ext cx="3412767" cy="1020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133A2-2B67-FE48-8987-76204B287B2D}" type="datetimeFigureOut">
              <a:rPr lang="es-ES" smtClean="0"/>
              <a:t>29/5/16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D8912-58D3-6143-9FEC-D4EF16863C6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D8912-58D3-6143-9FEC-D4EF16863C6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D8912-58D3-6143-9FEC-D4EF16863C6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Elasticsearch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 motor de 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busqueda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texto completo, escalable y en tiempo real</a:t>
            </a:r>
          </a:p>
          <a:p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Logstash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 una herramienta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relcolectar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logs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“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parsearlos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y almacenarlos para un uso posterior.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Kibana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dashboard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la 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presentaci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ón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datos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D8912-58D3-6143-9FEC-D4EF16863C6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504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D8912-58D3-6143-9FEC-D4EF16863C6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202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D8912-58D3-6143-9FEC-D4EF16863C61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D8912-58D3-6143-9FEC-D4EF16863C61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994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D8912-58D3-6143-9FEC-D4EF16863C6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D8912-58D3-6143-9FEC-D4EF16863C6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6673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D8912-58D3-6143-9FEC-D4EF16863C6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5843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D8912-58D3-6143-9FEC-D4EF16863C6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674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D8912-58D3-6143-9FEC-D4EF16863C6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28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D8912-58D3-6143-9FEC-D4EF16863C6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875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D8912-58D3-6143-9FEC-D4EF16863C6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276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D8912-58D3-6143-9FEC-D4EF16863C6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8000" dirty="0" smtClean="0"/>
              <a:t>OSSEC </a:t>
            </a:r>
            <a:endParaRPr lang="es-ES" sz="8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Open </a:t>
            </a:r>
            <a:r>
              <a:rPr lang="es-ES" dirty="0" err="1"/>
              <a:t>Source</a:t>
            </a:r>
            <a:r>
              <a:rPr lang="es-ES" dirty="0"/>
              <a:t> HIDS </a:t>
            </a:r>
            <a:r>
              <a:rPr lang="es-ES" dirty="0" err="1"/>
              <a:t>SECurity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36" y="2029134"/>
            <a:ext cx="2068050" cy="20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925" y="1944978"/>
            <a:ext cx="10040245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_tradnl" dirty="0" smtClean="0"/>
          </a:p>
          <a:p>
            <a:pPr>
              <a:buFont typeface="Wingdings" charset="2"/>
              <a:buChar char="v"/>
            </a:pPr>
            <a:endParaRPr lang="es-E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29684" y="377190"/>
            <a:ext cx="958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2.2 Ejemplo de una alerta.</a:t>
            </a:r>
            <a:endParaRPr lang="es-ES_tradnl" sz="3600" i="1" dirty="0" smtClean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63925" y="2551837"/>
            <a:ext cx="1059328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latin typeface="Courier New" charset="0"/>
                <a:ea typeface="Courier New" charset="0"/>
                <a:cs typeface="Courier New" charset="0"/>
              </a:rPr>
              <a:t>** </a:t>
            </a:r>
            <a:r>
              <a:rPr lang="es-ES" sz="2000" b="1" dirty="0" err="1">
                <a:latin typeface="Courier New" charset="0"/>
                <a:ea typeface="Courier New" charset="0"/>
                <a:cs typeface="Courier New" charset="0"/>
              </a:rPr>
              <a:t>Alert</a:t>
            </a:r>
            <a:r>
              <a:rPr lang="es-ES" sz="2000" b="1" dirty="0">
                <a:latin typeface="Courier New" charset="0"/>
                <a:ea typeface="Courier New" charset="0"/>
                <a:cs typeface="Courier New" charset="0"/>
              </a:rPr>
              <a:t> 1199140089.788: - </a:t>
            </a:r>
            <a:r>
              <a:rPr lang="es-ES" sz="2000" b="1" dirty="0" err="1">
                <a:latin typeface="Courier New" charset="0"/>
                <a:ea typeface="Courier New" charset="0"/>
                <a:cs typeface="Courier New" charset="0"/>
              </a:rPr>
              <a:t>syslog,sshd,authentication_failure</a:t>
            </a:r>
            <a:r>
              <a:rPr lang="es-ES" sz="2000" b="1" dirty="0">
                <a:latin typeface="Courier New" charset="0"/>
                <a:ea typeface="Courier New" charset="0"/>
                <a:cs typeface="Courier New" charset="0"/>
              </a:rPr>
              <a:t>, 2007 </a:t>
            </a:r>
            <a:r>
              <a:rPr lang="es-ES" sz="2000" b="1" dirty="0" err="1">
                <a:latin typeface="Courier New" charset="0"/>
                <a:ea typeface="Courier New" charset="0"/>
                <a:cs typeface="Courier New" charset="0"/>
              </a:rPr>
              <a:t>Apr</a:t>
            </a:r>
            <a:r>
              <a:rPr lang="es-ES" sz="2000" b="1" dirty="0">
                <a:latin typeface="Courier New" charset="0"/>
                <a:ea typeface="Courier New" charset="0"/>
                <a:cs typeface="Courier New" charset="0"/>
              </a:rPr>
              <a:t> 14 17:33:09 </a:t>
            </a:r>
            <a:r>
              <a:rPr lang="es-ES" sz="2000" b="1" dirty="0" err="1">
                <a:latin typeface="Courier New" charset="0"/>
                <a:ea typeface="Courier New" charset="0"/>
                <a:cs typeface="Courier New" charset="0"/>
              </a:rPr>
              <a:t>linux_server</a:t>
            </a:r>
            <a:r>
              <a:rPr lang="es-ES" sz="2000" b="1" dirty="0">
                <a:latin typeface="Courier New" charset="0"/>
                <a:ea typeface="Courier New" charset="0"/>
                <a:cs typeface="Courier New" charset="0"/>
              </a:rPr>
              <a:t>-&gt;/</a:t>
            </a:r>
            <a:r>
              <a:rPr lang="es-ES" sz="2000" b="1" dirty="0" err="1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s-ES" sz="2000" b="1" dirty="0">
                <a:latin typeface="Courier New" charset="0"/>
                <a:ea typeface="Courier New" charset="0"/>
                <a:cs typeface="Courier New" charset="0"/>
              </a:rPr>
              <a:t>/log/</a:t>
            </a:r>
            <a:r>
              <a:rPr lang="es-ES" sz="2000" b="1" dirty="0" err="1">
                <a:latin typeface="Courier New" charset="0"/>
                <a:ea typeface="Courier New" charset="0"/>
                <a:cs typeface="Courier New" charset="0"/>
              </a:rPr>
              <a:t>auth.log</a:t>
            </a:r>
            <a:r>
              <a:rPr lang="es-ES" sz="20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s-E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s-ES" sz="2000" b="1" dirty="0">
                <a:latin typeface="Courier New" charset="0"/>
                <a:ea typeface="Courier New" charset="0"/>
                <a:cs typeface="Courier New" charset="0"/>
              </a:rPr>
              <a:t>Rule: 100124 (</a:t>
            </a:r>
            <a:r>
              <a:rPr lang="es-ES" sz="2000" b="1" dirty="0" err="1">
                <a:latin typeface="Courier New" charset="0"/>
                <a:ea typeface="Courier New" charset="0"/>
                <a:cs typeface="Courier New" charset="0"/>
              </a:rPr>
              <a:t>level</a:t>
            </a:r>
            <a:r>
              <a:rPr lang="es-ES" sz="2000" b="1" dirty="0">
                <a:latin typeface="Courier New" charset="0"/>
                <a:ea typeface="Courier New" charset="0"/>
                <a:cs typeface="Courier New" charset="0"/>
              </a:rPr>
              <a:t> 7) -&gt; ‘</a:t>
            </a:r>
            <a:r>
              <a:rPr lang="es-ES" sz="2000" b="1" dirty="0" err="1">
                <a:latin typeface="Courier New" charset="0"/>
                <a:ea typeface="Courier New" charset="0"/>
                <a:cs typeface="Courier New" charset="0"/>
              </a:rPr>
              <a:t>Failed</a:t>
            </a:r>
            <a:r>
              <a:rPr lang="es-ES" sz="2000" b="1" dirty="0">
                <a:latin typeface="Courier New" charset="0"/>
                <a:ea typeface="Courier New" charset="0"/>
                <a:cs typeface="Courier New" charset="0"/>
              </a:rPr>
              <a:t> SSHD </a:t>
            </a:r>
            <a:r>
              <a:rPr lang="es-ES" sz="2000" b="1" dirty="0" err="1">
                <a:latin typeface="Courier New" charset="0"/>
                <a:ea typeface="Courier New" charset="0"/>
                <a:cs typeface="Courier New" charset="0"/>
              </a:rPr>
              <a:t>password</a:t>
            </a:r>
            <a:r>
              <a:rPr lang="es-E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sz="2000" b="1" dirty="0" err="1">
                <a:latin typeface="Courier New" charset="0"/>
                <a:ea typeface="Courier New" charset="0"/>
                <a:cs typeface="Courier New" charset="0"/>
              </a:rPr>
              <a:t>attempt</a:t>
            </a:r>
            <a:r>
              <a:rPr lang="es-ES" sz="2000" b="1" dirty="0">
                <a:latin typeface="Courier New" charset="0"/>
                <a:ea typeface="Courier New" charset="0"/>
                <a:cs typeface="Courier New" charset="0"/>
              </a:rPr>
              <a:t>’ </a:t>
            </a:r>
            <a:endParaRPr lang="es-ES" sz="20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IP: 192.168.2.180 User: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lcid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Apr 14 17:33:09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linux_server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sshd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[1231]: Failed password for invalid user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lcid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from 192.168.2.180 port 1799 ssh2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712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925" y="1944978"/>
            <a:ext cx="10040245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_tradnl" dirty="0" smtClean="0"/>
          </a:p>
          <a:p>
            <a:pPr>
              <a:buFont typeface="Wingdings" charset="2"/>
              <a:buChar char="v"/>
            </a:pPr>
            <a:endParaRPr lang="es-E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29684" y="377190"/>
            <a:ext cx="958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3. </a:t>
            </a:r>
            <a:r>
              <a:rPr lang="es-ES" sz="3600" dirty="0" err="1" smtClean="0">
                <a:latin typeface="Verdana" charset="0"/>
                <a:ea typeface="Verdana" charset="0"/>
                <a:cs typeface="Verdana" charset="0"/>
              </a:rPr>
              <a:t>Wazuh</a:t>
            </a:r>
            <a:endParaRPr lang="es-ES_tradnl" sz="3600" i="1" dirty="0" smtClean="0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047" y="1442662"/>
            <a:ext cx="6096000" cy="40386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63" y="1944978"/>
            <a:ext cx="2032000" cy="20320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47114" y="4557932"/>
            <a:ext cx="4831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s-ES" dirty="0" smtClean="0"/>
              <a:t>Aumentar la funcionalidad con su </a:t>
            </a:r>
            <a:r>
              <a:rPr lang="es-ES" dirty="0" err="1" smtClean="0"/>
              <a:t>fork</a:t>
            </a:r>
            <a:r>
              <a:rPr lang="es-ES" dirty="0" smtClean="0"/>
              <a:t>.</a:t>
            </a:r>
          </a:p>
          <a:p>
            <a:pPr marL="285750" indent="-285750">
              <a:buFont typeface="Wingdings" charset="2"/>
              <a:buChar char="v"/>
            </a:pPr>
            <a:endParaRPr lang="es-ES" dirty="0"/>
          </a:p>
          <a:p>
            <a:pPr marL="285750" indent="-285750">
              <a:buFont typeface="Wingdings" charset="2"/>
              <a:buChar char="v"/>
            </a:pPr>
            <a:r>
              <a:rPr lang="es-ES" dirty="0" smtClean="0"/>
              <a:t>Ofrecer soporte profesional.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7662257" y="5560245"/>
            <a:ext cx="17395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50" dirty="0"/>
              <a:t>http://</a:t>
            </a:r>
            <a:r>
              <a:rPr lang="es-ES" sz="1050" dirty="0" err="1"/>
              <a:t>www.wazuh.com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55941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925" y="1944978"/>
            <a:ext cx="10040245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_tradnl" dirty="0" smtClean="0"/>
          </a:p>
          <a:p>
            <a:pPr>
              <a:buFont typeface="Wingdings" charset="2"/>
              <a:buChar char="v"/>
            </a:pPr>
            <a:endParaRPr lang="es-E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29684" y="377190"/>
            <a:ext cx="958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3.1 </a:t>
            </a:r>
            <a:r>
              <a:rPr lang="es-ES" sz="3600" dirty="0" err="1" smtClean="0">
                <a:latin typeface="Verdana" charset="0"/>
                <a:ea typeface="Verdana" charset="0"/>
                <a:cs typeface="Verdana" charset="0"/>
              </a:rPr>
              <a:t>Wazuh</a:t>
            </a:r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 – ELK </a:t>
            </a:r>
            <a:r>
              <a:rPr lang="es-ES" sz="3600" dirty="0" err="1" smtClean="0">
                <a:latin typeface="Verdana" charset="0"/>
                <a:ea typeface="Verdana" charset="0"/>
                <a:cs typeface="Verdana" charset="0"/>
              </a:rPr>
              <a:t>Stack</a:t>
            </a:r>
            <a:endParaRPr lang="es-ES_tradnl" sz="3600" i="1" dirty="0" smtClean="0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906" y="2149285"/>
            <a:ext cx="2328912" cy="284792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25" y="2149285"/>
            <a:ext cx="6175774" cy="3206652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2337377" y="5398270"/>
            <a:ext cx="24288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50" dirty="0"/>
              <a:t>http://</a:t>
            </a:r>
            <a:r>
              <a:rPr lang="es-ES" sz="1050" dirty="0" err="1"/>
              <a:t>www.wazuh.com</a:t>
            </a:r>
            <a:r>
              <a:rPr lang="es-ES" sz="1050" dirty="0"/>
              <a:t>/</a:t>
            </a:r>
            <a:r>
              <a:rPr lang="es-ES" sz="1050" dirty="0" err="1"/>
              <a:t>elk-stack</a:t>
            </a:r>
            <a:r>
              <a:rPr lang="es-ES" sz="105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30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29684" y="377190"/>
            <a:ext cx="958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3.2 </a:t>
            </a:r>
            <a:r>
              <a:rPr lang="es-ES" sz="3600" dirty="0" err="1" smtClean="0">
                <a:latin typeface="Verdana" charset="0"/>
                <a:ea typeface="Verdana" charset="0"/>
                <a:cs typeface="Verdana" charset="0"/>
              </a:rPr>
              <a:t>Wazuh</a:t>
            </a:r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 – </a:t>
            </a:r>
            <a:r>
              <a:rPr lang="es-ES" sz="3600" dirty="0" err="1" smtClean="0">
                <a:latin typeface="Verdana" charset="0"/>
                <a:ea typeface="Verdana" charset="0"/>
                <a:cs typeface="Verdana" charset="0"/>
              </a:rPr>
              <a:t>Ruleset</a:t>
            </a:r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 y </a:t>
            </a:r>
            <a:r>
              <a:rPr lang="es-ES" sz="3600" dirty="0" err="1" smtClean="0">
                <a:latin typeface="Verdana" charset="0"/>
                <a:ea typeface="Verdana" charset="0"/>
                <a:cs typeface="Verdana" charset="0"/>
              </a:rPr>
              <a:t>RESTful</a:t>
            </a:r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 API</a:t>
            </a:r>
            <a:endParaRPr lang="es-ES_tradnl" sz="3600" i="1" dirty="0" smtClean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96639" y="2451880"/>
            <a:ext cx="486062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s-ES" dirty="0" err="1" smtClean="0"/>
              <a:t>Actualizaci</a:t>
            </a:r>
            <a:r>
              <a:rPr lang="es-ES_tradnl" dirty="0" err="1" smtClean="0"/>
              <a:t>ón</a:t>
            </a:r>
            <a:r>
              <a:rPr lang="es-ES_tradnl" dirty="0" smtClean="0"/>
              <a:t> de reglas existentes.</a:t>
            </a:r>
          </a:p>
          <a:p>
            <a:pPr marL="285750" indent="-285750">
              <a:buFont typeface="Wingdings" charset="2"/>
              <a:buChar char="v"/>
            </a:pPr>
            <a:r>
              <a:rPr lang="es-ES_tradnl" dirty="0" smtClean="0"/>
              <a:t>Reglas para nuevos servicios añadidas:</a:t>
            </a:r>
          </a:p>
          <a:p>
            <a:r>
              <a:rPr lang="es-ES_tradnl" dirty="0"/>
              <a:t>	</a:t>
            </a:r>
            <a:r>
              <a:rPr lang="es-ES_tradnl" sz="1400" dirty="0" err="1" smtClean="0"/>
              <a:t>Netscaler</a:t>
            </a:r>
            <a:r>
              <a:rPr lang="es-ES_tradnl" sz="1400" dirty="0" smtClean="0"/>
              <a:t>, </a:t>
            </a:r>
            <a:r>
              <a:rPr lang="es-ES_tradnl" sz="1400" dirty="0" err="1" smtClean="0"/>
              <a:t>Serv</a:t>
            </a:r>
            <a:r>
              <a:rPr lang="es-ES_tradnl" sz="1400" dirty="0" smtClean="0"/>
              <a:t>-U </a:t>
            </a:r>
            <a:r>
              <a:rPr lang="es-ES_tradnl" sz="1400" dirty="0" err="1" smtClean="0"/>
              <a:t>SolarWinds</a:t>
            </a:r>
            <a:r>
              <a:rPr lang="es-ES_tradnl" sz="1400" dirty="0" smtClean="0"/>
              <a:t>, </a:t>
            </a:r>
            <a:r>
              <a:rPr lang="es-ES_tradnl" sz="1400" dirty="0" err="1" smtClean="0"/>
              <a:t>Auditd</a:t>
            </a:r>
            <a:r>
              <a:rPr lang="es-ES_tradnl" sz="1400" dirty="0" smtClean="0"/>
              <a:t>, USB, </a:t>
            </a:r>
          </a:p>
          <a:p>
            <a:r>
              <a:rPr lang="es-ES_tradnl" sz="1400" dirty="0" smtClean="0"/>
              <a:t>	AmazonEC2</a:t>
            </a:r>
            <a:r>
              <a:rPr lang="is-IS" sz="1400" dirty="0" smtClean="0"/>
              <a:t>…</a:t>
            </a:r>
            <a:endParaRPr lang="es-ES_tradnl" sz="1400" dirty="0" smtClean="0"/>
          </a:p>
          <a:p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5621206" y="2282603"/>
            <a:ext cx="6392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s-ES" dirty="0" smtClean="0"/>
              <a:t>Añadir, eliminar o reiniciar agentes.</a:t>
            </a:r>
          </a:p>
          <a:p>
            <a:pPr marL="285750" indent="-285750">
              <a:buFont typeface="Wingdings" charset="2"/>
              <a:buChar char="v"/>
            </a:pPr>
            <a:r>
              <a:rPr lang="es-ES" dirty="0" smtClean="0"/>
              <a:t>Recibir </a:t>
            </a:r>
            <a:r>
              <a:rPr lang="es-ES" dirty="0" err="1" smtClean="0"/>
              <a:t>informaci</a:t>
            </a:r>
            <a:r>
              <a:rPr lang="es-ES_tradnl" dirty="0" err="1" smtClean="0"/>
              <a:t>ón</a:t>
            </a:r>
            <a:r>
              <a:rPr lang="es-ES_tradnl" dirty="0" smtClean="0"/>
              <a:t> del estado de los agentes</a:t>
            </a:r>
          </a:p>
          <a:p>
            <a:pPr marL="285750" indent="-285750">
              <a:buFont typeface="Wingdings" charset="2"/>
              <a:buChar char="v"/>
            </a:pPr>
            <a:r>
              <a:rPr lang="es-ES_tradnl" dirty="0" smtClean="0"/>
              <a:t>Comprobar los resultados de </a:t>
            </a:r>
            <a:r>
              <a:rPr lang="es-ES_tradnl" dirty="0" err="1" smtClean="0"/>
              <a:t>syscheck</a:t>
            </a:r>
            <a:r>
              <a:rPr lang="es-ES_tradnl" dirty="0" smtClean="0"/>
              <a:t> y </a:t>
            </a:r>
            <a:r>
              <a:rPr lang="es-ES_tradnl" dirty="0" err="1" smtClean="0"/>
              <a:t>rootcheck</a:t>
            </a:r>
            <a:r>
              <a:rPr lang="es-ES_tradnl" dirty="0" smtClean="0"/>
              <a:t>.</a:t>
            </a:r>
          </a:p>
          <a:p>
            <a:pPr marL="285750" indent="-285750">
              <a:buFont typeface="Wingdings" charset="2"/>
              <a:buChar char="v"/>
            </a:pPr>
            <a:r>
              <a:rPr lang="es-ES_tradnl" dirty="0" smtClean="0"/>
              <a:t>Exportar e importar “</a:t>
            </a:r>
            <a:r>
              <a:rPr lang="es-ES_tradnl" dirty="0" err="1" smtClean="0"/>
              <a:t>keys</a:t>
            </a:r>
            <a:r>
              <a:rPr lang="es-ES_tradnl" dirty="0" smtClean="0"/>
              <a:t>” de agentes para añadir elementos </a:t>
            </a:r>
            <a:r>
              <a:rPr lang="es-ES_tradnl" dirty="0"/>
              <a:t>al </a:t>
            </a:r>
            <a:r>
              <a:rPr lang="es-ES_tradnl" dirty="0" smtClean="0"/>
              <a:t>despliegue.</a:t>
            </a:r>
            <a:endParaRPr lang="es-ES" dirty="0"/>
          </a:p>
          <a:p>
            <a:pPr marL="285750" indent="-285750">
              <a:buFont typeface="Wingdings" charset="2"/>
              <a:buChar char="v"/>
            </a:pPr>
            <a:endParaRPr lang="es-ES_tradnl" dirty="0" smtClean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99" y="3741042"/>
            <a:ext cx="1363302" cy="2829365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9110450" y="6563373"/>
            <a:ext cx="290335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50" dirty="0"/>
              <a:t>http://</a:t>
            </a:r>
            <a:r>
              <a:rPr lang="es-ES" sz="1050" dirty="0" err="1"/>
              <a:t>www.wazuh.com</a:t>
            </a:r>
            <a:r>
              <a:rPr lang="es-ES" sz="1050" dirty="0"/>
              <a:t>/</a:t>
            </a:r>
            <a:r>
              <a:rPr lang="es-ES" sz="1050" dirty="0" err="1"/>
              <a:t>ossec</a:t>
            </a:r>
            <a:r>
              <a:rPr lang="es-ES" sz="1050" dirty="0"/>
              <a:t>-</a:t>
            </a:r>
            <a:r>
              <a:rPr lang="es-ES" sz="1050" dirty="0" err="1"/>
              <a:t>restful</a:t>
            </a:r>
            <a:r>
              <a:rPr lang="es-ES" sz="1050" dirty="0"/>
              <a:t>-api/</a:t>
            </a:r>
          </a:p>
        </p:txBody>
      </p:sp>
    </p:spTree>
    <p:extLst>
      <p:ext uri="{BB962C8B-B14F-4D97-AF65-F5344CB8AC3E}">
        <p14:creationId xmlns:p14="http://schemas.microsoft.com/office/powerpoint/2010/main" val="4029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29684" y="377190"/>
            <a:ext cx="958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3.2 </a:t>
            </a:r>
            <a:r>
              <a:rPr lang="es-ES" sz="3600" dirty="0" err="1" smtClean="0">
                <a:latin typeface="Verdana" charset="0"/>
                <a:ea typeface="Verdana" charset="0"/>
                <a:cs typeface="Verdana" charset="0"/>
              </a:rPr>
              <a:t>Wazuh</a:t>
            </a:r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 – </a:t>
            </a:r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Otros añadidos</a:t>
            </a:r>
            <a:endParaRPr lang="es-ES_tradnl" sz="3600" i="1" dirty="0" smtClean="0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90" y="1932940"/>
            <a:ext cx="3771900" cy="3175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068" y="1286827"/>
            <a:ext cx="4536484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29684" y="377190"/>
            <a:ext cx="958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4. Para saber m</a:t>
            </a:r>
            <a:r>
              <a:rPr lang="es-ES_tradnl" sz="3600" dirty="0" err="1" smtClean="0">
                <a:latin typeface="Verdana" charset="0"/>
                <a:ea typeface="Verdana" charset="0"/>
                <a:cs typeface="Verdana" charset="0"/>
              </a:rPr>
              <a:t>ás</a:t>
            </a:r>
            <a:r>
              <a:rPr lang="is-IS" sz="3600" dirty="0" smtClean="0">
                <a:latin typeface="Verdana" charset="0"/>
                <a:ea typeface="Verdana" charset="0"/>
                <a:cs typeface="Verdana" charset="0"/>
              </a:rPr>
              <a:t>…</a:t>
            </a:r>
            <a:endParaRPr lang="es-ES_tradnl" sz="3600" i="1" dirty="0" smtClean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871003" y="2138289"/>
            <a:ext cx="96263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s-ES" dirty="0" err="1" smtClean="0"/>
              <a:t>Documentaci</a:t>
            </a:r>
            <a:r>
              <a:rPr lang="es-ES_tradnl" dirty="0" err="1" smtClean="0"/>
              <a:t>ón</a:t>
            </a:r>
            <a:r>
              <a:rPr lang="es-ES_tradnl" dirty="0" smtClean="0"/>
              <a:t> oficial OSSEC </a:t>
            </a:r>
            <a:r>
              <a:rPr lang="es-ES_tradnl" dirty="0"/>
              <a:t>– </a:t>
            </a:r>
            <a:r>
              <a:rPr lang="es-ES_tradnl" dirty="0" smtClean="0"/>
              <a:t> http</a:t>
            </a:r>
            <a:r>
              <a:rPr lang="es-ES_tradnl" dirty="0"/>
              <a:t>://</a:t>
            </a:r>
            <a:r>
              <a:rPr lang="es-ES_tradnl" dirty="0" err="1"/>
              <a:t>ossec.github.io</a:t>
            </a:r>
            <a:r>
              <a:rPr lang="es-ES_tradnl" dirty="0"/>
              <a:t>/</a:t>
            </a:r>
            <a:r>
              <a:rPr lang="es-ES_tradnl" dirty="0" err="1"/>
              <a:t>docs</a:t>
            </a:r>
            <a:r>
              <a:rPr lang="es-ES_tradnl" dirty="0" smtClean="0"/>
              <a:t>/</a:t>
            </a:r>
          </a:p>
          <a:p>
            <a:r>
              <a:rPr lang="es-ES_tradnl" dirty="0"/>
              <a:t>								 </a:t>
            </a:r>
            <a:r>
              <a:rPr lang="es-ES_tradnl" dirty="0" smtClean="0"/>
              <a:t>    https</a:t>
            </a:r>
            <a:r>
              <a:rPr lang="es-ES_tradnl" dirty="0"/>
              <a:t>://</a:t>
            </a:r>
            <a:r>
              <a:rPr lang="es-ES_tradnl" dirty="0" err="1"/>
              <a:t>ossec-docs.readthedocs.io</a:t>
            </a:r>
            <a:endParaRPr lang="es-ES_tradnl" dirty="0"/>
          </a:p>
          <a:p>
            <a:pPr marL="285750" indent="-285750">
              <a:buFont typeface="Wingdings" charset="2"/>
              <a:buChar char="Ø"/>
            </a:pPr>
            <a:endParaRPr lang="es-ES_tradnl" dirty="0" smtClean="0"/>
          </a:p>
          <a:p>
            <a:pPr marL="285750" indent="-285750">
              <a:buFont typeface="Wingdings" charset="2"/>
              <a:buChar char="Ø"/>
            </a:pPr>
            <a:r>
              <a:rPr lang="es-ES_tradnl" dirty="0"/>
              <a:t>Documentación </a:t>
            </a:r>
            <a:r>
              <a:rPr lang="es-ES_tradnl" dirty="0" err="1"/>
              <a:t>Wazuh</a:t>
            </a:r>
            <a:r>
              <a:rPr lang="es-ES_tradnl" dirty="0"/>
              <a:t> - http://</a:t>
            </a:r>
            <a:r>
              <a:rPr lang="es-ES_tradnl" dirty="0" err="1" smtClean="0"/>
              <a:t>documentation.wazuh.com</a:t>
            </a:r>
            <a:r>
              <a:rPr lang="es-ES_tradnl" dirty="0" smtClean="0"/>
              <a:t>/en/</a:t>
            </a:r>
            <a:r>
              <a:rPr lang="es-ES_tradnl" dirty="0" err="1" smtClean="0"/>
              <a:t>latest</a:t>
            </a:r>
            <a:r>
              <a:rPr lang="es-ES_tradnl" dirty="0" smtClean="0"/>
              <a:t>/</a:t>
            </a:r>
            <a:r>
              <a:rPr lang="es-ES_tradnl" dirty="0" err="1" smtClean="0"/>
              <a:t>about.html</a:t>
            </a:r>
            <a:endParaRPr lang="es-ES_tradnl" dirty="0" smtClean="0"/>
          </a:p>
          <a:p>
            <a:pPr marL="285750" indent="-285750">
              <a:buFont typeface="Wingdings" charset="2"/>
              <a:buChar char="Ø"/>
            </a:pPr>
            <a:endParaRPr lang="es-ES" dirty="0" smtClean="0"/>
          </a:p>
          <a:p>
            <a:pPr marL="285750" indent="-285750">
              <a:buFont typeface="Wingdings" charset="2"/>
              <a:buChar char="Ø"/>
            </a:pPr>
            <a:endParaRPr lang="es-ES" dirty="0"/>
          </a:p>
          <a:p>
            <a:pPr marL="285750" indent="-285750">
              <a:buFont typeface="Wingdings" charset="2"/>
              <a:buChar char="Ø"/>
            </a:pPr>
            <a:r>
              <a:rPr lang="es-ES" dirty="0" smtClean="0"/>
              <a:t>Blog </a:t>
            </a:r>
            <a:r>
              <a:rPr lang="es-ES" dirty="0" err="1" smtClean="0"/>
              <a:t>Wazuh</a:t>
            </a:r>
            <a:r>
              <a:rPr lang="es-ES" dirty="0" smtClean="0"/>
              <a:t> http</a:t>
            </a:r>
            <a:r>
              <a:rPr lang="es-ES" dirty="0"/>
              <a:t>://</a:t>
            </a:r>
            <a:r>
              <a:rPr lang="es-ES" dirty="0" err="1"/>
              <a:t>blog.wazuh.com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4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2515" y="1588770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Host-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intrusion</a:t>
            </a:r>
            <a:r>
              <a:rPr lang="es-ES" dirty="0"/>
              <a:t> </a:t>
            </a:r>
            <a:r>
              <a:rPr lang="es-ES" dirty="0" err="1"/>
              <a:t>detection</a:t>
            </a:r>
            <a:r>
              <a:rPr lang="es-ES" dirty="0"/>
              <a:t> </a:t>
            </a:r>
            <a:r>
              <a:rPr lang="es-ES" dirty="0" err="1" smtClean="0"/>
              <a:t>system</a:t>
            </a:r>
            <a:r>
              <a:rPr lang="es-ES" dirty="0" smtClean="0"/>
              <a:t> (</a:t>
            </a:r>
            <a:r>
              <a:rPr lang="es-ES" i="1" dirty="0" smtClean="0"/>
              <a:t>Sistema </a:t>
            </a:r>
            <a:r>
              <a:rPr lang="es-ES" i="1" dirty="0"/>
              <a:t>de detección de intrusos en un </a:t>
            </a:r>
            <a:r>
              <a:rPr lang="es-ES" i="1" dirty="0" smtClean="0"/>
              <a:t>Host).</a:t>
            </a:r>
          </a:p>
          <a:p>
            <a:pPr marL="0" indent="0">
              <a:buNone/>
            </a:pPr>
            <a:endParaRPr lang="es-ES" i="1" dirty="0">
              <a:latin typeface="Verdana" charset="0"/>
              <a:ea typeface="Verdana" charset="0"/>
              <a:cs typeface="Verdana" charset="0"/>
            </a:endParaRPr>
          </a:p>
          <a:p>
            <a:pPr marL="0" indent="0">
              <a:buNone/>
            </a:pPr>
            <a:endParaRPr lang="es-ES" i="1" dirty="0" smtClean="0">
              <a:latin typeface="Verdana" charset="0"/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s-ES" dirty="0" smtClean="0">
                <a:ea typeface="Verdana" charset="0"/>
                <a:cs typeface="Verdana" charset="0"/>
              </a:rPr>
              <a:t>Un despliegue de </a:t>
            </a:r>
            <a:r>
              <a:rPr lang="es-ES" dirty="0" err="1" smtClean="0">
                <a:ea typeface="Verdana" charset="0"/>
                <a:cs typeface="Verdana" charset="0"/>
              </a:rPr>
              <a:t>IDS’s</a:t>
            </a:r>
            <a:r>
              <a:rPr lang="es-ES" dirty="0" smtClean="0">
                <a:ea typeface="Verdana" charset="0"/>
                <a:cs typeface="Verdana" charset="0"/>
              </a:rPr>
              <a:t> basado en la arquitectura host-server.</a:t>
            </a:r>
            <a:endParaRPr lang="es-ES" dirty="0">
              <a:ea typeface="Verdana" charset="0"/>
              <a:cs typeface="Verdana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29685" y="36576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1. ¿</a:t>
            </a:r>
            <a:r>
              <a:rPr lang="es-ES" sz="3600" dirty="0" err="1" smtClean="0">
                <a:latin typeface="Verdana" charset="0"/>
                <a:ea typeface="Verdana" charset="0"/>
                <a:cs typeface="Verdana" charset="0"/>
              </a:rPr>
              <a:t>Qu</a:t>
            </a:r>
            <a:r>
              <a:rPr lang="es-ES_tradnl" sz="3600" dirty="0" smtClean="0">
                <a:latin typeface="Verdana" charset="0"/>
                <a:ea typeface="Verdana" charset="0"/>
                <a:cs typeface="Verdana" charset="0"/>
              </a:rPr>
              <a:t>é es un HIDS?</a:t>
            </a:r>
            <a:endParaRPr lang="es-ES" sz="3600" dirty="0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185" y="2138680"/>
            <a:ext cx="2845616" cy="345059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899717" y="5572967"/>
            <a:ext cx="36064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https://</a:t>
            </a:r>
            <a:r>
              <a:rPr lang="es-ES" sz="1050" dirty="0" err="1"/>
              <a:t>www.hackthis.co.uk</a:t>
            </a:r>
            <a:r>
              <a:rPr lang="es-ES" sz="1050" dirty="0"/>
              <a:t>/</a:t>
            </a:r>
            <a:r>
              <a:rPr lang="es-ES" sz="1050" dirty="0" err="1"/>
              <a:t>articles</a:t>
            </a:r>
            <a:r>
              <a:rPr lang="es-ES" sz="1050" dirty="0"/>
              <a:t>/</a:t>
            </a:r>
            <a:r>
              <a:rPr lang="es-ES" sz="1050" dirty="0" err="1"/>
              <a:t>basics</a:t>
            </a:r>
            <a:r>
              <a:rPr lang="es-ES" sz="1050" dirty="0"/>
              <a:t>-of-</a:t>
            </a:r>
            <a:r>
              <a:rPr lang="es-ES" sz="1050" dirty="0" err="1"/>
              <a:t>intrusion</a:t>
            </a:r>
            <a:r>
              <a:rPr lang="es-ES" sz="1050" dirty="0"/>
              <a:t>-</a:t>
            </a:r>
            <a:r>
              <a:rPr lang="es-ES" sz="1050" dirty="0" err="1"/>
              <a:t>detection-systems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9645" y="1910688"/>
            <a:ext cx="5513965" cy="47011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ES" i="1" dirty="0">
              <a:latin typeface="Verdana" charset="0"/>
              <a:ea typeface="Verdana" charset="0"/>
              <a:cs typeface="Verdana" charset="0"/>
            </a:endParaRPr>
          </a:p>
          <a:p>
            <a:pPr>
              <a:buFont typeface="Wingdings" charset="2"/>
              <a:buChar char="v"/>
            </a:pP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Open </a:t>
            </a:r>
            <a:r>
              <a:rPr lang="es-ES" dirty="0" err="1" smtClean="0">
                <a:latin typeface="Verdana" charset="0"/>
                <a:ea typeface="Verdana" charset="0"/>
                <a:cs typeface="Verdana" charset="0"/>
              </a:rPr>
              <a:t>Source</a:t>
            </a: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: </a:t>
            </a:r>
            <a:r>
              <a:rPr lang="es-ES" dirty="0">
                <a:latin typeface="Verdana" charset="0"/>
                <a:ea typeface="Verdana" charset="0"/>
                <a:cs typeface="Verdana" charset="0"/>
              </a:rPr>
              <a:t>GNU General </a:t>
            </a:r>
            <a:r>
              <a:rPr lang="es-ES" dirty="0" err="1">
                <a:latin typeface="Verdana" charset="0"/>
                <a:ea typeface="Verdana" charset="0"/>
                <a:cs typeface="Verdana" charset="0"/>
              </a:rPr>
              <a:t>Public</a:t>
            </a:r>
            <a:r>
              <a:rPr lang="es-E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s-ES" dirty="0" err="1">
                <a:latin typeface="Verdana" charset="0"/>
                <a:ea typeface="Verdana" charset="0"/>
                <a:cs typeface="Verdana" charset="0"/>
              </a:rPr>
              <a:t>License</a:t>
            </a:r>
            <a:r>
              <a:rPr lang="es-ES" dirty="0">
                <a:latin typeface="Verdana" charset="0"/>
                <a:ea typeface="Verdana" charset="0"/>
                <a:cs typeface="Verdana" charset="0"/>
              </a:rPr>
              <a:t> (</a:t>
            </a:r>
            <a:r>
              <a:rPr lang="es-ES" dirty="0" err="1">
                <a:latin typeface="Verdana" charset="0"/>
                <a:ea typeface="Verdana" charset="0"/>
                <a:cs typeface="Verdana" charset="0"/>
              </a:rPr>
              <a:t>version</a:t>
            </a:r>
            <a:r>
              <a:rPr lang="es-ES" dirty="0">
                <a:latin typeface="Verdana" charset="0"/>
                <a:ea typeface="Verdana" charset="0"/>
                <a:cs typeface="Verdana" charset="0"/>
              </a:rPr>
              <a:t> 2</a:t>
            </a: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).</a:t>
            </a:r>
          </a:p>
          <a:p>
            <a:pPr marL="0" indent="0">
              <a:buNone/>
            </a:pPr>
            <a:endParaRPr lang="es-ES" dirty="0" smtClean="0">
              <a:latin typeface="Verdana" charset="0"/>
              <a:ea typeface="Verdana" charset="0"/>
              <a:cs typeface="Verdana" charset="0"/>
            </a:endParaRPr>
          </a:p>
          <a:p>
            <a:pPr>
              <a:buFont typeface="Wingdings" charset="2"/>
              <a:buChar char="v"/>
            </a:pP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Desarrollado por Daniel Cid, hecho p</a:t>
            </a:r>
            <a:r>
              <a:rPr lang="es-ES_tradnl" dirty="0" err="1" smtClean="0">
                <a:latin typeface="Verdana" charset="0"/>
                <a:ea typeface="Verdana" charset="0"/>
                <a:cs typeface="Verdana" charset="0"/>
              </a:rPr>
              <a:t>úblico</a:t>
            </a:r>
            <a:r>
              <a:rPr lang="es-ES_tradnl" dirty="0" smtClean="0">
                <a:latin typeface="Verdana" charset="0"/>
                <a:ea typeface="Verdana" charset="0"/>
                <a:cs typeface="Verdana" charset="0"/>
              </a:rPr>
              <a:t> en 2004 y adquirido por </a:t>
            </a:r>
            <a:r>
              <a:rPr lang="es-ES_tradnl" dirty="0" err="1" smtClean="0">
                <a:latin typeface="Verdana" charset="0"/>
                <a:ea typeface="Verdana" charset="0"/>
                <a:cs typeface="Verdana" charset="0"/>
              </a:rPr>
              <a:t>Trend</a:t>
            </a:r>
            <a:r>
              <a:rPr lang="es-ES_tradnl" dirty="0" smtClean="0">
                <a:latin typeface="Verdana" charset="0"/>
                <a:ea typeface="Verdana" charset="0"/>
                <a:cs typeface="Verdana" charset="0"/>
              </a:rPr>
              <a:t> Micro en 2009.</a:t>
            </a:r>
            <a:endParaRPr lang="es-ES" dirty="0" smtClean="0">
              <a:latin typeface="Verdana" charset="0"/>
              <a:ea typeface="Verdana" charset="0"/>
              <a:cs typeface="Verdana" charset="0"/>
            </a:endParaRPr>
          </a:p>
          <a:p>
            <a:pPr marL="0" indent="0">
              <a:buNone/>
            </a:pPr>
            <a:endParaRPr lang="es-ES" dirty="0" smtClean="0">
              <a:latin typeface="Verdana" charset="0"/>
              <a:ea typeface="Verdana" charset="0"/>
              <a:cs typeface="Verdana" charset="0"/>
            </a:endParaRPr>
          </a:p>
          <a:p>
            <a:pPr>
              <a:buFont typeface="Wingdings" charset="2"/>
              <a:buChar char="v"/>
            </a:pP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C</a:t>
            </a:r>
            <a:r>
              <a:rPr lang="es-ES_tradnl" dirty="0" err="1" smtClean="0">
                <a:latin typeface="Verdana" charset="0"/>
                <a:ea typeface="Verdana" charset="0"/>
                <a:cs typeface="Verdana" charset="0"/>
              </a:rPr>
              <a:t>ódigo</a:t>
            </a:r>
            <a:r>
              <a:rPr lang="es-ES_tradnl" dirty="0" smtClean="0">
                <a:latin typeface="Verdana" charset="0"/>
                <a:ea typeface="Verdana" charset="0"/>
                <a:cs typeface="Verdana" charset="0"/>
              </a:rPr>
              <a:t> disponible en </a:t>
            </a:r>
            <a:r>
              <a:rPr lang="es-ES_tradnl" dirty="0" err="1" smtClean="0">
                <a:latin typeface="Verdana" charset="0"/>
                <a:ea typeface="Verdana" charset="0"/>
                <a:cs typeface="Verdana" charset="0"/>
              </a:rPr>
              <a:t>GitHub</a:t>
            </a:r>
            <a:r>
              <a:rPr lang="es-ES_tradnl" dirty="0" smtClean="0">
                <a:latin typeface="Verdana" charset="0"/>
                <a:ea typeface="Verdana" charset="0"/>
                <a:cs typeface="Verdana" charset="0"/>
              </a:rPr>
              <a:t>.</a:t>
            </a:r>
          </a:p>
          <a:p>
            <a:pPr marL="0" indent="0">
              <a:buNone/>
            </a:pPr>
            <a:endParaRPr lang="es-ES" dirty="0">
              <a:latin typeface="Verdana" charset="0"/>
              <a:ea typeface="Verdana" charset="0"/>
              <a:cs typeface="Verdana" charset="0"/>
            </a:endParaRPr>
          </a:p>
          <a:p>
            <a:pPr>
              <a:buFont typeface="Wingdings" charset="2"/>
              <a:buChar char="v"/>
            </a:pP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5000 descargas al mes de media.</a:t>
            </a:r>
          </a:p>
          <a:p>
            <a:pPr>
              <a:buFont typeface="Wingdings" charset="2"/>
              <a:buChar char="v"/>
            </a:pPr>
            <a:endParaRPr lang="es-ES" dirty="0">
              <a:latin typeface="Verdana" charset="0"/>
              <a:ea typeface="Verdana" charset="0"/>
              <a:cs typeface="Verdana" charset="0"/>
            </a:endParaRPr>
          </a:p>
          <a:p>
            <a:pPr>
              <a:buFont typeface="Wingdings" charset="2"/>
              <a:buChar char="v"/>
            </a:pP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Soporte comercial por empresas externas</a:t>
            </a:r>
          </a:p>
          <a:p>
            <a:pPr marL="0" indent="0">
              <a:buNone/>
            </a:pPr>
            <a:endParaRPr lang="es-ES" dirty="0" smtClean="0">
              <a:latin typeface="Verdana" charset="0"/>
              <a:ea typeface="Verdana" charset="0"/>
              <a:cs typeface="Verdana" charset="0"/>
            </a:endParaRPr>
          </a:p>
          <a:p>
            <a:pPr marL="0" indent="0">
              <a:buNone/>
            </a:pPr>
            <a:endParaRPr lang="es-ES" dirty="0" smtClean="0">
              <a:latin typeface="Verdana" charset="0"/>
              <a:ea typeface="Verdana" charset="0"/>
              <a:cs typeface="Verdana" charset="0"/>
            </a:endParaRPr>
          </a:p>
          <a:p>
            <a:pPr>
              <a:buFont typeface="Wingdings" charset="2"/>
              <a:buChar char="v"/>
            </a:pPr>
            <a:endParaRPr lang="es-E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29685" y="36576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Verdana" charset="0"/>
                <a:ea typeface="Verdana" charset="0"/>
                <a:cs typeface="Verdana" charset="0"/>
              </a:rPr>
              <a:t>2</a:t>
            </a:r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. </a:t>
            </a:r>
            <a:r>
              <a:rPr lang="es-ES_tradnl" sz="3600" dirty="0" smtClean="0">
                <a:latin typeface="Verdana" charset="0"/>
                <a:ea typeface="Verdana" charset="0"/>
                <a:cs typeface="Verdana" charset="0"/>
              </a:rPr>
              <a:t>OSSEC</a:t>
            </a:r>
            <a:endParaRPr lang="es-ES" sz="3600" dirty="0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110" y="2310088"/>
            <a:ext cx="5359400" cy="215900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8328515" y="4469088"/>
            <a:ext cx="16385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50" dirty="0" smtClean="0"/>
              <a:t>http://</a:t>
            </a:r>
            <a:r>
              <a:rPr lang="es-ES" sz="1050" dirty="0" err="1" smtClean="0"/>
              <a:t>ossec.github.io</a:t>
            </a:r>
            <a:r>
              <a:rPr lang="es-ES" sz="1050" dirty="0" smtClean="0"/>
              <a:t>/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128522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9645" y="1910688"/>
            <a:ext cx="5513965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 smtClean="0">
              <a:latin typeface="Verdana" charset="0"/>
              <a:ea typeface="Verdana" charset="0"/>
              <a:cs typeface="Verdana" charset="0"/>
            </a:endParaRPr>
          </a:p>
          <a:p>
            <a:pPr>
              <a:buFont typeface="Wingdings" charset="2"/>
              <a:buChar char="v"/>
            </a:pPr>
            <a:endParaRPr lang="es-E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29685" y="36576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2.1 </a:t>
            </a:r>
            <a:r>
              <a:rPr lang="es-ES_tradnl" sz="3600" dirty="0" smtClean="0">
                <a:latin typeface="Verdana" charset="0"/>
                <a:ea typeface="Verdana" charset="0"/>
                <a:cs typeface="Verdana" charset="0"/>
              </a:rPr>
              <a:t>Características OSSEC	</a:t>
            </a:r>
            <a:endParaRPr lang="es-ES" sz="3600" dirty="0">
              <a:latin typeface="Verdana" charset="0"/>
              <a:ea typeface="Verdana" charset="0"/>
              <a:cs typeface="Verdana" charset="0"/>
            </a:endParaRP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411549676"/>
              </p:ext>
            </p:extLst>
          </p:nvPr>
        </p:nvGraphicFramePr>
        <p:xfrm>
          <a:off x="1037590" y="1497330"/>
          <a:ext cx="9786620" cy="4698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83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925" y="1944978"/>
            <a:ext cx="10040245" cy="361526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v"/>
            </a:pP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Base de datos de </a:t>
            </a:r>
            <a:r>
              <a:rPr lang="es-ES" dirty="0" err="1" smtClean="0">
                <a:latin typeface="Verdana" charset="0"/>
                <a:ea typeface="Verdana" charset="0"/>
                <a:cs typeface="Verdana" charset="0"/>
              </a:rPr>
              <a:t>rootkit</a:t>
            </a: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 y troyanos.</a:t>
            </a:r>
          </a:p>
          <a:p>
            <a:pPr>
              <a:buFont typeface="Wingdings" charset="2"/>
              <a:buChar char="v"/>
            </a:pP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Escaneo de /</a:t>
            </a:r>
            <a:r>
              <a:rPr lang="es-ES" dirty="0" err="1" smtClean="0">
                <a:latin typeface="Verdana" charset="0"/>
                <a:ea typeface="Verdana" charset="0"/>
                <a:cs typeface="Verdana" charset="0"/>
              </a:rPr>
              <a:t>dev</a:t>
            </a: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 en busca de </a:t>
            </a:r>
            <a:r>
              <a:rPr lang="es-ES" dirty="0" err="1" smtClean="0">
                <a:latin typeface="Verdana" charset="0"/>
                <a:ea typeface="Verdana" charset="0"/>
                <a:cs typeface="Verdana" charset="0"/>
              </a:rPr>
              <a:t>anomalias</a:t>
            </a: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.</a:t>
            </a:r>
          </a:p>
          <a:p>
            <a:pPr>
              <a:buFont typeface="Wingdings" charset="2"/>
              <a:buChar char="v"/>
            </a:pP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Ficheros “raros” o con problemas de permisos (</a:t>
            </a:r>
            <a:r>
              <a:rPr lang="es-ES" dirty="0" err="1" smtClean="0">
                <a:latin typeface="Verdana" charset="0"/>
                <a:ea typeface="Verdana" charset="0"/>
                <a:cs typeface="Verdana" charset="0"/>
              </a:rPr>
              <a:t>Ej</a:t>
            </a: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: archivos de </a:t>
            </a:r>
            <a:r>
              <a:rPr lang="es-ES" dirty="0" err="1" smtClean="0">
                <a:latin typeface="Verdana" charset="0"/>
                <a:ea typeface="Verdana" charset="0"/>
                <a:cs typeface="Verdana" charset="0"/>
              </a:rPr>
              <a:t>root</a:t>
            </a: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 con permisos de escritura para “</a:t>
            </a:r>
            <a:r>
              <a:rPr lang="es-ES" dirty="0" err="1" smtClean="0">
                <a:latin typeface="Verdana" charset="0"/>
                <a:ea typeface="Verdana" charset="0"/>
                <a:cs typeface="Verdana" charset="0"/>
              </a:rPr>
              <a:t>others</a:t>
            </a: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”).</a:t>
            </a:r>
          </a:p>
          <a:p>
            <a:pPr>
              <a:buFont typeface="Wingdings" charset="2"/>
              <a:buChar char="v"/>
            </a:pP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Escaneo de </a:t>
            </a:r>
            <a:r>
              <a:rPr lang="es-ES" dirty="0" err="1" smtClean="0">
                <a:latin typeface="Verdana" charset="0"/>
                <a:ea typeface="Verdana" charset="0"/>
                <a:cs typeface="Verdana" charset="0"/>
              </a:rPr>
              <a:t>PIDs</a:t>
            </a: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 para buscar procesos ocultos.</a:t>
            </a:r>
          </a:p>
          <a:p>
            <a:pPr>
              <a:buFont typeface="Wingdings" charset="2"/>
              <a:buChar char="v"/>
            </a:pP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Escaneo de puertos.</a:t>
            </a:r>
          </a:p>
          <a:p>
            <a:pPr>
              <a:buFont typeface="Wingdings" charset="2"/>
              <a:buChar char="v"/>
            </a:pP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Escaneo de interfaces para comprobar si alguna está</a:t>
            </a:r>
            <a:r>
              <a:rPr lang="es-ES_tradnl" dirty="0" smtClean="0">
                <a:latin typeface="Verdana" charset="0"/>
                <a:ea typeface="Verdana" charset="0"/>
                <a:cs typeface="Verdana" charset="0"/>
              </a:rPr>
              <a:t> en modo promiscuo.</a:t>
            </a:r>
            <a:endParaRPr lang="es-ES" dirty="0">
              <a:latin typeface="Verdana" charset="0"/>
              <a:ea typeface="Verdana" charset="0"/>
              <a:cs typeface="Verdana" charset="0"/>
            </a:endParaRPr>
          </a:p>
          <a:p>
            <a:pPr marL="0" indent="0">
              <a:buNone/>
            </a:pPr>
            <a:endParaRPr lang="es-ES" dirty="0" smtClean="0">
              <a:latin typeface="Verdana" charset="0"/>
              <a:ea typeface="Verdana" charset="0"/>
              <a:cs typeface="Verdana" charset="0"/>
            </a:endParaRPr>
          </a:p>
          <a:p>
            <a:pPr marL="0" indent="0">
              <a:buNone/>
            </a:pPr>
            <a:endParaRPr lang="es-ES" dirty="0" smtClean="0">
              <a:latin typeface="Verdana" charset="0"/>
              <a:ea typeface="Verdana" charset="0"/>
              <a:cs typeface="Verdana" charset="0"/>
            </a:endParaRPr>
          </a:p>
          <a:p>
            <a:pPr>
              <a:buFont typeface="Wingdings" charset="2"/>
              <a:buChar char="v"/>
            </a:pPr>
            <a:endParaRPr lang="es-E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29685" y="36576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2.1.1 </a:t>
            </a:r>
            <a:r>
              <a:rPr lang="es-ES_tradnl" sz="3600" dirty="0" err="1" smtClean="0">
                <a:latin typeface="Verdana" charset="0"/>
                <a:ea typeface="Verdana" charset="0"/>
                <a:cs typeface="Verdana" charset="0"/>
              </a:rPr>
              <a:t>Rootcheck</a:t>
            </a:r>
            <a:r>
              <a:rPr lang="es-ES_tradnl" sz="3600" dirty="0" smtClean="0">
                <a:latin typeface="Verdana" charset="0"/>
                <a:ea typeface="Verdana" charset="0"/>
                <a:cs typeface="Verdana" charset="0"/>
              </a:rPr>
              <a:t> y procesos</a:t>
            </a:r>
          </a:p>
        </p:txBody>
      </p:sp>
    </p:spTree>
    <p:extLst>
      <p:ext uri="{BB962C8B-B14F-4D97-AF65-F5344CB8AC3E}">
        <p14:creationId xmlns:p14="http://schemas.microsoft.com/office/powerpoint/2010/main" val="11959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2495" y="1373478"/>
            <a:ext cx="10040245" cy="361526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v"/>
            </a:pP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Comprueba el hash de archivos sensibles y de los registros de Windows para detectar cambios.</a:t>
            </a:r>
            <a:endParaRPr lang="es-ES" dirty="0">
              <a:latin typeface="Verdana" charset="0"/>
              <a:ea typeface="Verdana" charset="0"/>
              <a:cs typeface="Verdana" charset="0"/>
            </a:endParaRPr>
          </a:p>
          <a:p>
            <a:pPr>
              <a:buFont typeface="Wingdings" charset="2"/>
              <a:buChar char="v"/>
            </a:pP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Se ejecuta lentamente para no interferir demasiado con el rendimiento del sistema.</a:t>
            </a:r>
          </a:p>
          <a:p>
            <a:pPr>
              <a:buFont typeface="Wingdings" charset="2"/>
              <a:buChar char="v"/>
            </a:pP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Se puede configurar manualmente (cada cuanto se ejecuta, falsos positivos, </a:t>
            </a:r>
            <a:r>
              <a:rPr lang="es-ES" dirty="0" err="1" smtClean="0">
                <a:latin typeface="Verdana" charset="0"/>
                <a:ea typeface="Verdana" charset="0"/>
                <a:cs typeface="Verdana" charset="0"/>
              </a:rPr>
              <a:t>etc</a:t>
            </a:r>
            <a:r>
              <a:rPr lang="es-ES" dirty="0" smtClean="0">
                <a:latin typeface="Verdana" charset="0"/>
                <a:ea typeface="Verdana" charset="0"/>
                <a:cs typeface="Verdana" charset="0"/>
              </a:rPr>
              <a:t>).</a:t>
            </a:r>
          </a:p>
          <a:p>
            <a:pPr>
              <a:buFont typeface="Wingdings" charset="2"/>
              <a:buChar char="v"/>
            </a:pPr>
            <a:endParaRPr lang="es-E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29684" y="377190"/>
            <a:ext cx="958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2.1.2 </a:t>
            </a:r>
            <a:r>
              <a:rPr lang="es-ES_tradnl" sz="3600" dirty="0" smtClean="0">
                <a:latin typeface="Verdana" charset="0"/>
                <a:ea typeface="Verdana" charset="0"/>
                <a:cs typeface="Verdana" charset="0"/>
              </a:rPr>
              <a:t>Integridad</a:t>
            </a:r>
          </a:p>
        </p:txBody>
      </p:sp>
    </p:spTree>
    <p:extLst>
      <p:ext uri="{BB962C8B-B14F-4D97-AF65-F5344CB8AC3E}">
        <p14:creationId xmlns:p14="http://schemas.microsoft.com/office/powerpoint/2010/main" val="2240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925" y="1944978"/>
            <a:ext cx="6005455" cy="361526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v"/>
            </a:pPr>
            <a:r>
              <a:rPr lang="es-ES" dirty="0" smtClean="0"/>
              <a:t>LIDS: log-</a:t>
            </a:r>
            <a:r>
              <a:rPr lang="es-ES" dirty="0" err="1" smtClean="0"/>
              <a:t>based</a:t>
            </a:r>
            <a:r>
              <a:rPr lang="es-ES" dirty="0" smtClean="0"/>
              <a:t> </a:t>
            </a:r>
            <a:r>
              <a:rPr lang="es-ES" dirty="0" err="1"/>
              <a:t>intrusion</a:t>
            </a:r>
            <a:r>
              <a:rPr lang="es-ES" dirty="0"/>
              <a:t> </a:t>
            </a:r>
            <a:r>
              <a:rPr lang="es-ES" dirty="0" err="1"/>
              <a:t>detection</a:t>
            </a:r>
            <a:r>
              <a:rPr lang="es-ES" dirty="0"/>
              <a:t>. </a:t>
            </a:r>
            <a:r>
              <a:rPr lang="es-ES" dirty="0" smtClean="0"/>
              <a:t>El objetivo es detectar ataques, uso indebido de recursos o errores del sistema a </a:t>
            </a:r>
            <a:r>
              <a:rPr lang="es-ES" dirty="0" err="1" smtClean="0"/>
              <a:t>trav</a:t>
            </a:r>
            <a:r>
              <a:rPr lang="es-ES_tradnl" dirty="0" err="1" smtClean="0"/>
              <a:t>és</a:t>
            </a:r>
            <a:r>
              <a:rPr lang="es-ES_tradnl" dirty="0" smtClean="0"/>
              <a:t> de los </a:t>
            </a:r>
            <a:r>
              <a:rPr lang="es-ES_tradnl" dirty="0" err="1" smtClean="0"/>
              <a:t>logs</a:t>
            </a:r>
            <a:r>
              <a:rPr lang="es-ES_tradnl" dirty="0" smtClean="0"/>
              <a:t>.</a:t>
            </a:r>
          </a:p>
          <a:p>
            <a:pPr>
              <a:buFont typeface="Wingdings" charset="2"/>
              <a:buChar char="v"/>
            </a:pPr>
            <a:r>
              <a:rPr lang="es-ES_tradnl" dirty="0" smtClean="0"/>
              <a:t>Los </a:t>
            </a:r>
            <a:r>
              <a:rPr lang="es-ES_tradnl" dirty="0" err="1" smtClean="0"/>
              <a:t>logs</a:t>
            </a:r>
            <a:r>
              <a:rPr lang="es-ES_tradnl" dirty="0" smtClean="0"/>
              <a:t> son analizados (en el </a:t>
            </a:r>
            <a:r>
              <a:rPr lang="es-ES_tradnl" i="1" dirty="0" smtClean="0"/>
              <a:t>manager</a:t>
            </a:r>
            <a:r>
              <a:rPr lang="es-ES_tradnl" dirty="0" smtClean="0"/>
              <a:t>) en tiempo real.</a:t>
            </a:r>
          </a:p>
          <a:p>
            <a:pPr>
              <a:buFont typeface="Wingdings" charset="2"/>
              <a:buChar char="v"/>
            </a:pPr>
            <a:r>
              <a:rPr lang="es-ES_tradnl" dirty="0" smtClean="0"/>
              <a:t>El funcionamiento es a base de </a:t>
            </a:r>
            <a:r>
              <a:rPr lang="es-ES_tradnl" i="1" dirty="0" err="1" smtClean="0"/>
              <a:t>decoders</a:t>
            </a:r>
            <a:r>
              <a:rPr lang="es-ES_tradnl" dirty="0" smtClean="0"/>
              <a:t> y </a:t>
            </a:r>
            <a:r>
              <a:rPr lang="es-ES_tradnl" i="1" dirty="0" smtClean="0"/>
              <a:t>rules</a:t>
            </a:r>
            <a:r>
              <a:rPr lang="es-ES_tradnl" dirty="0" smtClean="0"/>
              <a:t>, utilizando expresiones regulares y jerarquía.</a:t>
            </a:r>
          </a:p>
          <a:p>
            <a:pPr>
              <a:buFont typeface="Wingdings" charset="2"/>
              <a:buChar char="v"/>
            </a:pPr>
            <a:endParaRPr lang="es-ES_tradnl" dirty="0" smtClean="0"/>
          </a:p>
          <a:p>
            <a:pPr>
              <a:buFont typeface="Wingdings" charset="2"/>
              <a:buChar char="v"/>
            </a:pPr>
            <a:endParaRPr lang="es-E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29684" y="377190"/>
            <a:ext cx="958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2.1.3 </a:t>
            </a:r>
            <a:r>
              <a:rPr lang="es-ES_tradnl" sz="3600" dirty="0" err="1" smtClean="0">
                <a:latin typeface="Verdana" charset="0"/>
                <a:ea typeface="Verdana" charset="0"/>
                <a:cs typeface="Verdana" charset="0"/>
              </a:rPr>
              <a:t>Logs</a:t>
            </a:r>
            <a:endParaRPr lang="es-ES_tradnl" sz="3600" dirty="0" smtClean="0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80" y="1944978"/>
            <a:ext cx="5444338" cy="290703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284616" y="4825252"/>
            <a:ext cx="381386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50" dirty="0"/>
              <a:t>http://</a:t>
            </a:r>
            <a:r>
              <a:rPr lang="es-ES" sz="1050" dirty="0" err="1" smtClean="0"/>
              <a:t>www.ossec.net</a:t>
            </a:r>
            <a:r>
              <a:rPr lang="es-ES" sz="1050" dirty="0" smtClean="0"/>
              <a:t>/</a:t>
            </a:r>
            <a:r>
              <a:rPr lang="es-ES" sz="1050" dirty="0" err="1" smtClean="0"/>
              <a:t>ossec-docs</a:t>
            </a:r>
            <a:r>
              <a:rPr lang="es-ES" sz="1050" dirty="0" smtClean="0"/>
              <a:t>/OSSEC-book-ch4.pdf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54127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925" y="1944978"/>
            <a:ext cx="10040245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_tradnl" dirty="0" smtClean="0"/>
          </a:p>
          <a:p>
            <a:pPr>
              <a:buFont typeface="Wingdings" charset="2"/>
              <a:buChar char="v"/>
            </a:pPr>
            <a:endParaRPr lang="es-E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29684" y="377190"/>
            <a:ext cx="958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2.2 Ejemplo de un </a:t>
            </a:r>
            <a:r>
              <a:rPr lang="es-ES_tradnl" sz="3600" dirty="0" err="1" smtClean="0">
                <a:latin typeface="Verdana" charset="0"/>
                <a:ea typeface="Verdana" charset="0"/>
                <a:cs typeface="Verdana" charset="0"/>
              </a:rPr>
              <a:t>decoder</a:t>
            </a:r>
            <a:endParaRPr lang="es-ES_tradnl" sz="3600" dirty="0" smtClean="0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66" y="3139485"/>
            <a:ext cx="8343900" cy="16891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66" y="1639124"/>
            <a:ext cx="9461500" cy="546100"/>
          </a:xfrm>
          <a:prstGeom prst="rect">
            <a:avLst/>
          </a:prstGeom>
        </p:spPr>
      </p:pic>
      <p:cxnSp>
        <p:nvCxnSpPr>
          <p:cNvPr id="12" name="Conector recto 11"/>
          <p:cNvCxnSpPr/>
          <p:nvPr/>
        </p:nvCxnSpPr>
        <p:spPr>
          <a:xfrm>
            <a:off x="6263640" y="1944978"/>
            <a:ext cx="3838126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393278" y="2185225"/>
            <a:ext cx="3838126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393278" y="1912174"/>
            <a:ext cx="4536538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1393278" y="5668042"/>
            <a:ext cx="493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Otras opciones: </a:t>
            </a:r>
            <a:r>
              <a:rPr lang="es-ES" dirty="0" err="1" smtClean="0"/>
              <a:t>prematch</a:t>
            </a:r>
            <a:r>
              <a:rPr lang="es-ES" dirty="0" smtClean="0"/>
              <a:t>, offset y </a:t>
            </a:r>
            <a:r>
              <a:rPr lang="es-ES" dirty="0" err="1" smtClean="0"/>
              <a:t>parent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476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925" y="1944978"/>
            <a:ext cx="10040245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_tradnl" dirty="0" smtClean="0"/>
          </a:p>
          <a:p>
            <a:pPr>
              <a:buFont typeface="Wingdings" charset="2"/>
              <a:buChar char="v"/>
            </a:pPr>
            <a:endParaRPr lang="es-E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29684" y="377190"/>
            <a:ext cx="958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Verdana" charset="0"/>
                <a:ea typeface="Verdana" charset="0"/>
                <a:cs typeface="Verdana" charset="0"/>
              </a:rPr>
              <a:t>2.2 Ejemplo de una regla.</a:t>
            </a:r>
            <a:endParaRPr lang="es-ES_tradnl" sz="3600" i="1" dirty="0" smtClean="0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84" y="1675302"/>
            <a:ext cx="10274300" cy="635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334" y="3676072"/>
            <a:ext cx="7493000" cy="1625600"/>
          </a:xfrm>
          <a:prstGeom prst="rect">
            <a:avLst/>
          </a:prstGeom>
        </p:spPr>
      </p:pic>
      <p:cxnSp>
        <p:nvCxnSpPr>
          <p:cNvPr id="14" name="Conector recto 13"/>
          <p:cNvCxnSpPr/>
          <p:nvPr/>
        </p:nvCxnSpPr>
        <p:spPr>
          <a:xfrm>
            <a:off x="1186659" y="1963636"/>
            <a:ext cx="4536538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6150210" y="1992802"/>
            <a:ext cx="4536538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186659" y="2221942"/>
            <a:ext cx="4536538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o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Corte</Template>
  <TotalTime>4284</TotalTime>
  <Words>533</Words>
  <Application>Microsoft Macintosh PowerPoint</Application>
  <PresentationFormat>Panorámica</PresentationFormat>
  <Paragraphs>97</Paragraphs>
  <Slides>15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Calibri</vt:lpstr>
      <vt:lpstr>Century Gothic</vt:lpstr>
      <vt:lpstr>Courier New</vt:lpstr>
      <vt:lpstr>Verdana</vt:lpstr>
      <vt:lpstr>Wingdings</vt:lpstr>
      <vt:lpstr>Wingdings 3</vt:lpstr>
      <vt:lpstr>Segmento</vt:lpstr>
      <vt:lpstr>OSSEC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OSSEC</dc:title>
  <dc:creator>Francisco José Fernández</dc:creator>
  <cp:lastModifiedBy>Francisco José Fernández</cp:lastModifiedBy>
  <cp:revision>25</cp:revision>
  <dcterms:created xsi:type="dcterms:W3CDTF">2016-05-21T09:30:21Z</dcterms:created>
  <dcterms:modified xsi:type="dcterms:W3CDTF">2016-05-30T09:26:38Z</dcterms:modified>
</cp:coreProperties>
</file>