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3" r:id="rId3"/>
    <p:sldId id="264" r:id="rId4"/>
    <p:sldId id="265" r:id="rId5"/>
    <p:sldId id="267" r:id="rId6"/>
    <p:sldId id="268" r:id="rId7"/>
    <p:sldId id="276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DF494-4BC4-4276-8973-1C19B1EFBB8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D53E-4331-4A01-8C41-64B0277B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9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9804-CA5E-4A46-AED6-6B3ED657FC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A7B-0B15-53E7-BD55-9F3DCD75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08160-7FCE-2AEE-20ED-BABF3648E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3A94-2188-BC2C-5EB2-B11A2605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D3D7-39BA-F5A7-9BA9-819909F5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F18FC-6513-83B1-B204-1F1AADCC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CB2C-B077-BC5E-85F3-184CDDEB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2A326-2F54-0CA7-2BA1-F201C6E3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9D9B-2637-9E07-2B90-01253A32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E10C-B920-B326-74D4-B7155A6C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8461-EB25-0CE1-6581-A75C9636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B5F96-B6EC-B7A2-B5EA-FD75D8AB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AB16F-7989-CDEF-7B72-95847757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ECC2-8597-8910-9E99-BC32077D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3BDCE-89AD-C05C-493A-64592A37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659D-99D2-E62F-DF45-2A8832E8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80-AA15-E9FE-C4EA-F0E1CBAB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EB42-D706-139D-1507-30BFBAFD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7689-3451-7047-F997-8E2E6827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809E-0EAE-3B91-C189-AE0C10EE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3D35-2C6F-2BC1-8B31-53BDDAD3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132C-3899-519F-8D50-FEC40771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FBAC5-DB1E-2FFC-BD1F-596CBF3E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92D0-FD20-606B-2B33-F9E4AAA3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2BEB-7A87-549E-3EBF-58BB6B65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209A-F0B5-74B0-687D-F37146BC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B247-451D-767C-535E-023B2F16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91E1-8742-D11B-6319-A47FEC356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38C90-D138-1C0F-E89D-D4FFBE29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410-629A-4746-D229-44CAB4EC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A6D0D-FFF6-EF3C-32B1-4CBB390D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2EE2-C1CC-DFBE-8D18-03E44894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B4F-05F2-5666-C21A-3D1B4F65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C161-CEB4-30FE-FB70-7D68EDAA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605A3-7F35-68CF-9C66-57E69A96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B93DB-9679-68F9-ACDF-F90899AD4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709AE-395B-4BEA-79C0-A50C4F6FB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CA666-1684-792C-A368-E06D62B3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06BF2-C89A-A72B-D587-B08C16B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7FAF5-89BB-F5D5-D571-943B04CF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9D72-F9D3-D254-B4A4-D63AF3CC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F9EEE-97FC-0E9E-420B-4E6FAFA6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57E16-1756-0105-8281-B4BB82D5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62232-0D0A-C439-180C-45C72AB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DCFF7-DD1B-3203-2D25-32977441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5C995-9068-A009-0113-3565CA46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004E-D542-6FDF-6ED6-16FA873B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C6B6-5B5E-50B0-94B5-E8A66CBD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A60C-FC13-41F9-D4DE-4863B2F8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E7B49-2CE7-A8DF-B6CE-BD9C23A89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84EC-0602-A287-FDAD-045AE98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74C94-D77B-65B9-8DDB-2EC77ED2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2552-C9A0-B8BF-C14F-AA4835D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CFDA-2D4F-E45B-8324-25ECEA2F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817C1-170F-E811-4295-D9B8D7C1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1659F-EBFB-B475-F612-13833E35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26297-CE34-26A9-83A4-A1A46E6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29E63-EB74-09F0-D848-232FACB1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4864F-6B00-DA89-335E-06D23B88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3E2FD-F0FC-6318-EA26-CAFCBCF7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8A846-DE55-A4FC-13D4-D28FF589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DF57-7626-294A-81D2-8AF384DD1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6E52-69CC-4EFA-8F06-B017E330263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1660-EE0E-24FC-308B-DB967AAA6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6204C-F0F1-1698-691D-7B7A1C2A8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9692-4652-42F7-8020-4DD677AE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extracting-and-clustering-posts-webapp.onrend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racting-and-clustering-posts-webapp.onrend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5C0830-F53B-13A5-547F-2D757108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744" y="3889342"/>
            <a:ext cx="4238935" cy="87582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Adam Miner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scientist for the Associated Press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8EF879-2B1C-ECC4-B2C8-F57658D90EF7}"/>
              </a:ext>
            </a:extLst>
          </p:cNvPr>
          <p:cNvCxnSpPr>
            <a:cxnSpLocks/>
          </p:cNvCxnSpPr>
          <p:nvPr/>
        </p:nvCxnSpPr>
        <p:spPr>
          <a:xfrm>
            <a:off x="90851" y="3678852"/>
            <a:ext cx="6712720" cy="0"/>
          </a:xfrm>
          <a:prstGeom prst="line">
            <a:avLst/>
          </a:prstGeom>
          <a:ln w="57150">
            <a:solidFill>
              <a:srgbClr val="7030A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8C3B4A-554F-2CB0-7DAB-1D4C4573D18C}"/>
              </a:ext>
            </a:extLst>
          </p:cNvPr>
          <p:cNvSpPr txBox="1"/>
          <p:nvPr/>
        </p:nvSpPr>
        <p:spPr>
          <a:xfrm>
            <a:off x="911027" y="780546"/>
            <a:ext cx="5072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ntium Basic" panose="02000503060000020004" pitchFamily="2" charset="0"/>
              </a:rPr>
              <a:t>Covering the Ukraine - Russia Conflict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283DB64-00C1-8095-6F98-8EF8826C0E08}"/>
              </a:ext>
            </a:extLst>
          </p:cNvPr>
          <p:cNvSpPr txBox="1">
            <a:spLocks/>
          </p:cNvSpPr>
          <p:nvPr/>
        </p:nvSpPr>
        <p:spPr>
          <a:xfrm>
            <a:off x="282133" y="3179148"/>
            <a:ext cx="6357219" cy="875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driven, social-media oriented, and keeping you safe </a:t>
            </a:r>
          </a:p>
        </p:txBody>
      </p:sp>
      <p:pic>
        <p:nvPicPr>
          <p:cNvPr id="1026" name="Picture 2" descr="Associated Press - Wikipedia">
            <a:extLst>
              <a:ext uri="{FF2B5EF4-FFF2-40B4-BE49-F238E27FC236}">
                <a16:creationId xmlns:a16="http://schemas.microsoft.com/office/drawing/2014/main" id="{BE62C7FE-0CDF-CBB3-32DD-3C28398A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" y="47995"/>
            <a:ext cx="1171784" cy="13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B33AF-4F33-89E8-E15E-E3C591B82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634" y="1534984"/>
            <a:ext cx="5164426" cy="3288327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47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070D-C137-0504-32F9-D77F486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96" y="2355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entium Basic" panose="02000503060000020004" pitchFamily="2" charset="0"/>
              </a:rPr>
              <a:t>Russia-Ukraine Conflict Problem at hand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C6002-C58A-32AD-F665-B4D6CC751BD5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526307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9F4D80-B91C-6111-34EC-C9263887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1755957"/>
            <a:ext cx="6537960" cy="4351338"/>
          </a:xfrm>
        </p:spPr>
        <p:txBody>
          <a:bodyPr/>
          <a:lstStyle/>
          <a:p>
            <a:r>
              <a:rPr lang="en-US" dirty="0"/>
              <a:t>Immense amount of social media data:</a:t>
            </a:r>
          </a:p>
          <a:p>
            <a:pPr lvl="1"/>
            <a:r>
              <a:rPr lang="en-US" dirty="0"/>
              <a:t>60,000 useful Tweets and Telegrams since the start of conflict</a:t>
            </a:r>
          </a:p>
          <a:p>
            <a:pPr lvl="1"/>
            <a:r>
              <a:rPr lang="en-US" dirty="0"/>
              <a:t>Exponentially more raw social media out there</a:t>
            </a:r>
          </a:p>
          <a:p>
            <a:r>
              <a:rPr lang="en-US" dirty="0"/>
              <a:t>Dangerous situations for journalists in Ukraine and Russia</a:t>
            </a:r>
          </a:p>
          <a:p>
            <a:pPr lvl="1"/>
            <a:r>
              <a:rPr lang="en-US" dirty="0"/>
              <a:t>Recently jailed Wall Street Journal reporter in Moscow</a:t>
            </a:r>
            <a:r>
              <a:rPr lang="en-US" baseline="30000" dirty="0"/>
              <a:t>1</a:t>
            </a:r>
          </a:p>
          <a:p>
            <a:endParaRPr lang="en-US" dirty="0"/>
          </a:p>
        </p:txBody>
      </p:sp>
      <p:pic>
        <p:nvPicPr>
          <p:cNvPr id="2050" name="Picture 2" descr="https://cdn.britannica.com/18/194818-050-E7A7A993/view-Kiev-Ukraine.jpg">
            <a:extLst>
              <a:ext uri="{FF2B5EF4-FFF2-40B4-BE49-F238E27FC236}">
                <a16:creationId xmlns:a16="http://schemas.microsoft.com/office/drawing/2014/main" id="{2962FE94-DFEA-77DF-5C4F-7FED6CA5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31" y="235526"/>
            <a:ext cx="4631373" cy="3065349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p-cms-production.imgix.net/2023-03/500pxRF_61786861.jpg">
            <a:extLst>
              <a:ext uri="{FF2B5EF4-FFF2-40B4-BE49-F238E27FC236}">
                <a16:creationId xmlns:a16="http://schemas.microsoft.com/office/drawing/2014/main" id="{6FFC6621-CA6D-6E4B-CA27-201B06A0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547" y="3691576"/>
            <a:ext cx="4449944" cy="2930898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D82F2-36BD-0470-1350-EBBA0C171EE6}"/>
              </a:ext>
            </a:extLst>
          </p:cNvPr>
          <p:cNvSpPr txBox="1"/>
          <p:nvPr/>
        </p:nvSpPr>
        <p:spPr>
          <a:xfrm>
            <a:off x="0" y="6514752"/>
            <a:ext cx="61110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https://cdn.britannica.com/18/194818-050-E7A7A993/view-Kiev-Ukraine.jpg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EDC46-826D-02C5-8172-386CBEF88477}"/>
              </a:ext>
            </a:extLst>
          </p:cNvPr>
          <p:cNvSpPr txBox="1"/>
          <p:nvPr/>
        </p:nvSpPr>
        <p:spPr>
          <a:xfrm>
            <a:off x="0" y="6628870"/>
            <a:ext cx="61110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https://lp-cms-production.imgix.net/2023-03/500pxRF_61786861.jpg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B446A-F909-5983-B6A3-453BA6F2B1C6}"/>
              </a:ext>
            </a:extLst>
          </p:cNvPr>
          <p:cNvSpPr txBox="1"/>
          <p:nvPr/>
        </p:nvSpPr>
        <p:spPr>
          <a:xfrm>
            <a:off x="0" y="6400634"/>
            <a:ext cx="61110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1 https://www.cnn.com/2023/03/30/business/wsj-journalist-arrested-russia/index.html</a:t>
            </a:r>
          </a:p>
        </p:txBody>
      </p:sp>
    </p:spTree>
    <p:extLst>
      <p:ext uri="{BB962C8B-B14F-4D97-AF65-F5344CB8AC3E}">
        <p14:creationId xmlns:p14="http://schemas.microsoft.com/office/powerpoint/2010/main" val="21871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070D-C137-0504-32F9-D77F486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2703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entium Basic" panose="02000503060000020004" pitchFamily="2" charset="0"/>
              </a:rPr>
              <a:t>A Helpful Solution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C6002-C58A-32AD-F665-B4D6CC751BD5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408234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EB4168-6213-EF77-07AD-CEE1E250877E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526307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93BAF88-114D-926F-CA1A-839157CB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1755957"/>
            <a:ext cx="61023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Built a Machine Learning model that:</a:t>
            </a:r>
          </a:p>
          <a:p>
            <a:pPr lvl="1"/>
            <a:r>
              <a:rPr lang="en-US" dirty="0"/>
              <a:t>Takes vetted, located social media posts</a:t>
            </a:r>
          </a:p>
          <a:p>
            <a:pPr lvl="1"/>
            <a:r>
              <a:rPr lang="en-US" dirty="0"/>
              <a:t>Clusters them into seven unique clusters</a:t>
            </a:r>
          </a:p>
          <a:p>
            <a:pPr lvl="1"/>
            <a:r>
              <a:rPr lang="en-US" dirty="0"/>
              <a:t>Displays via an interactive web app</a:t>
            </a:r>
          </a:p>
          <a:p>
            <a:r>
              <a:rPr lang="en-US" dirty="0"/>
              <a:t>Repeatable and customizable</a:t>
            </a:r>
          </a:p>
          <a:p>
            <a:r>
              <a:rPr lang="en-US" dirty="0"/>
              <a:t>Help your coverage:</a:t>
            </a:r>
          </a:p>
          <a:p>
            <a:pPr lvl="1"/>
            <a:r>
              <a:rPr lang="en-US" dirty="0"/>
              <a:t>Saves time by filtering relevant social media posts for you</a:t>
            </a:r>
          </a:p>
          <a:p>
            <a:pPr lvl="1"/>
            <a:r>
              <a:rPr lang="en-US" dirty="0"/>
              <a:t>Narratives for each cluster have already been generated and analyzed</a:t>
            </a:r>
          </a:p>
          <a:p>
            <a:pPr lvl="1"/>
            <a:r>
              <a:rPr lang="en-US" dirty="0"/>
              <a:t>Worldwide focused, regularly updating and robust dataset</a:t>
            </a:r>
          </a:p>
          <a:p>
            <a:endParaRPr lang="en-US" dirty="0"/>
          </a:p>
        </p:txBody>
      </p:sp>
      <p:pic>
        <p:nvPicPr>
          <p:cNvPr id="3074" name="Picture 2" descr="Machine Learning - University of Reston">
            <a:extLst>
              <a:ext uri="{FF2B5EF4-FFF2-40B4-BE49-F238E27FC236}">
                <a16:creationId xmlns:a16="http://schemas.microsoft.com/office/drawing/2014/main" id="{1446844C-9B56-E446-F2DC-4A10D91A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58" y="867887"/>
            <a:ext cx="5579446" cy="3649789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1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070D-C137-0504-32F9-D77F486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218210"/>
            <a:ext cx="8288045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entium Basic" panose="02000503060000020004" pitchFamily="2" charset="0"/>
              </a:rPr>
              <a:t>How the Model Works (generally)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C6002-C58A-32AD-F665-B4D6CC751BD5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408234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C163E1-F559-F746-0A33-C483C22D0557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526307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593E60A-CC75-B65C-3BF1-43183F62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1755957"/>
            <a:ext cx="1160990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Gathers the data from five non-profit geolocation groups (</a:t>
            </a:r>
            <a:r>
              <a:rPr lang="en-US" dirty="0" err="1"/>
              <a:t>Bellingcat</a:t>
            </a:r>
            <a:r>
              <a:rPr lang="en-US" dirty="0"/>
              <a:t>, </a:t>
            </a:r>
            <a:r>
              <a:rPr lang="en-US" dirty="0" err="1"/>
              <a:t>Ceninfores</a:t>
            </a:r>
            <a:r>
              <a:rPr lang="en-US" dirty="0"/>
              <a:t>, Texty.ua, </a:t>
            </a:r>
            <a:r>
              <a:rPr lang="en-US" dirty="0" err="1"/>
              <a:t>Defmon</a:t>
            </a:r>
            <a:r>
              <a:rPr lang="en-US" dirty="0"/>
              <a:t>, </a:t>
            </a:r>
            <a:r>
              <a:rPr lang="en-US" dirty="0" err="1"/>
              <a:t>Geoconfirmed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Analyzes the text of the social media posts for relevance and importance of words within the entire 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Creates seven unique clusters to assign the social media posts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Classifies new posts into one of these seven clusters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04F84-B2A7-7657-7F1E-D7C910E4FD50}"/>
              </a:ext>
            </a:extLst>
          </p:cNvPr>
          <p:cNvSpPr txBox="1"/>
          <p:nvPr/>
        </p:nvSpPr>
        <p:spPr>
          <a:xfrm>
            <a:off x="-1508" y="6027003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https://ukraine.bellingcat.com/</a:t>
            </a:r>
          </a:p>
          <a:p>
            <a:r>
              <a:rPr lang="en-US" sz="800" i="1" dirty="0"/>
              <a:t>https://texty.org.ua/projects/107577/under-attack-what-and-when-russia-shelled-ukraine/</a:t>
            </a:r>
          </a:p>
          <a:p>
            <a:r>
              <a:rPr lang="en-US" sz="800" i="1" dirty="0"/>
              <a:t>https://eyesonrussia.org/</a:t>
            </a:r>
          </a:p>
          <a:p>
            <a:r>
              <a:rPr lang="en-US" sz="800" i="1" dirty="0"/>
              <a:t>ttps://geoconfirmed.azurewebsites.net/</a:t>
            </a:r>
          </a:p>
          <a:p>
            <a:r>
              <a:rPr lang="en-US" sz="800" i="1" dirty="0"/>
              <a:t>https://www.scribblemaps.com/maps/view/2022051301800/nBT8ffpeGH</a:t>
            </a:r>
          </a:p>
          <a:p>
            <a:r>
              <a:rPr lang="en-US" sz="800" i="1" dirty="0"/>
              <a:t>https://pypi.org/project/osint-geo-extractor/</a:t>
            </a:r>
          </a:p>
        </p:txBody>
      </p:sp>
    </p:spTree>
    <p:extLst>
      <p:ext uri="{BB962C8B-B14F-4D97-AF65-F5344CB8AC3E}">
        <p14:creationId xmlns:p14="http://schemas.microsoft.com/office/powerpoint/2010/main" val="26246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070D-C137-0504-32F9-D77F486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218210"/>
            <a:ext cx="8288045" cy="1325563"/>
          </a:xfrm>
        </p:spPr>
        <p:txBody>
          <a:bodyPr/>
          <a:lstStyle/>
          <a:p>
            <a:r>
              <a:rPr lang="en-US" sz="3200" dirty="0">
                <a:latin typeface="Gentium Basic" panose="02000503060000020004" pitchFamily="2" charset="0"/>
              </a:rPr>
              <a:t>Clusters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15738FCC-1982-72FC-DE32-EFE8C7E6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1755957"/>
            <a:ext cx="6102349" cy="3735822"/>
          </a:xfrm>
        </p:spPr>
        <p:txBody>
          <a:bodyPr>
            <a:normAutofit/>
          </a:bodyPr>
          <a:lstStyle/>
          <a:p>
            <a:r>
              <a:rPr lang="en-US" dirty="0"/>
              <a:t>Russian Movements and Activities</a:t>
            </a:r>
          </a:p>
          <a:p>
            <a:r>
              <a:rPr lang="en-US" dirty="0"/>
              <a:t>Global Russian and Ukrainian Activities</a:t>
            </a:r>
          </a:p>
          <a:p>
            <a:r>
              <a:rPr lang="en-US" dirty="0"/>
              <a:t>The Siege of Mariupol</a:t>
            </a:r>
          </a:p>
          <a:p>
            <a:r>
              <a:rPr lang="en-US" dirty="0"/>
              <a:t>The Destruction Cluster</a:t>
            </a:r>
          </a:p>
          <a:p>
            <a:r>
              <a:rPr lang="en-US" dirty="0"/>
              <a:t>Ukrainian Positions and Activities</a:t>
            </a:r>
          </a:p>
          <a:p>
            <a:r>
              <a:rPr lang="en-US" dirty="0"/>
              <a:t>Battle for Bakhmut</a:t>
            </a:r>
          </a:p>
          <a:p>
            <a:r>
              <a:rPr lang="en-US" dirty="0"/>
              <a:t>Satellite Imagery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C6002-C58A-32AD-F665-B4D6CC751BD5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408234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17C264-4593-89EB-0FDE-E6FBF2D06276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526307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5C9A1A-B11A-CA27-A0A4-D102D00A3740}"/>
              </a:ext>
            </a:extLst>
          </p:cNvPr>
          <p:cNvSpPr txBox="1"/>
          <p:nvPr/>
        </p:nvSpPr>
        <p:spPr>
          <a:xfrm>
            <a:off x="10591188" y="4827009"/>
            <a:ext cx="1109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 Throw!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3BA3-431D-A2AC-51F4-4BDD890385EC}"/>
              </a:ext>
            </a:extLst>
          </p:cNvPr>
          <p:cNvSpPr txBox="1"/>
          <p:nvPr/>
        </p:nvSpPr>
        <p:spPr>
          <a:xfrm>
            <a:off x="8888652" y="5609019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 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 Throw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3F8015C-F1E4-71BE-DF98-E87939A0519B}"/>
              </a:ext>
            </a:extLst>
          </p:cNvPr>
          <p:cNvSpPr/>
          <p:nvPr/>
        </p:nvSpPr>
        <p:spPr>
          <a:xfrm>
            <a:off x="7220326" y="1755957"/>
            <a:ext cx="4401366" cy="3941180"/>
          </a:xfrm>
          <a:prstGeom prst="hexagon">
            <a:avLst/>
          </a:prstGeom>
          <a:solidFill>
            <a:srgbClr val="7030A0"/>
          </a:solidFill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Learn more about the clusters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 this site here!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84CF2-872C-5589-E8E3-7E8914501A94}"/>
              </a:ext>
            </a:extLst>
          </p:cNvPr>
          <p:cNvSpPr txBox="1"/>
          <p:nvPr/>
        </p:nvSpPr>
        <p:spPr>
          <a:xfrm>
            <a:off x="95250" y="653206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https://extracting-and-clustering-posts-webapp.onrender.com/</a:t>
            </a:r>
          </a:p>
        </p:txBody>
      </p:sp>
    </p:spTree>
    <p:extLst>
      <p:ext uri="{BB962C8B-B14F-4D97-AF65-F5344CB8AC3E}">
        <p14:creationId xmlns:p14="http://schemas.microsoft.com/office/powerpoint/2010/main" val="954585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070D-C137-0504-32F9-D77F486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218210"/>
            <a:ext cx="8288045" cy="1325563"/>
          </a:xfrm>
        </p:spPr>
        <p:txBody>
          <a:bodyPr/>
          <a:lstStyle/>
          <a:p>
            <a:r>
              <a:rPr lang="en-US" sz="3200" dirty="0">
                <a:latin typeface="Gentium Basic" panose="02000503060000020004" pitchFamily="2" charset="0"/>
              </a:rPr>
              <a:t>An Example: Battle for Bakhmut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C6002-C58A-32AD-F665-B4D6CC751BD5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408234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611447-B318-F36B-DBA8-02F0B1EE1C6B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526307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2F1CFC7-B5FE-BC30-7819-E8782CE6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5" y="2107444"/>
            <a:ext cx="7509029" cy="2485302"/>
          </a:xfrm>
        </p:spPr>
        <p:txBody>
          <a:bodyPr>
            <a:normAutofit/>
          </a:bodyPr>
          <a:lstStyle/>
          <a:p>
            <a:r>
              <a:rPr lang="en-US" sz="2000" dirty="0"/>
              <a:t>Not much coverage from social media, until Russia focused on taking the city in January 2023</a:t>
            </a:r>
          </a:p>
          <a:p>
            <a:r>
              <a:rPr lang="en-US" sz="2000" dirty="0"/>
              <a:t>Social media activity may be indicative of a spike in conflict</a:t>
            </a:r>
          </a:p>
          <a:p>
            <a:r>
              <a:rPr lang="en-US" sz="2000" dirty="0"/>
              <a:t>Tipping you off for stories, with an already extracted, vetted social media dataset to use</a:t>
            </a:r>
          </a:p>
          <a:p>
            <a:r>
              <a:rPr lang="en-US" sz="2000" dirty="0"/>
              <a:t>Potential time saver while still allowing for good journalism coverage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10FE81-932A-021D-FF70-B3172F78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4826540"/>
            <a:ext cx="7972425" cy="1813250"/>
          </a:xfrm>
          <a:prstGeom prst="rect">
            <a:avLst/>
          </a:prstGeom>
          <a:solidFill>
            <a:srgbClr val="7030A0"/>
          </a:solidFill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91C80D-496F-6B41-590A-1497ABEF0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687" y="1259349"/>
            <a:ext cx="4117617" cy="3263700"/>
          </a:xfrm>
          <a:prstGeom prst="rect">
            <a:avLst/>
          </a:prstGeom>
          <a:solidFill>
            <a:srgbClr val="7030A0"/>
          </a:solidFill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AA5FF2-8FC1-E165-2C54-FB9F5A5B068F}"/>
              </a:ext>
            </a:extLst>
          </p:cNvPr>
          <p:cNvCxnSpPr/>
          <p:nvPr/>
        </p:nvCxnSpPr>
        <p:spPr>
          <a:xfrm>
            <a:off x="10225503" y="1762125"/>
            <a:ext cx="514350" cy="2667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3F215-2406-E484-EC0E-0AE270200B4F}"/>
              </a:ext>
            </a:extLst>
          </p:cNvPr>
          <p:cNvCxnSpPr/>
          <p:nvPr/>
        </p:nvCxnSpPr>
        <p:spPr>
          <a:xfrm flipH="1">
            <a:off x="8491953" y="2705100"/>
            <a:ext cx="314325" cy="7429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89CF21-7CF6-65CF-60D5-5130A0DAA7C2}"/>
              </a:ext>
            </a:extLst>
          </p:cNvPr>
          <p:cNvSpPr txBox="1"/>
          <p:nvPr/>
        </p:nvSpPr>
        <p:spPr>
          <a:xfrm>
            <a:off x="7949028" y="2116302"/>
            <a:ext cx="215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Average geolocation </a:t>
            </a:r>
          </a:p>
          <a:p>
            <a:r>
              <a:rPr lang="en-US" i="1" dirty="0"/>
              <a:t>of social media post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4455E-2594-8B20-1CBA-B69663299CEF}"/>
              </a:ext>
            </a:extLst>
          </p:cNvPr>
          <p:cNvSpPr txBox="1"/>
          <p:nvPr/>
        </p:nvSpPr>
        <p:spPr>
          <a:xfrm>
            <a:off x="8236638" y="1359051"/>
            <a:ext cx="339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Bakhmut, Donetsk Oblast, Ukraine</a:t>
            </a:r>
          </a:p>
        </p:txBody>
      </p:sp>
      <p:pic>
        <p:nvPicPr>
          <p:cNvPr id="4098" name="Picture 2" descr="Maps - Crisis in Ukraine - Research Guides at Baruch College">
            <a:extLst>
              <a:ext uri="{FF2B5EF4-FFF2-40B4-BE49-F238E27FC236}">
                <a16:creationId xmlns:a16="http://schemas.microsoft.com/office/drawing/2014/main" id="{119918E4-EED3-9C32-EFB5-B620F0DA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389" y="3095425"/>
            <a:ext cx="2285915" cy="14276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iamond 33">
            <a:extLst>
              <a:ext uri="{FF2B5EF4-FFF2-40B4-BE49-F238E27FC236}">
                <a16:creationId xmlns:a16="http://schemas.microsoft.com/office/drawing/2014/main" id="{02A6A6FE-A379-ABBA-47A5-9A6435D44FBE}"/>
              </a:ext>
            </a:extLst>
          </p:cNvPr>
          <p:cNvSpPr/>
          <p:nvPr/>
        </p:nvSpPr>
        <p:spPr>
          <a:xfrm>
            <a:off x="11455400" y="3771137"/>
            <a:ext cx="127000" cy="1524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495A3A-DAFB-F823-9E4A-D7CC74FFF2EB}"/>
              </a:ext>
            </a:extLst>
          </p:cNvPr>
          <p:cNvSpPr txBox="1"/>
          <p:nvPr/>
        </p:nvSpPr>
        <p:spPr>
          <a:xfrm>
            <a:off x="5262563" y="467117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ntium Basic" panose="02000503060000020004" pitchFamily="2" charset="0"/>
              </a:rPr>
              <a:t>Battle for Bakhmut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F52BE1-4B30-3513-F5A8-D7925FB99B23}"/>
              </a:ext>
            </a:extLst>
          </p:cNvPr>
          <p:cNvSpPr txBox="1"/>
          <p:nvPr/>
        </p:nvSpPr>
        <p:spPr>
          <a:xfrm>
            <a:off x="0" y="6208903"/>
            <a:ext cx="17811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/>
              <a:t>Mapbox</a:t>
            </a:r>
            <a:r>
              <a:rPr lang="en-US" sz="800" i="1" dirty="0"/>
              <a:t> </a:t>
            </a:r>
            <a:r>
              <a:rPr lang="en-US" sz="800" i="1" dirty="0" err="1"/>
              <a:t>CartoDB</a:t>
            </a:r>
            <a:r>
              <a:rPr lang="en-US" sz="800" i="1" dirty="0"/>
              <a:t> </a:t>
            </a:r>
            <a:r>
              <a:rPr lang="en-US" sz="800" i="1" dirty="0" err="1"/>
              <a:t>basemap</a:t>
            </a:r>
            <a:endParaRPr lang="en-US" sz="800" i="1" dirty="0"/>
          </a:p>
          <a:p>
            <a:r>
              <a:rPr lang="en-US" sz="800" i="1" dirty="0"/>
              <a:t>https://www.cia.gov/the-world-factbook/static/18b651e66c4b2afa661be723ebd65029/9eab2/UP-map.jpg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070D-C137-0504-32F9-D77F486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218210"/>
            <a:ext cx="8288045" cy="1325563"/>
          </a:xfrm>
        </p:spPr>
        <p:txBody>
          <a:bodyPr/>
          <a:lstStyle/>
          <a:p>
            <a:r>
              <a:rPr lang="en-US" sz="3200" dirty="0">
                <a:latin typeface="Gentium Basic" panose="02000503060000020004" pitchFamily="2" charset="0"/>
              </a:rPr>
              <a:t>Application Demo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C6002-C58A-32AD-F665-B4D6CC751BD5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408234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611447-B318-F36B-DBA8-02F0B1EE1C6B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526307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CF802-4744-F262-D688-80214E71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1816100"/>
            <a:ext cx="10515600" cy="1812925"/>
          </a:xfrm>
        </p:spPr>
        <p:txBody>
          <a:bodyPr/>
          <a:lstStyle/>
          <a:p>
            <a:r>
              <a:rPr lang="en-US" sz="2800" dirty="0"/>
              <a:t>Live site: </a:t>
            </a:r>
            <a:r>
              <a:rPr lang="en-US" sz="2800" dirty="0">
                <a:hlinkClick r:id="rId3"/>
              </a:rPr>
              <a:t>https://extracting-and-clustering-posts-webapp.onrender.com/</a:t>
            </a:r>
            <a:endParaRPr lang="en-US" sz="2800" dirty="0"/>
          </a:p>
          <a:p>
            <a:r>
              <a:rPr lang="en-US" dirty="0"/>
              <a:t>Prototype Prediction model for local demonstration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6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070D-C137-0504-32F9-D77F486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784" y="408710"/>
            <a:ext cx="8288045" cy="1325563"/>
          </a:xfrm>
        </p:spPr>
        <p:txBody>
          <a:bodyPr/>
          <a:lstStyle/>
          <a:p>
            <a:r>
              <a:rPr lang="en-US" sz="3200" dirty="0">
                <a:latin typeface="Gentium Basic" panose="02000503060000020004" pitchFamily="2" charset="0"/>
              </a:rPr>
              <a:t>Future Work for AP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C6002-C58A-32AD-F665-B4D6CC751BD5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408234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863976-946B-638B-2F38-AC5779D90CDE}"/>
              </a:ext>
            </a:extLst>
          </p:cNvPr>
          <p:cNvCxnSpPr>
            <a:cxnSpLocks/>
          </p:cNvCxnSpPr>
          <p:nvPr/>
        </p:nvCxnSpPr>
        <p:spPr>
          <a:xfrm>
            <a:off x="196696" y="1366220"/>
            <a:ext cx="526307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ssociated Press - Wikipedia">
            <a:extLst>
              <a:ext uri="{FF2B5EF4-FFF2-40B4-BE49-F238E27FC236}">
                <a16:creationId xmlns:a16="http://schemas.microsoft.com/office/drawing/2014/main" id="{04D3F410-2592-06EA-A4D4-34B4F259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1784" cy="14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EAD8C7B-9AB9-06E6-322F-7AC29814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6" y="2107444"/>
            <a:ext cx="6308880" cy="3626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With a partnership opportunity:</a:t>
            </a:r>
          </a:p>
          <a:p>
            <a:r>
              <a:rPr lang="en-US" sz="2000" dirty="0"/>
              <a:t>Collect more social media data from sources</a:t>
            </a:r>
          </a:p>
          <a:p>
            <a:r>
              <a:rPr lang="en-US" sz="2000" dirty="0"/>
              <a:t>Fine tune model using your requested inputs</a:t>
            </a:r>
          </a:p>
          <a:p>
            <a:r>
              <a:rPr lang="en-US" sz="2000" dirty="0"/>
              <a:t>Provide method to upload file of tweet texts, for batch classification </a:t>
            </a:r>
          </a:p>
          <a:p>
            <a:r>
              <a:rPr lang="en-US" sz="2000" dirty="0"/>
              <a:t>Generate readouts of social media activity for each cluster on a recurring basis</a:t>
            </a:r>
          </a:p>
        </p:txBody>
      </p:sp>
      <p:pic>
        <p:nvPicPr>
          <p:cNvPr id="7170" name="Picture 2" descr="Pulitzer Prize Board honors Ukrainian journalists : NPR">
            <a:extLst>
              <a:ext uri="{FF2B5EF4-FFF2-40B4-BE49-F238E27FC236}">
                <a16:creationId xmlns:a16="http://schemas.microsoft.com/office/drawing/2014/main" id="{4ED617C9-1002-12FC-36F6-0C970741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30" y="1713780"/>
            <a:ext cx="4546597" cy="3409948"/>
          </a:xfrm>
          <a:prstGeom prst="rect">
            <a:avLst/>
          </a:prstGeom>
          <a:solidFill>
            <a:srgbClr val="7030A0"/>
          </a:solidFill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DF2FC-5571-017A-B2E5-B70B52754FF2}"/>
              </a:ext>
            </a:extLst>
          </p:cNvPr>
          <p:cNvSpPr txBox="1"/>
          <p:nvPr/>
        </p:nvSpPr>
        <p:spPr>
          <a:xfrm>
            <a:off x="0" y="660445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https://media.npr.org/assets/img/2022/05/10/gettyimages-1238853212-74df85ecc2ac5c1e2d312cf9b79d54c79d43899e-s1100-c50.jpg</a:t>
            </a:r>
          </a:p>
        </p:txBody>
      </p:sp>
    </p:spTree>
    <p:extLst>
      <p:ext uri="{BB962C8B-B14F-4D97-AF65-F5344CB8AC3E}">
        <p14:creationId xmlns:p14="http://schemas.microsoft.com/office/powerpoint/2010/main" val="315494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5C0830-F53B-13A5-547F-2D757108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82175"/>
            <a:ext cx="1329411" cy="87582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Adam Miner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8EF879-2B1C-ECC4-B2C8-F57658D90EF7}"/>
              </a:ext>
            </a:extLst>
          </p:cNvPr>
          <p:cNvCxnSpPr>
            <a:cxnSpLocks/>
          </p:cNvCxnSpPr>
          <p:nvPr/>
        </p:nvCxnSpPr>
        <p:spPr>
          <a:xfrm>
            <a:off x="90851" y="3678852"/>
            <a:ext cx="6712720" cy="0"/>
          </a:xfrm>
          <a:prstGeom prst="line">
            <a:avLst/>
          </a:prstGeom>
          <a:ln w="57150">
            <a:solidFill>
              <a:srgbClr val="7030A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0F63F8-55AE-C5C3-FA26-4C6F2A01496D}"/>
              </a:ext>
            </a:extLst>
          </p:cNvPr>
          <p:cNvSpPr txBox="1"/>
          <p:nvPr/>
        </p:nvSpPr>
        <p:spPr>
          <a:xfrm>
            <a:off x="589163" y="2483693"/>
            <a:ext cx="471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entium Basic" panose="02000503060000020004" pitchFamily="2" charset="0"/>
              </a:rPr>
              <a:t>Thank You</a:t>
            </a:r>
          </a:p>
        </p:txBody>
      </p:sp>
      <p:pic>
        <p:nvPicPr>
          <p:cNvPr id="7" name="Picture 2" descr="Associated Press - Wikipedia">
            <a:extLst>
              <a:ext uri="{FF2B5EF4-FFF2-40B4-BE49-F238E27FC236}">
                <a16:creationId xmlns:a16="http://schemas.microsoft.com/office/drawing/2014/main" id="{049CFEBF-333C-1952-493C-0D8B2CC8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" y="47995"/>
            <a:ext cx="1171784" cy="13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2DB66A-5A77-B643-FBB1-D7860A19F3E4}"/>
              </a:ext>
            </a:extLst>
          </p:cNvPr>
          <p:cNvSpPr txBox="1"/>
          <p:nvPr/>
        </p:nvSpPr>
        <p:spPr>
          <a:xfrm>
            <a:off x="0" y="6642555"/>
            <a:ext cx="61007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https://m.media-amazon.com/images/I/71Ip6ODc70L.jpg</a:t>
            </a:r>
          </a:p>
        </p:txBody>
      </p:sp>
      <p:pic>
        <p:nvPicPr>
          <p:cNvPr id="8194" name="Picture 2" descr="Amazon.com - Ukraine Farm Tractor Steals Tows Tank Sticker Decal 4x5  Ukrainian Flag Slavi Ukraini -">
            <a:extLst>
              <a:ext uri="{FF2B5EF4-FFF2-40B4-BE49-F238E27FC236}">
                <a16:creationId xmlns:a16="http://schemas.microsoft.com/office/drawing/2014/main" id="{F199ED6C-D917-01CC-8EE8-8A75F3882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t="17865" r="6109" b="13005"/>
          <a:stretch/>
        </p:blipFill>
        <p:spPr bwMode="auto">
          <a:xfrm>
            <a:off x="5796103" y="969704"/>
            <a:ext cx="6153080" cy="4191000"/>
          </a:xfrm>
          <a:prstGeom prst="rect">
            <a:avLst/>
          </a:prstGeom>
          <a:solidFill>
            <a:srgbClr val="7030A0"/>
          </a:solidFill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563</Words>
  <Application>Microsoft Office PowerPoint</Application>
  <PresentationFormat>Widescreen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Gentium Basic</vt:lpstr>
      <vt:lpstr>Office Theme</vt:lpstr>
      <vt:lpstr>PowerPoint Presentation</vt:lpstr>
      <vt:lpstr>Russia-Ukraine Conflict Problem at hand</vt:lpstr>
      <vt:lpstr>A Helpful Solution</vt:lpstr>
      <vt:lpstr>How the Model Works (generally)</vt:lpstr>
      <vt:lpstr>Clusters</vt:lpstr>
      <vt:lpstr>An Example: Battle for Bakhmut</vt:lpstr>
      <vt:lpstr>Application Demo</vt:lpstr>
      <vt:lpstr>Future Work for 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Presentation</dc:title>
  <dc:creator>Adam Miner</dc:creator>
  <cp:lastModifiedBy>Adam Miner</cp:lastModifiedBy>
  <cp:revision>35</cp:revision>
  <dcterms:created xsi:type="dcterms:W3CDTF">2023-03-20T03:04:15Z</dcterms:created>
  <dcterms:modified xsi:type="dcterms:W3CDTF">2023-05-15T03:07:00Z</dcterms:modified>
</cp:coreProperties>
</file>